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drawings/drawing1.xml" ContentType="application/vnd.openxmlformats-officedocument.drawingml.chartshape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charts/colors3.xml" ContentType="application/vnd.ms-office.chartcolorstyle+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style3.xml" ContentType="application/vnd.ms-office.chartstyle+xml"/>
  <Override PartName="/ppt/charts/chart3.xml" ContentType="application/vnd.openxmlformats-officedocument.drawingml.chart+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8"/>
  </p:notesMasterIdLst>
  <p:sldIdLst>
    <p:sldId id="256" r:id="rId2"/>
    <p:sldId id="381" r:id="rId3"/>
    <p:sldId id="379" r:id="rId4"/>
    <p:sldId id="383" r:id="rId5"/>
    <p:sldId id="377" r:id="rId6"/>
    <p:sldId id="382" r:id="rId7"/>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1930"/>
    <a:srgbClr val="99CC00"/>
    <a:srgbClr val="03D2FB"/>
    <a:srgbClr val="44A3F2"/>
    <a:srgbClr val="339966"/>
    <a:srgbClr val="FF6600"/>
    <a:srgbClr val="DE5A00"/>
    <a:srgbClr val="000000"/>
    <a:srgbClr val="CF7C03"/>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94" autoAdjust="0"/>
    <p:restoredTop sz="71076" autoAdjust="0"/>
  </p:normalViewPr>
  <p:slideViewPr>
    <p:cSldViewPr>
      <p:cViewPr varScale="1">
        <p:scale>
          <a:sx n="111" d="100"/>
          <a:sy n="111" d="100"/>
        </p:scale>
        <p:origin x="96" y="96"/>
      </p:cViewPr>
      <p:guideLst>
        <p:guide orient="horz" pos="2160"/>
        <p:guide pos="384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89925722538767"/>
          <c:y val="6.8237715211363681E-2"/>
          <c:w val="0.65811403665039603"/>
          <c:h val="0.88020702847249888"/>
        </c:manualLayout>
      </c:layout>
      <c:pieChart>
        <c:varyColors val="1"/>
        <c:ser>
          <c:idx val="0"/>
          <c:order val="0"/>
          <c:tx>
            <c:strRef>
              <c:f>Sheet1!$C$10</c:f>
              <c:strCache>
                <c:ptCount val="1"/>
                <c:pt idx="0">
                  <c:v>LAC</c:v>
                </c:pt>
              </c:strCache>
            </c:strRef>
          </c:tx>
          <c:dPt>
            <c:idx val="0"/>
            <c:bubble3D val="0"/>
            <c:spPr>
              <a:solidFill>
                <a:srgbClr val="FF0000"/>
              </a:solidFill>
              <a:ln w="19050">
                <a:solidFill>
                  <a:schemeClr val="lt1"/>
                </a:solidFill>
              </a:ln>
              <a:effectLst/>
            </c:spPr>
            <c:extLst>
              <c:ext xmlns:c16="http://schemas.microsoft.com/office/drawing/2014/chart" uri="{C3380CC4-5D6E-409C-BE32-E72D297353CC}">
                <c16:uniqueId val="{00000001-9174-4D59-A683-E81DEE145C0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174-4D59-A683-E81DEE145C0C}"/>
              </c:ext>
            </c:extLst>
          </c:dPt>
          <c:dPt>
            <c:idx val="2"/>
            <c:bubble3D val="0"/>
            <c:spPr>
              <a:solidFill>
                <a:srgbClr val="FFCC00"/>
              </a:solidFill>
              <a:ln w="19050">
                <a:solidFill>
                  <a:schemeClr val="lt1"/>
                </a:solidFill>
              </a:ln>
              <a:effectLst/>
            </c:spPr>
            <c:extLst>
              <c:ext xmlns:c16="http://schemas.microsoft.com/office/drawing/2014/chart" uri="{C3380CC4-5D6E-409C-BE32-E72D297353CC}">
                <c16:uniqueId val="{00000005-9174-4D59-A683-E81DEE145C0C}"/>
              </c:ext>
            </c:extLst>
          </c:dPt>
          <c:dPt>
            <c:idx val="3"/>
            <c:bubble3D val="0"/>
            <c:spPr>
              <a:solidFill>
                <a:srgbClr val="92D050"/>
              </a:solidFill>
              <a:ln w="19050">
                <a:solidFill>
                  <a:schemeClr val="lt1"/>
                </a:solidFill>
              </a:ln>
              <a:effectLst/>
            </c:spPr>
            <c:extLst>
              <c:ext xmlns:c16="http://schemas.microsoft.com/office/drawing/2014/chart" uri="{C3380CC4-5D6E-409C-BE32-E72D297353CC}">
                <c16:uniqueId val="{00000007-9174-4D59-A683-E81DEE145C0C}"/>
              </c:ext>
            </c:extLst>
          </c:dPt>
          <c:dPt>
            <c:idx val="4"/>
            <c:bubble3D val="0"/>
            <c:spPr>
              <a:solidFill>
                <a:srgbClr val="00B0F0"/>
              </a:solidFill>
              <a:ln w="19050">
                <a:solidFill>
                  <a:schemeClr val="lt1"/>
                </a:solidFill>
              </a:ln>
              <a:effectLst/>
            </c:spPr>
            <c:extLst>
              <c:ext xmlns:c16="http://schemas.microsoft.com/office/drawing/2014/chart" uri="{C3380CC4-5D6E-409C-BE32-E72D297353CC}">
                <c16:uniqueId val="{00000009-9174-4D59-A683-E81DEE145C0C}"/>
              </c:ext>
            </c:extLst>
          </c:dPt>
          <c:dPt>
            <c:idx val="5"/>
            <c:bubble3D val="0"/>
            <c:spPr>
              <a:solidFill>
                <a:srgbClr val="7030A0"/>
              </a:solidFill>
              <a:ln w="19050">
                <a:solidFill>
                  <a:schemeClr val="lt1"/>
                </a:solidFill>
              </a:ln>
              <a:effectLst/>
            </c:spPr>
            <c:extLst>
              <c:ext xmlns:c16="http://schemas.microsoft.com/office/drawing/2014/chart" uri="{C3380CC4-5D6E-409C-BE32-E72D297353CC}">
                <c16:uniqueId val="{0000000B-9174-4D59-A683-E81DEE145C0C}"/>
              </c:ext>
            </c:extLst>
          </c:dPt>
          <c:dLbls>
            <c:dLbl>
              <c:idx val="0"/>
              <c:layout>
                <c:manualLayout>
                  <c:x val="-0.19904536718182603"/>
                  <c:y val="-0.23731339470741644"/>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bg1"/>
                        </a:solidFill>
                        <a:latin typeface="+mn-lt"/>
                        <a:ea typeface="+mn-ea"/>
                        <a:cs typeface="+mn-cs"/>
                      </a:defRPr>
                    </a:pPr>
                    <a:fld id="{4B7A2C79-A9F1-42CF-9870-FAB28C5F01B5}" type="CATEGORYNAME">
                      <a:rPr lang="en-US" sz="2000" b="1" smtClean="0"/>
                      <a:pPr>
                        <a:defRPr sz="2000" b="1">
                          <a:solidFill>
                            <a:schemeClr val="bg1"/>
                          </a:solidFill>
                        </a:defRPr>
                      </a:pPr>
                      <a:t>[CATEGORY NAME]</a:t>
                    </a:fld>
                    <a:endParaRPr lang="en-ZA"/>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7671800992619563"/>
                      <c:h val="0.11325909800350073"/>
                    </c:manualLayout>
                  </c15:layout>
                  <c15:dlblFieldTable/>
                  <c15:showDataLabelsRange val="0"/>
                </c:ext>
                <c:ext xmlns:c16="http://schemas.microsoft.com/office/drawing/2014/chart" uri="{C3380CC4-5D6E-409C-BE32-E72D297353CC}">
                  <c16:uniqueId val="{00000001-9174-4D59-A683-E81DEE145C0C}"/>
                </c:ext>
              </c:extLst>
            </c:dLbl>
            <c:dLbl>
              <c:idx val="1"/>
              <c:delete val="1"/>
              <c:extLst>
                <c:ext xmlns:c15="http://schemas.microsoft.com/office/drawing/2012/chart" uri="{CE6537A1-D6FC-4f65-9D91-7224C49458BB}"/>
                <c:ext xmlns:c16="http://schemas.microsoft.com/office/drawing/2014/chart" uri="{C3380CC4-5D6E-409C-BE32-E72D297353CC}">
                  <c16:uniqueId val="{00000003-9174-4D59-A683-E81DEE145C0C}"/>
                </c:ext>
              </c:extLst>
            </c:dLbl>
            <c:dLbl>
              <c:idx val="2"/>
              <c:layout>
                <c:manualLayout>
                  <c:x val="0.17370996476581968"/>
                  <c:y val="0.16047545787842926"/>
                </c:manualLayout>
              </c:layout>
              <c:tx>
                <c:rich>
                  <a:bodyPr rot="0" spcFirstLastPara="1" vertOverflow="ellipsis" vert="horz" wrap="square" lIns="38100" tIns="19050" rIns="38100" bIns="19050" anchor="ctr" anchorCtr="1">
                    <a:noAutofit/>
                  </a:bodyPr>
                  <a:lstStyle/>
                  <a:p>
                    <a:pPr>
                      <a:defRPr sz="1800" b="1" i="0" u="none" strike="noStrike" kern="1200" baseline="0">
                        <a:solidFill>
                          <a:srgbClr val="404040"/>
                        </a:solidFill>
                        <a:latin typeface="+mn-lt"/>
                        <a:ea typeface="+mn-ea"/>
                        <a:cs typeface="+mn-cs"/>
                      </a:defRPr>
                    </a:pPr>
                    <a:r>
                      <a:rPr lang="en-US" sz="1800" b="1" dirty="0"/>
                      <a:t>Personal</a:t>
                    </a:r>
                  </a:p>
                  <a:p>
                    <a:pPr>
                      <a:defRPr sz="1800" b="1">
                        <a:solidFill>
                          <a:srgbClr val="404040"/>
                        </a:solidFill>
                      </a:defRPr>
                    </a:pPr>
                    <a:r>
                      <a:rPr lang="en-US" sz="1800" b="1" dirty="0"/>
                      <a:t>Accident</a:t>
                    </a:r>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rgbClr val="404040"/>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4034948497785955"/>
                      <c:h val="0.21297668792507587"/>
                    </c:manualLayout>
                  </c15:layout>
                  <c15:showDataLabelsRange val="0"/>
                </c:ext>
                <c:ext xmlns:c16="http://schemas.microsoft.com/office/drawing/2014/chart" uri="{C3380CC4-5D6E-409C-BE32-E72D297353CC}">
                  <c16:uniqueId val="{00000005-9174-4D59-A683-E81DEE145C0C}"/>
                </c:ext>
              </c:extLst>
            </c:dLbl>
            <c:dLbl>
              <c:idx val="3"/>
              <c:layout>
                <c:manualLayout>
                  <c:x val="-0.12106720285047694"/>
                  <c:y val="9.0143621400846072E-2"/>
                </c:manualLayout>
              </c:layout>
              <c:tx>
                <c:rich>
                  <a:bodyPr rot="0" spcFirstLastPara="1" vertOverflow="ellipsis" vert="horz" wrap="square" lIns="38100" tIns="19050" rIns="38100" bIns="19050" anchor="ctr" anchorCtr="1">
                    <a:noAutofit/>
                  </a:bodyPr>
                  <a:lstStyle/>
                  <a:p>
                    <a:pPr>
                      <a:defRPr sz="1800" b="1" i="0" u="none" strike="noStrike" kern="1200" baseline="0">
                        <a:solidFill>
                          <a:srgbClr val="404040"/>
                        </a:solidFill>
                        <a:latin typeface="+mn-lt"/>
                        <a:ea typeface="+mn-ea"/>
                        <a:cs typeface="+mn-cs"/>
                      </a:defRPr>
                    </a:pPr>
                    <a:fld id="{132197D5-2241-45B6-A513-7D33C09C59BD}" type="CATEGORYNAME">
                      <a:rPr lang="en-US" sz="1800" b="1" smtClean="0"/>
                      <a:pPr>
                        <a:defRPr sz="1800" b="1">
                          <a:solidFill>
                            <a:srgbClr val="404040"/>
                          </a:solidFill>
                        </a:defRPr>
                      </a:pPr>
                      <a:t>[CATEGORY NAME]</a:t>
                    </a:fld>
                    <a:r>
                      <a:rPr lang="en-US" sz="1800" b="1" baseline="0" dirty="0"/>
                      <a:t> </a:t>
                    </a:r>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rgbClr val="404040"/>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548564048439062"/>
                      <c:h val="0.35958389635722116"/>
                    </c:manualLayout>
                  </c15:layout>
                  <c15:dlblFieldTable/>
                  <c15:showDataLabelsRange val="0"/>
                </c:ext>
                <c:ext xmlns:c16="http://schemas.microsoft.com/office/drawing/2014/chart" uri="{C3380CC4-5D6E-409C-BE32-E72D297353CC}">
                  <c16:uniqueId val="{00000007-9174-4D59-A683-E81DEE145C0C}"/>
                </c:ext>
              </c:extLst>
            </c:dLbl>
            <c:dLbl>
              <c:idx val="4"/>
              <c:delete val="1"/>
              <c:extLst>
                <c:ext xmlns:c15="http://schemas.microsoft.com/office/drawing/2012/chart" uri="{CE6537A1-D6FC-4f65-9D91-7224C49458BB}"/>
                <c:ext xmlns:c16="http://schemas.microsoft.com/office/drawing/2014/chart" uri="{C3380CC4-5D6E-409C-BE32-E72D297353CC}">
                  <c16:uniqueId val="{00000009-9174-4D59-A683-E81DEE145C0C}"/>
                </c:ext>
              </c:extLst>
            </c:dLbl>
            <c:dLbl>
              <c:idx val="5"/>
              <c:delete val="1"/>
              <c:extLst>
                <c:ext xmlns:c15="http://schemas.microsoft.com/office/drawing/2012/chart" uri="{CE6537A1-D6FC-4f65-9D91-7224C49458BB}"/>
                <c:ext xmlns:c16="http://schemas.microsoft.com/office/drawing/2014/chart" uri="{C3380CC4-5D6E-409C-BE32-E72D297353CC}">
                  <c16:uniqueId val="{0000000B-9174-4D59-A683-E81DEE145C0C}"/>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Sheet1!$D$9:$I$9</c:f>
              <c:strCache>
                <c:ptCount val="6"/>
                <c:pt idx="0">
                  <c:v>Life</c:v>
                </c:pt>
                <c:pt idx="1">
                  <c:v>Credit</c:v>
                </c:pt>
                <c:pt idx="2">
                  <c:v>Personal</c:v>
                </c:pt>
                <c:pt idx="3">
                  <c:v>Health</c:v>
                </c:pt>
                <c:pt idx="4">
                  <c:v>Property</c:v>
                </c:pt>
                <c:pt idx="5">
                  <c:v>Agri</c:v>
                </c:pt>
              </c:strCache>
            </c:strRef>
          </c:cat>
          <c:val>
            <c:numRef>
              <c:f>Sheet1!$D$10:$I$10</c:f>
              <c:numCache>
                <c:formatCode>0%</c:formatCode>
                <c:ptCount val="6"/>
                <c:pt idx="0">
                  <c:v>0.38190364277320804</c:v>
                </c:pt>
                <c:pt idx="1">
                  <c:v>0.23149236192714454</c:v>
                </c:pt>
                <c:pt idx="2">
                  <c:v>0.24559341950646299</c:v>
                </c:pt>
                <c:pt idx="3">
                  <c:v>8.9306698002350179E-2</c:v>
                </c:pt>
                <c:pt idx="4">
                  <c:v>2.5851938895417158E-2</c:v>
                </c:pt>
                <c:pt idx="5">
                  <c:v>2.5851938895417158E-2</c:v>
                </c:pt>
              </c:numCache>
            </c:numRef>
          </c:val>
          <c:extLst>
            <c:ext xmlns:c16="http://schemas.microsoft.com/office/drawing/2014/chart" uri="{C3380CC4-5D6E-409C-BE32-E72D297353CC}">
              <c16:uniqueId val="{0000000C-9174-4D59-A683-E81DEE145C0C}"/>
            </c:ext>
          </c:extLst>
        </c:ser>
        <c:dLbls>
          <c:showLegendKey val="0"/>
          <c:showVal val="0"/>
          <c:showCatName val="0"/>
          <c:showSerName val="0"/>
          <c:showPercent val="0"/>
          <c:showBubbleSize val="0"/>
          <c:showLeaderLines val="1"/>
        </c:dLbls>
        <c:firstSliceAng val="7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93938484447002"/>
          <c:y val="9.2011857119279117E-2"/>
          <c:w val="0.65811403665039603"/>
          <c:h val="0.88020702847249888"/>
        </c:manualLayout>
      </c:layout>
      <c:pieChart>
        <c:varyColors val="1"/>
        <c:ser>
          <c:idx val="0"/>
          <c:order val="0"/>
          <c:tx>
            <c:strRef>
              <c:f>Sheet1!$C$11</c:f>
              <c:strCache>
                <c:ptCount val="1"/>
                <c:pt idx="0">
                  <c:v>Africa</c:v>
                </c:pt>
              </c:strCache>
            </c:strRef>
          </c:tx>
          <c:dPt>
            <c:idx val="0"/>
            <c:bubble3D val="0"/>
            <c:spPr>
              <a:solidFill>
                <a:srgbClr val="FF0000"/>
              </a:solidFill>
              <a:ln w="19050">
                <a:solidFill>
                  <a:schemeClr val="lt1"/>
                </a:solidFill>
              </a:ln>
              <a:effectLst/>
            </c:spPr>
            <c:extLst>
              <c:ext xmlns:c16="http://schemas.microsoft.com/office/drawing/2014/chart" uri="{C3380CC4-5D6E-409C-BE32-E72D297353CC}">
                <c16:uniqueId val="{00000001-3229-4805-B370-2155AB00208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229-4805-B370-2155AB002082}"/>
              </c:ext>
            </c:extLst>
          </c:dPt>
          <c:dPt>
            <c:idx val="2"/>
            <c:bubble3D val="0"/>
            <c:spPr>
              <a:solidFill>
                <a:srgbClr val="FFCC00"/>
              </a:solidFill>
              <a:ln w="19050">
                <a:solidFill>
                  <a:schemeClr val="lt1"/>
                </a:solidFill>
              </a:ln>
              <a:effectLst/>
            </c:spPr>
            <c:extLst>
              <c:ext xmlns:c16="http://schemas.microsoft.com/office/drawing/2014/chart" uri="{C3380CC4-5D6E-409C-BE32-E72D297353CC}">
                <c16:uniqueId val="{00000005-3229-4805-B370-2155AB002082}"/>
              </c:ext>
            </c:extLst>
          </c:dPt>
          <c:dPt>
            <c:idx val="3"/>
            <c:bubble3D val="0"/>
            <c:spPr>
              <a:solidFill>
                <a:srgbClr val="92D050"/>
              </a:solidFill>
              <a:ln w="19050">
                <a:solidFill>
                  <a:schemeClr val="lt1"/>
                </a:solidFill>
              </a:ln>
              <a:effectLst/>
            </c:spPr>
            <c:extLst>
              <c:ext xmlns:c16="http://schemas.microsoft.com/office/drawing/2014/chart" uri="{C3380CC4-5D6E-409C-BE32-E72D297353CC}">
                <c16:uniqueId val="{00000007-3229-4805-B370-2155AB002082}"/>
              </c:ext>
            </c:extLst>
          </c:dPt>
          <c:dPt>
            <c:idx val="4"/>
            <c:bubble3D val="0"/>
            <c:spPr>
              <a:solidFill>
                <a:srgbClr val="00B0F0"/>
              </a:solidFill>
              <a:ln w="19050">
                <a:solidFill>
                  <a:schemeClr val="lt1"/>
                </a:solidFill>
              </a:ln>
              <a:effectLst/>
            </c:spPr>
            <c:extLst>
              <c:ext xmlns:c16="http://schemas.microsoft.com/office/drawing/2014/chart" uri="{C3380CC4-5D6E-409C-BE32-E72D297353CC}">
                <c16:uniqueId val="{00000009-3229-4805-B370-2155AB002082}"/>
              </c:ext>
            </c:extLst>
          </c:dPt>
          <c:dPt>
            <c:idx val="5"/>
            <c:bubble3D val="0"/>
            <c:spPr>
              <a:solidFill>
                <a:srgbClr val="7030A0"/>
              </a:solidFill>
              <a:ln w="19050">
                <a:solidFill>
                  <a:schemeClr val="lt1"/>
                </a:solidFill>
              </a:ln>
              <a:effectLst/>
            </c:spPr>
            <c:extLst>
              <c:ext xmlns:c16="http://schemas.microsoft.com/office/drawing/2014/chart" uri="{C3380CC4-5D6E-409C-BE32-E72D297353CC}">
                <c16:uniqueId val="{0000000B-3229-4805-B370-2155AB002082}"/>
              </c:ext>
            </c:extLst>
          </c:dPt>
          <c:dLbls>
            <c:dLbl>
              <c:idx val="0"/>
              <c:layout>
                <c:manualLayout>
                  <c:x val="-0.12239201172230173"/>
                  <c:y val="-0.22290246735267102"/>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fld id="{B9B4F9F3-DE8C-4D85-9FED-A8B6863F0929}" type="CATEGORYNAME">
                      <a:rPr lang="en-US" sz="2000" b="1" smtClean="0"/>
                      <a:pPr>
                        <a:defRPr sz="2000" b="1">
                          <a:solidFill>
                            <a:schemeClr val="bg1"/>
                          </a:solidFill>
                        </a:defRPr>
                      </a:pPr>
                      <a:t>[CATEGORY NAME]</a:t>
                    </a:fld>
                    <a:endParaRPr lang="en-ZA"/>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229-4805-B370-2155AB002082}"/>
                </c:ext>
              </c:extLst>
            </c:dLbl>
            <c:dLbl>
              <c:idx val="1"/>
              <c:tx>
                <c:rich>
                  <a:bodyPr rot="0" spcFirstLastPara="1" vertOverflow="ellipsis" vert="horz" wrap="square" lIns="38100" tIns="19050" rIns="38100" bIns="19050" anchor="ctr" anchorCtr="1">
                    <a:spAutoFit/>
                  </a:bodyPr>
                  <a:lstStyle/>
                  <a:p>
                    <a:pPr>
                      <a:defRPr sz="1800" b="1" i="0" u="none" strike="noStrike" kern="1200" baseline="0">
                        <a:solidFill>
                          <a:schemeClr val="bg1">
                            <a:lumMod val="95000"/>
                          </a:schemeClr>
                        </a:solidFill>
                        <a:latin typeface="+mn-lt"/>
                        <a:ea typeface="+mn-ea"/>
                        <a:cs typeface="+mn-cs"/>
                      </a:defRPr>
                    </a:pPr>
                    <a:r>
                      <a:rPr lang="en-US" sz="1800" b="1" dirty="0"/>
                      <a:t>Credit</a:t>
                    </a:r>
                    <a:r>
                      <a:rPr lang="en-US" sz="1800" b="1" baseline="0" dirty="0"/>
                      <a:t> Life</a:t>
                    </a:r>
                    <a:endParaRPr lang="en-US" sz="1800" b="1" dirty="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lumMod val="9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229-4805-B370-2155AB002082}"/>
                </c:ext>
              </c:extLst>
            </c:dLbl>
            <c:dLbl>
              <c:idx val="2"/>
              <c:layout>
                <c:manualLayout>
                  <c:x val="9.3449401144483121E-2"/>
                  <c:y val="0.11391776330876152"/>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r>
                      <a:rPr lang="en-US" sz="1800" b="1" dirty="0"/>
                      <a:t>Personal</a:t>
                    </a:r>
                    <a:r>
                      <a:rPr lang="en-US" sz="1800" b="1" baseline="0" dirty="0"/>
                      <a:t> </a:t>
                    </a:r>
                  </a:p>
                  <a:p>
                    <a:pPr>
                      <a:defRPr sz="1800" b="1"/>
                    </a:pPr>
                    <a:r>
                      <a:rPr lang="en-US" sz="1800" b="1" baseline="0" dirty="0"/>
                      <a:t>Accident</a:t>
                    </a:r>
                    <a:endParaRPr lang="en-US" sz="1800" b="1" dirty="0"/>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4941776784337397"/>
                      <c:h val="0.24863790078694906"/>
                    </c:manualLayout>
                  </c15:layout>
                  <c15:showDataLabelsRange val="0"/>
                </c:ext>
                <c:ext xmlns:c16="http://schemas.microsoft.com/office/drawing/2014/chart" uri="{C3380CC4-5D6E-409C-BE32-E72D297353CC}">
                  <c16:uniqueId val="{00000005-3229-4805-B370-2155AB002082}"/>
                </c:ext>
              </c:extLst>
            </c:dLbl>
            <c:dLbl>
              <c:idx val="3"/>
              <c:layout>
                <c:manualLayout>
                  <c:x val="-0.16312629166134671"/>
                  <c:y val="0.17071146051037656"/>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fld id="{0391054D-3DB5-4D6C-9B3E-62E07C9F4214}" type="CATEGORYNAME">
                      <a:rPr lang="en-US" sz="1800" b="1" smtClean="0"/>
                      <a:pPr>
                        <a:defRPr sz="1800" b="1"/>
                      </a:pPr>
                      <a:t>[CATEGORY NAME]</a:t>
                    </a:fld>
                    <a:endParaRPr lang="en-ZA"/>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4628966046337578"/>
                      <c:h val="0.20584457075917517"/>
                    </c:manualLayout>
                  </c15:layout>
                  <c15:dlblFieldTable/>
                  <c15:showDataLabelsRange val="0"/>
                </c:ext>
                <c:ext xmlns:c16="http://schemas.microsoft.com/office/drawing/2014/chart" uri="{C3380CC4-5D6E-409C-BE32-E72D297353CC}">
                  <c16:uniqueId val="{00000007-3229-4805-B370-2155AB002082}"/>
                </c:ext>
              </c:extLst>
            </c:dLbl>
            <c:dLbl>
              <c:idx val="4"/>
              <c:delete val="1"/>
              <c:extLst>
                <c:ext xmlns:c15="http://schemas.microsoft.com/office/drawing/2012/chart" uri="{CE6537A1-D6FC-4f65-9D91-7224C49458BB}"/>
                <c:ext xmlns:c16="http://schemas.microsoft.com/office/drawing/2014/chart" uri="{C3380CC4-5D6E-409C-BE32-E72D297353CC}">
                  <c16:uniqueId val="{00000009-3229-4805-B370-2155AB002082}"/>
                </c:ext>
              </c:extLst>
            </c:dLbl>
            <c:dLbl>
              <c:idx val="5"/>
              <c:delete val="1"/>
              <c:extLst>
                <c:ext xmlns:c15="http://schemas.microsoft.com/office/drawing/2012/chart" uri="{CE6537A1-D6FC-4f65-9D91-7224C49458BB}"/>
                <c:ext xmlns:c16="http://schemas.microsoft.com/office/drawing/2014/chart" uri="{C3380CC4-5D6E-409C-BE32-E72D297353CC}">
                  <c16:uniqueId val="{0000000B-3229-4805-B370-2155AB002082}"/>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Sheet1!$D$9:$I$9</c:f>
              <c:strCache>
                <c:ptCount val="6"/>
                <c:pt idx="0">
                  <c:v>Life</c:v>
                </c:pt>
                <c:pt idx="1">
                  <c:v>Credit</c:v>
                </c:pt>
                <c:pt idx="2">
                  <c:v>Personal</c:v>
                </c:pt>
                <c:pt idx="3">
                  <c:v>Health</c:v>
                </c:pt>
                <c:pt idx="4">
                  <c:v>Property</c:v>
                </c:pt>
                <c:pt idx="5">
                  <c:v>Agri</c:v>
                </c:pt>
              </c:strCache>
            </c:strRef>
          </c:cat>
          <c:val>
            <c:numRef>
              <c:f>Sheet1!$D$11:$I$11</c:f>
              <c:numCache>
                <c:formatCode>0%</c:formatCode>
                <c:ptCount val="6"/>
                <c:pt idx="0">
                  <c:v>0.5161290322580645</c:v>
                </c:pt>
                <c:pt idx="1">
                  <c:v>0.18242491657397109</c:v>
                </c:pt>
                <c:pt idx="2">
                  <c:v>0.14571746384872081</c:v>
                </c:pt>
                <c:pt idx="3">
                  <c:v>9.343715239154618E-2</c:v>
                </c:pt>
                <c:pt idx="4">
                  <c:v>5.0055617352614018E-2</c:v>
                </c:pt>
                <c:pt idx="5">
                  <c:v>1.2235817575083428E-2</c:v>
                </c:pt>
              </c:numCache>
            </c:numRef>
          </c:val>
          <c:extLst>
            <c:ext xmlns:c16="http://schemas.microsoft.com/office/drawing/2014/chart" uri="{C3380CC4-5D6E-409C-BE32-E72D297353CC}">
              <c16:uniqueId val="{0000000C-3229-4805-B370-2155AB002082}"/>
            </c:ext>
          </c:extLst>
        </c:ser>
        <c:dLbls>
          <c:showLegendKey val="0"/>
          <c:showVal val="0"/>
          <c:showCatName val="0"/>
          <c:showSerName val="0"/>
          <c:showPercent val="0"/>
          <c:showBubbleSize val="0"/>
          <c:showLeaderLines val="1"/>
        </c:dLbls>
        <c:firstSliceAng val="7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37374753070796"/>
          <c:y val="0"/>
          <c:w val="0.70206111355165934"/>
          <c:h val="0.99048558709539236"/>
        </c:manualLayout>
      </c:layout>
      <c:pieChart>
        <c:varyColors val="1"/>
        <c:ser>
          <c:idx val="0"/>
          <c:order val="0"/>
          <c:tx>
            <c:strRef>
              <c:f>Sheet1!$C$12</c:f>
              <c:strCache>
                <c:ptCount val="1"/>
                <c:pt idx="0">
                  <c:v>Asia</c:v>
                </c:pt>
              </c:strCache>
            </c:strRef>
          </c:tx>
          <c:dPt>
            <c:idx val="0"/>
            <c:bubble3D val="0"/>
            <c:spPr>
              <a:solidFill>
                <a:srgbClr val="FF0000"/>
              </a:solidFill>
              <a:ln w="19050">
                <a:solidFill>
                  <a:schemeClr val="lt1"/>
                </a:solidFill>
              </a:ln>
              <a:effectLst/>
            </c:spPr>
            <c:extLst>
              <c:ext xmlns:c16="http://schemas.microsoft.com/office/drawing/2014/chart" uri="{C3380CC4-5D6E-409C-BE32-E72D297353CC}">
                <c16:uniqueId val="{00000001-B43E-4F12-8CF0-50460920FCC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43E-4F12-8CF0-50460920FCCB}"/>
              </c:ext>
            </c:extLst>
          </c:dPt>
          <c:dPt>
            <c:idx val="2"/>
            <c:bubble3D val="0"/>
            <c:spPr>
              <a:solidFill>
                <a:srgbClr val="FFCC00"/>
              </a:solidFill>
              <a:ln w="19050">
                <a:solidFill>
                  <a:schemeClr val="lt1"/>
                </a:solidFill>
              </a:ln>
              <a:effectLst/>
            </c:spPr>
            <c:extLst>
              <c:ext xmlns:c16="http://schemas.microsoft.com/office/drawing/2014/chart" uri="{C3380CC4-5D6E-409C-BE32-E72D297353CC}">
                <c16:uniqueId val="{00000005-B43E-4F12-8CF0-50460920FCCB}"/>
              </c:ext>
            </c:extLst>
          </c:dPt>
          <c:dPt>
            <c:idx val="3"/>
            <c:bubble3D val="0"/>
            <c:spPr>
              <a:solidFill>
                <a:srgbClr val="92D050"/>
              </a:solidFill>
              <a:ln w="19050">
                <a:solidFill>
                  <a:schemeClr val="lt1"/>
                </a:solidFill>
              </a:ln>
              <a:effectLst/>
            </c:spPr>
            <c:extLst>
              <c:ext xmlns:c16="http://schemas.microsoft.com/office/drawing/2014/chart" uri="{C3380CC4-5D6E-409C-BE32-E72D297353CC}">
                <c16:uniqueId val="{00000007-B43E-4F12-8CF0-50460920FCCB}"/>
              </c:ext>
            </c:extLst>
          </c:dPt>
          <c:dPt>
            <c:idx val="4"/>
            <c:bubble3D val="0"/>
            <c:spPr>
              <a:solidFill>
                <a:srgbClr val="00B0F0"/>
              </a:solidFill>
              <a:ln w="19050">
                <a:solidFill>
                  <a:schemeClr val="lt1"/>
                </a:solidFill>
              </a:ln>
              <a:effectLst/>
            </c:spPr>
            <c:extLst>
              <c:ext xmlns:c16="http://schemas.microsoft.com/office/drawing/2014/chart" uri="{C3380CC4-5D6E-409C-BE32-E72D297353CC}">
                <c16:uniqueId val="{00000009-B43E-4F12-8CF0-50460920FCCB}"/>
              </c:ext>
            </c:extLst>
          </c:dPt>
          <c:dPt>
            <c:idx val="5"/>
            <c:bubble3D val="0"/>
            <c:spPr>
              <a:solidFill>
                <a:srgbClr val="7030A0"/>
              </a:solidFill>
              <a:ln w="19050">
                <a:solidFill>
                  <a:schemeClr val="lt1"/>
                </a:solidFill>
              </a:ln>
              <a:effectLst/>
            </c:spPr>
            <c:extLst>
              <c:ext xmlns:c16="http://schemas.microsoft.com/office/drawing/2014/chart" uri="{C3380CC4-5D6E-409C-BE32-E72D297353CC}">
                <c16:uniqueId val="{0000000B-B43E-4F12-8CF0-50460920FCCB}"/>
              </c:ext>
            </c:extLst>
          </c:dPt>
          <c:dLbls>
            <c:dLbl>
              <c:idx val="0"/>
              <c:layout>
                <c:manualLayout>
                  <c:x val="-0.17722206865625398"/>
                  <c:y val="-0.254940362881218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fld id="{2F4902C0-60B1-4309-B5DE-D6A55ABC3194}" type="CATEGORYNAME">
                      <a:rPr lang="en-US" sz="1800" b="1" smtClean="0"/>
                      <a:pPr>
                        <a:defRPr sz="1800" b="1">
                          <a:solidFill>
                            <a:schemeClr val="bg1"/>
                          </a:solidFill>
                        </a:defRPr>
                      </a:pPr>
                      <a:t>[CATEGORY NAME]</a:t>
                    </a:fld>
                    <a:endParaRPr lang="en-ZA"/>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43E-4F12-8CF0-50460920FCCB}"/>
                </c:ext>
              </c:extLst>
            </c:dLbl>
            <c:dLbl>
              <c:idx val="1"/>
              <c:delete val="1"/>
              <c:extLst>
                <c:ext xmlns:c15="http://schemas.microsoft.com/office/drawing/2012/chart" uri="{CE6537A1-D6FC-4f65-9D91-7224C49458BB}"/>
                <c:ext xmlns:c16="http://schemas.microsoft.com/office/drawing/2014/chart" uri="{C3380CC4-5D6E-409C-BE32-E72D297353CC}">
                  <c16:uniqueId val="{00000003-B43E-4F12-8CF0-50460920FCCB}"/>
                </c:ext>
              </c:extLst>
            </c:dLbl>
            <c:dLbl>
              <c:idx val="2"/>
              <c:layout>
                <c:manualLayout>
                  <c:x val="0.19382131368221428"/>
                  <c:y val="-1.3665037073521385E-2"/>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fld id="{E40935B4-1C07-4512-82EE-7AF66D5BFE1B}" type="CATEGORYNAME">
                      <a:rPr lang="en-US" sz="1800" b="1" smtClean="0"/>
                      <a:pPr>
                        <a:defRPr sz="1800" b="1"/>
                      </a:pPr>
                      <a:t>[CATEGORY NAME]</a:t>
                    </a:fld>
                    <a:r>
                      <a:rPr lang="en-US" sz="1800" b="1" baseline="0" dirty="0"/>
                      <a:t> Accident</a:t>
                    </a:r>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6627768359382015"/>
                      <c:h val="0.31830937753757271"/>
                    </c:manualLayout>
                  </c15:layout>
                  <c15:dlblFieldTable/>
                  <c15:showDataLabelsRange val="0"/>
                </c:ext>
                <c:ext xmlns:c16="http://schemas.microsoft.com/office/drawing/2014/chart" uri="{C3380CC4-5D6E-409C-BE32-E72D297353CC}">
                  <c16:uniqueId val="{00000005-B43E-4F12-8CF0-50460920FCCB}"/>
                </c:ext>
              </c:extLst>
            </c:dLbl>
            <c:dLbl>
              <c:idx val="3"/>
              <c:layout>
                <c:manualLayout>
                  <c:x val="3.1804532854695228E-2"/>
                  <c:y val="9.8791133726399388E-2"/>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fld id="{997B461F-2548-4A48-B796-709C4FBF3447}" type="CATEGORYNAME">
                      <a:rPr lang="en-US" sz="1600" smtClean="0"/>
                      <a:pPr>
                        <a:defRPr sz="1600" b="1"/>
                      </a:pPr>
                      <a:t>[CATEGORY NAME]</a:t>
                    </a:fld>
                    <a:endParaRPr lang="en-ZA"/>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43E-4F12-8CF0-50460920FCCB}"/>
                </c:ext>
              </c:extLst>
            </c:dLbl>
            <c:dLbl>
              <c:idx val="4"/>
              <c:delete val="1"/>
              <c:extLst>
                <c:ext xmlns:c15="http://schemas.microsoft.com/office/drawing/2012/chart" uri="{CE6537A1-D6FC-4f65-9D91-7224C49458BB}"/>
                <c:ext xmlns:c16="http://schemas.microsoft.com/office/drawing/2014/chart" uri="{C3380CC4-5D6E-409C-BE32-E72D297353CC}">
                  <c16:uniqueId val="{00000009-B43E-4F12-8CF0-50460920FCCB}"/>
                </c:ext>
              </c:extLst>
            </c:dLbl>
            <c:dLbl>
              <c:idx val="5"/>
              <c:layout>
                <c:manualLayout>
                  <c:x val="-0.16071706701742475"/>
                  <c:y val="0.16528020571808669"/>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r>
                      <a:rPr lang="en-US" sz="1800" b="1" dirty="0"/>
                      <a:t>Agri</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9438270902348873"/>
                      <c:h val="0.20536896251454295"/>
                    </c:manualLayout>
                  </c15:layout>
                  <c15:showDataLabelsRange val="0"/>
                </c:ext>
                <c:ext xmlns:c16="http://schemas.microsoft.com/office/drawing/2014/chart" uri="{C3380CC4-5D6E-409C-BE32-E72D297353CC}">
                  <c16:uniqueId val="{0000000B-B43E-4F12-8CF0-50460920FCC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Sheet1!$D$9:$I$9</c:f>
              <c:strCache>
                <c:ptCount val="6"/>
                <c:pt idx="0">
                  <c:v>Life</c:v>
                </c:pt>
                <c:pt idx="1">
                  <c:v>Credit</c:v>
                </c:pt>
                <c:pt idx="2">
                  <c:v>Personal</c:v>
                </c:pt>
                <c:pt idx="3">
                  <c:v>Health</c:v>
                </c:pt>
                <c:pt idx="4">
                  <c:v>Property</c:v>
                </c:pt>
                <c:pt idx="5">
                  <c:v>Agri</c:v>
                </c:pt>
              </c:strCache>
            </c:strRef>
          </c:cat>
          <c:val>
            <c:numRef>
              <c:f>Sheet1!$D$12:$I$12</c:f>
              <c:numCache>
                <c:formatCode>0%</c:formatCode>
                <c:ptCount val="6"/>
                <c:pt idx="0">
                  <c:v>0.37724820143884896</c:v>
                </c:pt>
                <c:pt idx="1">
                  <c:v>0</c:v>
                </c:pt>
                <c:pt idx="2">
                  <c:v>0.34982014388489213</c:v>
                </c:pt>
                <c:pt idx="3">
                  <c:v>0.13129496402877699</c:v>
                </c:pt>
                <c:pt idx="4">
                  <c:v>3.4622302158273388E-2</c:v>
                </c:pt>
                <c:pt idx="5">
                  <c:v>0.10701438848920865</c:v>
                </c:pt>
              </c:numCache>
            </c:numRef>
          </c:val>
          <c:extLst>
            <c:ext xmlns:c16="http://schemas.microsoft.com/office/drawing/2014/chart" uri="{C3380CC4-5D6E-409C-BE32-E72D297353CC}">
              <c16:uniqueId val="{0000000C-B43E-4F12-8CF0-50460920FCCB}"/>
            </c:ext>
          </c:extLst>
        </c:ser>
        <c:dLbls>
          <c:showLegendKey val="0"/>
          <c:showVal val="0"/>
          <c:showCatName val="0"/>
          <c:showSerName val="0"/>
          <c:showPercent val="0"/>
          <c:showBubbleSize val="0"/>
          <c:showLeaderLines val="1"/>
        </c:dLbls>
        <c:firstSliceAng val="7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0.20856</cdr:x>
      <cdr:y>0.5031</cdr:y>
    </cdr:from>
    <cdr:to>
      <cdr:x>0.38997</cdr:x>
      <cdr:y>0.78839</cdr:y>
    </cdr:to>
    <cdr:sp macro="" textlink="">
      <cdr:nvSpPr>
        <cdr:cNvPr id="2" name="TextBox 1"/>
        <cdr:cNvSpPr txBox="1"/>
      </cdr:nvSpPr>
      <cdr:spPr>
        <a:xfrm xmlns:a="http://schemas.openxmlformats.org/drawingml/2006/main">
          <a:off x="1051250" y="161250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800" b="1" dirty="0">
              <a:solidFill>
                <a:schemeClr val="bg1"/>
              </a:solidFill>
            </a:rPr>
            <a:t>Credit Life</a:t>
          </a:r>
        </a:p>
      </cdr:txBody>
    </cdr:sp>
  </cdr:relSizeAnchor>
  <cdr:relSizeAnchor xmlns:cdr="http://schemas.openxmlformats.org/drawingml/2006/chartDrawing">
    <cdr:from>
      <cdr:x>0.11047</cdr:x>
      <cdr:y>0</cdr:y>
    </cdr:from>
    <cdr:to>
      <cdr:x>0.81863</cdr:x>
      <cdr:y>1</cdr:y>
    </cdr:to>
    <cdr:sp macro="" textlink="">
      <cdr:nvSpPr>
        <cdr:cNvPr id="3" name="Oval 2"/>
        <cdr:cNvSpPr/>
      </cdr:nvSpPr>
      <cdr:spPr bwMode="auto">
        <a:xfrm xmlns:a="http://schemas.openxmlformats.org/drawingml/2006/main">
          <a:off x="511806" y="0"/>
          <a:ext cx="3281057" cy="3249037"/>
        </a:xfrm>
        <a:prstGeom xmlns:a="http://schemas.openxmlformats.org/drawingml/2006/main" prst="ellipse">
          <a:avLst/>
        </a:prstGeom>
        <a:noFill xmlns:a="http://schemas.openxmlformats.org/drawingml/2006/main"/>
        <a:ln xmlns:a="http://schemas.openxmlformats.org/drawingml/2006/main" w="76200" cap="flat" cmpd="sng" algn="ctr">
          <a:solidFill>
            <a:srgbClr val="48AACB">
              <a:alpha val="69804"/>
            </a:srgbClr>
          </a:solidFill>
          <a:prstDash val="solid"/>
          <a:round/>
          <a:headEnd type="none" w="med" len="med"/>
          <a:tailEnd type="none" w="med" len="med"/>
        </a:ln>
        <a:effectLst xmlns:a="http://schemas.openxmlformats.org/drawingml/2006/main"/>
      </cdr:spPr>
      <cdr:txBody xmlns:a="http://schemas.openxmlformats.org/drawingml/2006/main">
        <a:bodyPr xmlns:a="http://schemas.openxmlformats.org/drawingml/2006/main" vert="horz" wrap="square" lIns="68580" tIns="34290" rIns="68580" bIns="34290" numCol="1" rtlCol="0" anchor="t" anchorCtr="0" compatLnSpc="1">
          <a:prstTxWarp prst="textNoShape">
            <a:avLst/>
          </a:prstTxWarp>
        </a:bodyPr>
        <a:lstStyle xmlns:a="http://schemas.openxmlformats.org/drawingml/2006/main">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a:lstStyle>
        <a:p xmlns:a="http://schemas.openxmlformats.org/drawingml/2006/main">
          <a:pPr defTabSz="685800"/>
          <a:endParaRPr lang="en-US" sz="18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2025/07/30</a:t>
            </a:fld>
            <a:endParaRPr lang="en-ZA"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a:t>
            </a:fld>
            <a:endParaRPr lang="en-ZA" dirty="0"/>
          </a:p>
        </p:txBody>
      </p:sp>
    </p:spTree>
    <p:extLst>
      <p:ext uri="{BB962C8B-B14F-4D97-AF65-F5344CB8AC3E}">
        <p14:creationId xmlns:p14="http://schemas.microsoft.com/office/powerpoint/2010/main" val="2923080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aseline="0" dirty="0"/>
              <a:t>microinsurance has grown significantly across all regions over the past decade, from around 70m lives covered in 2007 to over 300m lives ( and over 500 million policies sold) covered in 2015. The Microinsurance  centre landscape studies show that there are around 49 million lived covered in LAC, 62m lives in Africa, and 170m lives in Asia.. These policies account for over 2.4 billion USD in GWP across all regions. Although total </a:t>
            </a:r>
            <a:r>
              <a:rPr lang="en-US" dirty="0"/>
              <a:t>premiums still a small percentage of total insurance premiums , it is a significant </a:t>
            </a:r>
            <a:r>
              <a:rPr lang="en-US" baseline="0" dirty="0"/>
              <a:t> amount of new business and lives which were previously uninsured. </a:t>
            </a:r>
            <a:endParaRPr lang="en-US" dirty="0"/>
          </a:p>
          <a:p>
            <a:endParaRPr lang="en-US" dirty="0"/>
          </a:p>
          <a:p>
            <a:r>
              <a:rPr lang="en-US" dirty="0"/>
              <a:t>In</a:t>
            </a:r>
            <a:r>
              <a:rPr lang="en-US" baseline="0" dirty="0"/>
              <a:t> terms of products, the studies how that;</a:t>
            </a:r>
          </a:p>
          <a:p>
            <a:r>
              <a:rPr lang="en-US" baseline="0" dirty="0"/>
              <a:t>Simple life, credit life and pa </a:t>
            </a:r>
            <a:r>
              <a:rPr lang="en-US" baseline="0" dirty="0">
                <a:sym typeface="Wingdings" panose="05000000000000000000" pitchFamily="2" charset="2"/>
              </a:rPr>
              <a:t> LAC, same for Africa</a:t>
            </a:r>
          </a:p>
          <a:p>
            <a:r>
              <a:rPr lang="en-US" baseline="0" dirty="0">
                <a:sym typeface="Wingdings" panose="05000000000000000000" pitchFamily="2" charset="2"/>
              </a:rPr>
              <a:t>Simple life, pa, health and agri for Asia.</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250241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Microinsurance</a:t>
            </a:r>
            <a:r>
              <a:rPr lang="en-US" baseline="0" dirty="0"/>
              <a:t> products have evolved over the past decade. Early products were predominantly mandatory credit life attached to microloans. This was followed by product greater product sophistication, with voluntary benefits and choice. No we see ex</a:t>
            </a:r>
            <a:r>
              <a:rPr lang="en-US" dirty="0"/>
              <a:t>panding product</a:t>
            </a:r>
            <a:r>
              <a:rPr lang="en-US" baseline="0" dirty="0"/>
              <a:t> types,… such as health, agri(weather index), property and personal accident products ………..bundling of insurance with other services e.g. health, retail and utility purchases. A number of providers are </a:t>
            </a:r>
            <a:r>
              <a:rPr lang="en-US" baseline="0" dirty="0" err="1"/>
              <a:t>experien</a:t>
            </a:r>
            <a:endParaRPr lang="en-US"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3</a:t>
            </a:fld>
            <a:endParaRPr lang="en-ZA" dirty="0"/>
          </a:p>
        </p:txBody>
      </p:sp>
    </p:spTree>
    <p:extLst>
      <p:ext uri="{BB962C8B-B14F-4D97-AF65-F5344CB8AC3E}">
        <p14:creationId xmlns:p14="http://schemas.microsoft.com/office/powerpoint/2010/main" val="4210743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nSpc>
                <a:spcPct val="100000"/>
              </a:lnSpc>
            </a:pPr>
            <a:endParaRPr lang="en-US"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4</a:t>
            </a:fld>
            <a:endParaRPr lang="en-ZA" dirty="0"/>
          </a:p>
        </p:txBody>
      </p:sp>
    </p:spTree>
    <p:extLst>
      <p:ext uri="{BB962C8B-B14F-4D97-AF65-F5344CB8AC3E}">
        <p14:creationId xmlns:p14="http://schemas.microsoft.com/office/powerpoint/2010/main" val="1906672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en-US" dirty="0"/>
          </a:p>
        </p:txBody>
      </p:sp>
      <p:sp>
        <p:nvSpPr>
          <p:cNvPr id="3" name="Content Placeholder 2"/>
          <p:cNvSpPr>
            <a:spLocks noGrp="1"/>
          </p:cNvSpPr>
          <p:nvPr>
            <p:ph idx="1"/>
          </p:nvPr>
        </p:nvSpPr>
        <p:spPr bwMode="gray">
          <a:xfrm>
            <a:off x="891705" y="1752602"/>
            <a:ext cx="10690696" cy="41727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12"/>
          <p:cNvSpPr>
            <a:spLocks noGrp="1"/>
          </p:cNvSpPr>
          <p:nvPr>
            <p:ph type="body" sz="quarter" idx="16" hasCustomPrompt="1"/>
          </p:nvPr>
        </p:nvSpPr>
        <p:spPr bwMode="gray">
          <a:xfrm>
            <a:off x="891704" y="6252482"/>
            <a:ext cx="8956240" cy="415018"/>
          </a:xfrm>
          <a:prstGeom prst="rect">
            <a:avLst/>
          </a:prstGeom>
        </p:spPr>
        <p:txBody>
          <a:bodyPr lIns="91440" tIns="0" rIns="0" bIns="0" anchor="b" anchorCtr="0">
            <a:noAutofit/>
          </a:bodyPr>
          <a:lstStyle>
            <a:lvl1pPr marL="0" indent="0">
              <a:spcBef>
                <a:spcPts val="450"/>
              </a:spcBef>
              <a:buNone/>
              <a:defRPr sz="750">
                <a:solidFill>
                  <a:schemeClr val="tx1"/>
                </a:solidFill>
                <a:latin typeface="Arial" pitchFamily="34" charset="0"/>
                <a:cs typeface="Arial" pitchFamily="34" charset="0"/>
              </a:defRPr>
            </a:lvl1pPr>
          </a:lstStyle>
          <a:p>
            <a:pPr lvl="0"/>
            <a:r>
              <a:rPr lang="en-US" dirty="0"/>
              <a:t>Click to edit source</a:t>
            </a:r>
          </a:p>
        </p:txBody>
      </p:sp>
      <p:sp>
        <p:nvSpPr>
          <p:cNvPr id="11" name="Text Placeholder 9"/>
          <p:cNvSpPr>
            <a:spLocks noGrp="1"/>
          </p:cNvSpPr>
          <p:nvPr>
            <p:ph type="body" sz="quarter" idx="15" hasCustomPrompt="1"/>
          </p:nvPr>
        </p:nvSpPr>
        <p:spPr bwMode="gray">
          <a:xfrm>
            <a:off x="891705" y="1185767"/>
            <a:ext cx="10690696" cy="383292"/>
          </a:xfrm>
          <a:prstGeom prst="rect">
            <a:avLst/>
          </a:prstGeom>
          <a:noFill/>
        </p:spPr>
        <p:txBody>
          <a:bodyPr wrap="square" rtlCol="0">
            <a:noAutofit/>
          </a:bodyPr>
          <a:lstStyle>
            <a:lvl1pPr marL="0" indent="0" algn="l" rtl="0" fontAlgn="base">
              <a:lnSpc>
                <a:spcPct val="90000"/>
              </a:lnSpc>
              <a:spcBef>
                <a:spcPct val="0"/>
              </a:spcBef>
              <a:spcAft>
                <a:spcPct val="0"/>
              </a:spcAft>
              <a:buNone/>
              <a:defRPr lang="en-US" sz="1500" b="1" kern="1200" smtClean="0">
                <a:solidFill>
                  <a:schemeClr val="tx1"/>
                </a:solidFill>
                <a:latin typeface="+mj-lt"/>
                <a:ea typeface="+mn-ea"/>
                <a:cs typeface="+mn-cs"/>
              </a:defRPr>
            </a:lvl1pPr>
            <a:lvl2pPr algn="l" rtl="0" fontAlgn="base">
              <a:lnSpc>
                <a:spcPct val="90000"/>
              </a:lnSpc>
              <a:spcBef>
                <a:spcPct val="0"/>
              </a:spcBef>
              <a:spcAft>
                <a:spcPct val="0"/>
              </a:spcAft>
              <a:defRPr lang="en-US" sz="1650" b="1" kern="1200" smtClean="0">
                <a:solidFill>
                  <a:schemeClr val="tx1"/>
                </a:solidFill>
                <a:latin typeface="Arial Narrow" pitchFamily="34" charset="0"/>
                <a:ea typeface="+mn-ea"/>
                <a:cs typeface="+mn-cs"/>
              </a:defRPr>
            </a:lvl2pPr>
            <a:lvl3pPr algn="l" rtl="0" fontAlgn="base">
              <a:lnSpc>
                <a:spcPct val="90000"/>
              </a:lnSpc>
              <a:spcBef>
                <a:spcPct val="0"/>
              </a:spcBef>
              <a:spcAft>
                <a:spcPct val="0"/>
              </a:spcAft>
              <a:defRPr lang="en-US" sz="1650" b="1" kern="1200" smtClean="0">
                <a:solidFill>
                  <a:schemeClr val="tx1"/>
                </a:solidFill>
                <a:latin typeface="Arial Narrow" pitchFamily="34" charset="0"/>
                <a:ea typeface="+mn-ea"/>
                <a:cs typeface="+mn-cs"/>
              </a:defRPr>
            </a:lvl3pPr>
            <a:lvl4pPr algn="l" rtl="0" fontAlgn="base">
              <a:lnSpc>
                <a:spcPct val="90000"/>
              </a:lnSpc>
              <a:spcBef>
                <a:spcPct val="0"/>
              </a:spcBef>
              <a:spcAft>
                <a:spcPct val="0"/>
              </a:spcAft>
              <a:defRPr lang="en-US" sz="1650" b="1" kern="1200" smtClean="0">
                <a:solidFill>
                  <a:schemeClr val="tx1"/>
                </a:solidFill>
                <a:latin typeface="Arial Narrow" pitchFamily="34" charset="0"/>
                <a:ea typeface="+mn-ea"/>
                <a:cs typeface="+mn-cs"/>
              </a:defRPr>
            </a:lvl4pPr>
            <a:lvl5pPr algn="l" rtl="0" fontAlgn="base">
              <a:lnSpc>
                <a:spcPct val="90000"/>
              </a:lnSpc>
              <a:spcBef>
                <a:spcPct val="0"/>
              </a:spcBef>
              <a:spcAft>
                <a:spcPct val="0"/>
              </a:spcAft>
              <a:defRPr lang="en-US" sz="1650" b="1" kern="1200" dirty="0" smtClean="0">
                <a:solidFill>
                  <a:schemeClr val="tx1"/>
                </a:solidFill>
                <a:latin typeface="Arial Narrow" pitchFamily="34" charset="0"/>
                <a:ea typeface="+mn-ea"/>
                <a:cs typeface="+mn-cs"/>
              </a:defRPr>
            </a:lvl5pPr>
          </a:lstStyle>
          <a:p>
            <a:pPr lvl="0"/>
            <a:r>
              <a:rPr lang="en-US" dirty="0"/>
              <a:t>Click to edit subtitle</a:t>
            </a:r>
          </a:p>
        </p:txBody>
      </p:sp>
    </p:spTree>
    <p:extLst>
      <p:ext uri="{BB962C8B-B14F-4D97-AF65-F5344CB8AC3E}">
        <p14:creationId xmlns:p14="http://schemas.microsoft.com/office/powerpoint/2010/main" val="1329938526"/>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512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914400" y="6248400"/>
            <a:ext cx="2540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529"/>
            <a:ext cx="12192000" cy="914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9222554" y="5805264"/>
            <a:ext cx="4896544" cy="129266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OLA OYEKAN, PhD</a:t>
            </a:r>
          </a:p>
          <a:p>
            <a:r>
              <a:rPr lang="en-US" sz="1400" b="1" dirty="0">
                <a:latin typeface="Century Gothic" panose="020B0502020202020204" pitchFamily="34" charset="0"/>
              </a:rPr>
              <a:t>Microinsurance Specialist</a:t>
            </a:r>
          </a:p>
          <a:p>
            <a:r>
              <a:rPr lang="en-US" sz="1400" b="1" dirty="0">
                <a:latin typeface="Century Gothic" panose="020B0502020202020204" pitchFamily="34" charset="0"/>
              </a:rPr>
              <a:t>RGA Reinsurance South Africa</a:t>
            </a:r>
          </a:p>
          <a:p>
            <a:r>
              <a:rPr lang="en-US" sz="1400" b="1" dirty="0">
                <a:solidFill>
                  <a:srgbClr val="A71930"/>
                </a:solidFill>
                <a:latin typeface="Century Gothic" panose="020B0502020202020204" pitchFamily="34" charset="0"/>
              </a:rPr>
              <a:t>19 May 2017</a:t>
            </a:r>
          </a:p>
          <a:p>
            <a:endParaRPr lang="en-US" sz="1800" b="1" dirty="0">
              <a:solidFill>
                <a:schemeClr val="bg1"/>
              </a:solidFill>
              <a:latin typeface="Century Gothic" panose="020B0502020202020204" pitchFamily="34" charset="0"/>
            </a:endParaRPr>
          </a:p>
        </p:txBody>
      </p:sp>
      <p:sp>
        <p:nvSpPr>
          <p:cNvPr id="6" name="TextBox 5"/>
          <p:cNvSpPr txBox="1"/>
          <p:nvPr/>
        </p:nvSpPr>
        <p:spPr>
          <a:xfrm>
            <a:off x="1757772" y="3789040"/>
            <a:ext cx="8676456" cy="892552"/>
          </a:xfrm>
          <a:prstGeom prst="rect">
            <a:avLst/>
          </a:prstGeom>
          <a:noFill/>
        </p:spPr>
        <p:txBody>
          <a:bodyPr wrap="square" rtlCol="0">
            <a:spAutoFit/>
          </a:bodyPr>
          <a:lstStyle/>
          <a:p>
            <a:pPr algn="ctr"/>
            <a:r>
              <a:rPr lang="en-GB" sz="2800" b="1" dirty="0">
                <a:solidFill>
                  <a:schemeClr val="bg1"/>
                </a:solidFill>
                <a:latin typeface="Century Gothic" panose="020B0502020202020204" pitchFamily="34" charset="0"/>
              </a:rPr>
              <a:t>RETHINKING PRODUCT DESIGN:</a:t>
            </a:r>
          </a:p>
          <a:p>
            <a:pPr algn="ctr"/>
            <a:r>
              <a:rPr lang="en-GB" b="1" dirty="0">
                <a:solidFill>
                  <a:schemeClr val="bg1"/>
                </a:solidFill>
                <a:latin typeface="Century Gothic" panose="020B0502020202020204" pitchFamily="34" charset="0"/>
              </a:rPr>
              <a:t>Innovations required for the </a:t>
            </a:r>
            <a:r>
              <a:rPr lang="en-GB" b="1" dirty="0" err="1">
                <a:solidFill>
                  <a:schemeClr val="bg1"/>
                </a:solidFill>
                <a:latin typeface="Century Gothic" panose="020B0502020202020204" pitchFamily="34" charset="0"/>
              </a:rPr>
              <a:t>microinsurance</a:t>
            </a:r>
            <a:r>
              <a:rPr lang="en-GB" b="1" dirty="0">
                <a:solidFill>
                  <a:schemeClr val="bg1"/>
                </a:solidFill>
                <a:latin typeface="Century Gothic" panose="020B0502020202020204" pitchFamily="34" charset="0"/>
              </a:rPr>
              <a:t> market</a:t>
            </a:r>
            <a:endParaRPr lang="en-ZA" b="1" dirty="0">
              <a:solidFill>
                <a:schemeClr val="bg1"/>
              </a:solidFill>
              <a:latin typeface="Century Gothic" panose="020B0502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bwMode="auto">
          <a:xfrm>
            <a:off x="-1032792" y="5368177"/>
            <a:ext cx="15110777" cy="1508011"/>
          </a:xfrm>
          <a:prstGeom prst="rect">
            <a:avLst/>
          </a:prstGeom>
          <a:solidFill>
            <a:schemeClr val="tx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ZA" sz="6000" dirty="0">
                <a:solidFill>
                  <a:schemeClr val="bg1"/>
                </a:solidFill>
              </a:rPr>
              <a:t>US$ </a:t>
            </a:r>
            <a:r>
              <a:rPr kumimoji="0" lang="en-ZA" sz="6000" b="0" i="0" u="none" strike="noStrike" cap="none" normalizeH="0" baseline="0" dirty="0">
                <a:ln>
                  <a:noFill/>
                </a:ln>
                <a:solidFill>
                  <a:schemeClr val="bg1"/>
                </a:solidFill>
                <a:effectLst/>
                <a:latin typeface="Arial" charset="0"/>
                <a:ea typeface="ＭＳ Ｐゴシック" pitchFamily="1" charset="-128"/>
              </a:rPr>
              <a:t>2.4 billion </a:t>
            </a:r>
            <a:endParaRPr kumimoji="0" lang="en-US" sz="6000" b="0" i="0" u="none" strike="noStrike" cap="none" normalizeH="0" baseline="0" dirty="0">
              <a:ln>
                <a:noFill/>
              </a:ln>
              <a:solidFill>
                <a:schemeClr val="bg1"/>
              </a:solidFill>
              <a:effectLst/>
              <a:latin typeface="Arial" charset="0"/>
              <a:ea typeface="ＭＳ Ｐゴシック" pitchFamily="1" charset="-128"/>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697" y="0"/>
            <a:ext cx="11748605"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696" y="-18188"/>
            <a:ext cx="11748606" cy="6858000"/>
          </a:xfrm>
          <a:prstGeom prst="rect">
            <a:avLst/>
          </a:prstGeom>
        </p:spPr>
      </p:pic>
      <p:sp>
        <p:nvSpPr>
          <p:cNvPr id="7" name="TextBox 6"/>
          <p:cNvSpPr txBox="1"/>
          <p:nvPr/>
        </p:nvSpPr>
        <p:spPr>
          <a:xfrm>
            <a:off x="3359696" y="4365104"/>
            <a:ext cx="838691" cy="984885"/>
          </a:xfrm>
          <a:prstGeom prst="rect">
            <a:avLst/>
          </a:prstGeom>
          <a:noFill/>
        </p:spPr>
        <p:txBody>
          <a:bodyPr wrap="none" rtlCol="0">
            <a:spAutoFit/>
          </a:bodyPr>
          <a:lstStyle/>
          <a:p>
            <a:pPr algn="ctr"/>
            <a:r>
              <a:rPr lang="en-ZA" sz="4000" dirty="0"/>
              <a:t>49</a:t>
            </a:r>
          </a:p>
          <a:p>
            <a:pPr algn="ctr"/>
            <a:r>
              <a:rPr lang="en-ZA" sz="1800" dirty="0"/>
              <a:t>million</a:t>
            </a:r>
            <a:endParaRPr lang="en-US" sz="1800" dirty="0"/>
          </a:p>
        </p:txBody>
      </p:sp>
      <p:sp>
        <p:nvSpPr>
          <p:cNvPr id="8" name="TextBox 7"/>
          <p:cNvSpPr txBox="1"/>
          <p:nvPr/>
        </p:nvSpPr>
        <p:spPr>
          <a:xfrm>
            <a:off x="5867578" y="3604491"/>
            <a:ext cx="838691" cy="984885"/>
          </a:xfrm>
          <a:prstGeom prst="rect">
            <a:avLst/>
          </a:prstGeom>
          <a:noFill/>
        </p:spPr>
        <p:txBody>
          <a:bodyPr wrap="none" rtlCol="0">
            <a:spAutoFit/>
          </a:bodyPr>
          <a:lstStyle/>
          <a:p>
            <a:pPr algn="ctr"/>
            <a:r>
              <a:rPr lang="en-ZA" sz="4000" dirty="0"/>
              <a:t>62</a:t>
            </a:r>
          </a:p>
          <a:p>
            <a:pPr algn="ctr"/>
            <a:r>
              <a:rPr lang="en-ZA" sz="1800" dirty="0"/>
              <a:t>million</a:t>
            </a:r>
            <a:endParaRPr lang="en-US" sz="1800" dirty="0"/>
          </a:p>
        </p:txBody>
      </p:sp>
      <p:sp>
        <p:nvSpPr>
          <p:cNvPr id="9" name="TextBox 8"/>
          <p:cNvSpPr txBox="1"/>
          <p:nvPr/>
        </p:nvSpPr>
        <p:spPr>
          <a:xfrm>
            <a:off x="8184232" y="2204797"/>
            <a:ext cx="1040670" cy="984885"/>
          </a:xfrm>
          <a:prstGeom prst="rect">
            <a:avLst/>
          </a:prstGeom>
          <a:noFill/>
        </p:spPr>
        <p:txBody>
          <a:bodyPr wrap="none" rtlCol="0">
            <a:spAutoFit/>
          </a:bodyPr>
          <a:lstStyle/>
          <a:p>
            <a:pPr algn="ctr"/>
            <a:r>
              <a:rPr lang="en-ZA" sz="4000" dirty="0"/>
              <a:t>170</a:t>
            </a:r>
          </a:p>
          <a:p>
            <a:pPr algn="ctr"/>
            <a:r>
              <a:rPr lang="en-ZA" sz="1800" dirty="0"/>
              <a:t>million</a:t>
            </a:r>
            <a:endParaRPr lang="en-US" sz="1800" dirty="0"/>
          </a:p>
        </p:txBody>
      </p:sp>
      <p:graphicFrame>
        <p:nvGraphicFramePr>
          <p:cNvPr id="11" name="Chart 10">
            <a:extLst>
              <a:ext uri="{FF2B5EF4-FFF2-40B4-BE49-F238E27FC236}">
                <a16:creationId xmlns:a16="http://schemas.microsoft.com/office/drawing/2014/main" id="{421036C9-D87A-4CE2-978E-C6B5A65BCE38}"/>
              </a:ext>
            </a:extLst>
          </p:cNvPr>
          <p:cNvGraphicFramePr>
            <a:graphicFrameLocks/>
          </p:cNvGraphicFramePr>
          <p:nvPr>
            <p:extLst>
              <p:ext uri="{D42A27DB-BD31-4B8C-83A1-F6EECF244321}">
                <p14:modId xmlns:p14="http://schemas.microsoft.com/office/powerpoint/2010/main" val="1451699436"/>
              </p:ext>
            </p:extLst>
          </p:nvPr>
        </p:nvGraphicFramePr>
        <p:xfrm>
          <a:off x="697997" y="3765174"/>
          <a:ext cx="4633195" cy="324903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a:extLst>
              <a:ext uri="{FF2B5EF4-FFF2-40B4-BE49-F238E27FC236}">
                <a16:creationId xmlns:a16="http://schemas.microsoft.com/office/drawing/2014/main" id="{9B3BC979-E203-43E4-8EF3-5F3ECBAA0F20}"/>
              </a:ext>
            </a:extLst>
          </p:cNvPr>
          <p:cNvGraphicFramePr>
            <a:graphicFrameLocks/>
          </p:cNvGraphicFramePr>
          <p:nvPr>
            <p:extLst>
              <p:ext uri="{D42A27DB-BD31-4B8C-83A1-F6EECF244321}">
                <p14:modId xmlns:p14="http://schemas.microsoft.com/office/powerpoint/2010/main" val="1681142663"/>
              </p:ext>
            </p:extLst>
          </p:nvPr>
        </p:nvGraphicFramePr>
        <p:xfrm>
          <a:off x="4229783" y="3389750"/>
          <a:ext cx="4273877" cy="3214399"/>
        </p:xfrm>
        <a:graphic>
          <a:graphicData uri="http://schemas.openxmlformats.org/drawingml/2006/chart">
            <c:chart xmlns:c="http://schemas.openxmlformats.org/drawingml/2006/chart" xmlns:r="http://schemas.openxmlformats.org/officeDocument/2006/relationships" r:id="rId6"/>
          </a:graphicData>
        </a:graphic>
      </p:graphicFrame>
      <p:sp>
        <p:nvSpPr>
          <p:cNvPr id="17" name="Oval 16"/>
          <p:cNvSpPr/>
          <p:nvPr/>
        </p:nvSpPr>
        <p:spPr bwMode="auto">
          <a:xfrm>
            <a:off x="4704457" y="3459309"/>
            <a:ext cx="3288434" cy="3310944"/>
          </a:xfrm>
          <a:prstGeom prst="ellipse">
            <a:avLst/>
          </a:prstGeom>
          <a:noFill/>
          <a:ln w="76200" cap="flat" cmpd="sng" algn="ctr">
            <a:solidFill>
              <a:srgbClr val="E77327">
                <a:alpha val="69804"/>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18" name="Oval 17"/>
          <p:cNvSpPr/>
          <p:nvPr/>
        </p:nvSpPr>
        <p:spPr bwMode="auto">
          <a:xfrm>
            <a:off x="7876322" y="1440784"/>
            <a:ext cx="3260238" cy="3284360"/>
          </a:xfrm>
          <a:prstGeom prst="ellipse">
            <a:avLst/>
          </a:prstGeom>
          <a:noFill/>
          <a:ln w="76200" cap="flat" cmpd="sng" algn="ctr">
            <a:solidFill>
              <a:srgbClr val="22A458">
                <a:alpha val="69804"/>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graphicFrame>
        <p:nvGraphicFramePr>
          <p:cNvPr id="20" name="Chart 19">
            <a:extLst>
              <a:ext uri="{FF2B5EF4-FFF2-40B4-BE49-F238E27FC236}">
                <a16:creationId xmlns:a16="http://schemas.microsoft.com/office/drawing/2014/main" id="{D3289186-A790-4AEB-AA6C-48C141077582}"/>
              </a:ext>
            </a:extLst>
          </p:cNvPr>
          <p:cNvGraphicFramePr>
            <a:graphicFrameLocks/>
          </p:cNvGraphicFramePr>
          <p:nvPr>
            <p:extLst>
              <p:ext uri="{D42A27DB-BD31-4B8C-83A1-F6EECF244321}">
                <p14:modId xmlns:p14="http://schemas.microsoft.com/office/powerpoint/2010/main" val="3115978140"/>
              </p:ext>
            </p:extLst>
          </p:nvPr>
        </p:nvGraphicFramePr>
        <p:xfrm>
          <a:off x="7640072" y="1701008"/>
          <a:ext cx="3899397" cy="2763912"/>
        </p:xfrm>
        <a:graphic>
          <a:graphicData uri="http://schemas.openxmlformats.org/drawingml/2006/chart">
            <c:chart xmlns:c="http://schemas.openxmlformats.org/drawingml/2006/chart" xmlns:r="http://schemas.openxmlformats.org/officeDocument/2006/relationships" r:id="rId7"/>
          </a:graphicData>
        </a:graphic>
      </p:graphicFrame>
      <p:sp>
        <p:nvSpPr>
          <p:cNvPr id="21" name="Title 1"/>
          <p:cNvSpPr>
            <a:spLocks noGrp="1"/>
          </p:cNvSpPr>
          <p:nvPr>
            <p:ph type="title"/>
          </p:nvPr>
        </p:nvSpPr>
        <p:spPr>
          <a:xfrm>
            <a:off x="0" y="10726"/>
            <a:ext cx="7772400" cy="623422"/>
          </a:xfrm>
        </p:spPr>
        <p:txBody>
          <a:bodyPr/>
          <a:lstStyle/>
          <a:p>
            <a:pPr algn="l"/>
            <a:r>
              <a:rPr lang="en-US" sz="2800" b="1" kern="1200" dirty="0">
                <a:solidFill>
                  <a:srgbClr val="A71930"/>
                </a:solidFill>
                <a:latin typeface="Century Gothic" pitchFamily="34" charset="0"/>
                <a:cs typeface="Arial" pitchFamily="34" charset="0"/>
              </a:rPr>
              <a:t>Global Landscape of Microinsurance</a:t>
            </a:r>
          </a:p>
        </p:txBody>
      </p:sp>
    </p:spTree>
    <p:extLst>
      <p:ext uri="{BB962C8B-B14F-4D97-AF65-F5344CB8AC3E}">
        <p14:creationId xmlns:p14="http://schemas.microsoft.com/office/powerpoint/2010/main" val="25865577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8" grpId="0"/>
      <p:bldP spid="9" grpId="0"/>
      <p:bldGraphic spid="11" grpId="0">
        <p:bldAsOne/>
      </p:bldGraphic>
      <p:bldGraphic spid="14" grpId="0">
        <p:bldAsOne/>
      </p:bldGraphic>
      <p:bldP spid="17" grpId="0" animBg="1"/>
      <p:bldP spid="18" grpId="0" animBg="1"/>
      <p:bldGraphic spid="20"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510"/>
            <a:ext cx="7772400" cy="551766"/>
          </a:xfrm>
        </p:spPr>
        <p:txBody>
          <a:bodyPr/>
          <a:lstStyle/>
          <a:p>
            <a:pPr algn="l"/>
            <a:r>
              <a:rPr lang="en-US" sz="2800" b="1" kern="1200" dirty="0">
                <a:solidFill>
                  <a:srgbClr val="A71930"/>
                </a:solidFill>
                <a:latin typeface="Century Gothic" pitchFamily="34" charset="0"/>
                <a:cs typeface="Arial" pitchFamily="34" charset="0"/>
              </a:rPr>
              <a:t>Product Evolution</a:t>
            </a:r>
          </a:p>
        </p:txBody>
      </p:sp>
      <p:sp>
        <p:nvSpPr>
          <p:cNvPr id="4" name="Text Placeholder 3"/>
          <p:cNvSpPr>
            <a:spLocks noGrp="1"/>
          </p:cNvSpPr>
          <p:nvPr>
            <p:ph type="body" sz="quarter" idx="16"/>
          </p:nvPr>
        </p:nvSpPr>
        <p:spPr>
          <a:xfrm>
            <a:off x="0" y="6432316"/>
            <a:ext cx="6717180" cy="415018"/>
          </a:xfrm>
        </p:spPr>
        <p:txBody>
          <a:bodyPr/>
          <a:lstStyle/>
          <a:p>
            <a:r>
              <a:rPr lang="en-US" dirty="0"/>
              <a:t>Source: Microinsurance centre, RGA Research</a:t>
            </a:r>
          </a:p>
        </p:txBody>
      </p:sp>
      <p:grpSp>
        <p:nvGrpSpPr>
          <p:cNvPr id="3" name="Group 2"/>
          <p:cNvGrpSpPr/>
          <p:nvPr/>
        </p:nvGrpSpPr>
        <p:grpSpPr>
          <a:xfrm>
            <a:off x="1702806" y="836712"/>
            <a:ext cx="9223268" cy="5343324"/>
            <a:chOff x="1702806" y="836712"/>
            <a:chExt cx="9223268" cy="5343324"/>
          </a:xfrm>
        </p:grpSpPr>
        <p:sp>
          <p:nvSpPr>
            <p:cNvPr id="10" name="Shape 9"/>
            <p:cNvSpPr/>
            <p:nvPr/>
          </p:nvSpPr>
          <p:spPr>
            <a:xfrm>
              <a:off x="1702806" y="836712"/>
              <a:ext cx="8549318" cy="5343324"/>
            </a:xfrm>
            <a:prstGeom prst="swooshArrow">
              <a:avLst>
                <a:gd name="adj1" fmla="val 25000"/>
                <a:gd name="adj2" fmla="val 2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ZA"/>
            </a:p>
          </p:txBody>
        </p:sp>
        <p:sp>
          <p:nvSpPr>
            <p:cNvPr id="11" name="Oval 10"/>
            <p:cNvSpPr/>
            <p:nvPr/>
          </p:nvSpPr>
          <p:spPr>
            <a:xfrm>
              <a:off x="2544913" y="4810007"/>
              <a:ext cx="196634" cy="19663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ZA"/>
            </a:p>
          </p:txBody>
        </p:sp>
        <p:sp>
          <p:nvSpPr>
            <p:cNvPr id="12" name="Freeform 11"/>
            <p:cNvSpPr/>
            <p:nvPr/>
          </p:nvSpPr>
          <p:spPr>
            <a:xfrm>
              <a:off x="2538688" y="4874535"/>
              <a:ext cx="2019076" cy="1271711"/>
            </a:xfrm>
            <a:custGeom>
              <a:avLst/>
              <a:gdLst>
                <a:gd name="connsiteX0" fmla="*/ 0 w 2019076"/>
                <a:gd name="connsiteY0" fmla="*/ 0 h 1271711"/>
                <a:gd name="connsiteX1" fmla="*/ 2019076 w 2019076"/>
                <a:gd name="connsiteY1" fmla="*/ 0 h 1271711"/>
                <a:gd name="connsiteX2" fmla="*/ 2019076 w 2019076"/>
                <a:gd name="connsiteY2" fmla="*/ 1271711 h 1271711"/>
                <a:gd name="connsiteX3" fmla="*/ 0 w 2019076"/>
                <a:gd name="connsiteY3" fmla="*/ 1271711 h 1271711"/>
                <a:gd name="connsiteX4" fmla="*/ 0 w 2019076"/>
                <a:gd name="connsiteY4" fmla="*/ 0 h 1271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076" h="1271711">
                  <a:moveTo>
                    <a:pt x="0" y="0"/>
                  </a:moveTo>
                  <a:lnTo>
                    <a:pt x="2019076" y="0"/>
                  </a:lnTo>
                  <a:lnTo>
                    <a:pt x="2019076" y="1271711"/>
                  </a:lnTo>
                  <a:lnTo>
                    <a:pt x="0" y="127171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4192" tIns="0" rIns="0" bIns="0" numCol="1" spcCol="1270" anchor="t" anchorCtr="0">
              <a:noAutofit/>
            </a:bodyPr>
            <a:lstStyle/>
            <a:p>
              <a:pPr lvl="0" algn="ctr" defTabSz="622300">
                <a:lnSpc>
                  <a:spcPct val="100000"/>
                </a:lnSpc>
                <a:spcBef>
                  <a:spcPct val="0"/>
                </a:spcBef>
                <a:spcAft>
                  <a:spcPts val="0"/>
                </a:spcAft>
              </a:pPr>
              <a:r>
                <a:rPr lang="en-US" sz="1400" b="1" kern="1200" dirty="0">
                  <a:latin typeface="Century Gothic" panose="020B0502020202020204" pitchFamily="34" charset="0"/>
                </a:rPr>
                <a:t>Mandatory;</a:t>
              </a:r>
            </a:p>
            <a:p>
              <a:pPr lvl="0" algn="ctr" defTabSz="622300">
                <a:lnSpc>
                  <a:spcPct val="100000"/>
                </a:lnSpc>
                <a:spcBef>
                  <a:spcPct val="0"/>
                </a:spcBef>
                <a:spcAft>
                  <a:spcPts val="0"/>
                </a:spcAft>
              </a:pPr>
              <a:r>
                <a:rPr lang="en-US" sz="1400" b="1" kern="1200" dirty="0">
                  <a:latin typeface="Century Gothic" panose="020B0502020202020204" pitchFamily="34" charset="0"/>
                </a:rPr>
                <a:t>Basic credit life and funeral</a:t>
              </a:r>
            </a:p>
          </p:txBody>
        </p:sp>
        <p:sp>
          <p:nvSpPr>
            <p:cNvPr id="13" name="Oval 12"/>
            <p:cNvSpPr/>
            <p:nvPr/>
          </p:nvSpPr>
          <p:spPr>
            <a:xfrm>
              <a:off x="4025372" y="3468340"/>
              <a:ext cx="341972" cy="34197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ZA"/>
            </a:p>
          </p:txBody>
        </p:sp>
        <p:sp>
          <p:nvSpPr>
            <p:cNvPr id="14" name="Freeform 13"/>
            <p:cNvSpPr/>
            <p:nvPr/>
          </p:nvSpPr>
          <p:spPr>
            <a:xfrm>
              <a:off x="4098045" y="3810392"/>
              <a:ext cx="1977747" cy="1373226"/>
            </a:xfrm>
            <a:custGeom>
              <a:avLst/>
              <a:gdLst>
                <a:gd name="connsiteX0" fmla="*/ 0 w 1977747"/>
                <a:gd name="connsiteY0" fmla="*/ 0 h 1373226"/>
                <a:gd name="connsiteX1" fmla="*/ 1977747 w 1977747"/>
                <a:gd name="connsiteY1" fmla="*/ 0 h 1373226"/>
                <a:gd name="connsiteX2" fmla="*/ 1977747 w 1977747"/>
                <a:gd name="connsiteY2" fmla="*/ 1373226 h 1373226"/>
                <a:gd name="connsiteX3" fmla="*/ 0 w 1977747"/>
                <a:gd name="connsiteY3" fmla="*/ 1373226 h 1373226"/>
                <a:gd name="connsiteX4" fmla="*/ 0 w 1977747"/>
                <a:gd name="connsiteY4" fmla="*/ 0 h 1373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7747" h="1373226">
                  <a:moveTo>
                    <a:pt x="0" y="0"/>
                  </a:moveTo>
                  <a:lnTo>
                    <a:pt x="1977747" y="0"/>
                  </a:lnTo>
                  <a:lnTo>
                    <a:pt x="1977747" y="1373226"/>
                  </a:lnTo>
                  <a:lnTo>
                    <a:pt x="0" y="13732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1204" tIns="0" rIns="0" bIns="0" numCol="1" spcCol="1270" anchor="t" anchorCtr="0">
              <a:noAutofit/>
            </a:bodyPr>
            <a:lstStyle/>
            <a:p>
              <a:pPr lvl="0" algn="ctr" defTabSz="622300">
                <a:lnSpc>
                  <a:spcPct val="100000"/>
                </a:lnSpc>
                <a:spcBef>
                  <a:spcPct val="0"/>
                </a:spcBef>
                <a:spcAft>
                  <a:spcPts val="0"/>
                </a:spcAft>
              </a:pPr>
              <a:r>
                <a:rPr lang="en-US" sz="1400" b="1" kern="1200" dirty="0">
                  <a:latin typeface="Century Gothic" panose="020B0502020202020204" pitchFamily="34" charset="0"/>
                </a:rPr>
                <a:t>Voluntary;</a:t>
              </a:r>
            </a:p>
            <a:p>
              <a:pPr lvl="0" algn="ctr" defTabSz="622300">
                <a:lnSpc>
                  <a:spcPct val="100000"/>
                </a:lnSpc>
                <a:spcBef>
                  <a:spcPct val="0"/>
                </a:spcBef>
                <a:spcAft>
                  <a:spcPts val="0"/>
                </a:spcAft>
              </a:pPr>
              <a:r>
                <a:rPr lang="en-US" sz="1400" b="1" kern="1200" dirty="0">
                  <a:latin typeface="Century Gothic" panose="020B0502020202020204" pitchFamily="34" charset="0"/>
                </a:rPr>
                <a:t>Better features and benefits</a:t>
              </a:r>
            </a:p>
          </p:txBody>
        </p:sp>
        <p:sp>
          <p:nvSpPr>
            <p:cNvPr id="15" name="Oval 14"/>
            <p:cNvSpPr/>
            <p:nvPr/>
          </p:nvSpPr>
          <p:spPr>
            <a:xfrm>
              <a:off x="6010547" y="2502357"/>
              <a:ext cx="437436" cy="453113"/>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ZA"/>
            </a:p>
          </p:txBody>
        </p:sp>
        <p:sp>
          <p:nvSpPr>
            <p:cNvPr id="16" name="Freeform 15"/>
            <p:cNvSpPr/>
            <p:nvPr/>
          </p:nvSpPr>
          <p:spPr>
            <a:xfrm>
              <a:off x="5904861" y="3004004"/>
              <a:ext cx="1793202" cy="1110917"/>
            </a:xfrm>
            <a:custGeom>
              <a:avLst/>
              <a:gdLst>
                <a:gd name="connsiteX0" fmla="*/ 0 w 1793202"/>
                <a:gd name="connsiteY0" fmla="*/ 0 h 1110917"/>
                <a:gd name="connsiteX1" fmla="*/ 1793202 w 1793202"/>
                <a:gd name="connsiteY1" fmla="*/ 0 h 1110917"/>
                <a:gd name="connsiteX2" fmla="*/ 1793202 w 1793202"/>
                <a:gd name="connsiteY2" fmla="*/ 1110917 h 1110917"/>
                <a:gd name="connsiteX3" fmla="*/ 0 w 1793202"/>
                <a:gd name="connsiteY3" fmla="*/ 1110917 h 1110917"/>
                <a:gd name="connsiteX4" fmla="*/ 0 w 1793202"/>
                <a:gd name="connsiteY4" fmla="*/ 0 h 1110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202" h="1110917">
                  <a:moveTo>
                    <a:pt x="0" y="0"/>
                  </a:moveTo>
                  <a:lnTo>
                    <a:pt x="1793202" y="0"/>
                  </a:lnTo>
                  <a:lnTo>
                    <a:pt x="1793202" y="1110917"/>
                  </a:lnTo>
                  <a:lnTo>
                    <a:pt x="0" y="11109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40096" tIns="0" rIns="0" bIns="0" numCol="1" spcCol="1270" anchor="t" anchorCtr="0">
              <a:noAutofit/>
            </a:bodyPr>
            <a:lstStyle/>
            <a:p>
              <a:pPr lvl="0" algn="ctr" defTabSz="622300">
                <a:lnSpc>
                  <a:spcPct val="90000"/>
                </a:lnSpc>
                <a:spcBef>
                  <a:spcPct val="0"/>
                </a:spcBef>
                <a:spcAft>
                  <a:spcPct val="35000"/>
                </a:spcAft>
              </a:pPr>
              <a:r>
                <a:rPr lang="en-US" sz="1400" b="1" kern="1200" dirty="0">
                  <a:latin typeface="Century Gothic" panose="020B0502020202020204" pitchFamily="34" charset="0"/>
                </a:rPr>
                <a:t>Expanding product types</a:t>
              </a:r>
            </a:p>
          </p:txBody>
        </p:sp>
        <p:sp>
          <p:nvSpPr>
            <p:cNvPr id="17" name="Oval 16"/>
            <p:cNvSpPr/>
            <p:nvPr/>
          </p:nvSpPr>
          <p:spPr>
            <a:xfrm>
              <a:off x="8552949" y="1638210"/>
              <a:ext cx="817892" cy="78511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ZA"/>
            </a:p>
          </p:txBody>
        </p:sp>
        <p:sp>
          <p:nvSpPr>
            <p:cNvPr id="18" name="Freeform 17"/>
            <p:cNvSpPr/>
            <p:nvPr/>
          </p:nvSpPr>
          <p:spPr>
            <a:xfrm>
              <a:off x="7995837" y="2504360"/>
              <a:ext cx="2930237" cy="736847"/>
            </a:xfrm>
            <a:custGeom>
              <a:avLst/>
              <a:gdLst>
                <a:gd name="connsiteX0" fmla="*/ 0 w 2930237"/>
                <a:gd name="connsiteY0" fmla="*/ 0 h 736847"/>
                <a:gd name="connsiteX1" fmla="*/ 2930237 w 2930237"/>
                <a:gd name="connsiteY1" fmla="*/ 0 h 736847"/>
                <a:gd name="connsiteX2" fmla="*/ 2930237 w 2930237"/>
                <a:gd name="connsiteY2" fmla="*/ 736847 h 736847"/>
                <a:gd name="connsiteX3" fmla="*/ 0 w 2930237"/>
                <a:gd name="connsiteY3" fmla="*/ 736847 h 736847"/>
                <a:gd name="connsiteX4" fmla="*/ 0 w 2930237"/>
                <a:gd name="connsiteY4" fmla="*/ 0 h 736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237" h="736847">
                  <a:moveTo>
                    <a:pt x="0" y="0"/>
                  </a:moveTo>
                  <a:lnTo>
                    <a:pt x="2930237" y="0"/>
                  </a:lnTo>
                  <a:lnTo>
                    <a:pt x="2930237" y="736847"/>
                  </a:lnTo>
                  <a:lnTo>
                    <a:pt x="0" y="7368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21638" tIns="0" rIns="0" bIns="0" numCol="1" spcCol="1270" anchor="t" anchorCtr="0">
              <a:noAutofit/>
            </a:bodyPr>
            <a:lstStyle/>
            <a:p>
              <a:pPr lvl="0" algn="ctr" defTabSz="622300">
                <a:lnSpc>
                  <a:spcPct val="90000"/>
                </a:lnSpc>
                <a:spcBef>
                  <a:spcPct val="0"/>
                </a:spcBef>
                <a:spcAft>
                  <a:spcPct val="35000"/>
                </a:spcAft>
              </a:pPr>
              <a:r>
                <a:rPr lang="en-US" sz="1400" b="1" kern="1200" dirty="0">
                  <a:latin typeface="Century Gothic" panose="020B0502020202020204" pitchFamily="34" charset="0"/>
                </a:rPr>
                <a:t>Increasing scale and business case</a:t>
              </a:r>
            </a:p>
          </p:txBody>
        </p:sp>
      </p:grpSp>
      <p:sp>
        <p:nvSpPr>
          <p:cNvPr id="8" name="Down Arrow 7"/>
          <p:cNvSpPr/>
          <p:nvPr/>
        </p:nvSpPr>
        <p:spPr bwMode="auto">
          <a:xfrm>
            <a:off x="9048328" y="2989308"/>
            <a:ext cx="455004" cy="908322"/>
          </a:xfrm>
          <a:prstGeom prst="downArrow">
            <a:avLst/>
          </a:prstGeom>
          <a:solidFill>
            <a:srgbClr val="A71930"/>
          </a:solidFill>
          <a:ln>
            <a:solidFill>
              <a:srgbClr val="A7193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sysClr val="windowText" lastClr="000000"/>
              </a:solidFill>
              <a:latin typeface="Arial" charset="0"/>
              <a:ea typeface="ＭＳ Ｐゴシック" pitchFamily="1" charset="-128"/>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0030" y="4493509"/>
            <a:ext cx="1932920" cy="193292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2959" y="4493509"/>
            <a:ext cx="1943100" cy="19431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180" y="4615086"/>
            <a:ext cx="2232248" cy="2232248"/>
          </a:xfrm>
          <a:prstGeom prst="rect">
            <a:avLst/>
          </a:prstGeom>
        </p:spPr>
      </p:pic>
    </p:spTree>
    <p:extLst>
      <p:ext uri="{BB962C8B-B14F-4D97-AF65-F5344CB8AC3E}">
        <p14:creationId xmlns:p14="http://schemas.microsoft.com/office/powerpoint/2010/main" val="262478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par>
                                <p:cTn id="20" presetID="2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216" y="-18809"/>
            <a:ext cx="7772400" cy="587152"/>
          </a:xfrm>
          <a:ln>
            <a:noFill/>
          </a:ln>
        </p:spPr>
        <p:txBody>
          <a:bodyPr/>
          <a:lstStyle/>
          <a:p>
            <a:pPr algn="l"/>
            <a:r>
              <a:rPr lang="en-US" sz="2800" b="1" kern="1200" dirty="0">
                <a:solidFill>
                  <a:srgbClr val="A71930"/>
                </a:solidFill>
                <a:latin typeface="Century Gothic" pitchFamily="34" charset="0"/>
                <a:cs typeface="Arial" pitchFamily="34" charset="0"/>
              </a:rPr>
              <a:t>Product Innovation: Case studies</a:t>
            </a:r>
          </a:p>
        </p:txBody>
      </p:sp>
      <p:sp>
        <p:nvSpPr>
          <p:cNvPr id="4" name="Text Placeholder 3"/>
          <p:cNvSpPr>
            <a:spLocks noGrp="1"/>
          </p:cNvSpPr>
          <p:nvPr>
            <p:ph type="body" sz="quarter" idx="16"/>
          </p:nvPr>
        </p:nvSpPr>
        <p:spPr>
          <a:xfrm>
            <a:off x="0" y="6435080"/>
            <a:ext cx="6717180" cy="415018"/>
          </a:xfrm>
        </p:spPr>
        <p:txBody>
          <a:bodyPr/>
          <a:lstStyle/>
          <a:p>
            <a:r>
              <a:rPr lang="en-US" dirty="0">
                <a:latin typeface="Century Gothic" panose="020B0502020202020204" pitchFamily="34" charset="0"/>
              </a:rPr>
              <a:t>Source: RGA Research</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360" y="649259"/>
            <a:ext cx="11481664" cy="598573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6284" y="3799994"/>
            <a:ext cx="377062" cy="37706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5988" y="2259943"/>
            <a:ext cx="377062" cy="377062"/>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4005" y="3747242"/>
            <a:ext cx="377062" cy="378979"/>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8159" y="3722915"/>
            <a:ext cx="377062" cy="377062"/>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1821" y="3795448"/>
            <a:ext cx="377062" cy="377062"/>
          </a:xfrm>
          <a:prstGeom prst="rect">
            <a:avLst/>
          </a:prstGeom>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6794" y="2697823"/>
            <a:ext cx="377062" cy="377062"/>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4841" y="2746632"/>
            <a:ext cx="377062" cy="377062"/>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7263" y="2782785"/>
            <a:ext cx="377062" cy="377062"/>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5590" y="5281495"/>
            <a:ext cx="377062" cy="377062"/>
          </a:xfrm>
          <a:prstGeom prst="rect">
            <a:avLst/>
          </a:prstGeom>
        </p:spPr>
      </p:pic>
      <p:pic>
        <p:nvPicPr>
          <p:cNvPr id="32" name="Picture 31"/>
          <p:cNvPicPr preferRelativeResize="0">
            <a:picLocks noChangeAspect="1"/>
          </p:cNvPicPr>
          <p:nvPr/>
        </p:nvPicPr>
        <p:blipFill rotWithShape="1">
          <a:blip r:embed="rId5">
            <a:extLst>
              <a:ext uri="{28A0092B-C50C-407E-A947-70E740481C1C}">
                <a14:useLocalDpi xmlns:a14="http://schemas.microsoft.com/office/drawing/2010/main" val="0"/>
              </a:ext>
            </a:extLst>
          </a:blip>
          <a:srcRect r="21809"/>
          <a:stretch/>
        </p:blipFill>
        <p:spPr>
          <a:xfrm>
            <a:off x="1427751" y="568561"/>
            <a:ext cx="3207597" cy="2297262"/>
          </a:xfrm>
          <a:prstGeom prst="rect">
            <a:avLst/>
          </a:prstGeom>
          <a:ln>
            <a:solidFill>
              <a:srgbClr val="A71930"/>
            </a:solidFill>
          </a:ln>
          <a:effectLst>
            <a:outerShdw blurRad="292100" dist="139700" dir="2700000" algn="tl" rotWithShape="0">
              <a:srgbClr val="333333">
                <a:alpha val="65000"/>
              </a:srgbClr>
            </a:outerShdw>
          </a:effectLst>
        </p:spPr>
      </p:pic>
      <p:pic>
        <p:nvPicPr>
          <p:cNvPr id="37" name="Picture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894" y="3935894"/>
            <a:ext cx="2855502" cy="2540603"/>
          </a:xfrm>
          <a:prstGeom prst="rect">
            <a:avLst/>
          </a:prstGeom>
          <a:ln>
            <a:solidFill>
              <a:srgbClr val="A71930"/>
            </a:solidFill>
          </a:ln>
          <a:effectLst>
            <a:outerShdw blurRad="292100" dist="139700" dir="2700000" algn="tl" rotWithShape="0">
              <a:srgbClr val="333333">
                <a:alpha val="65000"/>
              </a:srgbClr>
            </a:outerShdw>
          </a:effectLst>
        </p:spPr>
      </p:pic>
      <p:sp>
        <p:nvSpPr>
          <p:cNvPr id="3" name="Rectangle 2"/>
          <p:cNvSpPr/>
          <p:nvPr/>
        </p:nvSpPr>
        <p:spPr bwMode="auto">
          <a:xfrm>
            <a:off x="592027" y="3935894"/>
            <a:ext cx="2286000" cy="457200"/>
          </a:xfrm>
          <a:prstGeom prst="rect">
            <a:avLst/>
          </a:prstGeom>
          <a:solidFill>
            <a:schemeClr val="accent1"/>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Century Gothic" panose="020B0502020202020204" pitchFamily="34" charset="0"/>
                <a:ea typeface="ＭＳ Ｐゴシック" pitchFamily="1" charset="-128"/>
              </a:rPr>
              <a:t>           Surgical</a:t>
            </a:r>
            <a:r>
              <a:rPr kumimoji="0" lang="en-US" sz="1600" b="1" i="0" u="none" strike="noStrike" cap="none" normalizeH="0" dirty="0">
                <a:ln>
                  <a:noFill/>
                </a:ln>
                <a:solidFill>
                  <a:schemeClr val="bg1"/>
                </a:solidFill>
                <a:effectLst/>
                <a:latin typeface="Century Gothic" panose="020B0502020202020204" pitchFamily="34" charset="0"/>
                <a:ea typeface="ＭＳ Ｐゴシック" pitchFamily="1" charset="-128"/>
              </a:rPr>
              <a:t> Cash</a:t>
            </a:r>
            <a:r>
              <a:rPr kumimoji="0" lang="en-US" sz="1600" b="1" i="0" u="none" strike="noStrike" cap="none" normalizeH="0" baseline="0" dirty="0">
                <a:ln>
                  <a:noFill/>
                </a:ln>
                <a:solidFill>
                  <a:schemeClr val="bg1"/>
                </a:solidFill>
                <a:effectLst/>
                <a:latin typeface="Century Gothic" panose="020B0502020202020204" pitchFamily="34" charset="0"/>
                <a:ea typeface="ＭＳ Ｐゴシック" pitchFamily="1" charset="-128"/>
              </a:rPr>
              <a:t> </a:t>
            </a:r>
          </a:p>
        </p:txBody>
      </p:sp>
      <p:sp>
        <p:nvSpPr>
          <p:cNvPr id="21" name="Rectangle 20"/>
          <p:cNvSpPr/>
          <p:nvPr/>
        </p:nvSpPr>
        <p:spPr bwMode="auto">
          <a:xfrm>
            <a:off x="3384994" y="2408405"/>
            <a:ext cx="2194560" cy="457200"/>
          </a:xfrm>
          <a:prstGeom prst="rect">
            <a:avLst/>
          </a:prstGeom>
          <a:solidFill>
            <a:schemeClr val="accent1"/>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Century Gothic" panose="020B0502020202020204" pitchFamily="34" charset="0"/>
                <a:ea typeface="ＭＳ Ｐゴシック" pitchFamily="1" charset="-128"/>
              </a:rPr>
              <a:t>            Quid Cover</a:t>
            </a:r>
          </a:p>
        </p:txBody>
      </p:sp>
      <p:pic>
        <p:nvPicPr>
          <p:cNvPr id="29" name="Pictur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6819" y="4012397"/>
            <a:ext cx="564439" cy="323169"/>
          </a:xfrm>
          <a:prstGeom prst="rect">
            <a:avLst/>
          </a:prstGeom>
        </p:spPr>
      </p:pic>
      <p:pic>
        <p:nvPicPr>
          <p:cNvPr id="7" name="Picture 6"/>
          <p:cNvPicPr>
            <a:picLocks noChangeAspect="1"/>
          </p:cNvPicPr>
          <p:nvPr/>
        </p:nvPicPr>
        <p:blipFill rotWithShape="1">
          <a:blip r:embed="rId8">
            <a:extLst>
              <a:ext uri="{28A0092B-C50C-407E-A947-70E740481C1C}">
                <a14:useLocalDpi xmlns:a14="http://schemas.microsoft.com/office/drawing/2010/main" val="0"/>
              </a:ext>
            </a:extLst>
          </a:blip>
          <a:srcRect l="14682" r="12346" b="7688"/>
          <a:stretch/>
        </p:blipFill>
        <p:spPr>
          <a:xfrm>
            <a:off x="8065086" y="3926618"/>
            <a:ext cx="2798521" cy="2651760"/>
          </a:xfrm>
          <a:prstGeom prst="rect">
            <a:avLst/>
          </a:prstGeom>
          <a:ln>
            <a:solidFill>
              <a:srgbClr val="A71930"/>
            </a:solidFill>
          </a:ln>
        </p:spPr>
      </p:pic>
      <p:sp>
        <p:nvSpPr>
          <p:cNvPr id="24" name="Rectangle 23"/>
          <p:cNvSpPr/>
          <p:nvPr/>
        </p:nvSpPr>
        <p:spPr bwMode="auto">
          <a:xfrm>
            <a:off x="6835255" y="3926618"/>
            <a:ext cx="2286000" cy="457200"/>
          </a:xfrm>
          <a:prstGeom prst="rect">
            <a:avLst/>
          </a:prstGeom>
          <a:solidFill>
            <a:schemeClr val="accent1"/>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Century Gothic" panose="020B0502020202020204" pitchFamily="34" charset="0"/>
                <a:ea typeface="ＭＳ Ｐゴシック" pitchFamily="1" charset="-128"/>
              </a:rPr>
              <a:t>         Fracture Cover</a:t>
            </a:r>
            <a:r>
              <a:rPr kumimoji="0" lang="en-US" sz="1600" b="1" i="0" u="none" strike="noStrike" cap="none" normalizeH="0" dirty="0">
                <a:ln>
                  <a:noFill/>
                </a:ln>
                <a:solidFill>
                  <a:schemeClr val="bg1"/>
                </a:solidFill>
                <a:effectLst/>
                <a:latin typeface="Century Gothic" panose="020B0502020202020204" pitchFamily="34" charset="0"/>
                <a:ea typeface="ＭＳ Ｐゴシック" pitchFamily="1" charset="-128"/>
              </a:rPr>
              <a:t> </a:t>
            </a:r>
            <a:endParaRPr kumimoji="0" lang="en-US" sz="1600" b="1" i="0" u="none" strike="noStrike" cap="none" normalizeH="0" baseline="0" dirty="0">
              <a:ln>
                <a:noFill/>
              </a:ln>
              <a:solidFill>
                <a:schemeClr val="bg1"/>
              </a:solidFill>
              <a:effectLst/>
              <a:latin typeface="Century Gothic" panose="020B0502020202020204" pitchFamily="34" charset="0"/>
              <a:ea typeface="ＭＳ Ｐゴシック" pitchFamily="1" charset="-128"/>
            </a:endParaRPr>
          </a:p>
        </p:txBody>
      </p:sp>
      <p:pic>
        <p:nvPicPr>
          <p:cNvPr id="30" name="Picture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82082" y="2482600"/>
            <a:ext cx="513694" cy="308810"/>
          </a:xfrm>
          <a:prstGeom prst="rect">
            <a:avLst/>
          </a:prstGeom>
        </p:spPr>
      </p:pic>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90812" y="4012796"/>
            <a:ext cx="412230" cy="274320"/>
          </a:xfrm>
          <a:prstGeom prst="rect">
            <a:avLst/>
          </a:prstGeom>
        </p:spPr>
      </p:pic>
    </p:spTree>
    <p:extLst>
      <p:ext uri="{BB962C8B-B14F-4D97-AF65-F5344CB8AC3E}">
        <p14:creationId xmlns:p14="http://schemas.microsoft.com/office/powerpoint/2010/main" val="295746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par>
                                <p:cTn id="14" presetID="22" presetClass="entr" presetSubtype="4"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500"/>
                                        <p:tgtEl>
                                          <p:spTgt spid="23"/>
                                        </p:tgtEl>
                                      </p:cBhvr>
                                    </p:animEffect>
                                  </p:childTnLst>
                                </p:cTn>
                              </p:par>
                              <p:par>
                                <p:cTn id="17" presetID="2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par>
                                <p:cTn id="23" presetID="22" presetClass="entr" presetSubtype="4"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par>
                                <p:cTn id="26" presetID="22" presetClass="entr" presetSubtype="4"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par>
                                <p:cTn id="29" presetID="22" presetClass="entr" presetSubtype="4"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00"/>
                                        <p:tgtEl>
                                          <p:spTgt spid="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par>
                                <p:cTn id="50" presetID="22" presetClass="entr" presetSubtype="4"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down)">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down)">
                                      <p:cBhvr>
                                        <p:cTn id="62" dur="500"/>
                                        <p:tgtEl>
                                          <p:spTgt spid="21"/>
                                        </p:tgtEl>
                                      </p:cBhvr>
                                    </p:animEffect>
                                  </p:childTnLst>
                                </p:cTn>
                              </p:par>
                              <p:par>
                                <p:cTn id="63" presetID="22" presetClass="entr" presetSubtype="4"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down)">
                                      <p:cBhvr>
                                        <p:cTn id="65" dur="500"/>
                                        <p:tgtEl>
                                          <p:spTgt spid="3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down)">
                                      <p:cBhvr>
                                        <p:cTn id="7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AutoShape 2" descr="https://pbs.twimg.com/media/CfQKJStWEAE_PQG.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62289" cy="6858000"/>
          </a:xfrm>
          <a:prstGeom prst="rect">
            <a:avLst/>
          </a:prstGeom>
          <a:noFill/>
          <a:effectLst>
            <a:outerShdw blurRad="50800" dist="50800" dir="5400000" sx="88000" sy="88000" algn="ctr" rotWithShape="0">
              <a:srgbClr val="000000"/>
            </a:outerShdw>
            <a:reflection endPos="65000" dist="50800" dir="5400000" sy="-100000" algn="bl" rotWithShape="0"/>
          </a:effectLst>
        </p:spPr>
      </p:pic>
      <p:sp>
        <p:nvSpPr>
          <p:cNvPr id="21" name="Content Placeholder 2"/>
          <p:cNvSpPr txBox="1">
            <a:spLocks/>
          </p:cNvSpPr>
          <p:nvPr/>
        </p:nvSpPr>
        <p:spPr bwMode="gray">
          <a:xfrm>
            <a:off x="0" y="908720"/>
            <a:ext cx="11757301" cy="623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lgn="r">
              <a:lnSpc>
                <a:spcPct val="270000"/>
              </a:lnSpc>
              <a:spcBef>
                <a:spcPts val="0"/>
              </a:spcBef>
            </a:pPr>
            <a:r>
              <a:rPr lang="en-US" sz="2800" kern="0" dirty="0">
                <a:latin typeface="Century Gothic" panose="020B0502020202020204" pitchFamily="34" charset="0"/>
              </a:rPr>
              <a:t>Simple</a:t>
            </a:r>
          </a:p>
          <a:p>
            <a:pPr algn="r">
              <a:lnSpc>
                <a:spcPct val="270000"/>
              </a:lnSpc>
              <a:spcBef>
                <a:spcPts val="0"/>
              </a:spcBef>
            </a:pPr>
            <a:r>
              <a:rPr lang="en-US" sz="2800" kern="0" dirty="0">
                <a:latin typeface="Century Gothic" panose="020B0502020202020204" pitchFamily="34" charset="0"/>
              </a:rPr>
              <a:t>Tangible benefits</a:t>
            </a:r>
          </a:p>
          <a:p>
            <a:pPr algn="r">
              <a:lnSpc>
                <a:spcPct val="270000"/>
              </a:lnSpc>
              <a:spcBef>
                <a:spcPts val="0"/>
              </a:spcBef>
            </a:pPr>
            <a:r>
              <a:rPr lang="en-US" sz="2800" kern="0" dirty="0">
                <a:latin typeface="Century Gothic" panose="020B0502020202020204" pitchFamily="34" charset="0"/>
              </a:rPr>
              <a:t>Align distribution channel</a:t>
            </a:r>
          </a:p>
          <a:p>
            <a:pPr algn="r">
              <a:lnSpc>
                <a:spcPct val="270000"/>
              </a:lnSpc>
              <a:spcBef>
                <a:spcPts val="0"/>
              </a:spcBef>
            </a:pPr>
            <a:r>
              <a:rPr lang="en-US" sz="2800" kern="0" dirty="0">
                <a:latin typeface="Century Gothic" panose="020B0502020202020204" pitchFamily="34" charset="0"/>
              </a:rPr>
              <a:t>Leverage technology</a:t>
            </a:r>
          </a:p>
          <a:p>
            <a:pPr algn="r">
              <a:lnSpc>
                <a:spcPct val="270000"/>
              </a:lnSpc>
              <a:spcBef>
                <a:spcPts val="0"/>
              </a:spcBef>
            </a:pPr>
            <a:r>
              <a:rPr lang="en-US" sz="2800" kern="0" dirty="0">
                <a:latin typeface="Century Gothic" panose="020B0502020202020204" pitchFamily="34" charset="0"/>
              </a:rPr>
              <a:t>Emergence of on-demand, usage-based  products </a:t>
            </a:r>
          </a:p>
        </p:txBody>
      </p:sp>
      <p:sp>
        <p:nvSpPr>
          <p:cNvPr id="23" name="Title 1"/>
          <p:cNvSpPr>
            <a:spLocks noGrp="1"/>
          </p:cNvSpPr>
          <p:nvPr>
            <p:ph type="title"/>
          </p:nvPr>
        </p:nvSpPr>
        <p:spPr>
          <a:xfrm>
            <a:off x="-20216" y="-18809"/>
            <a:ext cx="7772400" cy="587152"/>
          </a:xfrm>
          <a:ln>
            <a:noFill/>
          </a:ln>
        </p:spPr>
        <p:txBody>
          <a:bodyPr/>
          <a:lstStyle/>
          <a:p>
            <a:pPr algn="l"/>
            <a:r>
              <a:rPr lang="en-US" sz="2800" b="1" kern="1200" dirty="0">
                <a:solidFill>
                  <a:srgbClr val="A71930"/>
                </a:solidFill>
                <a:latin typeface="Century Gothic" pitchFamily="34" charset="0"/>
                <a:cs typeface="Arial" pitchFamily="34" charset="0"/>
              </a:rPr>
              <a:t>Key Learnings</a:t>
            </a:r>
          </a:p>
        </p:txBody>
      </p:sp>
    </p:spTree>
    <p:extLst>
      <p:ext uri="{BB962C8B-B14F-4D97-AF65-F5344CB8AC3E}">
        <p14:creationId xmlns:p14="http://schemas.microsoft.com/office/powerpoint/2010/main" val="293806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bwMode="auto">
          <a:xfrm>
            <a:off x="-1536848" y="2420888"/>
            <a:ext cx="15110777" cy="1508011"/>
          </a:xfrm>
          <a:prstGeom prst="rect">
            <a:avLst/>
          </a:prstGeom>
          <a:solidFill>
            <a:schemeClr val="bg1">
              <a:alpha val="6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ZA" sz="6000" dirty="0">
                <a:solidFill>
                  <a:srgbClr val="A71930"/>
                </a:solidFill>
              </a:rPr>
              <a:t>Thank you!</a:t>
            </a:r>
            <a:r>
              <a:rPr kumimoji="0" lang="en-ZA" sz="6000" b="0" i="0" u="none" strike="noStrike" cap="none" normalizeH="0" baseline="0" dirty="0">
                <a:ln>
                  <a:noFill/>
                </a:ln>
                <a:solidFill>
                  <a:srgbClr val="A71930"/>
                </a:solidFill>
                <a:effectLst/>
                <a:latin typeface="Arial" charset="0"/>
                <a:ea typeface="ＭＳ Ｐゴシック" pitchFamily="1" charset="-128"/>
              </a:rPr>
              <a:t> </a:t>
            </a:r>
            <a:endParaRPr kumimoji="0" lang="en-US" sz="6000" b="0" i="0" u="none" strike="noStrike" cap="none" normalizeH="0" baseline="0" dirty="0">
              <a:ln>
                <a:noFill/>
              </a:ln>
              <a:solidFill>
                <a:srgbClr val="A71930"/>
              </a:solidFill>
              <a:effectLst/>
              <a:latin typeface="Arial" charset="0"/>
              <a:ea typeface="ＭＳ Ｐゴシック" pitchFamily="1" charset="-128"/>
            </a:endParaRPr>
          </a:p>
        </p:txBody>
      </p:sp>
    </p:spTree>
    <p:extLst>
      <p:ext uri="{BB962C8B-B14F-4D97-AF65-F5344CB8AC3E}">
        <p14:creationId xmlns:p14="http://schemas.microsoft.com/office/powerpoint/2010/main" val="317641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DC9F9FD-1F3C-487C-B292-CD446D0FD6F0}"/>
</file>

<file path=customXml/itemProps2.xml><?xml version="1.0" encoding="utf-8"?>
<ds:datastoreItem xmlns:ds="http://schemas.openxmlformats.org/officeDocument/2006/customXml" ds:itemID="{3F42E40A-F797-4075-8514-6C9FD13ACE3F}"/>
</file>

<file path=customXml/itemProps3.xml><?xml version="1.0" encoding="utf-8"?>
<ds:datastoreItem xmlns:ds="http://schemas.openxmlformats.org/officeDocument/2006/customXml" ds:itemID="{CEC0C2EF-46FD-4B30-90B5-25B315E04A34}"/>
</file>

<file path=docProps/app.xml><?xml version="1.0" encoding="utf-8"?>
<Properties xmlns="http://schemas.openxmlformats.org/officeDocument/2006/extended-properties" xmlns:vt="http://schemas.openxmlformats.org/officeDocument/2006/docPropsVTypes">
  <Template>TM03090434[[fn=Wood Type]]</Template>
  <TotalTime>12506</TotalTime>
  <Words>344</Words>
  <Application>Microsoft Office PowerPoint</Application>
  <PresentationFormat>Widescreen</PresentationFormat>
  <Paragraphs>58</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Arial Narrow</vt:lpstr>
      <vt:lpstr>Calibri</vt:lpstr>
      <vt:lpstr>Century Gothic</vt:lpstr>
      <vt:lpstr>Wingdings</vt:lpstr>
      <vt:lpstr>Blank Presentation</vt:lpstr>
      <vt:lpstr>PowerPoint Presentation</vt:lpstr>
      <vt:lpstr>Global Landscape of Microinsurance</vt:lpstr>
      <vt:lpstr>Product Evolution</vt:lpstr>
      <vt:lpstr>Product Innovation: Case studies</vt:lpstr>
      <vt:lpstr>Key Learnings</vt:lpstr>
      <vt:lpstr>PowerPoint Presentation</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Nicky September</cp:lastModifiedBy>
  <cp:revision>461</cp:revision>
  <dcterms:created xsi:type="dcterms:W3CDTF">2010-02-24T10:45:37Z</dcterms:created>
  <dcterms:modified xsi:type="dcterms:W3CDTF">2025-07-30T14:03:21Z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ies>
</file>