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sldIdLst>
    <p:sldId id="256" r:id="rId2"/>
    <p:sldId id="358" r:id="rId3"/>
    <p:sldId id="359" r:id="rId4"/>
    <p:sldId id="361" r:id="rId5"/>
    <p:sldId id="346" r:id="rId6"/>
    <p:sldId id="360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B342"/>
    <a:srgbClr val="FED639"/>
    <a:srgbClr val="FE5102"/>
    <a:srgbClr val="EA5211"/>
    <a:srgbClr val="7FB516"/>
    <a:srgbClr val="306D35"/>
    <a:srgbClr val="830051"/>
    <a:srgbClr val="800000"/>
    <a:srgbClr val="3399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94" autoAdjust="0"/>
    <p:restoredTop sz="95468" autoAdjust="0"/>
  </p:normalViewPr>
  <p:slideViewPr>
    <p:cSldViewPr>
      <p:cViewPr varScale="1">
        <p:scale>
          <a:sx n="111" d="100"/>
          <a:sy n="111" d="100"/>
        </p:scale>
        <p:origin x="182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1D9947E-897F-4102-B1E4-8D31B8AAFF31}" type="datetimeFigureOut">
              <a:rPr lang="en-ZA"/>
              <a:pPr>
                <a:defRPr/>
              </a:pPr>
              <a:t>2025/07/30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Z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08EE7EA-DCE3-4C00-B192-07461319579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754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5259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541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59311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41728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91363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87E2-73A7-4F0D-AF13-1E1959219C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804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3FF57-415F-4004-9178-180C1E74BD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9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4A7D1-A6F7-4CE3-9B3C-D48CF076FD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22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5C583-B99C-4919-BCD1-8BC589E0C1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11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E77F3-FB6D-4B7D-9E54-5EF9BDA8D0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648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23093-48EC-4902-B09F-7F21F9F611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058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BFD13-4979-4A8F-905C-03B6822B4E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0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26E32-FA47-4B5A-8D25-BB5BE0DD93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56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179E6-1D0F-4F98-85F6-FAE388ECBC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25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BCBF3-58E2-4B17-9800-AA541AC05A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9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BF61A-CA2C-444A-ACA9-6D08629EB6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766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SA PTT-0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3D3EB9-90AB-4E3C-AF4F-1AE06CABCC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ASSA PTT-03-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758"/>
            <a:ext cx="9145588" cy="6911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4365104"/>
            <a:ext cx="86764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RETHINKING PRODUCT DESIGN: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Innovations required for the </a:t>
            </a:r>
            <a:r>
              <a:rPr lang="en-GB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microinsurance</a:t>
            </a: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 market</a:t>
            </a:r>
            <a:endParaRPr lang="en-ZA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59756" y="5647819"/>
            <a:ext cx="29878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THUSO SEGOPOLO</a:t>
            </a:r>
          </a:p>
          <a:p>
            <a:r>
              <a:rPr lang="en-US" sz="1400" b="1" dirty="0">
                <a:latin typeface="Century Gothic" panose="020B0502020202020204" pitchFamily="34" charset="0"/>
              </a:rPr>
              <a:t>Old Mutual Africa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19 May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3441" y="694440"/>
            <a:ext cx="1791322" cy="1728192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531776" y="2544527"/>
            <a:ext cx="3997327" cy="2501754"/>
            <a:chOff x="393698" y="1376361"/>
            <a:chExt cx="3997326" cy="2501754"/>
          </a:xfrm>
        </p:grpSpPr>
        <p:sp>
          <p:nvSpPr>
            <p:cNvPr id="34" name="Text Box 10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3699" y="1376361"/>
              <a:ext cx="3997325" cy="249678"/>
            </a:xfrm>
            <a:prstGeom prst="rect">
              <a:avLst/>
            </a:prstGeom>
            <a:solidFill>
              <a:srgbClr val="306D35"/>
            </a:solidFill>
            <a:ln w="12700" algn="ctr">
              <a:solidFill>
                <a:srgbClr val="306D35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39"/>
              <a:r>
                <a:rPr 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About the Partnership</a:t>
              </a:r>
            </a:p>
          </p:txBody>
        </p:sp>
        <p:sp>
          <p:nvSpPr>
            <p:cNvPr id="44" name="Text Placeholder 5"/>
            <p:cNvSpPr txBox="1">
              <a:spLocks/>
            </p:cNvSpPr>
            <p:nvPr/>
          </p:nvSpPr>
          <p:spPr>
            <a:xfrm>
              <a:off x="393698" y="1626041"/>
              <a:ext cx="3997325" cy="2252074"/>
            </a:xfrm>
            <a:prstGeom prst="rect">
              <a:avLst/>
            </a:prstGeom>
            <a:ln w="12700">
              <a:solidFill>
                <a:srgbClr val="306D35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dirty="0" err="1">
                  <a:latin typeface="Century Gothic" panose="020B0502020202020204" pitchFamily="34" charset="0"/>
                </a:rPr>
                <a:t>Likhandlela</a:t>
              </a:r>
              <a:r>
                <a:rPr lang="en-US" dirty="0">
                  <a:latin typeface="Century Gothic" panose="020B0502020202020204" pitchFamily="34" charset="0"/>
                </a:rPr>
                <a:t> insurance is a funeral assistance payout, to help with funeral preparations</a:t>
              </a:r>
            </a:p>
            <a:p>
              <a:pPr algn="just"/>
              <a:r>
                <a:rPr lang="en-US" dirty="0">
                  <a:latin typeface="Century Gothic" panose="020B0502020202020204" pitchFamily="34" charset="0"/>
                </a:rPr>
                <a:t>There is a </a:t>
              </a:r>
              <a:r>
                <a:rPr lang="en-US" b="1" dirty="0">
                  <a:latin typeface="Century Gothic" panose="020B0502020202020204" pitchFamily="34" charset="0"/>
                </a:rPr>
                <a:t>digital distribution partnership </a:t>
              </a:r>
              <a:r>
                <a:rPr lang="en-US" dirty="0">
                  <a:latin typeface="Century Gothic" panose="020B0502020202020204" pitchFamily="34" charset="0"/>
                </a:rPr>
                <a:t>between Old Mutual and MTN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Customer reach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Money in and Money out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Customer Centricity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Simplest and cheapest servicing model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732494" y="2544527"/>
            <a:ext cx="4213094" cy="2501754"/>
            <a:chOff x="393698" y="1376361"/>
            <a:chExt cx="4213093" cy="2501754"/>
          </a:xfrm>
        </p:grpSpPr>
        <p:sp>
          <p:nvSpPr>
            <p:cNvPr id="46" name="Text Box 10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93698" y="1376361"/>
              <a:ext cx="4213092" cy="249678"/>
            </a:xfrm>
            <a:prstGeom prst="rect">
              <a:avLst/>
            </a:prstGeom>
            <a:solidFill>
              <a:srgbClr val="830051"/>
            </a:solidFill>
            <a:ln w="12700" algn="ctr">
              <a:solidFill>
                <a:srgbClr val="830051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39"/>
              <a:r>
                <a:rPr 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Period of Oct 2016 – Feb 2017</a:t>
              </a:r>
            </a:p>
          </p:txBody>
        </p:sp>
        <p:sp>
          <p:nvSpPr>
            <p:cNvPr id="47" name="Text Placeholder 5"/>
            <p:cNvSpPr txBox="1">
              <a:spLocks/>
            </p:cNvSpPr>
            <p:nvPr/>
          </p:nvSpPr>
          <p:spPr>
            <a:xfrm>
              <a:off x="393698" y="1626041"/>
              <a:ext cx="4213093" cy="2252074"/>
            </a:xfrm>
            <a:prstGeom prst="rect">
              <a:avLst/>
            </a:prstGeom>
            <a:ln w="12700">
              <a:solidFill>
                <a:srgbClr val="830051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dirty="0">
                  <a:latin typeface="Century Gothic" panose="020B0502020202020204" pitchFamily="34" charset="0"/>
                </a:rPr>
                <a:t>Between October 2016 and Feb 2017 we issued </a:t>
              </a:r>
              <a:r>
                <a:rPr lang="en-US" b="1" dirty="0">
                  <a:latin typeface="Century Gothic" panose="020B0502020202020204" pitchFamily="34" charset="0"/>
                </a:rPr>
                <a:t>475 810</a:t>
              </a:r>
              <a:r>
                <a:rPr lang="en-US" dirty="0">
                  <a:latin typeface="Century Gothic" panose="020B0502020202020204" pitchFamily="34" charset="0"/>
                </a:rPr>
                <a:t> term policies and still issuing average of </a:t>
              </a:r>
              <a:r>
                <a:rPr lang="en-US" b="1" dirty="0">
                  <a:latin typeface="Century Gothic" panose="020B0502020202020204" pitchFamily="34" charset="0"/>
                </a:rPr>
                <a:t>+90 000 </a:t>
              </a:r>
              <a:r>
                <a:rPr lang="en-US" dirty="0">
                  <a:latin typeface="Century Gothic" panose="020B0502020202020204" pitchFamily="34" charset="0"/>
                </a:rPr>
                <a:t>term policies per month. </a:t>
              </a:r>
            </a:p>
            <a:p>
              <a:pPr algn="just"/>
              <a:endParaRPr lang="en-US" dirty="0">
                <a:latin typeface="Century Gothic" panose="020B050202020202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Century Gothic" panose="020B0502020202020204" pitchFamily="34" charset="0"/>
                </a:rPr>
                <a:t>E422 322 500 </a:t>
              </a:r>
              <a:r>
                <a:rPr lang="en-US" dirty="0">
                  <a:latin typeface="Century Gothic" panose="020B0502020202020204" pitchFamily="34" charset="0"/>
                </a:rPr>
                <a:t>cover value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Below E1.00  for E500 cover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Below E2.00 for E1500 cover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Below E3.00 for E2000 cover </a:t>
              </a:r>
            </a:p>
            <a:p>
              <a:pPr algn="just"/>
              <a:endParaRPr lang="en-US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107504" y="23337"/>
            <a:ext cx="9468543" cy="78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sz="3000" b="1" kern="0" dirty="0">
                <a:solidFill>
                  <a:srgbClr val="A71930"/>
                </a:solidFill>
                <a:latin typeface="Century Gothic" panose="020B0502020202020204" pitchFamily="34" charset="0"/>
              </a:rPr>
              <a:t>Case Study: MTN Swaziland and OM Swaziland 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0" y="5171242"/>
            <a:ext cx="9144000" cy="634022"/>
          </a:xfrm>
          <a:prstGeom prst="rect">
            <a:avLst/>
          </a:prstGeom>
          <a:solidFill>
            <a:srgbClr val="FED6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How do</a:t>
            </a:r>
            <a:r>
              <a:rPr kumimoji="0" lang="en-US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you make a mobile network partnership work?</a:t>
            </a:r>
            <a:endParaRPr kumimoji="0" lang="en-ZA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023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31776" y="2611762"/>
            <a:ext cx="3997327" cy="2501754"/>
            <a:chOff x="393698" y="1376361"/>
            <a:chExt cx="3997326" cy="2501754"/>
          </a:xfrm>
        </p:grpSpPr>
        <p:sp>
          <p:nvSpPr>
            <p:cNvPr id="34" name="Text Box 10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3699" y="1376361"/>
              <a:ext cx="3997325" cy="249678"/>
            </a:xfrm>
            <a:prstGeom prst="rect">
              <a:avLst/>
            </a:prstGeom>
            <a:solidFill>
              <a:srgbClr val="306D35"/>
            </a:solidFill>
            <a:ln w="12700" algn="ctr">
              <a:solidFill>
                <a:srgbClr val="306D35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39"/>
              <a:r>
                <a:rPr lang="en-US" sz="1400" b="1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About the Partnership</a:t>
              </a:r>
            </a:p>
          </p:txBody>
        </p:sp>
        <p:sp>
          <p:nvSpPr>
            <p:cNvPr id="44" name="Text Placeholder 5"/>
            <p:cNvSpPr txBox="1">
              <a:spLocks/>
            </p:cNvSpPr>
            <p:nvPr/>
          </p:nvSpPr>
          <p:spPr>
            <a:xfrm>
              <a:off x="393698" y="1626041"/>
              <a:ext cx="3997325" cy="2252074"/>
            </a:xfrm>
            <a:prstGeom prst="rect">
              <a:avLst/>
            </a:prstGeom>
            <a:ln w="12700">
              <a:solidFill>
                <a:srgbClr val="306D35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M-TIBA is a service on your mobile phone that allows anyone to send, save and spend funds specifically for medical treatments.</a:t>
              </a:r>
            </a:p>
            <a:p>
              <a:pPr marL="174625" indent="-174625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Money stored in M-TIBA can only be used to pay for treatment and medication at our partner clinics and hospitals.</a:t>
              </a:r>
            </a:p>
            <a:p>
              <a:pPr marL="174625" indent="-174625" algn="just">
                <a:buFont typeface="Arial" panose="020B0604020202020204" pitchFamily="34" charset="0"/>
                <a:buChar char="•"/>
              </a:pPr>
              <a:r>
                <a:rPr lang="en-US" dirty="0">
                  <a:latin typeface="Century Gothic" panose="020B0502020202020204" pitchFamily="34" charset="0"/>
                </a:rPr>
                <a:t>Funds stored in M-TIBA are managed by OM UAP Insurance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endParaRPr lang="en-US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732494" y="2611762"/>
            <a:ext cx="4213094" cy="2501754"/>
            <a:chOff x="393698" y="1376361"/>
            <a:chExt cx="4213093" cy="2501754"/>
          </a:xfrm>
        </p:grpSpPr>
        <p:sp>
          <p:nvSpPr>
            <p:cNvPr id="46" name="Text Box 10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93698" y="1376361"/>
              <a:ext cx="4213092" cy="249678"/>
            </a:xfrm>
            <a:prstGeom prst="rect">
              <a:avLst/>
            </a:prstGeom>
            <a:solidFill>
              <a:srgbClr val="830051"/>
            </a:solidFill>
            <a:ln w="12700" algn="ctr">
              <a:solidFill>
                <a:srgbClr val="830051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39"/>
              <a:r>
                <a:rPr lang="en-US" sz="1400" b="1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Facts about M-</a:t>
              </a:r>
              <a:r>
                <a:rPr lang="en-US" sz="1400" b="1" dirty="0" err="1">
                  <a:solidFill>
                    <a:srgbClr val="FFFFFF"/>
                  </a:solidFill>
                  <a:latin typeface="Century Gothic" panose="020B0502020202020204" pitchFamily="34" charset="0"/>
                </a:rPr>
                <a:t>Tiba</a:t>
              </a:r>
              <a:endParaRPr lang="en-US" sz="1400" b="1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Text Placeholder 5"/>
            <p:cNvSpPr txBox="1">
              <a:spLocks/>
            </p:cNvSpPr>
            <p:nvPr/>
          </p:nvSpPr>
          <p:spPr>
            <a:xfrm>
              <a:off x="393698" y="1626041"/>
              <a:ext cx="4213093" cy="2252074"/>
            </a:xfrm>
            <a:prstGeom prst="rect">
              <a:avLst/>
            </a:prstGeom>
            <a:ln w="12700">
              <a:solidFill>
                <a:srgbClr val="830051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To date, M-</a:t>
              </a:r>
              <a:r>
                <a:rPr dirty="0" err="1">
                  <a:solidFill>
                    <a:srgbClr val="000000"/>
                  </a:solidFill>
                  <a:latin typeface="Century Gothic" panose="020B0502020202020204" pitchFamily="34" charset="0"/>
                </a:rPr>
                <a:t>Tiba</a:t>
              </a:r>
              <a:r>
                <a:rPr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 has:</a:t>
              </a:r>
            </a:p>
            <a:p>
              <a:pPr marL="174625" indent="-174625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Century Gothic" panose="020B0502020202020204" pitchFamily="34" charset="0"/>
                </a:rPr>
                <a:t>650 000 </a:t>
              </a:r>
              <a:r>
                <a:rPr lang="en-US" dirty="0">
                  <a:latin typeface="Century Gothic" panose="020B0502020202020204" pitchFamily="34" charset="0"/>
                </a:rPr>
                <a:t>principal members</a:t>
              </a:r>
            </a:p>
            <a:p>
              <a:pPr marL="174625" indent="-174625" algn="just">
                <a:buFont typeface="Arial" panose="020B0604020202020204" pitchFamily="34" charset="0"/>
                <a:buChar char="•"/>
              </a:pPr>
              <a:r>
                <a:rPr lang="en-US" b="1" dirty="0">
                  <a:latin typeface="Century Gothic" panose="020B0502020202020204" pitchFamily="34" charset="0"/>
                </a:rPr>
                <a:t>83 000 </a:t>
              </a:r>
              <a:r>
                <a:rPr lang="en-US" dirty="0">
                  <a:latin typeface="Century Gothic" panose="020B0502020202020204" pitchFamily="34" charset="0"/>
                </a:rPr>
                <a:t>Clinic visits</a:t>
              </a:r>
            </a:p>
            <a:p>
              <a:pPr marL="174625" indent="-174625" algn="just">
                <a:buFont typeface="Arial" panose="020B0604020202020204" pitchFamily="34" charset="0"/>
                <a:buChar char="•"/>
              </a:pPr>
              <a:r>
                <a:rPr lang="en-US" b="1" dirty="0" err="1">
                  <a:latin typeface="Century Gothic" panose="020B0502020202020204" pitchFamily="34" charset="0"/>
                </a:rPr>
                <a:t>Ksh</a:t>
              </a:r>
              <a:r>
                <a:rPr lang="en-US" b="1" dirty="0">
                  <a:latin typeface="Century Gothic" panose="020B0502020202020204" pitchFamily="34" charset="0"/>
                </a:rPr>
                <a:t> 126 million </a:t>
              </a:r>
              <a:r>
                <a:rPr lang="en-US" dirty="0">
                  <a:latin typeface="Century Gothic" panose="020B0502020202020204" pitchFamily="34" charset="0"/>
                </a:rPr>
                <a:t>medical pay out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endParaRPr lang="en-US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just"/>
              <a:r>
                <a:rPr lang="en-US" b="1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No above-the-line marketing </a:t>
              </a:r>
              <a:r>
                <a:rPr lang="en-US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was implemented</a:t>
              </a:r>
              <a:endParaRPr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  <a:p>
              <a:pPr algn="just"/>
              <a:endParaRPr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393703" y="188640"/>
            <a:ext cx="8570783" cy="78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sz="3200" b="1" kern="0" dirty="0">
                <a:solidFill>
                  <a:srgbClr val="A71930"/>
                </a:solidFill>
                <a:latin typeface="Century Gothic" panose="020B0502020202020204" pitchFamily="34" charset="0"/>
              </a:rPr>
              <a:t>Case Study: </a:t>
            </a:r>
            <a:r>
              <a:rPr lang="en-US" sz="3200" b="1" kern="0" dirty="0" err="1">
                <a:solidFill>
                  <a:srgbClr val="A71930"/>
                </a:solidFill>
                <a:latin typeface="Century Gothic" panose="020B0502020202020204" pitchFamily="34" charset="0"/>
              </a:rPr>
              <a:t>CarePay</a:t>
            </a:r>
            <a:r>
              <a:rPr lang="en-US" sz="3200" b="1" kern="0" dirty="0">
                <a:solidFill>
                  <a:srgbClr val="A71930"/>
                </a:solidFill>
                <a:latin typeface="Century Gothic" panose="020B0502020202020204" pitchFamily="34" charset="0"/>
              </a:rPr>
              <a:t>, Safaricom &amp; Old Mutual UAP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8450" y="917421"/>
            <a:ext cx="3467100" cy="162877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0" y="5171242"/>
            <a:ext cx="9144000" cy="634022"/>
          </a:xfrm>
          <a:prstGeom prst="rect">
            <a:avLst/>
          </a:prstGeom>
          <a:solidFill>
            <a:srgbClr val="77B34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How do you build scale</a:t>
            </a:r>
            <a:r>
              <a:rPr kumimoji="0" lang="en-US" sz="24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?</a:t>
            </a:r>
            <a:endParaRPr kumimoji="0" lang="en-ZA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683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16632"/>
            <a:ext cx="8843200" cy="782960"/>
          </a:xfrm>
        </p:spPr>
        <p:txBody>
          <a:bodyPr/>
          <a:lstStyle/>
          <a:p>
            <a:pPr algn="l" eaLnBrk="1" hangingPunct="1"/>
            <a:r>
              <a:rPr lang="en-US" sz="3200" b="1" dirty="0">
                <a:solidFill>
                  <a:srgbClr val="A71930"/>
                </a:solidFill>
                <a:latin typeface="Century Gothic" panose="020B0502020202020204" pitchFamily="34" charset="0"/>
              </a:rPr>
              <a:t>Redefining Product Development and Deployment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2821255" cy="4231882"/>
          </a:xfrm>
          <a:prstGeom prst="rect">
            <a:avLst/>
          </a:prstGeom>
        </p:spPr>
      </p:pic>
      <p:sp>
        <p:nvSpPr>
          <p:cNvPr id="4" name="Equal 3"/>
          <p:cNvSpPr/>
          <p:nvPr/>
        </p:nvSpPr>
        <p:spPr bwMode="auto">
          <a:xfrm>
            <a:off x="3922375" y="2772994"/>
            <a:ext cx="1872208" cy="872391"/>
          </a:xfrm>
          <a:prstGeom prst="mathEqual">
            <a:avLst/>
          </a:prstGeom>
          <a:solidFill>
            <a:srgbClr val="FE510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546415" y="2637273"/>
            <a:ext cx="2794528" cy="10081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Insurance equivalent</a:t>
            </a:r>
            <a:endParaRPr kumimoji="0" lang="en-ZA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8164535" y="2204864"/>
            <a:ext cx="979465" cy="1623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500" b="1" i="0" u="none" strike="noStrike" cap="none" normalizeH="0" baseline="0" dirty="0">
                <a:ln>
                  <a:noFill/>
                </a:ln>
                <a:solidFill>
                  <a:srgbClr val="FE5102"/>
                </a:solidFill>
                <a:effectLst/>
                <a:latin typeface="Century Gothic" panose="020B0502020202020204" pitchFamily="34" charset="0"/>
              </a:rPr>
              <a:t>?</a:t>
            </a:r>
            <a:endParaRPr kumimoji="0" lang="en-ZA" sz="11500" b="1" i="0" u="none" strike="noStrike" cap="none" normalizeH="0" baseline="0" dirty="0">
              <a:ln>
                <a:noFill/>
              </a:ln>
              <a:solidFill>
                <a:srgbClr val="FE5102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66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16632"/>
            <a:ext cx="8843200" cy="782960"/>
          </a:xfrm>
        </p:spPr>
        <p:txBody>
          <a:bodyPr/>
          <a:lstStyle/>
          <a:p>
            <a:pPr algn="l" eaLnBrk="1" hangingPunct="1"/>
            <a:r>
              <a:rPr lang="en-US" sz="3200" b="1">
                <a:solidFill>
                  <a:srgbClr val="A71930"/>
                </a:solidFill>
                <a:latin typeface="Century Gothic" panose="020B0502020202020204" pitchFamily="34" charset="0"/>
              </a:rPr>
              <a:t>Redefining Product Development and Deployment</a:t>
            </a:r>
            <a:endParaRPr lang="en-US" sz="3200" b="1" dirty="0">
              <a:solidFill>
                <a:srgbClr val="A7193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8" name="Group 57"/>
          <p:cNvGrpSpPr>
            <a:grpSpLocks noChangeAspect="1"/>
          </p:cNvGrpSpPr>
          <p:nvPr/>
        </p:nvGrpSpPr>
        <p:grpSpPr>
          <a:xfrm>
            <a:off x="1917713" y="1142712"/>
            <a:ext cx="5222781" cy="3779962"/>
            <a:chOff x="-20721" y="1495556"/>
            <a:chExt cx="5843846" cy="4318764"/>
          </a:xfrm>
        </p:grpSpPr>
        <p:sp>
          <p:nvSpPr>
            <p:cNvPr id="72" name="Oval 71"/>
            <p:cNvSpPr/>
            <p:nvPr/>
          </p:nvSpPr>
          <p:spPr bwMode="auto">
            <a:xfrm>
              <a:off x="1683175" y="2231663"/>
              <a:ext cx="2577979" cy="2632415"/>
            </a:xfrm>
            <a:prstGeom prst="ellipse">
              <a:avLst/>
            </a:prstGeom>
            <a:noFill/>
            <a:ln w="44450" cap="flat" cmpd="sng" algn="ctr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761981">
                <a:spcBef>
                  <a:spcPts val="0"/>
                </a:spcBef>
                <a:spcAft>
                  <a:spcPts val="0"/>
                </a:spcAft>
                <a:buClr>
                  <a:srgbClr val="8CC63F"/>
                </a:buClr>
                <a:buSzPct val="85000"/>
              </a:pPr>
              <a:endParaRPr lang="en-US" sz="1200" b="1" kern="0" dirty="0">
                <a:solidFill>
                  <a:schemeClr val="accent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endParaRPr>
            </a:p>
            <a:p>
              <a:pPr algn="ctr" defTabSz="761981">
                <a:spcBef>
                  <a:spcPts val="0"/>
                </a:spcBef>
                <a:spcAft>
                  <a:spcPts val="0"/>
                </a:spcAft>
                <a:buClr>
                  <a:srgbClr val="8CC63F"/>
                </a:buClr>
                <a:buSzPct val="85000"/>
              </a:pPr>
              <a:r>
                <a:rPr lang="en-US" sz="1400" b="1" kern="0" dirty="0">
                  <a:solidFill>
                    <a:schemeClr val="accent1"/>
                  </a:solidFill>
                  <a:latin typeface="Century Gothic" panose="020B0502020202020204" pitchFamily="34" charset="0"/>
                  <a:ea typeface="Verdana" pitchFamily="34" charset="0"/>
                  <a:cs typeface="Verdana" pitchFamily="34" charset="0"/>
                </a:rPr>
                <a:t>START BY PROTOTYPING </a:t>
              </a:r>
            </a:p>
            <a:p>
              <a:pPr algn="ctr" defTabSz="761981">
                <a:spcBef>
                  <a:spcPts val="0"/>
                </a:spcBef>
                <a:spcAft>
                  <a:spcPts val="0"/>
                </a:spcAft>
                <a:buClr>
                  <a:srgbClr val="8CC63F"/>
                </a:buClr>
                <a:buSzPct val="85000"/>
              </a:pPr>
              <a:r>
                <a:rPr lang="en-US" sz="1200" b="1" kern="0" dirty="0">
                  <a:latin typeface="Century Gothic" panose="020B0502020202020204" pitchFamily="34" charset="0"/>
                  <a:ea typeface="Verdana" pitchFamily="34" charset="0"/>
                  <a:cs typeface="Verdana" pitchFamily="34" charset="0"/>
                </a:rPr>
                <a:t>MAGIC IN DEADLINES</a:t>
              </a:r>
            </a:p>
            <a:p>
              <a:pPr marL="171446" indent="-171446" algn="ctr" defTabSz="761981">
                <a:spcBef>
                  <a:spcPts val="0"/>
                </a:spcBef>
                <a:spcAft>
                  <a:spcPts val="0"/>
                </a:spcAft>
                <a:buClr>
                  <a:srgbClr val="8CC63F"/>
                </a:buClr>
                <a:buSzPct val="85000"/>
                <a:buFontTx/>
                <a:buChar char="-"/>
              </a:pPr>
              <a:endParaRPr lang="en-ZA" sz="1200" b="1" kern="0" dirty="0">
                <a:solidFill>
                  <a:schemeClr val="accent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endParaRPr>
            </a:p>
          </p:txBody>
        </p:sp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1333" y="2817050"/>
              <a:ext cx="1075251" cy="1028287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03900" y="1905000"/>
              <a:ext cx="1142081" cy="1028287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43297" y="2671333"/>
              <a:ext cx="1151020" cy="1110550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22613" y="4071265"/>
              <a:ext cx="1029007" cy="1028287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5567" y="4428484"/>
              <a:ext cx="1099974" cy="1028287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-20721" y="3065682"/>
              <a:ext cx="926461" cy="329052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noAutofit/>
            </a:bodyPr>
            <a:lstStyle/>
            <a:p>
              <a:pPr>
                <a:buClr>
                  <a:schemeClr val="accent2"/>
                </a:buClr>
                <a:buSzPct val="85000"/>
              </a:pPr>
              <a:r>
                <a:rPr 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itchFamily="34" charset="0"/>
                  <a:cs typeface="Verdana" pitchFamily="34" charset="0"/>
                </a:rPr>
                <a:t>Day 1</a:t>
              </a:r>
              <a:endParaRPr lang="en-ZA" sz="1400" b="1" dirty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508934" y="1495556"/>
              <a:ext cx="926461" cy="329052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noAutofit/>
            </a:bodyPr>
            <a:lstStyle/>
            <a:p>
              <a:pPr>
                <a:buClr>
                  <a:schemeClr val="accent2"/>
                </a:buClr>
                <a:buSzPct val="85000"/>
              </a:pPr>
              <a:r>
                <a:rPr 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itchFamily="34" charset="0"/>
                  <a:cs typeface="Verdana" pitchFamily="34" charset="0"/>
                </a:rPr>
                <a:t>Day 2</a:t>
              </a:r>
              <a:endParaRPr lang="en-ZA" sz="1400" b="1" dirty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896664" y="2437021"/>
              <a:ext cx="926461" cy="329052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noAutofit/>
            </a:bodyPr>
            <a:lstStyle/>
            <a:p>
              <a:pPr>
                <a:buClr>
                  <a:schemeClr val="accent2"/>
                </a:buClr>
                <a:buSzPct val="85000"/>
              </a:pPr>
              <a:r>
                <a:rPr 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itchFamily="34" charset="0"/>
                  <a:cs typeface="Verdana" pitchFamily="34" charset="0"/>
                </a:rPr>
                <a:t>Day 3</a:t>
              </a:r>
              <a:endParaRPr lang="en-ZA" sz="1400" b="1" dirty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664805" y="3979772"/>
              <a:ext cx="926461" cy="329052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noAutofit/>
            </a:bodyPr>
            <a:lstStyle/>
            <a:p>
              <a:pPr>
                <a:buClr>
                  <a:schemeClr val="accent2"/>
                </a:buClr>
                <a:buSzPct val="85000"/>
              </a:pPr>
              <a:r>
                <a:rPr 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itchFamily="34" charset="0"/>
                  <a:cs typeface="Verdana" pitchFamily="34" charset="0"/>
                </a:rPr>
                <a:t>Day 4</a:t>
              </a:r>
              <a:endParaRPr lang="en-ZA" sz="1400" b="1" dirty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940670" y="5485268"/>
              <a:ext cx="926461" cy="329052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noAutofit/>
            </a:bodyPr>
            <a:lstStyle/>
            <a:p>
              <a:pPr>
                <a:buClr>
                  <a:schemeClr val="accent2"/>
                </a:buClr>
                <a:buSzPct val="85000"/>
              </a:pPr>
              <a:r>
                <a:rPr 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itchFamily="34" charset="0"/>
                  <a:cs typeface="Verdana" pitchFamily="34" charset="0"/>
                </a:rPr>
                <a:t>Day 5</a:t>
              </a:r>
              <a:endParaRPr lang="en-ZA" sz="1400" b="1" dirty="0">
                <a:solidFill>
                  <a:schemeClr val="bg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5229200"/>
            <a:ext cx="9144000" cy="479142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Don’t </a:t>
            </a:r>
            <a:r>
              <a:rPr lang="en-US" b="1" dirty="0">
                <a:solidFill>
                  <a:srgbClr val="EA5211"/>
                </a:solidFill>
                <a:latin typeface="Century Gothic" panose="020B0502020202020204" pitchFamily="34" charset="0"/>
              </a:rPr>
              <a:t>wait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until the product is </a:t>
            </a:r>
            <a:r>
              <a:rPr lang="en-US" b="1" dirty="0">
                <a:solidFill>
                  <a:srgbClr val="FE5102"/>
                </a:solidFill>
                <a:latin typeface="Century Gothic" panose="020B0502020202020204" pitchFamily="34" charset="0"/>
              </a:rPr>
              <a:t>perfect </a:t>
            </a:r>
            <a:endParaRPr lang="en-ZA" b="1" dirty="0">
              <a:solidFill>
                <a:srgbClr val="FE510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756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107504" y="23337"/>
            <a:ext cx="9468543" cy="78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5pPr>
            <a:lvl6pPr marL="45718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37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566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7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l" eaLnBrk="1" hangingPunct="1"/>
            <a:r>
              <a:rPr lang="en-US" sz="3000" b="1" kern="0" dirty="0">
                <a:solidFill>
                  <a:srgbClr val="A71930"/>
                </a:solidFill>
                <a:latin typeface="Century Gothic" panose="020B0502020202020204" pitchFamily="34" charset="0"/>
              </a:rPr>
              <a:t>Lessons learnt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95536" y="980728"/>
            <a:ext cx="8136904" cy="42484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Investing in partnerships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requires significant time and resources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20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aseline="0" dirty="0">
                <a:latin typeface="Century Gothic" panose="020B0502020202020204" pitchFamily="34" charset="0"/>
              </a:rPr>
              <a:t>Meeting the customer need can organically </a:t>
            </a:r>
            <a:r>
              <a:rPr lang="en-US" sz="2000" b="1" baseline="0" dirty="0">
                <a:latin typeface="Century Gothic" panose="020B0502020202020204" pitchFamily="34" charset="0"/>
              </a:rPr>
              <a:t>drive scale</a:t>
            </a: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000" baseline="0" dirty="0">
              <a:latin typeface="Century Gothic" panose="020B0502020202020204" pitchFamily="34" charset="0"/>
            </a:endParaRP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Speed up product development 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but maintain focus on the customer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9059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heme/theme1.xml><?xml version="1.0" encoding="utf-8"?>
<a:theme xmlns:a="http://schemas.openxmlformats.org/drawingml/2006/main" name="Blank Presentation">
  <a:themeElements>
    <a:clrScheme name="Custom 13">
      <a:dk1>
        <a:srgbClr val="000000"/>
      </a:dk1>
      <a:lt1>
        <a:srgbClr val="FFFFFF"/>
      </a:lt1>
      <a:dk2>
        <a:srgbClr val="000000"/>
      </a:dk2>
      <a:lt2>
        <a:srgbClr val="7F7F7F"/>
      </a:lt2>
      <a:accent1>
        <a:srgbClr val="C00000"/>
      </a:accent1>
      <a:accent2>
        <a:srgbClr val="808080"/>
      </a:accent2>
      <a:accent3>
        <a:srgbClr val="FF7111"/>
      </a:accent3>
      <a:accent4>
        <a:srgbClr val="000000"/>
      </a:accent4>
      <a:accent5>
        <a:srgbClr val="00759E"/>
      </a:accent5>
      <a:accent6>
        <a:srgbClr val="B2B2B2"/>
      </a:accent6>
      <a:hlink>
        <a:srgbClr val="FFBFBF"/>
      </a:hlink>
      <a:folHlink>
        <a:srgbClr val="99CC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CC2131EC6BC245BE80808FF2395D20" ma:contentTypeVersion="15" ma:contentTypeDescription="Create a new document." ma:contentTypeScope="" ma:versionID="969708624394e5cf9920bd9fa2589401">
  <xsd:schema xmlns:xsd="http://www.w3.org/2001/XMLSchema" xmlns:xs="http://www.w3.org/2001/XMLSchema" xmlns:p="http://schemas.microsoft.com/office/2006/metadata/properties" xmlns:ns2="96d2161b-6042-486a-ae80-a686226e8ade" xmlns:ns3="4973980f-dc49-4b73-885d-baabe04b5290" targetNamespace="http://schemas.microsoft.com/office/2006/metadata/properties" ma:root="true" ma:fieldsID="2eca130d87e522a2dc615cc464dbb96a" ns2:_="" ns3:_="">
    <xsd:import namespace="96d2161b-6042-486a-ae80-a686226e8ade"/>
    <xsd:import namespace="4973980f-dc49-4b73-885d-baabe04b529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2161b-6042-486a-ae80-a686226e8a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db6a357-f029-49c2-bf43-a7a50e729ab6}" ma:internalName="TaxCatchAll" ma:showField="CatchAllData" ma:web="96d2161b-6042-486a-ae80-a686226e8a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73980f-dc49-4b73-885d-baabe04b52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5ef5152-bb20-4323-97fa-b2191cfb06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d2161b-6042-486a-ae80-a686226e8ade" xsi:nil="true"/>
    <lcf76f155ced4ddcb4097134ff3c332f xmlns="4973980f-dc49-4b73-885d-baabe04b52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075C82-47A2-4945-A5DA-53DE24FC57FB}"/>
</file>

<file path=customXml/itemProps2.xml><?xml version="1.0" encoding="utf-8"?>
<ds:datastoreItem xmlns:ds="http://schemas.openxmlformats.org/officeDocument/2006/customXml" ds:itemID="{5C961DB2-3BC8-423F-AD3A-A20FAC16A6C8}"/>
</file>

<file path=customXml/itemProps3.xml><?xml version="1.0" encoding="utf-8"?>
<ds:datastoreItem xmlns:ds="http://schemas.openxmlformats.org/officeDocument/2006/customXml" ds:itemID="{91CF7789-0F98-4B64-A0D6-08C24C863F44}"/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6456</TotalTime>
  <Words>1389</Words>
  <Application>Microsoft Office PowerPoint</Application>
  <PresentationFormat>On-screen Show (4:3)</PresentationFormat>
  <Paragraphs>118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Century Gothic</vt:lpstr>
      <vt:lpstr>Blank Presentation</vt:lpstr>
      <vt:lpstr>PowerPoint Presentation</vt:lpstr>
      <vt:lpstr>PowerPoint Presentation</vt:lpstr>
      <vt:lpstr>PowerPoint Presentation</vt:lpstr>
      <vt:lpstr>Redefining Product Development and Deployment</vt:lpstr>
      <vt:lpstr>Redefining Product Development and Deployment</vt:lpstr>
      <vt:lpstr>PowerPoint Presentation</vt:lpstr>
    </vt:vector>
  </TitlesOfParts>
  <Company>Francois Rey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Francois Rey</dc:creator>
  <cp:lastModifiedBy>Nicky September</cp:lastModifiedBy>
  <cp:revision>314</cp:revision>
  <dcterms:created xsi:type="dcterms:W3CDTF">2010-02-24T10:45:37Z</dcterms:created>
  <dcterms:modified xsi:type="dcterms:W3CDTF">2025-07-30T14:06:51Z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0x01010005CC2131EC6BC245BE80808FF2395D20</vt:lpwstr>
  </property>
</Properties>
</file>