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6.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tags/tag2.xml" ContentType="application/vnd.openxmlformats-officedocument.presentationml.tag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
  </p:notesMasterIdLst>
  <p:sldIdLst>
    <p:sldId id="256" r:id="rId2"/>
    <p:sldId id="337" r:id="rId3"/>
    <p:sldId id="375" r:id="rId4"/>
    <p:sldId id="379" r:id="rId5"/>
    <p:sldId id="376" r:id="rId6"/>
    <p:sldId id="380" r:id="rId7"/>
    <p:sldId id="374" r:id="rId8"/>
    <p:sldId id="378" r:id="rId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930"/>
    <a:srgbClr val="C00000"/>
    <a:srgbClr val="800000"/>
    <a:srgbClr val="339966"/>
    <a:srgbClr val="FF6600"/>
    <a:srgbClr val="DE5A00"/>
    <a:srgbClr val="000000"/>
    <a:srgbClr val="CF7C03"/>
    <a:srgbClr val="00C478"/>
    <a:srgbClr val="00C4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94" autoAdjust="0"/>
    <p:restoredTop sz="95468" autoAdjust="0"/>
  </p:normalViewPr>
  <p:slideViewPr>
    <p:cSldViewPr>
      <p:cViewPr varScale="1">
        <p:scale>
          <a:sx n="111" d="100"/>
          <a:sy n="111" d="100"/>
        </p:scale>
        <p:origin x="1824" y="96"/>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215392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822343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5</a:t>
            </a:fld>
            <a:endParaRPr lang="en-ZA" dirty="0"/>
          </a:p>
        </p:txBody>
      </p:sp>
    </p:spTree>
    <p:extLst>
      <p:ext uri="{BB962C8B-B14F-4D97-AF65-F5344CB8AC3E}">
        <p14:creationId xmlns:p14="http://schemas.microsoft.com/office/powerpoint/2010/main" val="1840658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894634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649094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2506028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6.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2.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9512" y="4365104"/>
            <a:ext cx="8676456" cy="892552"/>
          </a:xfrm>
          <a:prstGeom prst="rect">
            <a:avLst/>
          </a:prstGeom>
          <a:noFill/>
        </p:spPr>
        <p:txBody>
          <a:bodyPr wrap="square" rtlCol="0">
            <a:spAutoFit/>
          </a:bodyPr>
          <a:lstStyle/>
          <a:p>
            <a:pPr algn="ctr"/>
            <a:r>
              <a:rPr lang="en-GB" sz="2800" b="1" dirty="0">
                <a:solidFill>
                  <a:schemeClr val="bg1"/>
                </a:solidFill>
                <a:latin typeface="Century Gothic" panose="020B0502020202020204" pitchFamily="34" charset="0"/>
              </a:rPr>
              <a:t>RETHINKING PRODUCT DESIGN:</a:t>
            </a:r>
          </a:p>
          <a:p>
            <a:pPr algn="ctr"/>
            <a:r>
              <a:rPr lang="en-GB" b="1" dirty="0">
                <a:solidFill>
                  <a:schemeClr val="bg1"/>
                </a:solidFill>
                <a:latin typeface="Century Gothic" panose="020B0502020202020204" pitchFamily="34" charset="0"/>
              </a:rPr>
              <a:t>Innovations required for the </a:t>
            </a:r>
            <a:r>
              <a:rPr lang="en-GB" b="1" dirty="0" err="1">
                <a:solidFill>
                  <a:schemeClr val="bg1"/>
                </a:solidFill>
                <a:latin typeface="Century Gothic" panose="020B0502020202020204" pitchFamily="34" charset="0"/>
              </a:rPr>
              <a:t>microinsurance</a:t>
            </a:r>
            <a:r>
              <a:rPr lang="en-GB" b="1" dirty="0">
                <a:solidFill>
                  <a:schemeClr val="bg1"/>
                </a:solidFill>
                <a:latin typeface="Century Gothic" panose="020B0502020202020204" pitchFamily="34" charset="0"/>
              </a:rPr>
              <a:t> market</a:t>
            </a:r>
            <a:endParaRPr lang="en-ZA" b="1" dirty="0">
              <a:solidFill>
                <a:schemeClr val="bg1"/>
              </a:solidFill>
              <a:latin typeface="Century Gothic" panose="020B0502020202020204" pitchFamily="34" charset="0"/>
            </a:endParaRPr>
          </a:p>
        </p:txBody>
      </p:sp>
      <p:sp>
        <p:nvSpPr>
          <p:cNvPr id="4" name="TextBox 3"/>
          <p:cNvSpPr txBox="1"/>
          <p:nvPr/>
        </p:nvSpPr>
        <p:spPr>
          <a:xfrm>
            <a:off x="6588224" y="5517232"/>
            <a:ext cx="2267744" cy="800219"/>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NIGEL BOWMAN</a:t>
            </a:r>
          </a:p>
          <a:p>
            <a:r>
              <a:rPr lang="en-US" sz="1400" b="1" dirty="0">
                <a:latin typeface="Century Gothic" panose="020B0502020202020204" pitchFamily="34" charset="0"/>
              </a:rPr>
              <a:t>Inclusivity Solutions</a:t>
            </a:r>
          </a:p>
          <a:p>
            <a:r>
              <a:rPr lang="en-US" sz="1400" b="1" dirty="0">
                <a:solidFill>
                  <a:schemeClr val="accent1"/>
                </a:solidFill>
                <a:latin typeface="Century Gothic" panose="020B0502020202020204" pitchFamily="34" charset="0"/>
              </a:rPr>
              <a:t>19 May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251520" y="260648"/>
            <a:ext cx="7772400" cy="782960"/>
          </a:xfrm>
        </p:spPr>
        <p:txBody>
          <a:bodyPr/>
          <a:lstStyle/>
          <a:p>
            <a:pPr algn="l" eaLnBrk="1" hangingPunct="1"/>
            <a:r>
              <a:rPr lang="en-US" sz="3200" b="1" dirty="0">
                <a:solidFill>
                  <a:srgbClr val="A71930"/>
                </a:solidFill>
                <a:latin typeface="Century Gothic" panose="020B0502020202020204" pitchFamily="34" charset="0"/>
              </a:rPr>
              <a:t>A few product design lessons</a:t>
            </a: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3" name="Picture 2"/>
          <p:cNvPicPr>
            <a:picLocks noChangeAspect="1"/>
          </p:cNvPicPr>
          <p:nvPr/>
        </p:nvPicPr>
        <p:blipFill>
          <a:blip r:embed="rId4"/>
          <a:stretch>
            <a:fillRect/>
          </a:stretch>
        </p:blipFill>
        <p:spPr>
          <a:xfrm>
            <a:off x="2134076" y="2276872"/>
            <a:ext cx="4428000" cy="2724926"/>
          </a:xfrm>
          <a:prstGeom prst="rect">
            <a:avLst/>
          </a:prstGeom>
        </p:spPr>
      </p:pic>
      <p:sp>
        <p:nvSpPr>
          <p:cNvPr id="5" name="TextBox 4"/>
          <p:cNvSpPr txBox="1"/>
          <p:nvPr/>
        </p:nvSpPr>
        <p:spPr>
          <a:xfrm>
            <a:off x="523752" y="1317508"/>
            <a:ext cx="7648648" cy="461665"/>
          </a:xfrm>
          <a:prstGeom prst="rect">
            <a:avLst/>
          </a:prstGeom>
          <a:noFill/>
        </p:spPr>
        <p:txBody>
          <a:bodyPr wrap="square" rtlCol="0">
            <a:spAutoFit/>
          </a:bodyPr>
          <a:lstStyle/>
          <a:p>
            <a:pPr algn="ctr"/>
            <a:r>
              <a:rPr lang="en-ZA" b="1" dirty="0">
                <a:latin typeface="Century Gothic" panose="020B0502020202020204" pitchFamily="34" charset="0"/>
              </a:rPr>
              <a:t>4 lessons from 4 case studies</a:t>
            </a:r>
          </a:p>
        </p:txBody>
      </p:sp>
    </p:spTree>
    <p:extLst>
      <p:ext uri="{BB962C8B-B14F-4D97-AF65-F5344CB8AC3E}">
        <p14:creationId xmlns:p14="http://schemas.microsoft.com/office/powerpoint/2010/main" val="326386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386937" y="231412"/>
            <a:ext cx="7772400" cy="782960"/>
          </a:xfrm>
        </p:spPr>
        <p:txBody>
          <a:bodyPr/>
          <a:lstStyle/>
          <a:p>
            <a:pPr algn="l" eaLnBrk="1" hangingPunct="1"/>
            <a:r>
              <a:rPr lang="en-US" sz="3200" b="1" dirty="0">
                <a:solidFill>
                  <a:srgbClr val="A71930"/>
                </a:solidFill>
                <a:latin typeface="Century Gothic" panose="020B0502020202020204" pitchFamily="34" charset="0"/>
              </a:rPr>
              <a:t>Kenya financial diaries data</a:t>
            </a: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graphicFrame>
        <p:nvGraphicFramePr>
          <p:cNvPr id="7" name="Table 6"/>
          <p:cNvGraphicFramePr>
            <a:graphicFrameLocks noGrp="1"/>
          </p:cNvGraphicFramePr>
          <p:nvPr>
            <p:extLst>
              <p:ext uri="{D42A27DB-BD31-4B8C-83A1-F6EECF244321}">
                <p14:modId xmlns:p14="http://schemas.microsoft.com/office/powerpoint/2010/main" val="4043130255"/>
              </p:ext>
            </p:extLst>
          </p:nvPr>
        </p:nvGraphicFramePr>
        <p:xfrm>
          <a:off x="179513" y="1209216"/>
          <a:ext cx="4851424" cy="4391735"/>
        </p:xfrm>
        <a:graphic>
          <a:graphicData uri="http://schemas.openxmlformats.org/drawingml/2006/table">
            <a:tbl>
              <a:tblPr/>
              <a:tblGrid>
                <a:gridCol w="792087">
                  <a:extLst>
                    <a:ext uri="{9D8B030D-6E8A-4147-A177-3AD203B41FA5}">
                      <a16:colId xmlns:a16="http://schemas.microsoft.com/office/drawing/2014/main" val="20000"/>
                    </a:ext>
                  </a:extLst>
                </a:gridCol>
                <a:gridCol w="2240053">
                  <a:extLst>
                    <a:ext uri="{9D8B030D-6E8A-4147-A177-3AD203B41FA5}">
                      <a16:colId xmlns:a16="http://schemas.microsoft.com/office/drawing/2014/main" val="20001"/>
                    </a:ext>
                  </a:extLst>
                </a:gridCol>
                <a:gridCol w="909642">
                  <a:extLst>
                    <a:ext uri="{9D8B030D-6E8A-4147-A177-3AD203B41FA5}">
                      <a16:colId xmlns:a16="http://schemas.microsoft.com/office/drawing/2014/main" val="20002"/>
                    </a:ext>
                  </a:extLst>
                </a:gridCol>
                <a:gridCol w="909642">
                  <a:extLst>
                    <a:ext uri="{9D8B030D-6E8A-4147-A177-3AD203B41FA5}">
                      <a16:colId xmlns:a16="http://schemas.microsoft.com/office/drawing/2014/main" val="20003"/>
                    </a:ext>
                  </a:extLst>
                </a:gridCol>
              </a:tblGrid>
              <a:tr h="198018">
                <a:tc rowSpan="2" gridSpan="2">
                  <a:txBody>
                    <a:bodyPr/>
                    <a:lstStyle/>
                    <a:p>
                      <a:pPr algn="l" fontAlgn="b"/>
                      <a:r>
                        <a:rPr lang="en-GB" sz="1400" b="1" i="0" u="none" strike="noStrike" dirty="0">
                          <a:solidFill>
                            <a:schemeClr val="bg1"/>
                          </a:solidFill>
                          <a:effectLst/>
                          <a:latin typeface="Calibri"/>
                        </a:rPr>
                        <a:t>RISK TYPE</a:t>
                      </a:r>
                    </a:p>
                  </a:txBody>
                  <a:tcPr marL="9506" marR="9506" marT="9506" marB="0"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rowSpan="2" h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1" i="0" u="none" strike="noStrike">
                          <a:solidFill>
                            <a:schemeClr val="bg1"/>
                          </a:solidFill>
                          <a:effectLst/>
                          <a:latin typeface="Calibri"/>
                        </a:rPr>
                        <a:t>RANKING</a:t>
                      </a:r>
                    </a:p>
                  </a:txBody>
                  <a:tcPr marL="9072" marR="9072" marT="9072" marB="0" anchor="ctr">
                    <a:lnL>
                      <a:noFill/>
                    </a:lnL>
                    <a:lnR>
                      <a:noFill/>
                    </a:lnR>
                    <a:lnT>
                      <a:noFill/>
                    </a:lnT>
                    <a:lnB>
                      <a:noFill/>
                    </a:lnB>
                    <a:solidFill>
                      <a:schemeClr val="tx2"/>
                    </a:solidFill>
                  </a:tcPr>
                </a:tc>
                <a:tc>
                  <a:txBody>
                    <a:bodyPr/>
                    <a:lstStyle/>
                    <a:p>
                      <a:pPr algn="l" fontAlgn="b"/>
                      <a:endParaRPr lang="en-GB" sz="1400" b="0" i="0" u="none" strike="noStrike" dirty="0">
                        <a:solidFill>
                          <a:schemeClr val="bg1"/>
                        </a:solidFill>
                        <a:effectLst/>
                        <a:latin typeface="Calibri"/>
                      </a:endParaRPr>
                    </a:p>
                  </a:txBody>
                  <a:tcPr marL="9072" marR="9072" marT="9072" marB="0" anchor="ctr">
                    <a:lnL>
                      <a:noFill/>
                    </a:lnL>
                    <a:lnR>
                      <a:noFill/>
                    </a:lnR>
                    <a:lnT>
                      <a:noFill/>
                    </a:lnT>
                    <a:lnB>
                      <a:noFill/>
                    </a:lnB>
                    <a:solidFill>
                      <a:schemeClr val="tx2"/>
                    </a:solidFill>
                  </a:tcPr>
                </a:tc>
                <a:extLst>
                  <a:ext uri="{0D108BD9-81ED-4DB2-BD59-A6C34878D82A}">
                    <a16:rowId xmlns:a16="http://schemas.microsoft.com/office/drawing/2014/main" val="10000"/>
                  </a:ext>
                </a:extLst>
              </a:tr>
              <a:tr h="198018">
                <a:tc gridSpan="2"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hMerge="1"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a:solidFill>
                            <a:schemeClr val="bg1"/>
                          </a:solidFill>
                          <a:effectLst/>
                          <a:latin typeface="Calibri"/>
                        </a:rPr>
                        <a:t>Perception</a:t>
                      </a:r>
                    </a:p>
                  </a:txBody>
                  <a:tcPr marL="9072" marR="9072" marT="9072" marB="0" anchor="ctr">
                    <a:lnL>
                      <a:noFill/>
                    </a:lnL>
                    <a:lnR>
                      <a:noFill/>
                    </a:lnR>
                    <a:lnT>
                      <a:noFill/>
                    </a:lnT>
                    <a:lnB>
                      <a:noFill/>
                    </a:lnB>
                    <a:solidFill>
                      <a:schemeClr val="tx2"/>
                    </a:solidFill>
                  </a:tcPr>
                </a:tc>
                <a:tc>
                  <a:txBody>
                    <a:bodyPr/>
                    <a:lstStyle/>
                    <a:p>
                      <a:pPr algn="l" fontAlgn="b"/>
                      <a:r>
                        <a:rPr lang="en-GB" sz="1400" b="0" i="0" u="none" strike="noStrike">
                          <a:solidFill>
                            <a:schemeClr val="bg1"/>
                          </a:solidFill>
                          <a:effectLst/>
                          <a:latin typeface="Calibri"/>
                        </a:rPr>
                        <a:t>Experience</a:t>
                      </a:r>
                    </a:p>
                  </a:txBody>
                  <a:tcPr marL="9072" marR="9072" marT="9072" marB="0" anchor="ctr">
                    <a:lnL>
                      <a:noFill/>
                    </a:lnL>
                    <a:lnR>
                      <a:noFill/>
                    </a:lnR>
                    <a:lnT>
                      <a:noFill/>
                    </a:lnT>
                    <a:lnB>
                      <a:noFill/>
                    </a:lnB>
                    <a:solidFill>
                      <a:schemeClr val="tx2"/>
                    </a:solidFill>
                  </a:tcPr>
                </a:tc>
                <a:extLst>
                  <a:ext uri="{0D108BD9-81ED-4DB2-BD59-A6C34878D82A}">
                    <a16:rowId xmlns:a16="http://schemas.microsoft.com/office/drawing/2014/main" val="10001"/>
                  </a:ext>
                </a:extLst>
              </a:tr>
              <a:tr h="198018">
                <a:tc rowSpan="5">
                  <a:txBody>
                    <a:bodyPr/>
                    <a:lstStyle/>
                    <a:p>
                      <a:pPr algn="l" fontAlgn="b"/>
                      <a:r>
                        <a:rPr lang="en-GB" sz="1400" b="0" i="0" u="none" strike="noStrike">
                          <a:solidFill>
                            <a:srgbClr val="000000"/>
                          </a:solidFill>
                          <a:effectLst/>
                          <a:latin typeface="Calibri"/>
                        </a:rPr>
                        <a:t>MEDICAL</a:t>
                      </a:r>
                    </a:p>
                  </a:txBody>
                  <a:tcPr marL="9506" marR="9506" marT="95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a:rPr>
                        <a:t>Treatment</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2,001</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8696B"/>
                    </a:solidFill>
                  </a:tcPr>
                </a:tc>
                <a:tc>
                  <a:txBody>
                    <a:bodyPr/>
                    <a:lstStyle/>
                    <a:p>
                      <a:pPr algn="r" fontAlgn="b"/>
                      <a:r>
                        <a:rPr lang="en-GB" sz="1400" b="0" i="0" u="none" strike="noStrike">
                          <a:solidFill>
                            <a:srgbClr val="000000"/>
                          </a:solidFill>
                          <a:effectLst/>
                          <a:latin typeface="Calibri"/>
                        </a:rPr>
                        <a:t>252,45</a:t>
                      </a:r>
                    </a:p>
                  </a:txBody>
                  <a:tcPr marL="9072" marR="9072" marT="9072" marB="0" anchor="ctr">
                    <a:lnL>
                      <a:noFill/>
                    </a:lnL>
                    <a:lnR>
                      <a:noFill/>
                    </a:lnR>
                    <a:lnT>
                      <a:noFill/>
                    </a:lnT>
                    <a:lnB>
                      <a:noFill/>
                    </a:lnB>
                    <a:solidFill>
                      <a:srgbClr val="CDDC81"/>
                    </a:solidFill>
                  </a:tcPr>
                </a:tc>
                <a:extLst>
                  <a:ext uri="{0D108BD9-81ED-4DB2-BD59-A6C34878D82A}">
                    <a16:rowId xmlns:a16="http://schemas.microsoft.com/office/drawing/2014/main" val="10002"/>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Hospitalization</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1,768</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B9273"/>
                    </a:solidFill>
                  </a:tcPr>
                </a:tc>
                <a:tc>
                  <a:txBody>
                    <a:bodyPr/>
                    <a:lstStyle/>
                    <a:p>
                      <a:pPr algn="r" fontAlgn="b"/>
                      <a:r>
                        <a:rPr lang="en-GB" sz="1400" b="0" i="0" u="none" strike="noStrike">
                          <a:solidFill>
                            <a:srgbClr val="000000"/>
                          </a:solidFill>
                          <a:effectLst/>
                          <a:latin typeface="Calibri"/>
                        </a:rPr>
                        <a:t>2154,75</a:t>
                      </a:r>
                    </a:p>
                  </a:txBody>
                  <a:tcPr marL="9072" marR="9072" marT="9072" marB="0" anchor="ctr">
                    <a:lnL>
                      <a:noFill/>
                    </a:lnL>
                    <a:lnR>
                      <a:noFill/>
                    </a:lnR>
                    <a:lnT>
                      <a:noFill/>
                    </a:lnT>
                    <a:lnB>
                      <a:noFill/>
                    </a:lnB>
                    <a:solidFill>
                      <a:srgbClr val="FCAE79"/>
                    </a:solidFill>
                  </a:tcPr>
                </a:tc>
                <a:extLst>
                  <a:ext uri="{0D108BD9-81ED-4DB2-BD59-A6C34878D82A}">
                    <a16:rowId xmlns:a16="http://schemas.microsoft.com/office/drawing/2014/main" val="10003"/>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Chronic illness</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1,326</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FDE82"/>
                    </a:solidFill>
                  </a:tcPr>
                </a:tc>
                <a:tc>
                  <a:txBody>
                    <a:bodyPr/>
                    <a:lstStyle/>
                    <a:p>
                      <a:pPr algn="r" fontAlgn="b"/>
                      <a:r>
                        <a:rPr lang="en-GB" sz="1400" b="0" i="0" u="none" strike="noStrike">
                          <a:solidFill>
                            <a:srgbClr val="000000"/>
                          </a:solidFill>
                          <a:effectLst/>
                          <a:latin typeface="Calibri"/>
                        </a:rPr>
                        <a:t>527,85</a:t>
                      </a:r>
                    </a:p>
                  </a:txBody>
                  <a:tcPr marL="9072" marR="9072" marT="9072" marB="0" anchor="ctr">
                    <a:lnL>
                      <a:noFill/>
                    </a:lnL>
                    <a:lnR>
                      <a:noFill/>
                    </a:lnR>
                    <a:lnT>
                      <a:noFill/>
                    </a:lnT>
                    <a:lnB>
                      <a:noFill/>
                    </a:lnB>
                    <a:solidFill>
                      <a:srgbClr val="FFE683"/>
                    </a:solidFill>
                  </a:tcPr>
                </a:tc>
                <a:extLst>
                  <a:ext uri="{0D108BD9-81ED-4DB2-BD59-A6C34878D82A}">
                    <a16:rowId xmlns:a16="http://schemas.microsoft.com/office/drawing/2014/main" val="10004"/>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Temporary disability</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1,175</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EDE683"/>
                    </a:solidFill>
                  </a:tcPr>
                </a:tc>
                <a:tc>
                  <a:txBody>
                    <a:bodyPr/>
                    <a:lstStyle/>
                    <a:p>
                      <a:pPr algn="r" fontAlgn="b"/>
                      <a:r>
                        <a:rPr lang="en-GB" sz="1400" b="0" i="0" u="none" strike="noStrike">
                          <a:solidFill>
                            <a:srgbClr val="000000"/>
                          </a:solidFill>
                          <a:effectLst/>
                          <a:latin typeface="Calibri"/>
                        </a:rPr>
                        <a:t>1360</a:t>
                      </a:r>
                    </a:p>
                  </a:txBody>
                  <a:tcPr marL="9072" marR="9072" marT="9072" marB="0" anchor="ctr">
                    <a:lnL>
                      <a:noFill/>
                    </a:lnL>
                    <a:lnR>
                      <a:noFill/>
                    </a:lnR>
                    <a:lnT>
                      <a:noFill/>
                    </a:lnT>
                    <a:lnB>
                      <a:noFill/>
                    </a:lnB>
                    <a:solidFill>
                      <a:srgbClr val="FEC97E"/>
                    </a:solidFill>
                  </a:tcPr>
                </a:tc>
                <a:extLst>
                  <a:ext uri="{0D108BD9-81ED-4DB2-BD59-A6C34878D82A}">
                    <a16:rowId xmlns:a16="http://schemas.microsoft.com/office/drawing/2014/main" val="10005"/>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a:solidFill>
                            <a:srgbClr val="000000"/>
                          </a:solidFill>
                          <a:effectLst/>
                          <a:latin typeface="Calibri"/>
                        </a:rPr>
                        <a:t>Permanent disability</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1,222</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8E983"/>
                    </a:solidFill>
                  </a:tcPr>
                </a:tc>
                <a:tc>
                  <a:txBody>
                    <a:bodyPr/>
                    <a:lstStyle/>
                    <a:p>
                      <a:pPr algn="r" fontAlgn="b"/>
                      <a:r>
                        <a:rPr lang="en-GB" sz="1400" b="0" i="0" u="none" strike="noStrike">
                          <a:solidFill>
                            <a:srgbClr val="000000"/>
                          </a:solidFill>
                          <a:effectLst/>
                          <a:latin typeface="Calibri"/>
                        </a:rPr>
                        <a:t>147,9</a:t>
                      </a:r>
                    </a:p>
                  </a:txBody>
                  <a:tcPr marL="9072" marR="9072" marT="9072" marB="0" anchor="ctr">
                    <a:lnL>
                      <a:noFill/>
                    </a:lnL>
                    <a:lnR>
                      <a:noFill/>
                    </a:lnR>
                    <a:lnT>
                      <a:noFill/>
                    </a:lnT>
                    <a:lnB>
                      <a:noFill/>
                    </a:lnB>
                    <a:solidFill>
                      <a:srgbClr val="9CCE7E"/>
                    </a:solidFill>
                  </a:tcPr>
                </a:tc>
                <a:extLst>
                  <a:ext uri="{0D108BD9-81ED-4DB2-BD59-A6C34878D82A}">
                    <a16:rowId xmlns:a16="http://schemas.microsoft.com/office/drawing/2014/main" val="10006"/>
                  </a:ext>
                </a:extLst>
              </a:tr>
              <a:tr h="198018">
                <a:tc rowSpan="2">
                  <a:txBody>
                    <a:bodyPr/>
                    <a:lstStyle/>
                    <a:p>
                      <a:pPr algn="l" fontAlgn="b"/>
                      <a:r>
                        <a:rPr lang="en-GB" sz="1400" b="0" i="0" u="none" strike="noStrike">
                          <a:solidFill>
                            <a:srgbClr val="000000"/>
                          </a:solidFill>
                          <a:effectLst/>
                          <a:latin typeface="Calibri"/>
                        </a:rPr>
                        <a:t>DEATH</a:t>
                      </a:r>
                    </a:p>
                  </a:txBody>
                  <a:tcPr marL="9506" marR="9506" marT="95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a:rPr>
                        <a:t>Death close relative</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1,475</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DC47D"/>
                    </a:solidFill>
                  </a:tcPr>
                </a:tc>
                <a:tc>
                  <a:txBody>
                    <a:bodyPr/>
                    <a:lstStyle/>
                    <a:p>
                      <a:pPr algn="r" fontAlgn="b"/>
                      <a:r>
                        <a:rPr lang="en-GB" sz="1400" b="0" i="0" u="none" strike="noStrike">
                          <a:solidFill>
                            <a:srgbClr val="000000"/>
                          </a:solidFill>
                          <a:effectLst/>
                          <a:latin typeface="Calibri"/>
                        </a:rPr>
                        <a:t>2529,6</a:t>
                      </a:r>
                    </a:p>
                  </a:txBody>
                  <a:tcPr marL="9072" marR="9072" marT="9072" marB="0" anchor="ctr">
                    <a:lnL>
                      <a:noFill/>
                    </a:lnL>
                    <a:lnR>
                      <a:noFill/>
                    </a:lnR>
                    <a:lnT>
                      <a:noFill/>
                    </a:lnT>
                    <a:lnB>
                      <a:noFill/>
                    </a:lnB>
                    <a:solidFill>
                      <a:srgbClr val="FBA176"/>
                    </a:solidFill>
                  </a:tcPr>
                </a:tc>
                <a:extLst>
                  <a:ext uri="{0D108BD9-81ED-4DB2-BD59-A6C34878D82A}">
                    <a16:rowId xmlns:a16="http://schemas.microsoft.com/office/drawing/2014/main" val="10007"/>
                  </a:ext>
                </a:extLst>
              </a:tr>
              <a:tr h="387959">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Death of main income earner</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1,45</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EC97E"/>
                    </a:solidFill>
                  </a:tcPr>
                </a:tc>
                <a:tc>
                  <a:txBody>
                    <a:bodyPr/>
                    <a:lstStyle/>
                    <a:p>
                      <a:pPr algn="r" fontAlgn="b"/>
                      <a:r>
                        <a:rPr lang="en-GB" sz="1400" b="0" i="0" u="none" strike="noStrike">
                          <a:solidFill>
                            <a:srgbClr val="000000"/>
                          </a:solidFill>
                          <a:effectLst/>
                          <a:latin typeface="Calibri"/>
                        </a:rPr>
                        <a:t>4153,1</a:t>
                      </a:r>
                    </a:p>
                  </a:txBody>
                  <a:tcPr marL="9072" marR="9072" marT="9072" marB="0" anchor="ctr">
                    <a:lnL>
                      <a:noFill/>
                    </a:lnL>
                    <a:lnR>
                      <a:noFill/>
                    </a:lnR>
                    <a:lnT>
                      <a:noFill/>
                    </a:lnT>
                    <a:lnB>
                      <a:noFill/>
                    </a:lnB>
                    <a:solidFill>
                      <a:srgbClr val="F8696B"/>
                    </a:solidFill>
                  </a:tcPr>
                </a:tc>
                <a:extLst>
                  <a:ext uri="{0D108BD9-81ED-4DB2-BD59-A6C34878D82A}">
                    <a16:rowId xmlns:a16="http://schemas.microsoft.com/office/drawing/2014/main" val="10008"/>
                  </a:ext>
                </a:extLst>
              </a:tr>
              <a:tr h="198018">
                <a:tc>
                  <a:txBody>
                    <a:bodyPr/>
                    <a:lstStyle/>
                    <a:p>
                      <a:pPr algn="l" fontAlgn="b"/>
                      <a:r>
                        <a:rPr lang="en-GB" sz="1400" b="0" i="0" u="none" strike="noStrike">
                          <a:solidFill>
                            <a:srgbClr val="000000"/>
                          </a:solidFill>
                          <a:effectLst/>
                          <a:latin typeface="Calibri"/>
                        </a:rPr>
                        <a:t>DIVORCE</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a:rPr>
                        <a:t>Divorce</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0,58</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63BE7B"/>
                    </a:solidFill>
                  </a:tcPr>
                </a:tc>
                <a:tc>
                  <a:txBody>
                    <a:bodyPr/>
                    <a:lstStyle/>
                    <a:p>
                      <a:pPr algn="r" fontAlgn="b"/>
                      <a:r>
                        <a:rPr lang="en-GB" sz="1400" b="0" i="0" u="none" strike="noStrike">
                          <a:solidFill>
                            <a:srgbClr val="000000"/>
                          </a:solidFill>
                          <a:effectLst/>
                          <a:latin typeface="Calibri"/>
                        </a:rPr>
                        <a:t>23,8</a:t>
                      </a:r>
                    </a:p>
                  </a:txBody>
                  <a:tcPr marL="9072" marR="9072" marT="9072" marB="0" anchor="ctr">
                    <a:lnL>
                      <a:noFill/>
                    </a:lnL>
                    <a:lnR>
                      <a:noFill/>
                    </a:lnR>
                    <a:lnT>
                      <a:noFill/>
                    </a:lnT>
                    <a:lnB>
                      <a:noFill/>
                    </a:lnB>
                    <a:solidFill>
                      <a:srgbClr val="63BE7B"/>
                    </a:solidFill>
                  </a:tcPr>
                </a:tc>
                <a:extLst>
                  <a:ext uri="{0D108BD9-81ED-4DB2-BD59-A6C34878D82A}">
                    <a16:rowId xmlns:a16="http://schemas.microsoft.com/office/drawing/2014/main" val="10009"/>
                  </a:ext>
                </a:extLst>
              </a:tr>
              <a:tr h="198018">
                <a:tc>
                  <a:txBody>
                    <a:bodyPr/>
                    <a:lstStyle/>
                    <a:p>
                      <a:pPr algn="l" fontAlgn="b"/>
                      <a:r>
                        <a:rPr lang="en-GB" sz="1400" b="0" i="0" u="none" strike="noStrike">
                          <a:solidFill>
                            <a:srgbClr val="000000"/>
                          </a:solidFill>
                          <a:effectLst/>
                          <a:latin typeface="Calibri"/>
                        </a:rPr>
                        <a:t>INCOME</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a:rPr>
                        <a:t>Loss of income source</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1,248</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FEB84"/>
                    </a:solidFill>
                  </a:tcPr>
                </a:tc>
                <a:tc>
                  <a:txBody>
                    <a:bodyPr/>
                    <a:lstStyle/>
                    <a:p>
                      <a:pPr algn="r" fontAlgn="b"/>
                      <a:r>
                        <a:rPr lang="en-GB" sz="1400" b="0" i="0" u="none" strike="noStrike">
                          <a:solidFill>
                            <a:srgbClr val="000000"/>
                          </a:solidFill>
                          <a:effectLst/>
                          <a:latin typeface="Calibri"/>
                        </a:rPr>
                        <a:t>3760,4</a:t>
                      </a:r>
                    </a:p>
                  </a:txBody>
                  <a:tcPr marL="9072" marR="9072" marT="9072" marB="0" anchor="ctr">
                    <a:lnL>
                      <a:noFill/>
                    </a:lnL>
                    <a:lnR>
                      <a:noFill/>
                    </a:lnR>
                    <a:lnT>
                      <a:noFill/>
                    </a:lnT>
                    <a:lnB>
                      <a:noFill/>
                    </a:lnB>
                    <a:solidFill>
                      <a:srgbClr val="F9776E"/>
                    </a:solidFill>
                  </a:tcPr>
                </a:tc>
                <a:extLst>
                  <a:ext uri="{0D108BD9-81ED-4DB2-BD59-A6C34878D82A}">
                    <a16:rowId xmlns:a16="http://schemas.microsoft.com/office/drawing/2014/main" val="10010"/>
                  </a:ext>
                </a:extLst>
              </a:tr>
              <a:tr h="198018">
                <a:tc rowSpan="3">
                  <a:txBody>
                    <a:bodyPr/>
                    <a:lstStyle/>
                    <a:p>
                      <a:pPr algn="l" fontAlgn="b"/>
                      <a:r>
                        <a:rPr lang="en-GB" sz="1400" b="0" i="0" u="none" strike="noStrike" dirty="0">
                          <a:solidFill>
                            <a:srgbClr val="000000"/>
                          </a:solidFill>
                          <a:effectLst/>
                          <a:latin typeface="Calibri"/>
                        </a:rPr>
                        <a:t>CRIME</a:t>
                      </a:r>
                    </a:p>
                  </a:txBody>
                  <a:tcPr marL="9506" marR="9506" marT="95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a:rPr>
                        <a:t>Legal cases</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0,63</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6EC17B"/>
                    </a:solidFill>
                  </a:tcPr>
                </a:tc>
                <a:tc>
                  <a:txBody>
                    <a:bodyPr/>
                    <a:lstStyle/>
                    <a:p>
                      <a:pPr algn="r" fontAlgn="b"/>
                      <a:r>
                        <a:rPr lang="en-GB" sz="1400" b="0" i="0" u="none" strike="noStrike">
                          <a:solidFill>
                            <a:srgbClr val="000000"/>
                          </a:solidFill>
                          <a:effectLst/>
                          <a:latin typeface="Calibri"/>
                        </a:rPr>
                        <a:t>249,9</a:t>
                      </a:r>
                    </a:p>
                  </a:txBody>
                  <a:tcPr marL="9072" marR="9072" marT="9072" marB="0" anchor="ctr">
                    <a:lnL>
                      <a:noFill/>
                    </a:lnL>
                    <a:lnR>
                      <a:noFill/>
                    </a:lnR>
                    <a:lnT>
                      <a:noFill/>
                    </a:lnT>
                    <a:lnB>
                      <a:noFill/>
                    </a:lnB>
                    <a:solidFill>
                      <a:srgbClr val="CCDC81"/>
                    </a:solidFill>
                  </a:tcPr>
                </a:tc>
                <a:extLst>
                  <a:ext uri="{0D108BD9-81ED-4DB2-BD59-A6C34878D82A}">
                    <a16:rowId xmlns:a16="http://schemas.microsoft.com/office/drawing/2014/main" val="10011"/>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Theft of assets</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1,08</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D7DF81"/>
                    </a:solidFill>
                  </a:tcPr>
                </a:tc>
                <a:tc>
                  <a:txBody>
                    <a:bodyPr/>
                    <a:lstStyle/>
                    <a:p>
                      <a:pPr algn="r" fontAlgn="b"/>
                      <a:r>
                        <a:rPr lang="en-GB" sz="1400" b="0" i="0" u="none" strike="noStrike">
                          <a:solidFill>
                            <a:srgbClr val="000000"/>
                          </a:solidFill>
                          <a:effectLst/>
                          <a:latin typeface="Calibri"/>
                        </a:rPr>
                        <a:t>309,4</a:t>
                      </a:r>
                    </a:p>
                  </a:txBody>
                  <a:tcPr marL="9072" marR="9072" marT="9072" marB="0" anchor="ctr">
                    <a:lnL>
                      <a:noFill/>
                    </a:lnL>
                    <a:lnR>
                      <a:noFill/>
                    </a:lnR>
                    <a:lnT>
                      <a:noFill/>
                    </a:lnT>
                    <a:lnB>
                      <a:noFill/>
                    </a:lnB>
                    <a:solidFill>
                      <a:srgbClr val="E7E482"/>
                    </a:solidFill>
                  </a:tcPr>
                </a:tc>
                <a:extLst>
                  <a:ext uri="{0D108BD9-81ED-4DB2-BD59-A6C34878D82A}">
                    <a16:rowId xmlns:a16="http://schemas.microsoft.com/office/drawing/2014/main" val="10012"/>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Mugging</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0,897</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ADD37F"/>
                    </a:solidFill>
                  </a:tcPr>
                </a:tc>
                <a:tc>
                  <a:txBody>
                    <a:bodyPr/>
                    <a:lstStyle/>
                    <a:p>
                      <a:pPr algn="r" fontAlgn="b"/>
                      <a:r>
                        <a:rPr lang="en-GB" sz="1400" b="0" i="0" u="none" strike="noStrike">
                          <a:solidFill>
                            <a:srgbClr val="000000"/>
                          </a:solidFill>
                          <a:effectLst/>
                          <a:latin typeface="Calibri"/>
                        </a:rPr>
                        <a:t>309,4</a:t>
                      </a:r>
                    </a:p>
                  </a:txBody>
                  <a:tcPr marL="9072" marR="9072" marT="9072" marB="0" anchor="ctr">
                    <a:lnL>
                      <a:noFill/>
                    </a:lnL>
                    <a:lnR>
                      <a:noFill/>
                    </a:lnR>
                    <a:lnT>
                      <a:noFill/>
                    </a:lnT>
                    <a:lnB>
                      <a:noFill/>
                    </a:lnB>
                    <a:solidFill>
                      <a:srgbClr val="E7E482"/>
                    </a:solidFill>
                  </a:tcPr>
                </a:tc>
                <a:extLst>
                  <a:ext uri="{0D108BD9-81ED-4DB2-BD59-A6C34878D82A}">
                    <a16:rowId xmlns:a16="http://schemas.microsoft.com/office/drawing/2014/main" val="10013"/>
                  </a:ext>
                </a:extLst>
              </a:tr>
              <a:tr h="198018">
                <a:tc rowSpan="5">
                  <a:txBody>
                    <a:bodyPr/>
                    <a:lstStyle/>
                    <a:p>
                      <a:pPr algn="l" fontAlgn="b"/>
                      <a:r>
                        <a:rPr lang="en-GB" sz="1400" b="0" i="0" u="none" strike="noStrike">
                          <a:solidFill>
                            <a:srgbClr val="000000"/>
                          </a:solidFill>
                          <a:effectLst/>
                          <a:latin typeface="Calibri"/>
                        </a:rPr>
                        <a:t>HOME AND LAND</a:t>
                      </a:r>
                    </a:p>
                  </a:txBody>
                  <a:tcPr marL="9506" marR="9506" marT="950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400" b="0" i="0" u="none" strike="noStrike" dirty="0">
                          <a:solidFill>
                            <a:srgbClr val="000000"/>
                          </a:solidFill>
                          <a:effectLst/>
                          <a:latin typeface="Calibri"/>
                        </a:rPr>
                        <a:t>Death of livestock</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1,564</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DB57A"/>
                    </a:solidFill>
                  </a:tcPr>
                </a:tc>
                <a:tc>
                  <a:txBody>
                    <a:bodyPr/>
                    <a:lstStyle/>
                    <a:p>
                      <a:pPr algn="r" fontAlgn="b"/>
                      <a:r>
                        <a:rPr lang="en-GB" sz="1400" b="0" i="0" u="none" strike="noStrike">
                          <a:solidFill>
                            <a:srgbClr val="000000"/>
                          </a:solidFill>
                          <a:effectLst/>
                          <a:latin typeface="Calibri"/>
                        </a:rPr>
                        <a:t>1190</a:t>
                      </a:r>
                    </a:p>
                  </a:txBody>
                  <a:tcPr marL="9072" marR="9072" marT="9072" marB="0" anchor="ctr">
                    <a:lnL>
                      <a:noFill/>
                    </a:lnL>
                    <a:lnR>
                      <a:noFill/>
                    </a:lnR>
                    <a:lnT>
                      <a:noFill/>
                    </a:lnT>
                    <a:lnB>
                      <a:noFill/>
                    </a:lnB>
                    <a:solidFill>
                      <a:srgbClr val="FECF7F"/>
                    </a:solidFill>
                  </a:tcPr>
                </a:tc>
                <a:extLst>
                  <a:ext uri="{0D108BD9-81ED-4DB2-BD59-A6C34878D82A}">
                    <a16:rowId xmlns:a16="http://schemas.microsoft.com/office/drawing/2014/main" val="10014"/>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Drought</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1,428</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ECC7F"/>
                    </a:solidFill>
                  </a:tcPr>
                </a:tc>
                <a:tc>
                  <a:txBody>
                    <a:bodyPr/>
                    <a:lstStyle/>
                    <a:p>
                      <a:pPr algn="r" fontAlgn="b"/>
                      <a:r>
                        <a:rPr lang="en-GB" sz="1400" b="0" i="0" u="none" strike="noStrike">
                          <a:solidFill>
                            <a:srgbClr val="000000"/>
                          </a:solidFill>
                          <a:effectLst/>
                          <a:latin typeface="Calibri"/>
                        </a:rPr>
                        <a:t>1636,25</a:t>
                      </a:r>
                    </a:p>
                  </a:txBody>
                  <a:tcPr marL="9072" marR="9072" marT="9072" marB="0" anchor="ctr">
                    <a:lnL>
                      <a:noFill/>
                    </a:lnL>
                    <a:lnR>
                      <a:noFill/>
                    </a:lnR>
                    <a:lnT>
                      <a:noFill/>
                    </a:lnT>
                    <a:lnB>
                      <a:noFill/>
                    </a:lnB>
                    <a:solidFill>
                      <a:srgbClr val="FDC07C"/>
                    </a:solidFill>
                  </a:tcPr>
                </a:tc>
                <a:extLst>
                  <a:ext uri="{0D108BD9-81ED-4DB2-BD59-A6C34878D82A}">
                    <a16:rowId xmlns:a16="http://schemas.microsoft.com/office/drawing/2014/main" val="10015"/>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Pests</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1,254</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FFEA84"/>
                    </a:solidFill>
                  </a:tcPr>
                </a:tc>
                <a:tc>
                  <a:txBody>
                    <a:bodyPr/>
                    <a:lstStyle/>
                    <a:p>
                      <a:pPr algn="r" fontAlgn="b"/>
                      <a:r>
                        <a:rPr lang="en-GB" sz="1400" b="0" i="0" u="none" strike="noStrike">
                          <a:solidFill>
                            <a:srgbClr val="000000"/>
                          </a:solidFill>
                          <a:effectLst/>
                          <a:latin typeface="Calibri"/>
                        </a:rPr>
                        <a:t>117,3</a:t>
                      </a:r>
                    </a:p>
                  </a:txBody>
                  <a:tcPr marL="9072" marR="9072" marT="9072" marB="0" anchor="ctr">
                    <a:lnL>
                      <a:noFill/>
                    </a:lnL>
                    <a:lnR>
                      <a:noFill/>
                    </a:lnR>
                    <a:lnT>
                      <a:noFill/>
                    </a:lnT>
                    <a:lnB>
                      <a:noFill/>
                    </a:lnB>
                    <a:solidFill>
                      <a:srgbClr val="8ECA7D"/>
                    </a:solidFill>
                  </a:tcPr>
                </a:tc>
                <a:extLst>
                  <a:ext uri="{0D108BD9-81ED-4DB2-BD59-A6C34878D82A}">
                    <a16:rowId xmlns:a16="http://schemas.microsoft.com/office/drawing/2014/main" val="10016"/>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Fire</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1,127</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E2E282"/>
                    </a:solidFill>
                  </a:tcPr>
                </a:tc>
                <a:tc>
                  <a:txBody>
                    <a:bodyPr/>
                    <a:lstStyle/>
                    <a:p>
                      <a:pPr algn="r" fontAlgn="b"/>
                      <a:r>
                        <a:rPr lang="en-GB" sz="1400" b="0" i="0" u="none" strike="noStrike">
                          <a:solidFill>
                            <a:srgbClr val="000000"/>
                          </a:solidFill>
                          <a:effectLst/>
                          <a:latin typeface="Calibri"/>
                        </a:rPr>
                        <a:t>359,55</a:t>
                      </a:r>
                    </a:p>
                  </a:txBody>
                  <a:tcPr marL="9072" marR="9072" marT="9072" marB="0" anchor="ctr">
                    <a:lnL>
                      <a:noFill/>
                    </a:lnL>
                    <a:lnR>
                      <a:noFill/>
                    </a:lnR>
                    <a:lnT>
                      <a:noFill/>
                    </a:lnT>
                    <a:lnB>
                      <a:noFill/>
                    </a:lnB>
                    <a:solidFill>
                      <a:srgbClr val="FFEB84"/>
                    </a:solidFill>
                  </a:tcPr>
                </a:tc>
                <a:extLst>
                  <a:ext uri="{0D108BD9-81ED-4DB2-BD59-A6C34878D82A}">
                    <a16:rowId xmlns:a16="http://schemas.microsoft.com/office/drawing/2014/main" val="10017"/>
                  </a:ext>
                </a:extLst>
              </a:tr>
              <a:tr h="198018">
                <a:tc vMerge="1">
                  <a:txBody>
                    <a:bodyPr/>
                    <a:lstStyle/>
                    <a:p>
                      <a:pPr algn="l" fontAlgn="b"/>
                      <a:endParaRPr lang="en-GB" sz="12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GB" sz="1400" b="0" i="0" u="none" strike="noStrike" dirty="0">
                          <a:solidFill>
                            <a:srgbClr val="000000"/>
                          </a:solidFill>
                          <a:effectLst/>
                          <a:latin typeface="Calibri"/>
                        </a:rPr>
                        <a:t>Eviction</a:t>
                      </a:r>
                    </a:p>
                  </a:txBody>
                  <a:tcPr marL="9072" marR="9072" marT="90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400" b="0" i="0" u="none" strike="noStrike">
                          <a:solidFill>
                            <a:srgbClr val="000000"/>
                          </a:solidFill>
                          <a:effectLst/>
                          <a:latin typeface="Calibri"/>
                        </a:rPr>
                        <a:t>0,675</a:t>
                      </a:r>
                    </a:p>
                  </a:txBody>
                  <a:tcPr marL="9072" marR="9072" marT="9072" marB="0" anchor="ctr">
                    <a:lnL w="12700" cap="flat" cmpd="sng" algn="ctr">
                      <a:solidFill>
                        <a:schemeClr val="tx1"/>
                      </a:solidFill>
                      <a:prstDash val="solid"/>
                      <a:round/>
                      <a:headEnd type="none" w="med" len="med"/>
                      <a:tailEnd type="none" w="med" len="med"/>
                    </a:lnL>
                    <a:lnR>
                      <a:noFill/>
                    </a:lnR>
                    <a:lnT>
                      <a:noFill/>
                    </a:lnT>
                    <a:lnB>
                      <a:noFill/>
                    </a:lnB>
                    <a:solidFill>
                      <a:srgbClr val="79C47C"/>
                    </a:solidFill>
                  </a:tcPr>
                </a:tc>
                <a:tc>
                  <a:txBody>
                    <a:bodyPr/>
                    <a:lstStyle/>
                    <a:p>
                      <a:pPr algn="r" fontAlgn="b"/>
                      <a:r>
                        <a:rPr lang="en-GB" sz="1400" b="0" i="0" u="none" strike="noStrike" dirty="0">
                          <a:solidFill>
                            <a:srgbClr val="000000"/>
                          </a:solidFill>
                          <a:effectLst/>
                          <a:latin typeface="Calibri"/>
                        </a:rPr>
                        <a:t>98,6</a:t>
                      </a:r>
                    </a:p>
                  </a:txBody>
                  <a:tcPr marL="9072" marR="9072" marT="9072" marB="0" anchor="ctr">
                    <a:lnL>
                      <a:noFill/>
                    </a:lnL>
                    <a:lnR>
                      <a:noFill/>
                    </a:lnR>
                    <a:lnT>
                      <a:noFill/>
                    </a:lnT>
                    <a:lnB>
                      <a:noFill/>
                    </a:lnB>
                    <a:solidFill>
                      <a:srgbClr val="85C87D"/>
                    </a:solidFill>
                  </a:tcPr>
                </a:tc>
                <a:extLst>
                  <a:ext uri="{0D108BD9-81ED-4DB2-BD59-A6C34878D82A}">
                    <a16:rowId xmlns:a16="http://schemas.microsoft.com/office/drawing/2014/main" val="10018"/>
                  </a:ext>
                </a:extLst>
              </a:tr>
            </a:tbl>
          </a:graphicData>
        </a:graphic>
      </p:graphicFrame>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0937" y="1552176"/>
            <a:ext cx="4113063" cy="3762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899592" y="1582052"/>
            <a:ext cx="4131345" cy="33478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9" name="Rectangle 8"/>
          <p:cNvSpPr/>
          <p:nvPr/>
        </p:nvSpPr>
        <p:spPr bwMode="auto">
          <a:xfrm>
            <a:off x="899592" y="2775171"/>
            <a:ext cx="4131345" cy="628103"/>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11" name="Rectangle 10"/>
          <p:cNvSpPr/>
          <p:nvPr/>
        </p:nvSpPr>
        <p:spPr bwMode="auto">
          <a:xfrm>
            <a:off x="899592" y="3623842"/>
            <a:ext cx="4131345" cy="1800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5" name="Rectangle 4"/>
          <p:cNvSpPr/>
          <p:nvPr/>
        </p:nvSpPr>
        <p:spPr bwMode="auto">
          <a:xfrm>
            <a:off x="5436096" y="1844824"/>
            <a:ext cx="216024" cy="2808312"/>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12" name="Rectangle 11"/>
          <p:cNvSpPr/>
          <p:nvPr/>
        </p:nvSpPr>
        <p:spPr bwMode="auto">
          <a:xfrm>
            <a:off x="6156176" y="1772816"/>
            <a:ext cx="648072" cy="3542067"/>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6" name="TextBox 5"/>
          <p:cNvSpPr txBox="1"/>
          <p:nvPr/>
        </p:nvSpPr>
        <p:spPr>
          <a:xfrm>
            <a:off x="5650850" y="5476726"/>
            <a:ext cx="3816424" cy="261610"/>
          </a:xfrm>
          <a:prstGeom prst="rect">
            <a:avLst/>
          </a:prstGeom>
          <a:noFill/>
        </p:spPr>
        <p:txBody>
          <a:bodyPr wrap="square" rtlCol="0">
            <a:spAutoFit/>
          </a:bodyPr>
          <a:lstStyle/>
          <a:p>
            <a:r>
              <a:rPr lang="en-ZA" sz="1050" dirty="0">
                <a:solidFill>
                  <a:schemeClr val="bg2"/>
                </a:solidFill>
                <a:latin typeface="Century Gothic" panose="020B0502020202020204" pitchFamily="34" charset="0"/>
              </a:rPr>
              <a:t>Source: http://fsdkenya.org/financial-diaries/ </a:t>
            </a:r>
          </a:p>
        </p:txBody>
      </p:sp>
    </p:spTree>
    <p:extLst>
      <p:ext uri="{BB962C8B-B14F-4D97-AF65-F5344CB8AC3E}">
        <p14:creationId xmlns:p14="http://schemas.microsoft.com/office/powerpoint/2010/main" val="196957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1" grpId="0" animBg="1"/>
      <p:bldP spid="5"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395536" y="341784"/>
            <a:ext cx="8062664" cy="782960"/>
          </a:xfrm>
        </p:spPr>
        <p:txBody>
          <a:bodyPr/>
          <a:lstStyle/>
          <a:p>
            <a:pPr algn="l" eaLnBrk="1" hangingPunct="1"/>
            <a:r>
              <a:rPr lang="en-US" sz="3200" b="1" dirty="0">
                <a:solidFill>
                  <a:srgbClr val="A71930"/>
                </a:solidFill>
                <a:latin typeface="Century Gothic" panose="020B0502020202020204" pitchFamily="34" charset="0"/>
              </a:rPr>
              <a:t>Kenya financial diaries data – design implications</a:t>
            </a:r>
          </a:p>
        </p:txBody>
      </p:sp>
      <p:sp>
        <p:nvSpPr>
          <p:cNvPr id="10" name="TextBox 9"/>
          <p:cNvSpPr txBox="1"/>
          <p:nvPr/>
        </p:nvSpPr>
        <p:spPr>
          <a:xfrm>
            <a:off x="736914" y="3429000"/>
            <a:ext cx="8155566" cy="892419"/>
          </a:xfrm>
          <a:prstGeom prst="rect">
            <a:avLst/>
          </a:prstGeom>
          <a:noFill/>
        </p:spPr>
        <p:txBody>
          <a:bodyPr wrap="square" rtlCol="0">
            <a:noAutofit/>
          </a:bodyPr>
          <a:lstStyle/>
          <a:p>
            <a:r>
              <a:rPr lang="en-ZA" sz="1600" b="1" dirty="0">
                <a:solidFill>
                  <a:srgbClr val="A71930"/>
                </a:solidFill>
                <a:latin typeface="Century Gothic" panose="020B0502020202020204" pitchFamily="34" charset="0"/>
              </a:rPr>
              <a:t>Potential approach: </a:t>
            </a:r>
            <a:r>
              <a:rPr lang="en-ZA" sz="1600" dirty="0">
                <a:solidFill>
                  <a:srgbClr val="A71930"/>
                </a:solidFill>
                <a:latin typeface="Century Gothic" panose="020B0502020202020204" pitchFamily="34" charset="0"/>
              </a:rPr>
              <a:t>design initial product mostly for risk perception (need to get customers to trust insurance </a:t>
            </a:r>
            <a:r>
              <a:rPr lang="en-ZA" sz="1600" dirty="0">
                <a:solidFill>
                  <a:srgbClr val="A71930"/>
                </a:solidFill>
                <a:latin typeface="Century Gothic" panose="020B0502020202020204" pitchFamily="34" charset="0"/>
                <a:sym typeface="Wingdings" panose="05000000000000000000" pitchFamily="2" charset="2"/>
              </a:rPr>
              <a:t> be aware of value</a:t>
            </a:r>
            <a:r>
              <a:rPr lang="en-ZA" sz="1600" dirty="0">
                <a:solidFill>
                  <a:srgbClr val="A71930"/>
                </a:solidFill>
                <a:latin typeface="Century Gothic" panose="020B0502020202020204" pitchFamily="34" charset="0"/>
              </a:rPr>
              <a:t>), subsequent products according to need.</a:t>
            </a:r>
          </a:p>
          <a:p>
            <a:endParaRPr lang="en-ZA" sz="1600" dirty="0">
              <a:solidFill>
                <a:srgbClr val="A71930"/>
              </a:solidFill>
              <a:latin typeface="Century Gothic" panose="020B0502020202020204" pitchFamily="34" charset="0"/>
            </a:endParaRP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3" name="Picture 2"/>
          <p:cNvPicPr>
            <a:picLocks noChangeAspect="1"/>
          </p:cNvPicPr>
          <p:nvPr/>
        </p:nvPicPr>
        <p:blipFill>
          <a:blip r:embed="rId5"/>
          <a:stretch>
            <a:fillRect/>
          </a:stretch>
        </p:blipFill>
        <p:spPr>
          <a:xfrm>
            <a:off x="4421156" y="938281"/>
            <a:ext cx="4600575" cy="2390775"/>
          </a:xfrm>
          <a:prstGeom prst="rect">
            <a:avLst/>
          </a:prstGeom>
        </p:spPr>
      </p:pic>
      <p:sp>
        <p:nvSpPr>
          <p:cNvPr id="9" name="TextBox 8"/>
          <p:cNvSpPr txBox="1"/>
          <p:nvPr/>
        </p:nvSpPr>
        <p:spPr>
          <a:xfrm>
            <a:off x="682948" y="1420056"/>
            <a:ext cx="3541380" cy="584775"/>
          </a:xfrm>
          <a:prstGeom prst="rect">
            <a:avLst/>
          </a:prstGeom>
          <a:solidFill>
            <a:srgbClr val="C00000"/>
          </a:solidFill>
        </p:spPr>
        <p:txBody>
          <a:bodyPr wrap="square" numCol="1" rtlCol="0">
            <a:spAutoFit/>
          </a:bodyPr>
          <a:lstStyle/>
          <a:p>
            <a:pPr algn="ctr"/>
            <a:r>
              <a:rPr lang="en-ZA" sz="1600" b="1" dirty="0">
                <a:solidFill>
                  <a:schemeClr val="bg1"/>
                </a:solidFill>
                <a:latin typeface="Century Gothic" panose="020B0502020202020204" pitchFamily="34" charset="0"/>
              </a:rPr>
              <a:t>MARKETING FOCUS:</a:t>
            </a:r>
          </a:p>
          <a:p>
            <a:pPr algn="ctr"/>
            <a:r>
              <a:rPr lang="en-ZA" sz="1600" b="1" dirty="0">
                <a:solidFill>
                  <a:schemeClr val="bg1"/>
                </a:solidFill>
                <a:latin typeface="Century Gothic" panose="020B0502020202020204" pitchFamily="34" charset="0"/>
              </a:rPr>
              <a:t>D</a:t>
            </a:r>
            <a:r>
              <a:rPr lang="en-ZA" sz="1600" dirty="0">
                <a:solidFill>
                  <a:schemeClr val="bg1"/>
                </a:solidFill>
                <a:latin typeface="Century Gothic" panose="020B0502020202020204" pitchFamily="34" charset="0"/>
              </a:rPr>
              <a:t>esign for high perceived needs</a:t>
            </a:r>
          </a:p>
        </p:txBody>
      </p:sp>
      <p:sp>
        <p:nvSpPr>
          <p:cNvPr id="11" name="Rectangle 4"/>
          <p:cNvSpPr>
            <a:spLocks noChangeArrowheads="1"/>
          </p:cNvSpPr>
          <p:nvPr>
            <p:custDataLst>
              <p:tags r:id="rId1"/>
            </p:custDataLst>
          </p:nvPr>
        </p:nvSpPr>
        <p:spPr bwMode="auto">
          <a:xfrm>
            <a:off x="682948" y="2568542"/>
            <a:ext cx="3541379" cy="565146"/>
          </a:xfrm>
          <a:prstGeom prst="rect">
            <a:avLst/>
          </a:prstGeom>
          <a:solidFill>
            <a:schemeClr val="accent5">
              <a:lumMod val="75000"/>
            </a:schemeClr>
          </a:solidFill>
          <a:ln w="12700" algn="ctr">
            <a:solidFill>
              <a:schemeClr val="accent5">
                <a:lumMod val="75000"/>
              </a:schemeClr>
            </a:solidFill>
            <a:miter lim="800000"/>
            <a:headEnd/>
            <a:tailEnd/>
          </a:ln>
        </p:spPr>
        <p:txBody>
          <a:bodyPr wrap="square" lIns="36000" tIns="36000" rIns="36000" bIns="36000" anchor="ctr">
            <a:spAutoFit/>
          </a:bodyPr>
          <a:lstStyle/>
          <a:p>
            <a:pPr algn="ctr"/>
            <a:r>
              <a:rPr lang="en-ZA" sz="1600" b="1" dirty="0">
                <a:solidFill>
                  <a:schemeClr val="bg1"/>
                </a:solidFill>
                <a:latin typeface="Century Gothic" panose="020B0502020202020204" pitchFamily="34" charset="0"/>
              </a:rPr>
              <a:t>CUSTOMER VALUE FOCUS:</a:t>
            </a:r>
          </a:p>
          <a:p>
            <a:pPr algn="ctr"/>
            <a:r>
              <a:rPr lang="en-ZA" sz="1600" dirty="0">
                <a:solidFill>
                  <a:schemeClr val="bg1"/>
                </a:solidFill>
                <a:latin typeface="Century Gothic" panose="020B0502020202020204" pitchFamily="34" charset="0"/>
              </a:rPr>
              <a:t>design for experienced need</a:t>
            </a:r>
          </a:p>
        </p:txBody>
      </p:sp>
      <p:sp>
        <p:nvSpPr>
          <p:cNvPr id="5" name="TextBox 4"/>
          <p:cNvSpPr txBox="1"/>
          <p:nvPr/>
        </p:nvSpPr>
        <p:spPr>
          <a:xfrm>
            <a:off x="1979929" y="2020364"/>
            <a:ext cx="1440160" cy="461665"/>
          </a:xfrm>
          <a:prstGeom prst="rect">
            <a:avLst/>
          </a:prstGeom>
          <a:noFill/>
        </p:spPr>
        <p:txBody>
          <a:bodyPr wrap="square" rtlCol="0">
            <a:spAutoFit/>
          </a:bodyPr>
          <a:lstStyle/>
          <a:p>
            <a:r>
              <a:rPr lang="en-ZA" b="1" dirty="0">
                <a:latin typeface="Century Gothic" panose="020B0502020202020204" pitchFamily="34" charset="0"/>
              </a:rPr>
              <a:t>versus</a:t>
            </a:r>
          </a:p>
        </p:txBody>
      </p:sp>
      <p:sp>
        <p:nvSpPr>
          <p:cNvPr id="13" name="Rectangle 3"/>
          <p:cNvSpPr txBox="1">
            <a:spLocks noChangeArrowheads="1"/>
          </p:cNvSpPr>
          <p:nvPr/>
        </p:nvSpPr>
        <p:spPr bwMode="auto">
          <a:xfrm>
            <a:off x="682948" y="4503507"/>
            <a:ext cx="7775252" cy="1172245"/>
          </a:xfrm>
          <a:prstGeom prst="rect">
            <a:avLst/>
          </a:prstGeom>
          <a:solidFill>
            <a:schemeClr val="bg1">
              <a:lumMod val="95000"/>
            </a:schemeClr>
          </a:solidFill>
          <a:ln>
            <a:solidFill>
              <a:srgbClr val="C0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None/>
            </a:pPr>
            <a:r>
              <a:rPr lang="en-ZA" sz="1600" b="1" dirty="0">
                <a:latin typeface="Century Gothic" panose="020B0502020202020204" pitchFamily="34" charset="0"/>
              </a:rPr>
              <a:t>Lessons</a:t>
            </a:r>
          </a:p>
          <a:p>
            <a:pPr>
              <a:buFont typeface="+mj-lt"/>
              <a:buAutoNum type="arabicPeriod"/>
            </a:pPr>
            <a:r>
              <a:rPr lang="en-ZA" sz="1600" dirty="0">
                <a:latin typeface="Century Gothic" panose="020B0502020202020204" pitchFamily="34" charset="0"/>
              </a:rPr>
              <a:t>Understand both perception of risks and actual experience of risks </a:t>
            </a:r>
            <a:r>
              <a:rPr lang="en-ZA" sz="1600" dirty="0">
                <a:latin typeface="Century Gothic" panose="020B0502020202020204" pitchFamily="34" charset="0"/>
                <a:sym typeface="Wingdings" panose="05000000000000000000" pitchFamily="2" charset="2"/>
              </a:rPr>
              <a:t> find right balance.</a:t>
            </a:r>
            <a:endParaRPr lang="en-ZA" sz="1600" dirty="0">
              <a:latin typeface="Century Gothic" panose="020B0502020202020204" pitchFamily="34" charset="0"/>
            </a:endParaRPr>
          </a:p>
          <a:p>
            <a:pPr>
              <a:buFont typeface="+mj-lt"/>
              <a:buAutoNum type="arabicPeriod"/>
            </a:pPr>
            <a:r>
              <a:rPr lang="en-ZA" sz="1600" dirty="0">
                <a:latin typeface="Century Gothic" panose="020B0502020202020204" pitchFamily="34" charset="0"/>
              </a:rPr>
              <a:t>Don’t abuse misplaced risk perceptions. Accident insurance?</a:t>
            </a:r>
          </a:p>
          <a:p>
            <a:endParaRPr lang="en-US" sz="1600" kern="0" dirty="0">
              <a:latin typeface="Century Gothic" panose="020B0502020202020204" pitchFamily="34" charset="0"/>
            </a:endParaRPr>
          </a:p>
        </p:txBody>
      </p:sp>
    </p:spTree>
    <p:extLst>
      <p:ext uri="{BB962C8B-B14F-4D97-AF65-F5344CB8AC3E}">
        <p14:creationId xmlns:p14="http://schemas.microsoft.com/office/powerpoint/2010/main" val="194637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306737" y="196724"/>
            <a:ext cx="7772400" cy="782960"/>
          </a:xfrm>
        </p:spPr>
        <p:txBody>
          <a:bodyPr/>
          <a:lstStyle/>
          <a:p>
            <a:pPr algn="l" eaLnBrk="1" hangingPunct="1"/>
            <a:r>
              <a:rPr lang="en-US" sz="3200" b="1" dirty="0">
                <a:solidFill>
                  <a:srgbClr val="A71930"/>
                </a:solidFill>
                <a:latin typeface="Century Gothic" panose="020B0502020202020204" pitchFamily="34" charset="0"/>
              </a:rPr>
              <a:t>Affordable housing product</a:t>
            </a: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3" name="TextBox 2"/>
          <p:cNvSpPr txBox="1"/>
          <p:nvPr/>
        </p:nvSpPr>
        <p:spPr>
          <a:xfrm>
            <a:off x="306737" y="1079008"/>
            <a:ext cx="4979638" cy="3293209"/>
          </a:xfrm>
          <a:prstGeom prst="rect">
            <a:avLst/>
          </a:prstGeom>
          <a:noFill/>
        </p:spPr>
        <p:txBody>
          <a:bodyPr wrap="square" rtlCol="0">
            <a:spAutoFit/>
          </a:bodyPr>
          <a:lstStyle/>
          <a:p>
            <a:pPr marL="285750" indent="-285750">
              <a:buFont typeface="Arial" panose="020B0604020202020204" pitchFamily="34" charset="0"/>
              <a:buChar char="•"/>
            </a:pPr>
            <a:r>
              <a:rPr lang="en-ZA" sz="1600" dirty="0">
                <a:latin typeface="Century Gothic" panose="020B0502020202020204" pitchFamily="34" charset="0"/>
              </a:rPr>
              <a:t>An insurer designed a market first affordable housing product for the SA market.</a:t>
            </a:r>
          </a:p>
          <a:p>
            <a:pPr marL="285750" indent="-285750">
              <a:buFont typeface="Arial" panose="020B0604020202020204" pitchFamily="34" charset="0"/>
              <a:buChar char="•"/>
            </a:pPr>
            <a:endParaRPr lang="en-ZA" sz="1600" dirty="0">
              <a:latin typeface="Century Gothic" panose="020B0502020202020204" pitchFamily="34" charset="0"/>
            </a:endParaRPr>
          </a:p>
          <a:p>
            <a:pPr marL="285750" indent="-285750">
              <a:buFont typeface="Arial" panose="020B0604020202020204" pitchFamily="34" charset="0"/>
              <a:buChar char="•"/>
            </a:pPr>
            <a:r>
              <a:rPr lang="en-ZA" sz="1600" dirty="0">
                <a:latin typeface="Century Gothic" panose="020B0502020202020204" pitchFamily="34" charset="0"/>
              </a:rPr>
              <a:t>Initial price halved during internal approval process</a:t>
            </a:r>
          </a:p>
          <a:p>
            <a:pPr marL="285750" indent="-285750">
              <a:buFont typeface="Arial" panose="020B0604020202020204" pitchFamily="34" charset="0"/>
              <a:buChar char="•"/>
            </a:pPr>
            <a:endParaRPr lang="en-ZA" sz="1600" dirty="0">
              <a:latin typeface="Century Gothic" panose="020B0502020202020204" pitchFamily="34" charset="0"/>
            </a:endParaRPr>
          </a:p>
          <a:p>
            <a:pPr marL="285750" indent="-285750">
              <a:buFont typeface="Arial" panose="020B0604020202020204" pitchFamily="34" charset="0"/>
              <a:buChar char="•"/>
            </a:pPr>
            <a:r>
              <a:rPr lang="en-ZA" sz="1600" dirty="0">
                <a:latin typeface="Century Gothic" panose="020B0502020202020204" pitchFamily="34" charset="0"/>
              </a:rPr>
              <a:t>Price was halved again by the business </a:t>
            </a:r>
            <a:r>
              <a:rPr lang="en-ZA" sz="1600" b="1" dirty="0">
                <a:latin typeface="Century Gothic" panose="020B0502020202020204" pitchFamily="34" charset="0"/>
                <a:sym typeface="Wingdings" panose="05000000000000000000" pitchFamily="2" charset="2"/>
              </a:rPr>
              <a:t></a:t>
            </a:r>
            <a:r>
              <a:rPr lang="en-ZA" sz="1600" dirty="0">
                <a:latin typeface="Century Gothic" panose="020B0502020202020204" pitchFamily="34" charset="0"/>
              </a:rPr>
              <a:t> revised price was still unaffordable.</a:t>
            </a:r>
          </a:p>
          <a:p>
            <a:pPr marL="285750" indent="-285750">
              <a:buFont typeface="Arial" panose="020B0604020202020204" pitchFamily="34" charset="0"/>
              <a:buChar char="•"/>
            </a:pPr>
            <a:endParaRPr lang="en-ZA" sz="1600" dirty="0">
              <a:latin typeface="Century Gothic" panose="020B0502020202020204" pitchFamily="34" charset="0"/>
            </a:endParaRPr>
          </a:p>
          <a:p>
            <a:pPr marL="285750" indent="-285750">
              <a:buFont typeface="Arial" panose="020B0604020202020204" pitchFamily="34" charset="0"/>
              <a:buChar char="•"/>
            </a:pPr>
            <a:r>
              <a:rPr lang="en-ZA" sz="1600" dirty="0">
                <a:latin typeface="Century Gothic" panose="020B0502020202020204" pitchFamily="34" charset="0"/>
              </a:rPr>
              <a:t>No existing experience </a:t>
            </a:r>
            <a:r>
              <a:rPr lang="en-ZA" sz="1600" b="1" dirty="0">
                <a:latin typeface="Century Gothic" panose="020B0502020202020204" pitchFamily="34" charset="0"/>
                <a:sym typeface="Wingdings" panose="05000000000000000000" pitchFamily="2" charset="2"/>
              </a:rPr>
              <a:t></a:t>
            </a:r>
            <a:r>
              <a:rPr lang="en-ZA" sz="1600" dirty="0">
                <a:latin typeface="Century Gothic" panose="020B0502020202020204" pitchFamily="34" charset="0"/>
                <a:sym typeface="Wingdings" panose="05000000000000000000" pitchFamily="2" charset="2"/>
              </a:rPr>
              <a:t> p</a:t>
            </a:r>
            <a:r>
              <a:rPr lang="en-ZA" sz="1600" dirty="0">
                <a:latin typeface="Century Gothic" panose="020B0502020202020204" pitchFamily="34" charset="0"/>
              </a:rPr>
              <a:t>ricing actuary had added substantial margins to higher income experience on assumption that low income segment was substantially riskier.</a:t>
            </a:r>
          </a:p>
        </p:txBody>
      </p:sp>
      <p:sp>
        <p:nvSpPr>
          <p:cNvPr id="7" name="Rectangle 3"/>
          <p:cNvSpPr txBox="1">
            <a:spLocks noChangeArrowheads="1"/>
          </p:cNvSpPr>
          <p:nvPr/>
        </p:nvSpPr>
        <p:spPr bwMode="auto">
          <a:xfrm>
            <a:off x="179512" y="4353054"/>
            <a:ext cx="8784976" cy="1224136"/>
          </a:xfrm>
          <a:prstGeom prst="rect">
            <a:avLst/>
          </a:prstGeom>
          <a:solidFill>
            <a:schemeClr val="bg1">
              <a:lumMod val="95000"/>
            </a:schemeClr>
          </a:solidFill>
          <a:ln>
            <a:solidFill>
              <a:srgbClr val="C0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None/>
            </a:pPr>
            <a:r>
              <a:rPr lang="en-ZA" sz="1600" b="1" dirty="0">
                <a:latin typeface="Century Gothic" panose="020B0502020202020204" pitchFamily="34" charset="0"/>
              </a:rPr>
              <a:t>Lessons</a:t>
            </a:r>
          </a:p>
          <a:p>
            <a:pPr>
              <a:buFont typeface="+mj-lt"/>
              <a:buAutoNum type="arabicPeriod"/>
            </a:pPr>
            <a:r>
              <a:rPr lang="en-ZA" sz="1600" dirty="0">
                <a:latin typeface="Century Gothic" panose="020B0502020202020204" pitchFamily="34" charset="0"/>
              </a:rPr>
              <a:t>Don’t automatically assume low income / microinsurance market is riskier</a:t>
            </a:r>
            <a:r>
              <a:rPr lang="en-ZA" sz="1600" dirty="0">
                <a:latin typeface="Century Gothic" panose="020B0502020202020204" pitchFamily="34" charset="0"/>
                <a:sym typeface="Wingdings" panose="05000000000000000000" pitchFamily="2" charset="2"/>
              </a:rPr>
              <a:t> than traditional market. E.g. tighter community bonds often mitigate higher risk factors.</a:t>
            </a:r>
          </a:p>
          <a:p>
            <a:pPr>
              <a:buFont typeface="+mj-lt"/>
              <a:buAutoNum type="arabicPeriod"/>
            </a:pPr>
            <a:r>
              <a:rPr lang="en-ZA" sz="1600" dirty="0">
                <a:latin typeface="Century Gothic" panose="020B0502020202020204" pitchFamily="34" charset="0"/>
                <a:sym typeface="Wingdings" panose="05000000000000000000" pitchFamily="2" charset="2"/>
              </a:rPr>
              <a:t>Check affordability as part of pricing.</a:t>
            </a:r>
            <a:endParaRPr lang="en-ZA" sz="1600" dirty="0">
              <a:latin typeface="Century Gothic" panose="020B0502020202020204" pitchFamily="34" charset="0"/>
            </a:endParaRPr>
          </a:p>
        </p:txBody>
      </p:sp>
      <p:pic>
        <p:nvPicPr>
          <p:cNvPr id="5" name="Picture 4"/>
          <p:cNvPicPr>
            <a:picLocks noChangeAspect="1"/>
          </p:cNvPicPr>
          <p:nvPr/>
        </p:nvPicPr>
        <p:blipFill>
          <a:blip r:embed="rId4"/>
          <a:stretch>
            <a:fillRect/>
          </a:stretch>
        </p:blipFill>
        <p:spPr>
          <a:xfrm>
            <a:off x="5275724" y="1079008"/>
            <a:ext cx="3868275" cy="2277984"/>
          </a:xfrm>
          <a:prstGeom prst="rect">
            <a:avLst/>
          </a:prstGeom>
        </p:spPr>
      </p:pic>
    </p:spTree>
    <p:extLst>
      <p:ext uri="{BB962C8B-B14F-4D97-AF65-F5344CB8AC3E}">
        <p14:creationId xmlns:p14="http://schemas.microsoft.com/office/powerpoint/2010/main" val="101646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433089" y="229986"/>
            <a:ext cx="8638728" cy="782960"/>
          </a:xfrm>
        </p:spPr>
        <p:txBody>
          <a:bodyPr/>
          <a:lstStyle/>
          <a:p>
            <a:pPr algn="l" eaLnBrk="1" hangingPunct="1"/>
            <a:r>
              <a:rPr lang="en-US" sz="3200" b="1" dirty="0">
                <a:solidFill>
                  <a:srgbClr val="A71930"/>
                </a:solidFill>
                <a:latin typeface="Century Gothic" panose="020B0502020202020204" pitchFamily="34" charset="0"/>
              </a:rPr>
              <a:t>Uberization changes market dynamics?</a:t>
            </a: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3" name="TextBox 2"/>
          <p:cNvSpPr txBox="1"/>
          <p:nvPr/>
        </p:nvSpPr>
        <p:spPr>
          <a:xfrm>
            <a:off x="179512" y="1184449"/>
            <a:ext cx="5106863" cy="2739211"/>
          </a:xfrm>
          <a:prstGeom prst="rect">
            <a:avLst/>
          </a:prstGeom>
          <a:noFill/>
        </p:spPr>
        <p:txBody>
          <a:bodyPr wrap="square" rtlCol="0">
            <a:spAutoFit/>
          </a:bodyPr>
          <a:lstStyle/>
          <a:p>
            <a:pPr marL="285750" indent="-285750">
              <a:buFont typeface="Arial" panose="020B0604020202020204" pitchFamily="34" charset="0"/>
              <a:buChar char="•"/>
            </a:pPr>
            <a:r>
              <a:rPr lang="en-ZA" sz="1800" dirty="0">
                <a:latin typeface="Century Gothic" panose="020B0502020202020204" pitchFamily="34" charset="0"/>
              </a:rPr>
              <a:t>Cost of claims assessment can be major barrier in microinsurance (e.g. asset and crop insurance)</a:t>
            </a:r>
          </a:p>
          <a:p>
            <a:pPr marL="285750" indent="-285750">
              <a:buFont typeface="Arial" panose="020B0604020202020204" pitchFamily="34" charset="0"/>
              <a:buChar char="•"/>
            </a:pPr>
            <a:endParaRPr lang="en-ZA" sz="1800" dirty="0">
              <a:latin typeface="Century Gothic" panose="020B0502020202020204" pitchFamily="34" charset="0"/>
            </a:endParaRPr>
          </a:p>
          <a:p>
            <a:pPr marL="285750" indent="-285750">
              <a:buFont typeface="Arial" panose="020B0604020202020204" pitchFamily="34" charset="0"/>
              <a:buChar char="•"/>
            </a:pPr>
            <a:r>
              <a:rPr lang="en-ZA" sz="1800" dirty="0">
                <a:latin typeface="Century Gothic" panose="020B0502020202020204" pitchFamily="34" charset="0"/>
              </a:rPr>
              <a:t>Inclusivity Solutions has uberized the assessment process:</a:t>
            </a:r>
          </a:p>
          <a:p>
            <a:pPr marL="742950" lvl="1" indent="-285750">
              <a:buFont typeface="Courier New" panose="02070309020205020404" pitchFamily="49" charset="0"/>
              <a:buChar char="o"/>
            </a:pPr>
            <a:r>
              <a:rPr lang="en-ZA" sz="1600" dirty="0">
                <a:latin typeface="Century Gothic" panose="020B0502020202020204" pitchFamily="34" charset="0"/>
              </a:rPr>
              <a:t>Platform directs nearest available assessor to site</a:t>
            </a:r>
          </a:p>
          <a:p>
            <a:pPr marL="742950" lvl="1" indent="-285750">
              <a:buFont typeface="Courier New" panose="02070309020205020404" pitchFamily="49" charset="0"/>
              <a:buChar char="o"/>
            </a:pPr>
            <a:r>
              <a:rPr lang="en-ZA" sz="1600" dirty="0">
                <a:latin typeface="Century Gothic" panose="020B0502020202020204" pitchFamily="34" charset="0"/>
              </a:rPr>
              <a:t>Guides assessment</a:t>
            </a:r>
          </a:p>
          <a:p>
            <a:pPr marL="742950" lvl="1" indent="-285750">
              <a:buFont typeface="Courier New" panose="02070309020205020404" pitchFamily="49" charset="0"/>
              <a:buChar char="o"/>
            </a:pPr>
            <a:r>
              <a:rPr lang="en-ZA" sz="1600" dirty="0">
                <a:latin typeface="Century Gothic" panose="020B0502020202020204" pitchFamily="34" charset="0"/>
              </a:rPr>
              <a:t>Digital submission via mobile</a:t>
            </a:r>
          </a:p>
        </p:txBody>
      </p:sp>
      <p:sp>
        <p:nvSpPr>
          <p:cNvPr id="7" name="Rectangle 3"/>
          <p:cNvSpPr txBox="1">
            <a:spLocks noChangeArrowheads="1"/>
          </p:cNvSpPr>
          <p:nvPr/>
        </p:nvSpPr>
        <p:spPr bwMode="auto">
          <a:xfrm>
            <a:off x="433089" y="4424904"/>
            <a:ext cx="7775252" cy="1224136"/>
          </a:xfrm>
          <a:prstGeom prst="rect">
            <a:avLst/>
          </a:prstGeom>
          <a:solidFill>
            <a:schemeClr val="bg1">
              <a:lumMod val="95000"/>
            </a:schemeClr>
          </a:solidFill>
          <a:ln>
            <a:solidFill>
              <a:srgbClr val="C0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None/>
            </a:pPr>
            <a:r>
              <a:rPr lang="en-ZA" sz="1600" b="1" dirty="0">
                <a:latin typeface="Century Gothic" panose="020B0502020202020204" pitchFamily="34" charset="0"/>
              </a:rPr>
              <a:t>Lessons</a:t>
            </a:r>
          </a:p>
          <a:p>
            <a:pPr>
              <a:buFont typeface="+mj-lt"/>
              <a:buAutoNum type="arabicPeriod"/>
            </a:pPr>
            <a:r>
              <a:rPr lang="en-ZA" sz="1600" dirty="0">
                <a:latin typeface="Century Gothic" panose="020B0502020202020204" pitchFamily="34" charset="0"/>
              </a:rPr>
              <a:t>Identify cost barriers in value chain and use technology to remove them.</a:t>
            </a:r>
            <a:endParaRPr lang="en-ZA" sz="1600" dirty="0">
              <a:latin typeface="Century Gothic" panose="020B0502020202020204" pitchFamily="34" charset="0"/>
              <a:sym typeface="Wingdings" panose="05000000000000000000" pitchFamily="2" charset="2"/>
            </a:endParaRPr>
          </a:p>
          <a:p>
            <a:pPr>
              <a:buFont typeface="+mj-lt"/>
              <a:buAutoNum type="arabicPeriod"/>
            </a:pPr>
            <a:r>
              <a:rPr lang="en-ZA" sz="1600" dirty="0">
                <a:latin typeface="Century Gothic" panose="020B0502020202020204" pitchFamily="34" charset="0"/>
                <a:sym typeface="Wingdings" panose="05000000000000000000" pitchFamily="2" charset="2"/>
              </a:rPr>
              <a:t>Microinsurance innovations likely to disrupt traditional insurance  there are lessons to be learnt.</a:t>
            </a:r>
            <a:endParaRPr lang="en-ZA" sz="1600" dirty="0">
              <a:latin typeface="Century Gothic" panose="020B0502020202020204" pitchFamily="34" charset="0"/>
            </a:endParaRPr>
          </a:p>
        </p:txBody>
      </p:sp>
      <p:grpSp>
        <p:nvGrpSpPr>
          <p:cNvPr id="5" name="Group 4"/>
          <p:cNvGrpSpPr/>
          <p:nvPr/>
        </p:nvGrpSpPr>
        <p:grpSpPr>
          <a:xfrm>
            <a:off x="4644814" y="1034686"/>
            <a:ext cx="5033108" cy="3068914"/>
            <a:chOff x="0" y="3516619"/>
            <a:chExt cx="5033108" cy="3068914"/>
          </a:xfrm>
        </p:grpSpPr>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516619"/>
              <a:ext cx="2491770" cy="2491770"/>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1347" y="4042147"/>
              <a:ext cx="2491770" cy="2491770"/>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12324" y="3666382"/>
              <a:ext cx="2491770" cy="2491770"/>
            </a:xfrm>
            <a:prstGeom prst="rect">
              <a:avLst/>
            </a:prstGeom>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615201" y="4167626"/>
              <a:ext cx="2417907" cy="2417907"/>
            </a:xfrm>
            <a:prstGeom prst="rect">
              <a:avLst/>
            </a:prstGeom>
          </p:spPr>
        </p:pic>
      </p:grpSp>
    </p:spTree>
    <p:extLst>
      <p:ext uri="{BB962C8B-B14F-4D97-AF65-F5344CB8AC3E}">
        <p14:creationId xmlns:p14="http://schemas.microsoft.com/office/powerpoint/2010/main" val="361187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251520" y="286244"/>
            <a:ext cx="7772400" cy="782960"/>
          </a:xfrm>
        </p:spPr>
        <p:txBody>
          <a:bodyPr/>
          <a:lstStyle/>
          <a:p>
            <a:pPr algn="l" eaLnBrk="1" hangingPunct="1"/>
            <a:r>
              <a:rPr lang="en-US" sz="3200" b="1" dirty="0">
                <a:solidFill>
                  <a:srgbClr val="A71930"/>
                </a:solidFill>
                <a:latin typeface="Century Gothic" panose="020B0502020202020204" pitchFamily="34" charset="0"/>
              </a:rPr>
              <a:t>Tanzania funeral insurance</a:t>
            </a:r>
          </a:p>
        </p:txBody>
      </p:sp>
      <p:sp>
        <p:nvSpPr>
          <p:cNvPr id="10" name="TextBox 9"/>
          <p:cNvSpPr txBox="1"/>
          <p:nvPr/>
        </p:nvSpPr>
        <p:spPr>
          <a:xfrm>
            <a:off x="1043608" y="1420581"/>
            <a:ext cx="5109715" cy="778835"/>
          </a:xfrm>
          <a:prstGeom prst="rect">
            <a:avLst/>
          </a:prstGeom>
          <a:noFill/>
        </p:spPr>
        <p:txBody>
          <a:bodyPr wrap="square" rtlCol="0">
            <a:noAutofit/>
          </a:bodyPr>
          <a:lstStyle/>
          <a:p>
            <a:r>
              <a:rPr lang="en-ZA" sz="1800" dirty="0">
                <a:latin typeface="Calibri" panose="020F0502020204030204" pitchFamily="34" charset="0"/>
              </a:rPr>
              <a:t>Two leading mobile operators launched </a:t>
            </a:r>
            <a:r>
              <a:rPr lang="en-ZA" sz="1800" b="1" dirty="0">
                <a:latin typeface="Calibri" panose="020F0502020204030204" pitchFamily="34" charset="0"/>
              </a:rPr>
              <a:t>free funeral cover</a:t>
            </a:r>
            <a:r>
              <a:rPr lang="en-ZA" sz="1800" dirty="0">
                <a:latin typeface="Calibri" panose="020F0502020204030204" pitchFamily="34" charset="0"/>
              </a:rPr>
              <a:t> for subscribers who meet loyalty criteria</a:t>
            </a: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3" name="Picture 2"/>
          <p:cNvPicPr>
            <a:picLocks noChangeAspect="1"/>
          </p:cNvPicPr>
          <p:nvPr/>
        </p:nvPicPr>
        <p:blipFill>
          <a:blip r:embed="rId5"/>
          <a:stretch>
            <a:fillRect/>
          </a:stretch>
        </p:blipFill>
        <p:spPr>
          <a:xfrm>
            <a:off x="6752175" y="116632"/>
            <a:ext cx="2268000" cy="3014015"/>
          </a:xfrm>
          <a:prstGeom prst="rect">
            <a:avLst/>
          </a:prstGeom>
        </p:spPr>
      </p:pic>
      <p:sp>
        <p:nvSpPr>
          <p:cNvPr id="5" name="TextBox 4"/>
          <p:cNvSpPr txBox="1"/>
          <p:nvPr/>
        </p:nvSpPr>
        <p:spPr>
          <a:xfrm>
            <a:off x="3694916" y="2804735"/>
            <a:ext cx="3109332" cy="1077218"/>
          </a:xfrm>
          <a:prstGeom prst="rect">
            <a:avLst/>
          </a:prstGeom>
          <a:solidFill>
            <a:srgbClr val="C00000"/>
          </a:solidFill>
        </p:spPr>
        <p:txBody>
          <a:bodyPr wrap="square" numCol="1" rtlCol="0">
            <a:spAutoFit/>
          </a:bodyPr>
          <a:lstStyle/>
          <a:p>
            <a:r>
              <a:rPr lang="en-ZA" sz="1600" b="1" dirty="0">
                <a:solidFill>
                  <a:schemeClr val="bg1"/>
                </a:solidFill>
                <a:latin typeface="Calibri" panose="020F0502020204030204" pitchFamily="34" charset="0"/>
              </a:rPr>
              <a:t>What actually happened?</a:t>
            </a:r>
          </a:p>
          <a:p>
            <a:r>
              <a:rPr lang="en-ZA" sz="1600" dirty="0">
                <a:solidFill>
                  <a:schemeClr val="bg1"/>
                </a:solidFill>
                <a:latin typeface="Calibri" panose="020F0502020204030204" pitchFamily="34" charset="0"/>
              </a:rPr>
              <a:t>Subscribers called to have free cover cancelled – thought they were being cursed!</a:t>
            </a:r>
          </a:p>
        </p:txBody>
      </p:sp>
      <p:sp>
        <p:nvSpPr>
          <p:cNvPr id="11" name="Rectangle 4"/>
          <p:cNvSpPr>
            <a:spLocks noChangeArrowheads="1"/>
          </p:cNvSpPr>
          <p:nvPr>
            <p:custDataLst>
              <p:tags r:id="rId1"/>
            </p:custDataLst>
          </p:nvPr>
        </p:nvSpPr>
        <p:spPr bwMode="auto">
          <a:xfrm>
            <a:off x="685801" y="2937661"/>
            <a:ext cx="2806080" cy="811367"/>
          </a:xfrm>
          <a:prstGeom prst="rect">
            <a:avLst/>
          </a:prstGeom>
          <a:solidFill>
            <a:schemeClr val="accent5">
              <a:lumMod val="75000"/>
            </a:schemeClr>
          </a:solidFill>
          <a:ln w="12700" algn="ctr">
            <a:solidFill>
              <a:schemeClr val="accent5">
                <a:lumMod val="75000"/>
              </a:schemeClr>
            </a:solidFill>
            <a:miter lim="800000"/>
            <a:headEnd/>
            <a:tailEnd/>
          </a:ln>
        </p:spPr>
        <p:txBody>
          <a:bodyPr wrap="square" lIns="36000" tIns="36000" rIns="36000" bIns="36000" anchor="ctr">
            <a:spAutoFit/>
          </a:bodyPr>
          <a:lstStyle/>
          <a:p>
            <a:r>
              <a:rPr lang="en-ZA" sz="1600" b="1" dirty="0">
                <a:solidFill>
                  <a:schemeClr val="bg1"/>
                </a:solidFill>
                <a:latin typeface="Calibri" panose="020F0502020204030204" pitchFamily="34" charset="0"/>
              </a:rPr>
              <a:t>Expected </a:t>
            </a:r>
          </a:p>
          <a:p>
            <a:pPr marL="342900" indent="-342900">
              <a:buFont typeface="+mj-lt"/>
              <a:buAutoNum type="arabicPeriod"/>
            </a:pPr>
            <a:r>
              <a:rPr lang="en-ZA" sz="1600" dirty="0">
                <a:solidFill>
                  <a:schemeClr val="bg1"/>
                </a:solidFill>
                <a:latin typeface="Calibri" panose="020F0502020204030204" pitchFamily="34" charset="0"/>
              </a:rPr>
              <a:t>Increased revenue </a:t>
            </a:r>
          </a:p>
          <a:p>
            <a:pPr marL="342900" indent="-342900">
              <a:buFont typeface="+mj-lt"/>
              <a:buAutoNum type="arabicPeriod"/>
            </a:pPr>
            <a:r>
              <a:rPr lang="en-ZA" sz="1600" dirty="0">
                <a:solidFill>
                  <a:schemeClr val="bg1"/>
                </a:solidFill>
                <a:latin typeface="Calibri" panose="020F0502020204030204" pitchFamily="34" charset="0"/>
              </a:rPr>
              <a:t>Upsell opportunity</a:t>
            </a:r>
          </a:p>
        </p:txBody>
      </p:sp>
      <p:sp>
        <p:nvSpPr>
          <p:cNvPr id="13" name="Rectangle 3"/>
          <p:cNvSpPr txBox="1">
            <a:spLocks noChangeArrowheads="1"/>
          </p:cNvSpPr>
          <p:nvPr/>
        </p:nvSpPr>
        <p:spPr bwMode="auto">
          <a:xfrm>
            <a:off x="682948" y="4359492"/>
            <a:ext cx="7775252" cy="1157740"/>
          </a:xfrm>
          <a:prstGeom prst="rect">
            <a:avLst/>
          </a:prstGeom>
          <a:solidFill>
            <a:schemeClr val="bg1">
              <a:lumMod val="95000"/>
            </a:schemeClr>
          </a:solidFill>
          <a:ln>
            <a:solidFill>
              <a:srgbClr val="C0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None/>
            </a:pPr>
            <a:r>
              <a:rPr lang="en-ZA" sz="1600" b="1" dirty="0">
                <a:latin typeface="Calibri" panose="020F0502020204030204" pitchFamily="34" charset="0"/>
              </a:rPr>
              <a:t>Lessons</a:t>
            </a:r>
          </a:p>
          <a:p>
            <a:pPr>
              <a:buFont typeface="+mj-lt"/>
              <a:buAutoNum type="arabicPeriod"/>
            </a:pPr>
            <a:r>
              <a:rPr lang="en-ZA" sz="1600" dirty="0">
                <a:latin typeface="Calibri" panose="020F0502020204030204" pitchFamily="34" charset="0"/>
              </a:rPr>
              <a:t>Design around need – not what you think the need is, but what potential customers say the need is!</a:t>
            </a:r>
          </a:p>
          <a:p>
            <a:pPr>
              <a:buFont typeface="+mj-lt"/>
              <a:buAutoNum type="arabicPeriod"/>
            </a:pPr>
            <a:r>
              <a:rPr lang="en-ZA" sz="1600" dirty="0">
                <a:latin typeface="Calibri" panose="020F0502020204030204" pitchFamily="34" charset="0"/>
              </a:rPr>
              <a:t>Don’t assume one market approach will work in another market.</a:t>
            </a:r>
          </a:p>
          <a:p>
            <a:endParaRPr lang="en-US" sz="1600" kern="0" dirty="0"/>
          </a:p>
        </p:txBody>
      </p:sp>
    </p:spTree>
    <p:extLst>
      <p:ext uri="{BB962C8B-B14F-4D97-AF65-F5344CB8AC3E}">
        <p14:creationId xmlns:p14="http://schemas.microsoft.com/office/powerpoint/2010/main" val="137721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2281"/>
          <a:stretch/>
        </p:blipFill>
        <p:spPr>
          <a:xfrm>
            <a:off x="5286375" y="-13252"/>
            <a:ext cx="3857625" cy="5602492"/>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b="1" dirty="0">
                <a:solidFill>
                  <a:srgbClr val="A71930"/>
                </a:solidFill>
                <a:latin typeface="Century Gothic" panose="020B0502020202020204" pitchFamily="34" charset="0"/>
              </a:rPr>
              <a:t>Quick summary of lessons</a:t>
            </a:r>
          </a:p>
        </p:txBody>
      </p:sp>
      <p:sp>
        <p:nvSpPr>
          <p:cNvPr id="2" name="AutoShape 2" descr="Image result for rocket launch failure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latin typeface="Century Gothic" panose="020B0502020202020204" pitchFamily="34" charset="0"/>
            </a:endParaRPr>
          </a:p>
        </p:txBody>
      </p:sp>
      <mc:AlternateContent xmlns:mc="http://schemas.openxmlformats.org/markup-compatibility/2006" xmlns:a14="http://schemas.microsoft.com/office/drawing/2010/main">
        <mc:Choice Requires="a14">
          <p:sp>
            <p:nvSpPr>
              <p:cNvPr id="6" name="Rectangle 3"/>
              <p:cNvSpPr txBox="1">
                <a:spLocks noChangeArrowheads="1"/>
              </p:cNvSpPr>
              <p:nvPr/>
            </p:nvSpPr>
            <p:spPr bwMode="auto">
              <a:xfrm>
                <a:off x="685800" y="1412776"/>
                <a:ext cx="7775252" cy="1298950"/>
              </a:xfrm>
              <a:prstGeom prst="rect">
                <a:avLst/>
              </a:prstGeom>
              <a:solidFill>
                <a:schemeClr val="bg1">
                  <a:lumMod val="95000"/>
                </a:schemeClr>
              </a:solidFill>
              <a:ln>
                <a:solidFill>
                  <a:srgbClr val="C0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buFont typeface="+mj-lt"/>
                  <a:buAutoNum type="arabicPeriod"/>
                </a:pPr>
                <a:r>
                  <a:rPr lang="en-ZA" sz="1600" dirty="0">
                    <a:latin typeface="Century Gothic" panose="020B0502020202020204" pitchFamily="34" charset="0"/>
                  </a:rPr>
                  <a:t>Design around </a:t>
                </a:r>
                <a:r>
                  <a:rPr lang="en-ZA" sz="1600" b="1" dirty="0">
                    <a:latin typeface="Century Gothic" panose="020B0502020202020204" pitchFamily="34" charset="0"/>
                  </a:rPr>
                  <a:t>LOCAL</a:t>
                </a:r>
                <a:r>
                  <a:rPr lang="en-ZA" sz="1600" dirty="0">
                    <a:latin typeface="Century Gothic" panose="020B0502020202020204" pitchFamily="34" charset="0"/>
                  </a:rPr>
                  <a:t> need as expressed by your market</a:t>
                </a:r>
              </a:p>
              <a:p>
                <a:pPr>
                  <a:buFont typeface="+mj-lt"/>
                  <a:buAutoNum type="arabicPeriod"/>
                </a:pPr>
                <a:r>
                  <a:rPr lang="en-ZA" sz="1600" dirty="0">
                    <a:latin typeface="Century Gothic" panose="020B0502020202020204" pitchFamily="34" charset="0"/>
                  </a:rPr>
                  <a:t>Balance perceived risks against experienced risks</a:t>
                </a:r>
                <a:endParaRPr lang="en-ZA" sz="1600" b="1" dirty="0">
                  <a:latin typeface="Century Gothic" panose="020B0502020202020204" pitchFamily="34" charset="0"/>
                </a:endParaRPr>
              </a:p>
              <a:p>
                <a:pPr>
                  <a:buFont typeface="+mj-lt"/>
                  <a:buAutoNum type="arabicPeriod"/>
                </a:pPr>
                <a:r>
                  <a:rPr lang="en-ZA" sz="1600" dirty="0">
                    <a:latin typeface="Century Gothic" panose="020B0502020202020204" pitchFamily="34" charset="0"/>
                  </a:rPr>
                  <a:t>Micro </a:t>
                </a:r>
                <a14:m>
                  <m:oMath xmlns:m="http://schemas.openxmlformats.org/officeDocument/2006/math">
                    <m:r>
                      <a:rPr lang="en-ZA" sz="1600" b="1" i="1" smtClean="0">
                        <a:latin typeface="Cambria Math" panose="02040503050406030204" pitchFamily="18" charset="0"/>
                        <a:ea typeface="Cambria Math" panose="02040503050406030204" pitchFamily="18" charset="0"/>
                      </a:rPr>
                      <m:t>≠</m:t>
                    </m:r>
                  </m:oMath>
                </a14:m>
                <a:r>
                  <a:rPr lang="en-ZA" sz="1600" b="1" dirty="0">
                    <a:latin typeface="Century Gothic" panose="020B0502020202020204" pitchFamily="34" charset="0"/>
                  </a:rPr>
                  <a:t> high risk</a:t>
                </a:r>
                <a:r>
                  <a:rPr lang="en-ZA" sz="1600" dirty="0">
                    <a:latin typeface="Century Gothic" panose="020B0502020202020204" pitchFamily="34" charset="0"/>
                  </a:rPr>
                  <a:t>, at least not always</a:t>
                </a:r>
              </a:p>
              <a:p>
                <a:pPr>
                  <a:buFont typeface="+mj-lt"/>
                  <a:buAutoNum type="arabicPeriod"/>
                </a:pPr>
                <a:r>
                  <a:rPr lang="en-ZA" sz="1600" dirty="0">
                    <a:latin typeface="Century Gothic" panose="020B0502020202020204" pitchFamily="34" charset="0"/>
                  </a:rPr>
                  <a:t>Watch the microinsurance space for </a:t>
                </a:r>
                <a:r>
                  <a:rPr lang="en-ZA" sz="1600" b="1" dirty="0">
                    <a:latin typeface="Century Gothic" panose="020B0502020202020204" pitchFamily="34" charset="0"/>
                  </a:rPr>
                  <a:t>disrupting innovations</a:t>
                </a:r>
              </a:p>
              <a:p>
                <a:endParaRPr lang="en-US" sz="1600" kern="0" dirty="0">
                  <a:latin typeface="Century Gothic" panose="020B0502020202020204" pitchFamily="34" charset="0"/>
                </a:endParaRPr>
              </a:p>
            </p:txBody>
          </p:sp>
        </mc:Choice>
        <mc:Fallback xmlns="">
          <p:sp>
            <p:nvSpPr>
              <p:cNvPr id="6" name="Rectangle 3"/>
              <p:cNvSpPr txBox="1">
                <a:spLocks noRot="1" noChangeAspect="1" noMove="1" noResize="1" noEditPoints="1" noAdjustHandles="1" noChangeArrowheads="1" noChangeShapeType="1" noTextEdit="1"/>
              </p:cNvSpPr>
              <p:nvPr/>
            </p:nvSpPr>
            <p:spPr bwMode="auto">
              <a:xfrm>
                <a:off x="685800" y="1412776"/>
                <a:ext cx="7775252" cy="1298950"/>
              </a:xfrm>
              <a:prstGeom prst="rect">
                <a:avLst/>
              </a:prstGeom>
              <a:blipFill rotWithShape="0">
                <a:blip r:embed="rId4"/>
                <a:stretch>
                  <a:fillRect l="-313" t="-930"/>
                </a:stretch>
              </a:blipFill>
              <a:ln>
                <a:solidFill>
                  <a:srgbClr val="C00000"/>
                </a:solidFill>
              </a:ln>
              <a:extLst/>
            </p:spPr>
            <p:txBody>
              <a:bodyPr/>
              <a:lstStyle/>
              <a:p>
                <a:r>
                  <a:rPr lang="en-ZA">
                    <a:noFill/>
                  </a:rPr>
                  <a:t> </a:t>
                </a:r>
              </a:p>
            </p:txBody>
          </p:sp>
        </mc:Fallback>
      </mc:AlternateContent>
      <p:sp>
        <p:nvSpPr>
          <p:cNvPr id="3" name="TextBox 2"/>
          <p:cNvSpPr txBox="1"/>
          <p:nvPr/>
        </p:nvSpPr>
        <p:spPr>
          <a:xfrm>
            <a:off x="1187624" y="3501008"/>
            <a:ext cx="6048672" cy="461665"/>
          </a:xfrm>
          <a:prstGeom prst="rect">
            <a:avLst/>
          </a:prstGeom>
          <a:noFill/>
        </p:spPr>
        <p:txBody>
          <a:bodyPr wrap="square" rtlCol="0">
            <a:spAutoFit/>
          </a:bodyPr>
          <a:lstStyle/>
          <a:p>
            <a:pPr algn="ctr"/>
            <a:r>
              <a:rPr lang="en-ZA" b="1" dirty="0">
                <a:latin typeface="Century Gothic" panose="020B0502020202020204" pitchFamily="34" charset="0"/>
              </a:rPr>
              <a:t>Thank you!</a:t>
            </a:r>
          </a:p>
        </p:txBody>
      </p:sp>
    </p:spTree>
    <p:extLst>
      <p:ext uri="{BB962C8B-B14F-4D97-AF65-F5344CB8AC3E}">
        <p14:creationId xmlns:p14="http://schemas.microsoft.com/office/powerpoint/2010/main" val="12403918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SDLMJNJyTUiLLtgWI_NU4w"/>
</p:tagLst>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59F399-623A-4D56-A514-AE7227B23E69}"/>
</file>

<file path=customXml/itemProps2.xml><?xml version="1.0" encoding="utf-8"?>
<ds:datastoreItem xmlns:ds="http://schemas.openxmlformats.org/officeDocument/2006/customXml" ds:itemID="{DA0AF3A4-848B-445E-8996-9E8E74D2B8FA}"/>
</file>

<file path=customXml/itemProps3.xml><?xml version="1.0" encoding="utf-8"?>
<ds:datastoreItem xmlns:ds="http://schemas.openxmlformats.org/officeDocument/2006/customXml" ds:itemID="{63A09E2E-1FAE-4D60-B000-49A5924C75DF}"/>
</file>

<file path=docProps/app.xml><?xml version="1.0" encoding="utf-8"?>
<Properties xmlns="http://schemas.openxmlformats.org/officeDocument/2006/extended-properties" xmlns:vt="http://schemas.openxmlformats.org/officeDocument/2006/docPropsVTypes">
  <Template>TM03090434[[fn=Wood Type]]</Template>
  <TotalTime>6805</TotalTime>
  <Words>1948</Words>
  <Application>Microsoft Office PowerPoint</Application>
  <PresentationFormat>On-screen Show (4:3)</PresentationFormat>
  <Paragraphs>201</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Cambria Math</vt:lpstr>
      <vt:lpstr>Century Gothic</vt:lpstr>
      <vt:lpstr>Courier New</vt:lpstr>
      <vt:lpstr>Blank Presentation</vt:lpstr>
      <vt:lpstr>PowerPoint Presentation</vt:lpstr>
      <vt:lpstr>A few product design lessons</vt:lpstr>
      <vt:lpstr>Kenya financial diaries data</vt:lpstr>
      <vt:lpstr>Kenya financial diaries data – design implications</vt:lpstr>
      <vt:lpstr>Affordable housing product</vt:lpstr>
      <vt:lpstr>Uberization changes market dynamics?</vt:lpstr>
      <vt:lpstr>Tanzania funeral insurance</vt:lpstr>
      <vt:lpstr>Quick summary of lessons</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309</cp:revision>
  <dcterms:created xsi:type="dcterms:W3CDTF">2010-02-24T10:45:37Z</dcterms:created>
  <dcterms:modified xsi:type="dcterms:W3CDTF">2025-07-30T14:08:04Z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