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</p:sldMasterIdLst>
  <p:notesMasterIdLst>
    <p:notesMasterId r:id="rId29"/>
  </p:notesMasterIdLst>
  <p:sldIdLst>
    <p:sldId id="359" r:id="rId5"/>
    <p:sldId id="387" r:id="rId6"/>
    <p:sldId id="388" r:id="rId7"/>
    <p:sldId id="389" r:id="rId8"/>
    <p:sldId id="390" r:id="rId9"/>
    <p:sldId id="391" r:id="rId10"/>
    <p:sldId id="392" r:id="rId11"/>
    <p:sldId id="393" r:id="rId12"/>
    <p:sldId id="396" r:id="rId13"/>
    <p:sldId id="397" r:id="rId14"/>
    <p:sldId id="398" r:id="rId15"/>
    <p:sldId id="399" r:id="rId16"/>
    <p:sldId id="394" r:id="rId17"/>
    <p:sldId id="400" r:id="rId18"/>
    <p:sldId id="402" r:id="rId19"/>
    <p:sldId id="408" r:id="rId20"/>
    <p:sldId id="403" r:id="rId21"/>
    <p:sldId id="401" r:id="rId22"/>
    <p:sldId id="404" r:id="rId23"/>
    <p:sldId id="409" r:id="rId24"/>
    <p:sldId id="405" r:id="rId25"/>
    <p:sldId id="410" r:id="rId26"/>
    <p:sldId id="406" r:id="rId27"/>
    <p:sldId id="407" r:id="rId28"/>
  </p:sldIdLst>
  <p:sldSz cx="6858000" cy="5143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652FED-B0DB-471C-8E9D-74B35CB165CA}">
          <p14:sldIdLst>
            <p14:sldId id="359"/>
            <p14:sldId id="387"/>
            <p14:sldId id="388"/>
            <p14:sldId id="389"/>
            <p14:sldId id="390"/>
            <p14:sldId id="391"/>
            <p14:sldId id="392"/>
            <p14:sldId id="393"/>
            <p14:sldId id="396"/>
            <p14:sldId id="397"/>
            <p14:sldId id="398"/>
            <p14:sldId id="399"/>
            <p14:sldId id="394"/>
            <p14:sldId id="400"/>
            <p14:sldId id="402"/>
            <p14:sldId id="408"/>
            <p14:sldId id="403"/>
            <p14:sldId id="401"/>
            <p14:sldId id="404"/>
            <p14:sldId id="409"/>
            <p14:sldId id="405"/>
            <p14:sldId id="410"/>
            <p14:sldId id="406"/>
            <p14:sldId id="4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84" userDrawn="1">
          <p15:clr>
            <a:srgbClr val="A4A3A4"/>
          </p15:clr>
        </p15:guide>
        <p15:guide id="2" orient="horz" pos="1581" userDrawn="1">
          <p15:clr>
            <a:srgbClr val="A4A3A4"/>
          </p15:clr>
        </p15:guide>
        <p15:guide id="3" orient="horz" pos="2721" userDrawn="1">
          <p15:clr>
            <a:srgbClr val="A4A3A4"/>
          </p15:clr>
        </p15:guide>
        <p15:guide id="4" orient="horz" pos="2032" userDrawn="1">
          <p15:clr>
            <a:srgbClr val="A4A3A4"/>
          </p15:clr>
        </p15:guide>
        <p15:guide id="5" orient="horz" pos="1050" userDrawn="1">
          <p15:clr>
            <a:srgbClr val="A4A3A4"/>
          </p15:clr>
        </p15:guide>
        <p15:guide id="6" pos="40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150"/>
    <a:srgbClr val="424342"/>
    <a:srgbClr val="313231"/>
    <a:srgbClr val="666666"/>
    <a:srgbClr val="EBEBEA"/>
    <a:srgbClr val="545453"/>
    <a:srgbClr val="3B3C3B"/>
    <a:srgbClr val="4F504F"/>
    <a:srgbClr val="003F53"/>
    <a:srgbClr val="CA0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34" autoAdjust="0"/>
    <p:restoredTop sz="92720" autoAdjust="0"/>
  </p:normalViewPr>
  <p:slideViewPr>
    <p:cSldViewPr snapToGrid="0" snapToObjects="1">
      <p:cViewPr varScale="1">
        <p:scale>
          <a:sx n="135" d="100"/>
          <a:sy n="135" d="100"/>
        </p:scale>
        <p:origin x="2244" y="120"/>
      </p:cViewPr>
      <p:guideLst>
        <p:guide orient="horz" pos="684"/>
        <p:guide orient="horz" pos="1581"/>
        <p:guide orient="horz" pos="2721"/>
        <p:guide orient="horz" pos="2032"/>
        <p:guide orient="horz" pos="1050"/>
        <p:guide pos="403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75" d="100"/>
        <a:sy n="2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ton's%20Windows\AppData\Local\Microsoft\Windows\INetCache\Content.Outlook\1KFNSYYD\Consolidated%203D%20Grap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ton's%20Windows\AppData\Local\Microsoft\Windows\INetCache\Content.Outlook\1KFNSYYD\Consolidated%203D%20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4792543055405745E-2"/>
          <c:y val="2.3583167389606571E-2"/>
          <c:w val="0.95796246359616011"/>
          <c:h val="0.79547403946002082"/>
        </c:manualLayout>
      </c:layout>
      <c:bar3DChart>
        <c:barDir val="col"/>
        <c:grouping val="standard"/>
        <c:varyColors val="0"/>
        <c:ser>
          <c:idx val="3"/>
          <c:order val="0"/>
          <c:tx>
            <c:strRef>
              <c:f>'[Consolidated 3D Graphs.xlsx]Diversification'!$M$2</c:f>
              <c:strCache>
                <c:ptCount val="1"/>
                <c:pt idx="0">
                  <c:v>Size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multiLvlStrRef>
              <c:f>'[Consolidated 3D Graphs.xlsx]Diversification'!$H$3:$I$11</c:f>
              <c:multiLvlStrCache>
                <c:ptCount val="9"/>
                <c:lvl>
                  <c:pt idx="0">
                    <c:v>EW</c:v>
                  </c:pt>
                  <c:pt idx="1">
                    <c:v>MinVol</c:v>
                  </c:pt>
                  <c:pt idx="2">
                    <c:v>ERC</c:v>
                  </c:pt>
                  <c:pt idx="3">
                    <c:v>MDP</c:v>
                  </c:pt>
                  <c:pt idx="5">
                    <c:v>EW</c:v>
                  </c:pt>
                  <c:pt idx="6">
                    <c:v>MinVol</c:v>
                  </c:pt>
                  <c:pt idx="7">
                    <c:v>ERC</c:v>
                  </c:pt>
                  <c:pt idx="8">
                    <c:v>MDP</c:v>
                  </c:pt>
                </c:lvl>
                <c:lvl>
                  <c:pt idx="0">
                    <c:v>DS</c:v>
                  </c:pt>
                  <c:pt idx="5">
                    <c:v>CS</c:v>
                  </c:pt>
                </c:lvl>
              </c:multiLvlStrCache>
            </c:multiLvlStrRef>
          </c:cat>
          <c:val>
            <c:numRef>
              <c:f>'[Consolidated 3D Graphs.xlsx]Diversification'!$M$3:$M$11</c:f>
              <c:numCache>
                <c:formatCode>General</c:formatCode>
                <c:ptCount val="9"/>
                <c:pt idx="0">
                  <c:v>5.6877916391732203E-2</c:v>
                </c:pt>
                <c:pt idx="1">
                  <c:v>0.55953919672615215</c:v>
                </c:pt>
                <c:pt idx="2">
                  <c:v>0.52708060925133426</c:v>
                </c:pt>
                <c:pt idx="3">
                  <c:v>0.59293841271475789</c:v>
                </c:pt>
                <c:pt idx="5">
                  <c:v>0.41011126041976653</c:v>
                </c:pt>
                <c:pt idx="6">
                  <c:v>0.15363213005634543</c:v>
                </c:pt>
                <c:pt idx="7">
                  <c:v>0.23393647776966342</c:v>
                </c:pt>
                <c:pt idx="8">
                  <c:v>0.15787415952933015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EC-45F4-A2AE-3AF2DCF96EBB}"/>
            </c:ext>
          </c:extLst>
        </c:ser>
        <c:ser>
          <c:idx val="1"/>
          <c:order val="1"/>
          <c:tx>
            <c:strRef>
              <c:f>'[Consolidated 3D Graphs.xlsx]Diversification'!$K$2</c:f>
              <c:strCache>
                <c:ptCount val="1"/>
                <c:pt idx="0">
                  <c:v>Low Volatility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multiLvlStrRef>
              <c:f>'[Consolidated 3D Graphs.xlsx]Diversification'!$H$3:$I$11</c:f>
              <c:multiLvlStrCache>
                <c:ptCount val="9"/>
                <c:lvl>
                  <c:pt idx="0">
                    <c:v>EW</c:v>
                  </c:pt>
                  <c:pt idx="1">
                    <c:v>MinVol</c:v>
                  </c:pt>
                  <c:pt idx="2">
                    <c:v>ERC</c:v>
                  </c:pt>
                  <c:pt idx="3">
                    <c:v>MDP</c:v>
                  </c:pt>
                  <c:pt idx="5">
                    <c:v>EW</c:v>
                  </c:pt>
                  <c:pt idx="6">
                    <c:v>MinVol</c:v>
                  </c:pt>
                  <c:pt idx="7">
                    <c:v>ERC</c:v>
                  </c:pt>
                  <c:pt idx="8">
                    <c:v>MDP</c:v>
                  </c:pt>
                </c:lvl>
                <c:lvl>
                  <c:pt idx="0">
                    <c:v>DS</c:v>
                  </c:pt>
                  <c:pt idx="5">
                    <c:v>CS</c:v>
                  </c:pt>
                </c:lvl>
              </c:multiLvlStrCache>
            </c:multiLvlStrRef>
          </c:cat>
          <c:val>
            <c:numRef>
              <c:f>'[Consolidated 3D Graphs.xlsx]Diversification'!$K$3:$K$11</c:f>
              <c:numCache>
                <c:formatCode>General</c:formatCode>
                <c:ptCount val="9"/>
                <c:pt idx="0">
                  <c:v>0.30975938680898463</c:v>
                </c:pt>
                <c:pt idx="1">
                  <c:v>0.59800903270717498</c:v>
                </c:pt>
                <c:pt idx="2">
                  <c:v>0.53193626634940283</c:v>
                </c:pt>
                <c:pt idx="3">
                  <c:v>0.60528740889123156</c:v>
                </c:pt>
                <c:pt idx="5">
                  <c:v>1.8346258337913928</c:v>
                </c:pt>
                <c:pt idx="6">
                  <c:v>1.2955357989671055</c:v>
                </c:pt>
                <c:pt idx="7">
                  <c:v>1.6134529190261242</c:v>
                </c:pt>
                <c:pt idx="8">
                  <c:v>1.2979306503448915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EC-45F4-A2AE-3AF2DCF96EBB}"/>
            </c:ext>
          </c:extLst>
        </c:ser>
        <c:ser>
          <c:idx val="2"/>
          <c:order val="2"/>
          <c:tx>
            <c:strRef>
              <c:f>'[Consolidated 3D Graphs.xlsx]Diversification'!$L$2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multiLvlStrRef>
              <c:f>'[Consolidated 3D Graphs.xlsx]Diversification'!$H$3:$I$11</c:f>
              <c:multiLvlStrCache>
                <c:ptCount val="9"/>
                <c:lvl>
                  <c:pt idx="0">
                    <c:v>EW</c:v>
                  </c:pt>
                  <c:pt idx="1">
                    <c:v>MinVol</c:v>
                  </c:pt>
                  <c:pt idx="2">
                    <c:v>ERC</c:v>
                  </c:pt>
                  <c:pt idx="3">
                    <c:v>MDP</c:v>
                  </c:pt>
                  <c:pt idx="5">
                    <c:v>EW</c:v>
                  </c:pt>
                  <c:pt idx="6">
                    <c:v>MinVol</c:v>
                  </c:pt>
                  <c:pt idx="7">
                    <c:v>ERC</c:v>
                  </c:pt>
                  <c:pt idx="8">
                    <c:v>MDP</c:v>
                  </c:pt>
                </c:lvl>
                <c:lvl>
                  <c:pt idx="0">
                    <c:v>DS</c:v>
                  </c:pt>
                  <c:pt idx="5">
                    <c:v>CS</c:v>
                  </c:pt>
                </c:lvl>
              </c:multiLvlStrCache>
            </c:multiLvlStrRef>
          </c:cat>
          <c:val>
            <c:numRef>
              <c:f>'[Consolidated 3D Graphs.xlsx]Diversification'!$L$3:$L$11</c:f>
              <c:numCache>
                <c:formatCode>General</c:formatCode>
                <c:ptCount val="9"/>
                <c:pt idx="0">
                  <c:v>0.39658121402100899</c:v>
                </c:pt>
                <c:pt idx="1">
                  <c:v>0.71294037591691617</c:v>
                </c:pt>
                <c:pt idx="2">
                  <c:v>0.66638017010890349</c:v>
                </c:pt>
                <c:pt idx="3">
                  <c:v>0.75074637121103172</c:v>
                </c:pt>
                <c:pt idx="5">
                  <c:v>2.9654594612566632</c:v>
                </c:pt>
                <c:pt idx="6">
                  <c:v>2.2202638160972983</c:v>
                </c:pt>
                <c:pt idx="7">
                  <c:v>2.5812997695646684</c:v>
                </c:pt>
                <c:pt idx="8">
                  <c:v>2.2302596868919515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EC-45F4-A2AE-3AF2DCF96EBB}"/>
            </c:ext>
          </c:extLst>
        </c:ser>
        <c:ser>
          <c:idx val="0"/>
          <c:order val="3"/>
          <c:tx>
            <c:strRef>
              <c:f>'[Consolidated 3D Graphs.xlsx]Diversification'!$J$2</c:f>
              <c:strCache>
                <c:ptCount val="1"/>
                <c:pt idx="0">
                  <c:v>Momentum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multiLvlStrRef>
              <c:f>'[Consolidated 3D Graphs.xlsx]Diversification'!$H$3:$I$11</c:f>
              <c:multiLvlStrCache>
                <c:ptCount val="9"/>
                <c:lvl>
                  <c:pt idx="0">
                    <c:v>EW</c:v>
                  </c:pt>
                  <c:pt idx="1">
                    <c:v>MinVol</c:v>
                  </c:pt>
                  <c:pt idx="2">
                    <c:v>ERC</c:v>
                  </c:pt>
                  <c:pt idx="3">
                    <c:v>MDP</c:v>
                  </c:pt>
                  <c:pt idx="5">
                    <c:v>EW</c:v>
                  </c:pt>
                  <c:pt idx="6">
                    <c:v>MinVol</c:v>
                  </c:pt>
                  <c:pt idx="7">
                    <c:v>ERC</c:v>
                  </c:pt>
                  <c:pt idx="8">
                    <c:v>MDP</c:v>
                  </c:pt>
                </c:lvl>
                <c:lvl>
                  <c:pt idx="0">
                    <c:v>DS</c:v>
                  </c:pt>
                  <c:pt idx="5">
                    <c:v>CS</c:v>
                  </c:pt>
                </c:lvl>
              </c:multiLvlStrCache>
            </c:multiLvlStrRef>
          </c:cat>
          <c:val>
            <c:numRef>
              <c:f>'[Consolidated 3D Graphs.xlsx]Diversification'!$J$3:$J$11</c:f>
              <c:numCache>
                <c:formatCode>General</c:formatCode>
                <c:ptCount val="9"/>
                <c:pt idx="0">
                  <c:v>0.49555893571014875</c:v>
                </c:pt>
                <c:pt idx="1">
                  <c:v>0.91344901073885354</c:v>
                </c:pt>
                <c:pt idx="2">
                  <c:v>0.8674312951597748</c:v>
                </c:pt>
                <c:pt idx="3">
                  <c:v>0.96922748055914898</c:v>
                </c:pt>
                <c:pt idx="5">
                  <c:v>3.1196108771743543</c:v>
                </c:pt>
                <c:pt idx="6">
                  <c:v>2.3476658921259466</c:v>
                </c:pt>
                <c:pt idx="7">
                  <c:v>2.7125272609263473</c:v>
                </c:pt>
                <c:pt idx="8">
                  <c:v>2.3556841280194316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EC-45F4-A2AE-3AF2DCF96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2786560"/>
        <c:axId val="64666240"/>
        <c:axId val="123032000"/>
      </c:bar3DChart>
      <c:catAx>
        <c:axId val="6278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666240"/>
        <c:crosses val="autoZero"/>
        <c:auto val="1"/>
        <c:lblAlgn val="ctr"/>
        <c:lblOffset val="100"/>
        <c:noMultiLvlLbl val="0"/>
      </c:catAx>
      <c:valAx>
        <c:axId val="6466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86560"/>
        <c:crosses val="autoZero"/>
        <c:crossBetween val="between"/>
      </c:valAx>
      <c:serAx>
        <c:axId val="123032000"/>
        <c:scaling>
          <c:orientation val="minMax"/>
        </c:scaling>
        <c:delete val="1"/>
        <c:axPos val="b"/>
        <c:majorTickMark val="none"/>
        <c:minorTickMark val="none"/>
        <c:tickLblPos val="nextTo"/>
        <c:crossAx val="64666240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'[Consolidated 3D Graphs.xlsx]Returns'!$J$2</c:f>
              <c:strCache>
                <c:ptCount val="1"/>
                <c:pt idx="0">
                  <c:v>Momentum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multiLvlStrRef>
              <c:f>'[Consolidated 3D Graphs.xlsx]Returns'!$H$3:$I$11</c:f>
              <c:multiLvlStrCache>
                <c:ptCount val="9"/>
                <c:lvl>
                  <c:pt idx="0">
                    <c:v>EW</c:v>
                  </c:pt>
                  <c:pt idx="1">
                    <c:v>MinVol</c:v>
                  </c:pt>
                  <c:pt idx="2">
                    <c:v>ERC</c:v>
                  </c:pt>
                  <c:pt idx="3">
                    <c:v>MDP</c:v>
                  </c:pt>
                  <c:pt idx="5">
                    <c:v>EW</c:v>
                  </c:pt>
                  <c:pt idx="6">
                    <c:v>MinVol</c:v>
                  </c:pt>
                  <c:pt idx="7">
                    <c:v>ERC</c:v>
                  </c:pt>
                  <c:pt idx="8">
                    <c:v>MDP</c:v>
                  </c:pt>
                </c:lvl>
                <c:lvl>
                  <c:pt idx="0">
                    <c:v>Information Ratio</c:v>
                  </c:pt>
                  <c:pt idx="5">
                    <c:v>Sharpe-Omega</c:v>
                  </c:pt>
                </c:lvl>
              </c:multiLvlStrCache>
            </c:multiLvlStrRef>
          </c:cat>
          <c:val>
            <c:numRef>
              <c:f>'[Consolidated 3D Graphs.xlsx]Returns'!$J$3:$J$11</c:f>
              <c:numCache>
                <c:formatCode>General</c:formatCode>
                <c:ptCount val="9"/>
                <c:pt idx="0">
                  <c:v>0.36038330909076899</c:v>
                </c:pt>
                <c:pt idx="1">
                  <c:v>0.14097366570080999</c:v>
                </c:pt>
                <c:pt idx="2">
                  <c:v>0.218769287753702</c:v>
                </c:pt>
                <c:pt idx="3">
                  <c:v>0.16387325978912701</c:v>
                </c:pt>
                <c:pt idx="5">
                  <c:v>0.86689947359963981</c:v>
                </c:pt>
                <c:pt idx="6">
                  <c:v>0.51390112231512408</c:v>
                </c:pt>
                <c:pt idx="7">
                  <c:v>0.66247652140826796</c:v>
                </c:pt>
                <c:pt idx="8">
                  <c:v>0.60679746451769867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66-4F93-9DDB-3C4C16E88C81}"/>
            </c:ext>
          </c:extLst>
        </c:ser>
        <c:ser>
          <c:idx val="1"/>
          <c:order val="1"/>
          <c:tx>
            <c:strRef>
              <c:f>'[Consolidated 3D Graphs.xlsx]Returns'!$K$2</c:f>
              <c:strCache>
                <c:ptCount val="1"/>
                <c:pt idx="0">
                  <c:v>Low Volatility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multiLvlStrRef>
              <c:f>'[Consolidated 3D Graphs.xlsx]Returns'!$H$3:$I$11</c:f>
              <c:multiLvlStrCache>
                <c:ptCount val="9"/>
                <c:lvl>
                  <c:pt idx="0">
                    <c:v>EW</c:v>
                  </c:pt>
                  <c:pt idx="1">
                    <c:v>MinVol</c:v>
                  </c:pt>
                  <c:pt idx="2">
                    <c:v>ERC</c:v>
                  </c:pt>
                  <c:pt idx="3">
                    <c:v>MDP</c:v>
                  </c:pt>
                  <c:pt idx="5">
                    <c:v>EW</c:v>
                  </c:pt>
                  <c:pt idx="6">
                    <c:v>MinVol</c:v>
                  </c:pt>
                  <c:pt idx="7">
                    <c:v>ERC</c:v>
                  </c:pt>
                  <c:pt idx="8">
                    <c:v>MDP</c:v>
                  </c:pt>
                </c:lvl>
                <c:lvl>
                  <c:pt idx="0">
                    <c:v>Information Ratio</c:v>
                  </c:pt>
                  <c:pt idx="5">
                    <c:v>Sharpe-Omega</c:v>
                  </c:pt>
                </c:lvl>
              </c:multiLvlStrCache>
            </c:multiLvlStrRef>
          </c:cat>
          <c:val>
            <c:numRef>
              <c:f>'[Consolidated 3D Graphs.xlsx]Returns'!$K$3:$K$11</c:f>
              <c:numCache>
                <c:formatCode>General</c:formatCode>
                <c:ptCount val="9"/>
                <c:pt idx="0">
                  <c:v>0.114851615103077</c:v>
                </c:pt>
                <c:pt idx="1">
                  <c:v>6.5643700103243094E-2</c:v>
                </c:pt>
                <c:pt idx="2">
                  <c:v>9.5965864464531606E-2</c:v>
                </c:pt>
                <c:pt idx="3">
                  <c:v>1.40707990592909E-2</c:v>
                </c:pt>
                <c:pt idx="5">
                  <c:v>0.33094363062429988</c:v>
                </c:pt>
                <c:pt idx="6">
                  <c:v>0.21531826304464216</c:v>
                </c:pt>
                <c:pt idx="7">
                  <c:v>0.29757600131167494</c:v>
                </c:pt>
                <c:pt idx="8">
                  <c:v>7.9583305704347948E-2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66-4F93-9DDB-3C4C16E88C81}"/>
            </c:ext>
          </c:extLst>
        </c:ser>
        <c:ser>
          <c:idx val="2"/>
          <c:order val="2"/>
          <c:tx>
            <c:strRef>
              <c:f>'[Consolidated 3D Graphs.xlsx]Returns'!$L$2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multiLvlStrRef>
              <c:f>'[Consolidated 3D Graphs.xlsx]Returns'!$H$3:$I$11</c:f>
              <c:multiLvlStrCache>
                <c:ptCount val="9"/>
                <c:lvl>
                  <c:pt idx="0">
                    <c:v>EW</c:v>
                  </c:pt>
                  <c:pt idx="1">
                    <c:v>MinVol</c:v>
                  </c:pt>
                  <c:pt idx="2">
                    <c:v>ERC</c:v>
                  </c:pt>
                  <c:pt idx="3">
                    <c:v>MDP</c:v>
                  </c:pt>
                  <c:pt idx="5">
                    <c:v>EW</c:v>
                  </c:pt>
                  <c:pt idx="6">
                    <c:v>MinVol</c:v>
                  </c:pt>
                  <c:pt idx="7">
                    <c:v>ERC</c:v>
                  </c:pt>
                  <c:pt idx="8">
                    <c:v>MDP</c:v>
                  </c:pt>
                </c:lvl>
                <c:lvl>
                  <c:pt idx="0">
                    <c:v>Information Ratio</c:v>
                  </c:pt>
                  <c:pt idx="5">
                    <c:v>Sharpe-Omega</c:v>
                  </c:pt>
                </c:lvl>
              </c:multiLvlStrCache>
            </c:multiLvlStrRef>
          </c:cat>
          <c:val>
            <c:numRef>
              <c:f>'[Consolidated 3D Graphs.xlsx]Returns'!$L$3:$L$11</c:f>
              <c:numCache>
                <c:formatCode>General</c:formatCode>
                <c:ptCount val="9"/>
                <c:pt idx="0">
                  <c:v>0.58703710736920101</c:v>
                </c:pt>
                <c:pt idx="1">
                  <c:v>0.37618529503272402</c:v>
                </c:pt>
                <c:pt idx="2">
                  <c:v>0.42470654061601898</c:v>
                </c:pt>
                <c:pt idx="3">
                  <c:v>0.40076383062571802</c:v>
                </c:pt>
                <c:pt idx="5">
                  <c:v>0.90643817980895924</c:v>
                </c:pt>
                <c:pt idx="6">
                  <c:v>0.71788587788718883</c:v>
                </c:pt>
                <c:pt idx="7">
                  <c:v>0.78013240264129002</c:v>
                </c:pt>
                <c:pt idx="8">
                  <c:v>0.72267672259609173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66-4F93-9DDB-3C4C16E88C81}"/>
            </c:ext>
          </c:extLst>
        </c:ser>
        <c:ser>
          <c:idx val="3"/>
          <c:order val="3"/>
          <c:tx>
            <c:strRef>
              <c:f>'[Consolidated 3D Graphs.xlsx]Returns'!$M$2</c:f>
              <c:strCache>
                <c:ptCount val="1"/>
                <c:pt idx="0">
                  <c:v>Size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multiLvlStrRef>
              <c:f>'[Consolidated 3D Graphs.xlsx]Returns'!$H$3:$I$11</c:f>
              <c:multiLvlStrCache>
                <c:ptCount val="9"/>
                <c:lvl>
                  <c:pt idx="0">
                    <c:v>EW</c:v>
                  </c:pt>
                  <c:pt idx="1">
                    <c:v>MinVol</c:v>
                  </c:pt>
                  <c:pt idx="2">
                    <c:v>ERC</c:v>
                  </c:pt>
                  <c:pt idx="3">
                    <c:v>MDP</c:v>
                  </c:pt>
                  <c:pt idx="5">
                    <c:v>EW</c:v>
                  </c:pt>
                  <c:pt idx="6">
                    <c:v>MinVol</c:v>
                  </c:pt>
                  <c:pt idx="7">
                    <c:v>ERC</c:v>
                  </c:pt>
                  <c:pt idx="8">
                    <c:v>MDP</c:v>
                  </c:pt>
                </c:lvl>
                <c:lvl>
                  <c:pt idx="0">
                    <c:v>Information Ratio</c:v>
                  </c:pt>
                  <c:pt idx="5">
                    <c:v>Sharpe-Omega</c:v>
                  </c:pt>
                </c:lvl>
              </c:multiLvlStrCache>
            </c:multiLvlStrRef>
          </c:cat>
          <c:val>
            <c:numRef>
              <c:f>'[Consolidated 3D Graphs.xlsx]Returns'!$M$3:$M$11</c:f>
              <c:numCache>
                <c:formatCode>General</c:formatCode>
                <c:ptCount val="9"/>
                <c:pt idx="0">
                  <c:v>0.92233381090602695</c:v>
                </c:pt>
                <c:pt idx="1">
                  <c:v>0.72718766237954202</c:v>
                </c:pt>
                <c:pt idx="2">
                  <c:v>0.77592150223898204</c:v>
                </c:pt>
                <c:pt idx="3">
                  <c:v>0.72835317634531904</c:v>
                </c:pt>
                <c:pt idx="5">
                  <c:v>1.0908735249865911</c:v>
                </c:pt>
                <c:pt idx="6">
                  <c:v>0.84641143699748478</c:v>
                </c:pt>
                <c:pt idx="7">
                  <c:v>0.90663436631330396</c:v>
                </c:pt>
                <c:pt idx="8">
                  <c:v>0.81125835369686516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66-4F93-9DDB-3C4C16E88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597056"/>
        <c:axId val="67598976"/>
        <c:axId val="62995072"/>
      </c:bar3DChart>
      <c:catAx>
        <c:axId val="6759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98976"/>
        <c:crosses val="autoZero"/>
        <c:auto val="1"/>
        <c:lblAlgn val="ctr"/>
        <c:lblOffset val="100"/>
        <c:noMultiLvlLbl val="0"/>
      </c:catAx>
      <c:valAx>
        <c:axId val="6759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97056"/>
        <c:crosses val="autoZero"/>
        <c:crossBetween val="between"/>
      </c:valAx>
      <c:serAx>
        <c:axId val="62995072"/>
        <c:scaling>
          <c:orientation val="minMax"/>
        </c:scaling>
        <c:delete val="1"/>
        <c:axPos val="b"/>
        <c:majorTickMark val="none"/>
        <c:minorTickMark val="none"/>
        <c:tickLblPos val="nextTo"/>
        <c:crossAx val="67598976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A49994-23DB-4802-BA54-E569B4A0E0E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D170FAA-26CD-484E-8594-1D94AA21E17F}">
      <dgm:prSet phldrT="[Text]"/>
      <dgm:spPr/>
      <dgm:t>
        <a:bodyPr/>
        <a:lstStyle/>
        <a:p>
          <a:r>
            <a:rPr lang="en-ZA" dirty="0"/>
            <a:t>Definition</a:t>
          </a:r>
          <a:endParaRPr lang="en-GB" dirty="0"/>
        </a:p>
      </dgm:t>
    </dgm:pt>
    <dgm:pt modelId="{4E61C631-921D-4A40-BA42-A2E3E968B863}" type="parTrans" cxnId="{EE38D63C-CF78-4915-A586-8165A1E09BDE}">
      <dgm:prSet/>
      <dgm:spPr/>
      <dgm:t>
        <a:bodyPr/>
        <a:lstStyle/>
        <a:p>
          <a:endParaRPr lang="en-GB"/>
        </a:p>
      </dgm:t>
    </dgm:pt>
    <dgm:pt modelId="{08659C9D-EBFF-4FFB-8E88-7E09E21057DA}" type="sibTrans" cxnId="{EE38D63C-CF78-4915-A586-8165A1E09BDE}">
      <dgm:prSet/>
      <dgm:spPr/>
      <dgm:t>
        <a:bodyPr/>
        <a:lstStyle/>
        <a:p>
          <a:endParaRPr lang="en-GB"/>
        </a:p>
      </dgm:t>
    </dgm:pt>
    <dgm:pt modelId="{DC029A59-BCD8-441D-8846-BB12484DD94F}">
      <dgm:prSet phldrT="[Text]"/>
      <dgm:spPr/>
      <dgm:t>
        <a:bodyPr/>
        <a:lstStyle/>
        <a:p>
          <a:r>
            <a:rPr lang="en-ZA" b="1" dirty="0"/>
            <a:t>Equally weighted combination of*:</a:t>
          </a:r>
          <a:endParaRPr lang="en-GB" b="1" dirty="0"/>
        </a:p>
      </dgm:t>
    </dgm:pt>
    <dgm:pt modelId="{78036A05-62EF-442F-B8CA-39D478FE05F7}" type="parTrans" cxnId="{E48FBE82-973C-41D0-A7CA-7C312DB81F5E}">
      <dgm:prSet/>
      <dgm:spPr/>
      <dgm:t>
        <a:bodyPr/>
        <a:lstStyle/>
        <a:p>
          <a:endParaRPr lang="en-GB"/>
        </a:p>
      </dgm:t>
    </dgm:pt>
    <dgm:pt modelId="{226FDC00-74F2-4A73-B0C9-5355F3B8A867}" type="sibTrans" cxnId="{E48FBE82-973C-41D0-A7CA-7C312DB81F5E}">
      <dgm:prSet/>
      <dgm:spPr/>
      <dgm:t>
        <a:bodyPr/>
        <a:lstStyle/>
        <a:p>
          <a:endParaRPr lang="en-GB"/>
        </a:p>
      </dgm:t>
    </dgm:pt>
    <dgm:pt modelId="{84F4EAC8-4085-4C70-8B06-7E4E5A1EBF35}">
      <dgm:prSet phldrT="[Text]"/>
      <dgm:spPr/>
      <dgm:t>
        <a:bodyPr/>
        <a:lstStyle/>
        <a:p>
          <a:r>
            <a:rPr lang="en-ZA" dirty="0"/>
            <a:t>International References</a:t>
          </a:r>
          <a:endParaRPr lang="en-GB" dirty="0"/>
        </a:p>
      </dgm:t>
    </dgm:pt>
    <dgm:pt modelId="{2374D530-9740-479B-B797-E867FCBE9227}" type="parTrans" cxnId="{EF6165E5-C3C2-4166-8682-1A04798F5306}">
      <dgm:prSet/>
      <dgm:spPr/>
      <dgm:t>
        <a:bodyPr/>
        <a:lstStyle/>
        <a:p>
          <a:endParaRPr lang="en-GB"/>
        </a:p>
      </dgm:t>
    </dgm:pt>
    <dgm:pt modelId="{93564DBF-56BD-4EAA-B40F-0A8407578F88}" type="sibTrans" cxnId="{EF6165E5-C3C2-4166-8682-1A04798F5306}">
      <dgm:prSet/>
      <dgm:spPr/>
      <dgm:t>
        <a:bodyPr/>
        <a:lstStyle/>
        <a:p>
          <a:endParaRPr lang="en-GB"/>
        </a:p>
      </dgm:t>
    </dgm:pt>
    <dgm:pt modelId="{164ECC8C-44F7-4CA5-83C9-4CEA57C02859}">
      <dgm:prSet phldrT="[Text]"/>
      <dgm:spPr/>
      <dgm:t>
        <a:bodyPr/>
        <a:lstStyle/>
        <a:p>
          <a:r>
            <a:rPr lang="en-ZA" dirty="0" err="1"/>
            <a:t>Basu</a:t>
          </a:r>
          <a:r>
            <a:rPr lang="en-ZA" dirty="0"/>
            <a:t> (1977, 1983) </a:t>
          </a:r>
          <a:endParaRPr lang="en-GB" dirty="0"/>
        </a:p>
      </dgm:t>
    </dgm:pt>
    <dgm:pt modelId="{4A9E6A18-094D-4E05-9681-556BEBB654E6}" type="parTrans" cxnId="{2BFD2939-AE63-43AA-AB98-7F01C3E8C6BC}">
      <dgm:prSet/>
      <dgm:spPr/>
      <dgm:t>
        <a:bodyPr/>
        <a:lstStyle/>
        <a:p>
          <a:endParaRPr lang="en-GB"/>
        </a:p>
      </dgm:t>
    </dgm:pt>
    <dgm:pt modelId="{C9E1F338-B7A5-44D4-901F-772ACCE0A1EC}" type="sibTrans" cxnId="{2BFD2939-AE63-43AA-AB98-7F01C3E8C6BC}">
      <dgm:prSet/>
      <dgm:spPr/>
      <dgm:t>
        <a:bodyPr/>
        <a:lstStyle/>
        <a:p>
          <a:endParaRPr lang="en-GB"/>
        </a:p>
      </dgm:t>
    </dgm:pt>
    <dgm:pt modelId="{42A4914D-FFC0-4820-851C-1F21F7AE6449}">
      <dgm:prSet phldrT="[Text]"/>
      <dgm:spPr/>
      <dgm:t>
        <a:bodyPr/>
        <a:lstStyle/>
        <a:p>
          <a:r>
            <a:rPr lang="en-ZA" dirty="0"/>
            <a:t>South Africa references</a:t>
          </a:r>
          <a:endParaRPr lang="en-GB" dirty="0"/>
        </a:p>
      </dgm:t>
    </dgm:pt>
    <dgm:pt modelId="{3E726FB9-6531-4A84-9D36-5220F2610275}" type="parTrans" cxnId="{AFB3EA15-349A-43AA-872B-018DBA6A17D8}">
      <dgm:prSet/>
      <dgm:spPr/>
      <dgm:t>
        <a:bodyPr/>
        <a:lstStyle/>
        <a:p>
          <a:endParaRPr lang="en-GB"/>
        </a:p>
      </dgm:t>
    </dgm:pt>
    <dgm:pt modelId="{5AED7B2A-9546-49EF-9B25-3178AA085DFB}" type="sibTrans" cxnId="{AFB3EA15-349A-43AA-872B-018DBA6A17D8}">
      <dgm:prSet/>
      <dgm:spPr/>
      <dgm:t>
        <a:bodyPr/>
        <a:lstStyle/>
        <a:p>
          <a:endParaRPr lang="en-GB"/>
        </a:p>
      </dgm:t>
    </dgm:pt>
    <dgm:pt modelId="{A9A9BA0F-E706-4657-8377-A99C29161737}">
      <dgm:prSet phldrT="[Text]"/>
      <dgm:spPr/>
      <dgm:t>
        <a:bodyPr/>
        <a:lstStyle/>
        <a:p>
          <a:r>
            <a:rPr lang="en-ZA" dirty="0"/>
            <a:t>Van Rensburg (2001)</a:t>
          </a:r>
          <a:endParaRPr lang="en-GB" dirty="0"/>
        </a:p>
      </dgm:t>
    </dgm:pt>
    <dgm:pt modelId="{EEA7612C-7210-447B-9A4B-9BBB4FEA7157}" type="parTrans" cxnId="{AEF5AB2D-DF30-45C2-B10F-934F5CAEABDF}">
      <dgm:prSet/>
      <dgm:spPr/>
      <dgm:t>
        <a:bodyPr/>
        <a:lstStyle/>
        <a:p>
          <a:endParaRPr lang="en-GB"/>
        </a:p>
      </dgm:t>
    </dgm:pt>
    <dgm:pt modelId="{067BE8DF-6D3A-4AAF-82E4-2C58C96D91E3}" type="sibTrans" cxnId="{AEF5AB2D-DF30-45C2-B10F-934F5CAEABDF}">
      <dgm:prSet/>
      <dgm:spPr/>
      <dgm:t>
        <a:bodyPr/>
        <a:lstStyle/>
        <a:p>
          <a:endParaRPr lang="en-GB"/>
        </a:p>
      </dgm:t>
    </dgm:pt>
    <dgm:pt modelId="{787697BF-A9C8-49EA-8C14-436EBDDA3199}">
      <dgm:prSet/>
      <dgm:spPr/>
      <dgm:t>
        <a:bodyPr/>
        <a:lstStyle/>
        <a:p>
          <a:r>
            <a:rPr lang="en-ZA" b="1" dirty="0"/>
            <a:t>Book Value to Market Value</a:t>
          </a:r>
          <a:endParaRPr lang="en-GB" b="1" dirty="0"/>
        </a:p>
      </dgm:t>
    </dgm:pt>
    <dgm:pt modelId="{4B21F39E-9077-427E-B750-4C4B391E1220}" type="parTrans" cxnId="{C6F9E244-4AF3-482C-9302-C3E7EFC2D848}">
      <dgm:prSet/>
      <dgm:spPr/>
      <dgm:t>
        <a:bodyPr/>
        <a:lstStyle/>
        <a:p>
          <a:endParaRPr lang="en-GB"/>
        </a:p>
      </dgm:t>
    </dgm:pt>
    <dgm:pt modelId="{9947C9C8-824D-48A7-BA75-D2FDBF27E964}" type="sibTrans" cxnId="{C6F9E244-4AF3-482C-9302-C3E7EFC2D848}">
      <dgm:prSet/>
      <dgm:spPr/>
      <dgm:t>
        <a:bodyPr/>
        <a:lstStyle/>
        <a:p>
          <a:endParaRPr lang="en-GB"/>
        </a:p>
      </dgm:t>
    </dgm:pt>
    <dgm:pt modelId="{3978C0FF-CC4C-43E2-BDD4-8B66A64698FB}">
      <dgm:prSet/>
      <dgm:spPr/>
      <dgm:t>
        <a:bodyPr/>
        <a:lstStyle/>
        <a:p>
          <a:r>
            <a:rPr lang="en-ZA" b="1" dirty="0"/>
            <a:t>Earnings to Price</a:t>
          </a:r>
          <a:endParaRPr lang="en-GB" b="1" dirty="0"/>
        </a:p>
      </dgm:t>
    </dgm:pt>
    <dgm:pt modelId="{CB4AB8AB-370F-47EE-B277-EA1619D93211}" type="parTrans" cxnId="{DAE724B1-09F9-4338-A7FF-00ACF4790D0A}">
      <dgm:prSet/>
      <dgm:spPr/>
      <dgm:t>
        <a:bodyPr/>
        <a:lstStyle/>
        <a:p>
          <a:endParaRPr lang="en-GB"/>
        </a:p>
      </dgm:t>
    </dgm:pt>
    <dgm:pt modelId="{BF1B49C2-3712-4471-9534-C4AEB3EA4CF0}" type="sibTrans" cxnId="{DAE724B1-09F9-4338-A7FF-00ACF4790D0A}">
      <dgm:prSet/>
      <dgm:spPr/>
      <dgm:t>
        <a:bodyPr/>
        <a:lstStyle/>
        <a:p>
          <a:endParaRPr lang="en-GB"/>
        </a:p>
      </dgm:t>
    </dgm:pt>
    <dgm:pt modelId="{062CF936-62CE-4258-BFAC-238FCF6B6BC6}">
      <dgm:prSet/>
      <dgm:spPr/>
      <dgm:t>
        <a:bodyPr/>
        <a:lstStyle/>
        <a:p>
          <a:r>
            <a:rPr lang="en-ZA" b="1" dirty="0"/>
            <a:t>Cash flow to Price</a:t>
          </a:r>
          <a:endParaRPr lang="en-GB" b="1" dirty="0"/>
        </a:p>
      </dgm:t>
    </dgm:pt>
    <dgm:pt modelId="{95FF1FE8-3F15-4F0D-913F-66360995B788}" type="parTrans" cxnId="{2A0E172E-2F7E-41C3-A56F-A28E7576FE18}">
      <dgm:prSet/>
      <dgm:spPr/>
      <dgm:t>
        <a:bodyPr/>
        <a:lstStyle/>
        <a:p>
          <a:endParaRPr lang="en-GB"/>
        </a:p>
      </dgm:t>
    </dgm:pt>
    <dgm:pt modelId="{1A897346-CB05-4186-AFD5-F7D74F92C796}" type="sibTrans" cxnId="{2A0E172E-2F7E-41C3-A56F-A28E7576FE18}">
      <dgm:prSet/>
      <dgm:spPr/>
      <dgm:t>
        <a:bodyPr/>
        <a:lstStyle/>
        <a:p>
          <a:endParaRPr lang="en-GB"/>
        </a:p>
      </dgm:t>
    </dgm:pt>
    <dgm:pt modelId="{860AFFF0-772C-49D8-88F8-ECB069E68053}">
      <dgm:prSet/>
      <dgm:spPr/>
      <dgm:t>
        <a:bodyPr/>
        <a:lstStyle/>
        <a:p>
          <a:r>
            <a:rPr lang="en-ZA" b="1" dirty="0"/>
            <a:t>Dividend Yield</a:t>
          </a:r>
          <a:endParaRPr lang="en-GB" b="1" dirty="0"/>
        </a:p>
      </dgm:t>
    </dgm:pt>
    <dgm:pt modelId="{3ADC3DE6-6CCE-4E0B-956C-54E73E3E9E06}" type="parTrans" cxnId="{1E3CD877-3960-4810-9F48-0DD7DF6A54E2}">
      <dgm:prSet/>
      <dgm:spPr/>
      <dgm:t>
        <a:bodyPr/>
        <a:lstStyle/>
        <a:p>
          <a:endParaRPr lang="en-GB"/>
        </a:p>
      </dgm:t>
    </dgm:pt>
    <dgm:pt modelId="{C460C17F-B3CD-4201-8A48-BBAFA2739B10}" type="sibTrans" cxnId="{1E3CD877-3960-4810-9F48-0DD7DF6A54E2}">
      <dgm:prSet/>
      <dgm:spPr/>
      <dgm:t>
        <a:bodyPr/>
        <a:lstStyle/>
        <a:p>
          <a:endParaRPr lang="en-GB"/>
        </a:p>
      </dgm:t>
    </dgm:pt>
    <dgm:pt modelId="{49517AA2-1381-4181-AAB6-3E292D7BF051}">
      <dgm:prSet/>
      <dgm:spPr/>
      <dgm:t>
        <a:bodyPr/>
        <a:lstStyle/>
        <a:p>
          <a:r>
            <a:rPr lang="en-ZA"/>
            <a:t>Fama and French (1992, 1993, 1998)</a:t>
          </a:r>
          <a:endParaRPr lang="en-GB"/>
        </a:p>
      </dgm:t>
    </dgm:pt>
    <dgm:pt modelId="{C7C16D79-7855-481F-8CE2-15072BC52A07}" type="parTrans" cxnId="{F891ABC9-9D34-485C-B4EE-028A4EECAE09}">
      <dgm:prSet/>
      <dgm:spPr/>
      <dgm:t>
        <a:bodyPr/>
        <a:lstStyle/>
        <a:p>
          <a:endParaRPr lang="en-GB"/>
        </a:p>
      </dgm:t>
    </dgm:pt>
    <dgm:pt modelId="{ED2AFA3A-3333-4C7B-895C-2BC0E0C21F4B}" type="sibTrans" cxnId="{F891ABC9-9D34-485C-B4EE-028A4EECAE09}">
      <dgm:prSet/>
      <dgm:spPr/>
      <dgm:t>
        <a:bodyPr/>
        <a:lstStyle/>
        <a:p>
          <a:endParaRPr lang="en-GB"/>
        </a:p>
      </dgm:t>
    </dgm:pt>
    <dgm:pt modelId="{A25F9602-302F-4395-AD77-B7AC3B0EB849}">
      <dgm:prSet/>
      <dgm:spPr/>
      <dgm:t>
        <a:bodyPr/>
        <a:lstStyle/>
        <a:p>
          <a:r>
            <a:rPr lang="en-ZA"/>
            <a:t>Chan, Karceski, and Lakonishok (1997)</a:t>
          </a:r>
          <a:endParaRPr lang="en-GB"/>
        </a:p>
      </dgm:t>
    </dgm:pt>
    <dgm:pt modelId="{0A0E1FFD-0102-4CA6-B5F8-BFCEFC47FB31}" type="parTrans" cxnId="{AF9CFB34-6A52-4299-85EC-0653D0498864}">
      <dgm:prSet/>
      <dgm:spPr/>
      <dgm:t>
        <a:bodyPr/>
        <a:lstStyle/>
        <a:p>
          <a:endParaRPr lang="en-GB"/>
        </a:p>
      </dgm:t>
    </dgm:pt>
    <dgm:pt modelId="{08373DAE-6B93-4A68-9F84-26958054209B}" type="sibTrans" cxnId="{AF9CFB34-6A52-4299-85EC-0653D0498864}">
      <dgm:prSet/>
      <dgm:spPr/>
      <dgm:t>
        <a:bodyPr/>
        <a:lstStyle/>
        <a:p>
          <a:endParaRPr lang="en-GB"/>
        </a:p>
      </dgm:t>
    </dgm:pt>
    <dgm:pt modelId="{AF50557A-3C7D-466A-8030-A7B29D5CE640}">
      <dgm:prSet/>
      <dgm:spPr/>
      <dgm:t>
        <a:bodyPr/>
        <a:lstStyle/>
        <a:p>
          <a:r>
            <a:rPr lang="en-ZA"/>
            <a:t>Bauman and Miller (1998)</a:t>
          </a:r>
          <a:endParaRPr lang="en-GB"/>
        </a:p>
      </dgm:t>
    </dgm:pt>
    <dgm:pt modelId="{A8A1C744-E48C-46CE-B163-595BC909277C}" type="parTrans" cxnId="{7142A321-8536-4114-AEFF-0D0A4A4FB921}">
      <dgm:prSet/>
      <dgm:spPr/>
      <dgm:t>
        <a:bodyPr/>
        <a:lstStyle/>
        <a:p>
          <a:endParaRPr lang="en-GB"/>
        </a:p>
      </dgm:t>
    </dgm:pt>
    <dgm:pt modelId="{7F9713D6-EE02-461E-93A3-8CB69E82FC52}" type="sibTrans" cxnId="{7142A321-8536-4114-AEFF-0D0A4A4FB921}">
      <dgm:prSet/>
      <dgm:spPr/>
      <dgm:t>
        <a:bodyPr/>
        <a:lstStyle/>
        <a:p>
          <a:endParaRPr lang="en-GB"/>
        </a:p>
      </dgm:t>
    </dgm:pt>
    <dgm:pt modelId="{0F89AFAD-B13D-4636-A564-2CA7F414C11A}">
      <dgm:prSet/>
      <dgm:spPr/>
      <dgm:t>
        <a:bodyPr/>
        <a:lstStyle/>
        <a:p>
          <a:r>
            <a:rPr lang="en-ZA"/>
            <a:t>Piotrowski (2000)</a:t>
          </a:r>
          <a:endParaRPr lang="en-GB"/>
        </a:p>
      </dgm:t>
    </dgm:pt>
    <dgm:pt modelId="{BF35721F-E2A6-4E72-84A8-64843C9E6A68}" type="parTrans" cxnId="{67DD5B96-EE72-477D-9CF0-620456C39882}">
      <dgm:prSet/>
      <dgm:spPr/>
      <dgm:t>
        <a:bodyPr/>
        <a:lstStyle/>
        <a:p>
          <a:endParaRPr lang="en-GB"/>
        </a:p>
      </dgm:t>
    </dgm:pt>
    <dgm:pt modelId="{799D0E54-0CD2-45FE-A68A-80EBB578776E}" type="sibTrans" cxnId="{67DD5B96-EE72-477D-9CF0-620456C39882}">
      <dgm:prSet/>
      <dgm:spPr/>
      <dgm:t>
        <a:bodyPr/>
        <a:lstStyle/>
        <a:p>
          <a:endParaRPr lang="en-GB"/>
        </a:p>
      </dgm:t>
    </dgm:pt>
    <dgm:pt modelId="{E21D5092-22A7-4540-B03C-C67BE1C5B316}">
      <dgm:prSet/>
      <dgm:spPr/>
      <dgm:t>
        <a:bodyPr/>
        <a:lstStyle/>
        <a:p>
          <a:r>
            <a:rPr lang="en-ZA"/>
            <a:t>Ang (2009)</a:t>
          </a:r>
          <a:endParaRPr lang="en-GB"/>
        </a:p>
      </dgm:t>
    </dgm:pt>
    <dgm:pt modelId="{8B7D6E2B-8E73-4349-A498-81CCCC4EF5AE}" type="parTrans" cxnId="{446E8201-A2A3-451A-894E-551DFECD4087}">
      <dgm:prSet/>
      <dgm:spPr/>
      <dgm:t>
        <a:bodyPr/>
        <a:lstStyle/>
        <a:p>
          <a:endParaRPr lang="en-GB"/>
        </a:p>
      </dgm:t>
    </dgm:pt>
    <dgm:pt modelId="{88C3A250-FDB0-40AB-B430-4BD91C9290D0}" type="sibTrans" cxnId="{446E8201-A2A3-451A-894E-551DFECD4087}">
      <dgm:prSet/>
      <dgm:spPr/>
      <dgm:t>
        <a:bodyPr/>
        <a:lstStyle/>
        <a:p>
          <a:endParaRPr lang="en-GB"/>
        </a:p>
      </dgm:t>
    </dgm:pt>
    <dgm:pt modelId="{73A2BADB-D160-4D6E-BF64-E72DE9CE2BA0}">
      <dgm:prSet/>
      <dgm:spPr/>
      <dgm:t>
        <a:bodyPr/>
        <a:lstStyle/>
        <a:p>
          <a:r>
            <a:rPr lang="en-ZA"/>
            <a:t>Hsu and Kalesnik (2014) </a:t>
          </a:r>
          <a:endParaRPr lang="en-GB"/>
        </a:p>
      </dgm:t>
    </dgm:pt>
    <dgm:pt modelId="{3F3F7818-EDC1-4AA8-A1B3-B6E47223C0D1}" type="parTrans" cxnId="{A5F7EA58-B638-4318-A828-E463808AB429}">
      <dgm:prSet/>
      <dgm:spPr/>
      <dgm:t>
        <a:bodyPr/>
        <a:lstStyle/>
        <a:p>
          <a:endParaRPr lang="en-GB"/>
        </a:p>
      </dgm:t>
    </dgm:pt>
    <dgm:pt modelId="{E6ADF374-B6FA-4AC2-806A-133275EC80E2}" type="sibTrans" cxnId="{A5F7EA58-B638-4318-A828-E463808AB429}">
      <dgm:prSet/>
      <dgm:spPr/>
      <dgm:t>
        <a:bodyPr/>
        <a:lstStyle/>
        <a:p>
          <a:endParaRPr lang="en-GB"/>
        </a:p>
      </dgm:t>
    </dgm:pt>
    <dgm:pt modelId="{74287281-31F3-4410-8291-71095E658916}">
      <dgm:prSet/>
      <dgm:spPr/>
      <dgm:t>
        <a:bodyPr/>
        <a:lstStyle/>
        <a:p>
          <a:r>
            <a:rPr lang="en-ZA" dirty="0" err="1"/>
            <a:t>Amenc</a:t>
          </a:r>
          <a:r>
            <a:rPr lang="en-ZA" dirty="0"/>
            <a:t> </a:t>
          </a:r>
          <a:r>
            <a:rPr lang="en-ZA" i="1" dirty="0"/>
            <a:t>et al.</a:t>
          </a:r>
          <a:r>
            <a:rPr lang="en-ZA" dirty="0"/>
            <a:t> (2016)</a:t>
          </a:r>
          <a:endParaRPr lang="en-GB" dirty="0"/>
        </a:p>
      </dgm:t>
    </dgm:pt>
    <dgm:pt modelId="{2877527C-A8D3-4DDB-97DF-ADE74202096D}" type="parTrans" cxnId="{F36D1418-1D26-4483-85AA-5F04F380E329}">
      <dgm:prSet/>
      <dgm:spPr/>
      <dgm:t>
        <a:bodyPr/>
        <a:lstStyle/>
        <a:p>
          <a:endParaRPr lang="en-GB"/>
        </a:p>
      </dgm:t>
    </dgm:pt>
    <dgm:pt modelId="{A0720C73-A205-4A71-BAA7-BDDDBB62492F}" type="sibTrans" cxnId="{F36D1418-1D26-4483-85AA-5F04F380E329}">
      <dgm:prSet/>
      <dgm:spPr/>
      <dgm:t>
        <a:bodyPr/>
        <a:lstStyle/>
        <a:p>
          <a:endParaRPr lang="en-GB"/>
        </a:p>
      </dgm:t>
    </dgm:pt>
    <dgm:pt modelId="{92F40009-43CD-48E0-A58F-640328C266C9}">
      <dgm:prSet/>
      <dgm:spPr/>
      <dgm:t>
        <a:bodyPr/>
        <a:lstStyle/>
        <a:p>
          <a:r>
            <a:rPr lang="en-ZA"/>
            <a:t>Van Rensburg and Robertson</a:t>
          </a:r>
          <a:endParaRPr lang="en-GB"/>
        </a:p>
      </dgm:t>
    </dgm:pt>
    <dgm:pt modelId="{8B582CFB-B365-4537-B5D7-46E35E93618D}" type="parTrans" cxnId="{17F09110-95D6-4625-9B88-86EBFCD2EFB5}">
      <dgm:prSet/>
      <dgm:spPr/>
      <dgm:t>
        <a:bodyPr/>
        <a:lstStyle/>
        <a:p>
          <a:endParaRPr lang="en-GB"/>
        </a:p>
      </dgm:t>
    </dgm:pt>
    <dgm:pt modelId="{244F7ED0-6357-467D-91D8-C75959764A81}" type="sibTrans" cxnId="{17F09110-95D6-4625-9B88-86EBFCD2EFB5}">
      <dgm:prSet/>
      <dgm:spPr/>
      <dgm:t>
        <a:bodyPr/>
        <a:lstStyle/>
        <a:p>
          <a:endParaRPr lang="en-GB"/>
        </a:p>
      </dgm:t>
    </dgm:pt>
    <dgm:pt modelId="{6F75B7B9-16BC-4B49-91C5-BCCF96FA0375}">
      <dgm:prSet/>
      <dgm:spPr/>
      <dgm:t>
        <a:bodyPr/>
        <a:lstStyle/>
        <a:p>
          <a:r>
            <a:rPr lang="en-ZA"/>
            <a:t>(2003) </a:t>
          </a:r>
          <a:endParaRPr lang="en-GB"/>
        </a:p>
      </dgm:t>
    </dgm:pt>
    <dgm:pt modelId="{C84A53D7-84DF-410C-BF82-D75B82647336}" type="parTrans" cxnId="{CE19A878-8316-4F67-ACD7-E6B7D19D6724}">
      <dgm:prSet/>
      <dgm:spPr/>
      <dgm:t>
        <a:bodyPr/>
        <a:lstStyle/>
        <a:p>
          <a:endParaRPr lang="en-GB"/>
        </a:p>
      </dgm:t>
    </dgm:pt>
    <dgm:pt modelId="{6219AAD3-26F4-4AA8-83BC-C8ADC3584DCB}" type="sibTrans" cxnId="{CE19A878-8316-4F67-ACD7-E6B7D19D6724}">
      <dgm:prSet/>
      <dgm:spPr/>
      <dgm:t>
        <a:bodyPr/>
        <a:lstStyle/>
        <a:p>
          <a:endParaRPr lang="en-GB"/>
        </a:p>
      </dgm:t>
    </dgm:pt>
    <dgm:pt modelId="{DDF62398-90F7-4F07-A57B-EB6BEF09AF9A}">
      <dgm:prSet/>
      <dgm:spPr/>
      <dgm:t>
        <a:bodyPr/>
        <a:lstStyle/>
        <a:p>
          <a:r>
            <a:rPr lang="en-ZA"/>
            <a:t>Auret and Sinclaire (2006)</a:t>
          </a:r>
          <a:endParaRPr lang="en-GB"/>
        </a:p>
      </dgm:t>
    </dgm:pt>
    <dgm:pt modelId="{7AB09708-4C18-44C8-9515-1504E1409D74}" type="parTrans" cxnId="{22E01EAC-C057-4058-A69C-32BF0AE48002}">
      <dgm:prSet/>
      <dgm:spPr/>
      <dgm:t>
        <a:bodyPr/>
        <a:lstStyle/>
        <a:p>
          <a:endParaRPr lang="en-GB"/>
        </a:p>
      </dgm:t>
    </dgm:pt>
    <dgm:pt modelId="{BBD4CEF6-27A1-413C-A6B0-46422180873F}" type="sibTrans" cxnId="{22E01EAC-C057-4058-A69C-32BF0AE48002}">
      <dgm:prSet/>
      <dgm:spPr/>
      <dgm:t>
        <a:bodyPr/>
        <a:lstStyle/>
        <a:p>
          <a:endParaRPr lang="en-GB"/>
        </a:p>
      </dgm:t>
    </dgm:pt>
    <dgm:pt modelId="{2F499984-8D24-46D3-A5EA-85C508668300}">
      <dgm:prSet/>
      <dgm:spPr/>
      <dgm:t>
        <a:bodyPr/>
        <a:lstStyle/>
        <a:p>
          <a:r>
            <a:rPr lang="en-ZA"/>
            <a:t>Mutooni and Muller (2007)</a:t>
          </a:r>
          <a:endParaRPr lang="en-GB"/>
        </a:p>
      </dgm:t>
    </dgm:pt>
    <dgm:pt modelId="{5F2A0952-6F1F-4E80-B2A7-9EF40C20B035}" type="parTrans" cxnId="{DC7EA4BC-7E28-4557-B8DA-AD3D58A4ECD8}">
      <dgm:prSet/>
      <dgm:spPr/>
      <dgm:t>
        <a:bodyPr/>
        <a:lstStyle/>
        <a:p>
          <a:endParaRPr lang="en-GB"/>
        </a:p>
      </dgm:t>
    </dgm:pt>
    <dgm:pt modelId="{6C0E8650-B7D3-43E3-9FAB-8077BEB16AA8}" type="sibTrans" cxnId="{DC7EA4BC-7E28-4557-B8DA-AD3D58A4ECD8}">
      <dgm:prSet/>
      <dgm:spPr/>
      <dgm:t>
        <a:bodyPr/>
        <a:lstStyle/>
        <a:p>
          <a:endParaRPr lang="en-GB"/>
        </a:p>
      </dgm:t>
    </dgm:pt>
    <dgm:pt modelId="{C278151A-0BE0-4095-8ACF-E6ECC585421B}">
      <dgm:prSet/>
      <dgm:spPr/>
      <dgm:t>
        <a:bodyPr/>
        <a:lstStyle/>
        <a:p>
          <a:r>
            <a:rPr lang="en-ZA"/>
            <a:t>Strugnell, Gilbert and Kruger (2011)</a:t>
          </a:r>
          <a:endParaRPr lang="en-GB"/>
        </a:p>
      </dgm:t>
    </dgm:pt>
    <dgm:pt modelId="{FA4C5870-3AB3-44CE-B1F4-B297E47C522B}" type="parTrans" cxnId="{68303913-979C-4778-99FD-F39350F4F4A4}">
      <dgm:prSet/>
      <dgm:spPr/>
      <dgm:t>
        <a:bodyPr/>
        <a:lstStyle/>
        <a:p>
          <a:endParaRPr lang="en-GB"/>
        </a:p>
      </dgm:t>
    </dgm:pt>
    <dgm:pt modelId="{9A052A0B-A4FC-458B-88D9-5C6A267734BB}" type="sibTrans" cxnId="{68303913-979C-4778-99FD-F39350F4F4A4}">
      <dgm:prSet/>
      <dgm:spPr/>
      <dgm:t>
        <a:bodyPr/>
        <a:lstStyle/>
        <a:p>
          <a:endParaRPr lang="en-GB"/>
        </a:p>
      </dgm:t>
    </dgm:pt>
    <dgm:pt modelId="{6712565D-196E-4363-B568-FF04CE30025A}">
      <dgm:prSet/>
      <dgm:spPr/>
      <dgm:t>
        <a:bodyPr/>
        <a:lstStyle/>
        <a:p>
          <a:r>
            <a:rPr lang="en-ZA" dirty="0"/>
            <a:t>Muller and Ward (2013)</a:t>
          </a:r>
          <a:endParaRPr lang="en-GB" dirty="0"/>
        </a:p>
      </dgm:t>
    </dgm:pt>
    <dgm:pt modelId="{1E568EC0-B5D7-4D66-99D2-BAB3A66A6AAC}" type="parTrans" cxnId="{F64F3D9A-C467-4B67-86C9-65BF98E9BE10}">
      <dgm:prSet/>
      <dgm:spPr/>
      <dgm:t>
        <a:bodyPr/>
        <a:lstStyle/>
        <a:p>
          <a:endParaRPr lang="en-GB"/>
        </a:p>
      </dgm:t>
    </dgm:pt>
    <dgm:pt modelId="{ABEE03FB-AA19-4E49-9DBF-FC13503097F4}" type="sibTrans" cxnId="{F64F3D9A-C467-4B67-86C9-65BF98E9BE10}">
      <dgm:prSet/>
      <dgm:spPr/>
      <dgm:t>
        <a:bodyPr/>
        <a:lstStyle/>
        <a:p>
          <a:endParaRPr lang="en-GB"/>
        </a:p>
      </dgm:t>
    </dgm:pt>
    <dgm:pt modelId="{EDE1AFC1-1978-4C9B-9ED8-65B145E11E13}" type="pres">
      <dgm:prSet presAssocID="{96A49994-23DB-4802-BA54-E569B4A0E0E7}" presName="Name0" presStyleCnt="0">
        <dgm:presLayoutVars>
          <dgm:dir/>
          <dgm:animLvl val="lvl"/>
          <dgm:resizeHandles val="exact"/>
        </dgm:presLayoutVars>
      </dgm:prSet>
      <dgm:spPr/>
    </dgm:pt>
    <dgm:pt modelId="{7636013E-8ABA-45EC-AEAA-6DE798997DB3}" type="pres">
      <dgm:prSet presAssocID="{AD170FAA-26CD-484E-8594-1D94AA21E17F}" presName="composite" presStyleCnt="0"/>
      <dgm:spPr/>
    </dgm:pt>
    <dgm:pt modelId="{2414975A-DABE-4A83-9361-C17B1138096F}" type="pres">
      <dgm:prSet presAssocID="{AD170FAA-26CD-484E-8594-1D94AA21E17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DD8A7BF-2788-4FAF-86C2-9DB78DC21777}" type="pres">
      <dgm:prSet presAssocID="{AD170FAA-26CD-484E-8594-1D94AA21E17F}" presName="desTx" presStyleLbl="alignAccFollowNode1" presStyleIdx="0" presStyleCnt="3" custLinFactNeighborX="-11560" custLinFactNeighborY="-1140">
        <dgm:presLayoutVars>
          <dgm:bulletEnabled val="1"/>
        </dgm:presLayoutVars>
      </dgm:prSet>
      <dgm:spPr/>
    </dgm:pt>
    <dgm:pt modelId="{D426BF1F-EBB7-461B-B472-942BA8521077}" type="pres">
      <dgm:prSet presAssocID="{08659C9D-EBFF-4FFB-8E88-7E09E21057DA}" presName="space" presStyleCnt="0"/>
      <dgm:spPr/>
    </dgm:pt>
    <dgm:pt modelId="{C6CCCE4C-07B5-4E71-A346-8E931578D41B}" type="pres">
      <dgm:prSet presAssocID="{84F4EAC8-4085-4C70-8B06-7E4E5A1EBF35}" presName="composite" presStyleCnt="0"/>
      <dgm:spPr/>
    </dgm:pt>
    <dgm:pt modelId="{E1EFF3A1-4EFE-40EC-871D-1EBF419E4FF5}" type="pres">
      <dgm:prSet presAssocID="{84F4EAC8-4085-4C70-8B06-7E4E5A1EBF3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2C7DB52-2B49-49E2-8CB2-870A3D103ED5}" type="pres">
      <dgm:prSet presAssocID="{84F4EAC8-4085-4C70-8B06-7E4E5A1EBF35}" presName="desTx" presStyleLbl="alignAccFollowNode1" presStyleIdx="1" presStyleCnt="3">
        <dgm:presLayoutVars>
          <dgm:bulletEnabled val="1"/>
        </dgm:presLayoutVars>
      </dgm:prSet>
      <dgm:spPr/>
    </dgm:pt>
    <dgm:pt modelId="{DE489C84-6DB6-4C55-9BD2-DF01A0A748A4}" type="pres">
      <dgm:prSet presAssocID="{93564DBF-56BD-4EAA-B40F-0A8407578F88}" presName="space" presStyleCnt="0"/>
      <dgm:spPr/>
    </dgm:pt>
    <dgm:pt modelId="{E3BB7F90-4AF2-43E0-B55E-A3BFB5F20D2B}" type="pres">
      <dgm:prSet presAssocID="{42A4914D-FFC0-4820-851C-1F21F7AE6449}" presName="composite" presStyleCnt="0"/>
      <dgm:spPr/>
    </dgm:pt>
    <dgm:pt modelId="{73F332A8-A550-4FE0-B19F-D7681A5A289B}" type="pres">
      <dgm:prSet presAssocID="{42A4914D-FFC0-4820-851C-1F21F7AE644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4F01398-492C-4438-A14C-E1E887EA7AE1}" type="pres">
      <dgm:prSet presAssocID="{42A4914D-FFC0-4820-851C-1F21F7AE644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46E8201-A2A3-451A-894E-551DFECD4087}" srcId="{84F4EAC8-4085-4C70-8B06-7E4E5A1EBF35}" destId="{E21D5092-22A7-4540-B03C-C67BE1C5B316}" srcOrd="5" destOrd="0" parTransId="{8B7D6E2B-8E73-4349-A498-81CCCC4EF5AE}" sibTransId="{88C3A250-FDB0-40AB-B430-4BD91C9290D0}"/>
    <dgm:cxn modelId="{BB663302-95B8-4883-A49D-F226BDD0EB88}" type="presOf" srcId="{787697BF-A9C8-49EA-8C14-436EBDDA3199}" destId="{6DD8A7BF-2788-4FAF-86C2-9DB78DC21777}" srcOrd="0" destOrd="1" presId="urn:microsoft.com/office/officeart/2005/8/layout/hList1"/>
    <dgm:cxn modelId="{7EA1340F-0A2D-4A78-AEA2-0551B91EF4E0}" type="presOf" srcId="{AF50557A-3C7D-466A-8030-A7B29D5CE640}" destId="{C2C7DB52-2B49-49E2-8CB2-870A3D103ED5}" srcOrd="0" destOrd="3" presId="urn:microsoft.com/office/officeart/2005/8/layout/hList1"/>
    <dgm:cxn modelId="{17F09110-95D6-4625-9B88-86EBFCD2EFB5}" srcId="{42A4914D-FFC0-4820-851C-1F21F7AE6449}" destId="{92F40009-43CD-48E0-A58F-640328C266C9}" srcOrd="1" destOrd="0" parTransId="{8B582CFB-B365-4537-B5D7-46E35E93618D}" sibTransId="{244F7ED0-6357-467D-91D8-C75959764A81}"/>
    <dgm:cxn modelId="{68303913-979C-4778-99FD-F39350F4F4A4}" srcId="{42A4914D-FFC0-4820-851C-1F21F7AE6449}" destId="{C278151A-0BE0-4095-8ACF-E6ECC585421B}" srcOrd="5" destOrd="0" parTransId="{FA4C5870-3AB3-44CE-B1F4-B297E47C522B}" sibTransId="{9A052A0B-A4FC-458B-88D9-5C6A267734BB}"/>
    <dgm:cxn modelId="{AFB3EA15-349A-43AA-872B-018DBA6A17D8}" srcId="{96A49994-23DB-4802-BA54-E569B4A0E0E7}" destId="{42A4914D-FFC0-4820-851C-1F21F7AE6449}" srcOrd="2" destOrd="0" parTransId="{3E726FB9-6531-4A84-9D36-5220F2610275}" sibTransId="{5AED7B2A-9546-49EF-9B25-3178AA085DFB}"/>
    <dgm:cxn modelId="{DA7A4117-3EC3-4E9B-9D79-B8DADA9A8337}" type="presOf" srcId="{42A4914D-FFC0-4820-851C-1F21F7AE6449}" destId="{73F332A8-A550-4FE0-B19F-D7681A5A289B}" srcOrd="0" destOrd="0" presId="urn:microsoft.com/office/officeart/2005/8/layout/hList1"/>
    <dgm:cxn modelId="{F36D1418-1D26-4483-85AA-5F04F380E329}" srcId="{84F4EAC8-4085-4C70-8B06-7E4E5A1EBF35}" destId="{74287281-31F3-4410-8291-71095E658916}" srcOrd="7" destOrd="0" parTransId="{2877527C-A8D3-4DDB-97DF-ADE74202096D}" sibTransId="{A0720C73-A205-4A71-BAA7-BDDDBB62492F}"/>
    <dgm:cxn modelId="{485E991F-550A-4010-BD5B-532A55E99F7F}" type="presOf" srcId="{73A2BADB-D160-4D6E-BF64-E72DE9CE2BA0}" destId="{C2C7DB52-2B49-49E2-8CB2-870A3D103ED5}" srcOrd="0" destOrd="6" presId="urn:microsoft.com/office/officeart/2005/8/layout/hList1"/>
    <dgm:cxn modelId="{C1F96420-7726-4B60-9ADE-C4CC14CB095E}" type="presOf" srcId="{6712565D-196E-4363-B568-FF04CE30025A}" destId="{44F01398-492C-4438-A14C-E1E887EA7AE1}" srcOrd="0" destOrd="6" presId="urn:microsoft.com/office/officeart/2005/8/layout/hList1"/>
    <dgm:cxn modelId="{7142A321-8536-4114-AEFF-0D0A4A4FB921}" srcId="{84F4EAC8-4085-4C70-8B06-7E4E5A1EBF35}" destId="{AF50557A-3C7D-466A-8030-A7B29D5CE640}" srcOrd="3" destOrd="0" parTransId="{A8A1C744-E48C-46CE-B163-595BC909277C}" sibTransId="{7F9713D6-EE02-461E-93A3-8CB69E82FC52}"/>
    <dgm:cxn modelId="{297C2225-9929-4887-94B7-9ACB0BD9E3E6}" type="presOf" srcId="{DC029A59-BCD8-441D-8846-BB12484DD94F}" destId="{6DD8A7BF-2788-4FAF-86C2-9DB78DC21777}" srcOrd="0" destOrd="0" presId="urn:microsoft.com/office/officeart/2005/8/layout/hList1"/>
    <dgm:cxn modelId="{AEF5AB2D-DF30-45C2-B10F-934F5CAEABDF}" srcId="{42A4914D-FFC0-4820-851C-1F21F7AE6449}" destId="{A9A9BA0F-E706-4657-8377-A99C29161737}" srcOrd="0" destOrd="0" parTransId="{EEA7612C-7210-447B-9A4B-9BBB4FEA7157}" sibTransId="{067BE8DF-6D3A-4AAF-82E4-2C58C96D91E3}"/>
    <dgm:cxn modelId="{2A0E172E-2F7E-41C3-A56F-A28E7576FE18}" srcId="{DC029A59-BCD8-441D-8846-BB12484DD94F}" destId="{062CF936-62CE-4258-BFAC-238FCF6B6BC6}" srcOrd="2" destOrd="0" parTransId="{95FF1FE8-3F15-4F0D-913F-66360995B788}" sibTransId="{1A897346-CB05-4186-AFD5-F7D74F92C796}"/>
    <dgm:cxn modelId="{2A4CEC33-74D8-4959-86D8-D2F648485F9F}" type="presOf" srcId="{A9A9BA0F-E706-4657-8377-A99C29161737}" destId="{44F01398-492C-4438-A14C-E1E887EA7AE1}" srcOrd="0" destOrd="0" presId="urn:microsoft.com/office/officeart/2005/8/layout/hList1"/>
    <dgm:cxn modelId="{AF9CFB34-6A52-4299-85EC-0653D0498864}" srcId="{84F4EAC8-4085-4C70-8B06-7E4E5A1EBF35}" destId="{A25F9602-302F-4395-AD77-B7AC3B0EB849}" srcOrd="2" destOrd="0" parTransId="{0A0E1FFD-0102-4CA6-B5F8-BFCEFC47FB31}" sibTransId="{08373DAE-6B93-4A68-9F84-26958054209B}"/>
    <dgm:cxn modelId="{2BFD2939-AE63-43AA-AB98-7F01C3E8C6BC}" srcId="{84F4EAC8-4085-4C70-8B06-7E4E5A1EBF35}" destId="{164ECC8C-44F7-4CA5-83C9-4CEA57C02859}" srcOrd="0" destOrd="0" parTransId="{4A9E6A18-094D-4E05-9681-556BEBB654E6}" sibTransId="{C9E1F338-B7A5-44D4-901F-772ACCE0A1EC}"/>
    <dgm:cxn modelId="{A1CE233B-70F3-4FD5-B6DD-7EC8372314C1}" type="presOf" srcId="{84F4EAC8-4085-4C70-8B06-7E4E5A1EBF35}" destId="{E1EFF3A1-4EFE-40EC-871D-1EBF419E4FF5}" srcOrd="0" destOrd="0" presId="urn:microsoft.com/office/officeart/2005/8/layout/hList1"/>
    <dgm:cxn modelId="{EE38D63C-CF78-4915-A586-8165A1E09BDE}" srcId="{96A49994-23DB-4802-BA54-E569B4A0E0E7}" destId="{AD170FAA-26CD-484E-8594-1D94AA21E17F}" srcOrd="0" destOrd="0" parTransId="{4E61C631-921D-4A40-BA42-A2E3E968B863}" sibTransId="{08659C9D-EBFF-4FFB-8E88-7E09E21057DA}"/>
    <dgm:cxn modelId="{AC4BB15C-199F-46E5-B136-B1E736E0CECD}" type="presOf" srcId="{AD170FAA-26CD-484E-8594-1D94AA21E17F}" destId="{2414975A-DABE-4A83-9361-C17B1138096F}" srcOrd="0" destOrd="0" presId="urn:microsoft.com/office/officeart/2005/8/layout/hList1"/>
    <dgm:cxn modelId="{C6F9E244-4AF3-482C-9302-C3E7EFC2D848}" srcId="{DC029A59-BCD8-441D-8846-BB12484DD94F}" destId="{787697BF-A9C8-49EA-8C14-436EBDDA3199}" srcOrd="0" destOrd="0" parTransId="{4B21F39E-9077-427E-B750-4C4B391E1220}" sibTransId="{9947C9C8-824D-48A7-BA75-D2FDBF27E964}"/>
    <dgm:cxn modelId="{9E0B3948-9736-420E-9580-F6CF85370802}" type="presOf" srcId="{74287281-31F3-4410-8291-71095E658916}" destId="{C2C7DB52-2B49-49E2-8CB2-870A3D103ED5}" srcOrd="0" destOrd="7" presId="urn:microsoft.com/office/officeart/2005/8/layout/hList1"/>
    <dgm:cxn modelId="{9FB88A4B-DA1C-4CB1-BDEE-71A2262B2D9C}" type="presOf" srcId="{A25F9602-302F-4395-AD77-B7AC3B0EB849}" destId="{C2C7DB52-2B49-49E2-8CB2-870A3D103ED5}" srcOrd="0" destOrd="2" presId="urn:microsoft.com/office/officeart/2005/8/layout/hList1"/>
    <dgm:cxn modelId="{4290124E-79B6-465B-A01A-403B917FDE23}" type="presOf" srcId="{062CF936-62CE-4258-BFAC-238FCF6B6BC6}" destId="{6DD8A7BF-2788-4FAF-86C2-9DB78DC21777}" srcOrd="0" destOrd="3" presId="urn:microsoft.com/office/officeart/2005/8/layout/hList1"/>
    <dgm:cxn modelId="{27110653-446E-485E-8CAC-D3DF0B827AE3}" type="presOf" srcId="{DDF62398-90F7-4F07-A57B-EB6BEF09AF9A}" destId="{44F01398-492C-4438-A14C-E1E887EA7AE1}" srcOrd="0" destOrd="3" presId="urn:microsoft.com/office/officeart/2005/8/layout/hList1"/>
    <dgm:cxn modelId="{1E3CD877-3960-4810-9F48-0DD7DF6A54E2}" srcId="{DC029A59-BCD8-441D-8846-BB12484DD94F}" destId="{860AFFF0-772C-49D8-88F8-ECB069E68053}" srcOrd="3" destOrd="0" parTransId="{3ADC3DE6-6CCE-4E0B-956C-54E73E3E9E06}" sibTransId="{C460C17F-B3CD-4201-8A48-BBAFA2739B10}"/>
    <dgm:cxn modelId="{CE19A878-8316-4F67-ACD7-E6B7D19D6724}" srcId="{42A4914D-FFC0-4820-851C-1F21F7AE6449}" destId="{6F75B7B9-16BC-4B49-91C5-BCCF96FA0375}" srcOrd="2" destOrd="0" parTransId="{C84A53D7-84DF-410C-BF82-D75B82647336}" sibTransId="{6219AAD3-26F4-4AA8-83BC-C8ADC3584DCB}"/>
    <dgm:cxn modelId="{A5F7EA58-B638-4318-A828-E463808AB429}" srcId="{84F4EAC8-4085-4C70-8B06-7E4E5A1EBF35}" destId="{73A2BADB-D160-4D6E-BF64-E72DE9CE2BA0}" srcOrd="6" destOrd="0" parTransId="{3F3F7818-EDC1-4AA8-A1B3-B6E47223C0D1}" sibTransId="{E6ADF374-B6FA-4AC2-806A-133275EC80E2}"/>
    <dgm:cxn modelId="{E48FBE82-973C-41D0-A7CA-7C312DB81F5E}" srcId="{AD170FAA-26CD-484E-8594-1D94AA21E17F}" destId="{DC029A59-BCD8-441D-8846-BB12484DD94F}" srcOrd="0" destOrd="0" parTransId="{78036A05-62EF-442F-B8CA-39D478FE05F7}" sibTransId="{226FDC00-74F2-4A73-B0C9-5355F3B8A867}"/>
    <dgm:cxn modelId="{33595D85-E975-4A0C-8CC1-47DD684C1474}" type="presOf" srcId="{0F89AFAD-B13D-4636-A564-2CA7F414C11A}" destId="{C2C7DB52-2B49-49E2-8CB2-870A3D103ED5}" srcOrd="0" destOrd="4" presId="urn:microsoft.com/office/officeart/2005/8/layout/hList1"/>
    <dgm:cxn modelId="{469B1386-1E10-4C75-875A-C12BF069987F}" type="presOf" srcId="{E21D5092-22A7-4540-B03C-C67BE1C5B316}" destId="{C2C7DB52-2B49-49E2-8CB2-870A3D103ED5}" srcOrd="0" destOrd="5" presId="urn:microsoft.com/office/officeart/2005/8/layout/hList1"/>
    <dgm:cxn modelId="{A520A28A-D20C-42A3-BCFE-B3689C029325}" type="presOf" srcId="{96A49994-23DB-4802-BA54-E569B4A0E0E7}" destId="{EDE1AFC1-1978-4C9B-9ED8-65B145E11E13}" srcOrd="0" destOrd="0" presId="urn:microsoft.com/office/officeart/2005/8/layout/hList1"/>
    <dgm:cxn modelId="{67DD5B96-EE72-477D-9CF0-620456C39882}" srcId="{84F4EAC8-4085-4C70-8B06-7E4E5A1EBF35}" destId="{0F89AFAD-B13D-4636-A564-2CA7F414C11A}" srcOrd="4" destOrd="0" parTransId="{BF35721F-E2A6-4E72-84A8-64843C9E6A68}" sibTransId="{799D0E54-0CD2-45FE-A68A-80EBB578776E}"/>
    <dgm:cxn modelId="{F64F3D9A-C467-4B67-86C9-65BF98E9BE10}" srcId="{42A4914D-FFC0-4820-851C-1F21F7AE6449}" destId="{6712565D-196E-4363-B568-FF04CE30025A}" srcOrd="6" destOrd="0" parTransId="{1E568EC0-B5D7-4D66-99D2-BAB3A66A6AAC}" sibTransId="{ABEE03FB-AA19-4E49-9DBF-FC13503097F4}"/>
    <dgm:cxn modelId="{3A0DC19C-FDBE-4DD8-BDA0-7287B4B1CD47}" type="presOf" srcId="{49517AA2-1381-4181-AAB6-3E292D7BF051}" destId="{C2C7DB52-2B49-49E2-8CB2-870A3D103ED5}" srcOrd="0" destOrd="1" presId="urn:microsoft.com/office/officeart/2005/8/layout/hList1"/>
    <dgm:cxn modelId="{CC1874A9-DCA7-4B1D-B476-F0EA38531A0D}" type="presOf" srcId="{164ECC8C-44F7-4CA5-83C9-4CEA57C02859}" destId="{C2C7DB52-2B49-49E2-8CB2-870A3D103ED5}" srcOrd="0" destOrd="0" presId="urn:microsoft.com/office/officeart/2005/8/layout/hList1"/>
    <dgm:cxn modelId="{22E01EAC-C057-4058-A69C-32BF0AE48002}" srcId="{42A4914D-FFC0-4820-851C-1F21F7AE6449}" destId="{DDF62398-90F7-4F07-A57B-EB6BEF09AF9A}" srcOrd="3" destOrd="0" parTransId="{7AB09708-4C18-44C8-9515-1504E1409D74}" sibTransId="{BBD4CEF6-27A1-413C-A6B0-46422180873F}"/>
    <dgm:cxn modelId="{DAE724B1-09F9-4338-A7FF-00ACF4790D0A}" srcId="{DC029A59-BCD8-441D-8846-BB12484DD94F}" destId="{3978C0FF-CC4C-43E2-BDD4-8B66A64698FB}" srcOrd="1" destOrd="0" parTransId="{CB4AB8AB-370F-47EE-B277-EA1619D93211}" sibTransId="{BF1B49C2-3712-4471-9534-C4AEB3EA4CF0}"/>
    <dgm:cxn modelId="{DC7EA4BC-7E28-4557-B8DA-AD3D58A4ECD8}" srcId="{42A4914D-FFC0-4820-851C-1F21F7AE6449}" destId="{2F499984-8D24-46D3-A5EA-85C508668300}" srcOrd="4" destOrd="0" parTransId="{5F2A0952-6F1F-4E80-B2A7-9EF40C20B035}" sibTransId="{6C0E8650-B7D3-43E3-9FAB-8077BEB16AA8}"/>
    <dgm:cxn modelId="{606D84C5-7DE6-4217-B322-E26E8C70EF6E}" type="presOf" srcId="{C278151A-0BE0-4095-8ACF-E6ECC585421B}" destId="{44F01398-492C-4438-A14C-E1E887EA7AE1}" srcOrd="0" destOrd="5" presId="urn:microsoft.com/office/officeart/2005/8/layout/hList1"/>
    <dgm:cxn modelId="{F891ABC9-9D34-485C-B4EE-028A4EECAE09}" srcId="{84F4EAC8-4085-4C70-8B06-7E4E5A1EBF35}" destId="{49517AA2-1381-4181-AAB6-3E292D7BF051}" srcOrd="1" destOrd="0" parTransId="{C7C16D79-7855-481F-8CE2-15072BC52A07}" sibTransId="{ED2AFA3A-3333-4C7B-895C-2BC0E0C21F4B}"/>
    <dgm:cxn modelId="{261CB5CE-337E-4AE6-9E1E-73C8505CEDBB}" type="presOf" srcId="{3978C0FF-CC4C-43E2-BDD4-8B66A64698FB}" destId="{6DD8A7BF-2788-4FAF-86C2-9DB78DC21777}" srcOrd="0" destOrd="2" presId="urn:microsoft.com/office/officeart/2005/8/layout/hList1"/>
    <dgm:cxn modelId="{D140CBDC-7B0C-44CA-A111-A317B7698998}" type="presOf" srcId="{2F499984-8D24-46D3-A5EA-85C508668300}" destId="{44F01398-492C-4438-A14C-E1E887EA7AE1}" srcOrd="0" destOrd="4" presId="urn:microsoft.com/office/officeart/2005/8/layout/hList1"/>
    <dgm:cxn modelId="{7C3708E1-1FB1-4AED-AA14-ABC8D0722494}" type="presOf" srcId="{860AFFF0-772C-49D8-88F8-ECB069E68053}" destId="{6DD8A7BF-2788-4FAF-86C2-9DB78DC21777}" srcOrd="0" destOrd="4" presId="urn:microsoft.com/office/officeart/2005/8/layout/hList1"/>
    <dgm:cxn modelId="{AC20C9E4-CBAE-4B68-8637-304DA08C6906}" type="presOf" srcId="{6F75B7B9-16BC-4B49-91C5-BCCF96FA0375}" destId="{44F01398-492C-4438-A14C-E1E887EA7AE1}" srcOrd="0" destOrd="2" presId="urn:microsoft.com/office/officeart/2005/8/layout/hList1"/>
    <dgm:cxn modelId="{EF6165E5-C3C2-4166-8682-1A04798F5306}" srcId="{96A49994-23DB-4802-BA54-E569B4A0E0E7}" destId="{84F4EAC8-4085-4C70-8B06-7E4E5A1EBF35}" srcOrd="1" destOrd="0" parTransId="{2374D530-9740-479B-B797-E867FCBE9227}" sibTransId="{93564DBF-56BD-4EAA-B40F-0A8407578F88}"/>
    <dgm:cxn modelId="{443DC1F9-3534-4E58-9E5B-A02ADD2B1511}" type="presOf" srcId="{92F40009-43CD-48E0-A58F-640328C266C9}" destId="{44F01398-492C-4438-A14C-E1E887EA7AE1}" srcOrd="0" destOrd="1" presId="urn:microsoft.com/office/officeart/2005/8/layout/hList1"/>
    <dgm:cxn modelId="{F0B1525D-06F2-41F6-8275-975D8D5490F3}" type="presParOf" srcId="{EDE1AFC1-1978-4C9B-9ED8-65B145E11E13}" destId="{7636013E-8ABA-45EC-AEAA-6DE798997DB3}" srcOrd="0" destOrd="0" presId="urn:microsoft.com/office/officeart/2005/8/layout/hList1"/>
    <dgm:cxn modelId="{DA5535BC-EB5D-49EA-A20C-5156D22E4FBB}" type="presParOf" srcId="{7636013E-8ABA-45EC-AEAA-6DE798997DB3}" destId="{2414975A-DABE-4A83-9361-C17B1138096F}" srcOrd="0" destOrd="0" presId="urn:microsoft.com/office/officeart/2005/8/layout/hList1"/>
    <dgm:cxn modelId="{73B01CC4-F033-475A-B0B3-C0FFFDB9CF4F}" type="presParOf" srcId="{7636013E-8ABA-45EC-AEAA-6DE798997DB3}" destId="{6DD8A7BF-2788-4FAF-86C2-9DB78DC21777}" srcOrd="1" destOrd="0" presId="urn:microsoft.com/office/officeart/2005/8/layout/hList1"/>
    <dgm:cxn modelId="{17EBE2E4-AE42-4433-B068-D7C2F3C188DD}" type="presParOf" srcId="{EDE1AFC1-1978-4C9B-9ED8-65B145E11E13}" destId="{D426BF1F-EBB7-461B-B472-942BA8521077}" srcOrd="1" destOrd="0" presId="urn:microsoft.com/office/officeart/2005/8/layout/hList1"/>
    <dgm:cxn modelId="{867CA3AC-3E88-471D-9415-618681EDE563}" type="presParOf" srcId="{EDE1AFC1-1978-4C9B-9ED8-65B145E11E13}" destId="{C6CCCE4C-07B5-4E71-A346-8E931578D41B}" srcOrd="2" destOrd="0" presId="urn:microsoft.com/office/officeart/2005/8/layout/hList1"/>
    <dgm:cxn modelId="{8DBAD7B9-D527-452F-9351-F17949838B9A}" type="presParOf" srcId="{C6CCCE4C-07B5-4E71-A346-8E931578D41B}" destId="{E1EFF3A1-4EFE-40EC-871D-1EBF419E4FF5}" srcOrd="0" destOrd="0" presId="urn:microsoft.com/office/officeart/2005/8/layout/hList1"/>
    <dgm:cxn modelId="{C12F4779-9811-489C-A4DD-08AC7D2C8C63}" type="presParOf" srcId="{C6CCCE4C-07B5-4E71-A346-8E931578D41B}" destId="{C2C7DB52-2B49-49E2-8CB2-870A3D103ED5}" srcOrd="1" destOrd="0" presId="urn:microsoft.com/office/officeart/2005/8/layout/hList1"/>
    <dgm:cxn modelId="{FC387F84-225D-4E56-AAB6-C12549FEA37E}" type="presParOf" srcId="{EDE1AFC1-1978-4C9B-9ED8-65B145E11E13}" destId="{DE489C84-6DB6-4C55-9BD2-DF01A0A748A4}" srcOrd="3" destOrd="0" presId="urn:microsoft.com/office/officeart/2005/8/layout/hList1"/>
    <dgm:cxn modelId="{8AEFD7D5-455F-455A-B706-E288525E9C07}" type="presParOf" srcId="{EDE1AFC1-1978-4C9B-9ED8-65B145E11E13}" destId="{E3BB7F90-4AF2-43E0-B55E-A3BFB5F20D2B}" srcOrd="4" destOrd="0" presId="urn:microsoft.com/office/officeart/2005/8/layout/hList1"/>
    <dgm:cxn modelId="{8817BBF7-4A89-47F4-8B03-D66CFB99B11A}" type="presParOf" srcId="{E3BB7F90-4AF2-43E0-B55E-A3BFB5F20D2B}" destId="{73F332A8-A550-4FE0-B19F-D7681A5A289B}" srcOrd="0" destOrd="0" presId="urn:microsoft.com/office/officeart/2005/8/layout/hList1"/>
    <dgm:cxn modelId="{03FFE7FA-27E4-4BA3-AE15-37B113A0A825}" type="presParOf" srcId="{E3BB7F90-4AF2-43E0-B55E-A3BFB5F20D2B}" destId="{44F01398-492C-4438-A14C-E1E887EA7AE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A49994-23DB-4802-BA54-E569B4A0E0E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D170FAA-26CD-484E-8594-1D94AA21E17F}">
      <dgm:prSet phldrT="[Text]"/>
      <dgm:spPr/>
      <dgm:t>
        <a:bodyPr/>
        <a:lstStyle/>
        <a:p>
          <a:r>
            <a:rPr lang="en-ZA" dirty="0"/>
            <a:t>Definition</a:t>
          </a:r>
          <a:endParaRPr lang="en-GB" dirty="0"/>
        </a:p>
      </dgm:t>
    </dgm:pt>
    <dgm:pt modelId="{4E61C631-921D-4A40-BA42-A2E3E968B863}" type="parTrans" cxnId="{EE38D63C-CF78-4915-A586-8165A1E09BDE}">
      <dgm:prSet/>
      <dgm:spPr/>
      <dgm:t>
        <a:bodyPr/>
        <a:lstStyle/>
        <a:p>
          <a:endParaRPr lang="en-GB"/>
        </a:p>
      </dgm:t>
    </dgm:pt>
    <dgm:pt modelId="{08659C9D-EBFF-4FFB-8E88-7E09E21057DA}" type="sibTrans" cxnId="{EE38D63C-CF78-4915-A586-8165A1E09BDE}">
      <dgm:prSet/>
      <dgm:spPr/>
      <dgm:t>
        <a:bodyPr/>
        <a:lstStyle/>
        <a:p>
          <a:endParaRPr lang="en-GB"/>
        </a:p>
      </dgm:t>
    </dgm:pt>
    <dgm:pt modelId="{DC029A59-BCD8-441D-8846-BB12484DD94F}">
      <dgm:prSet phldrT="[Text]"/>
      <dgm:spPr/>
      <dgm:t>
        <a:bodyPr/>
        <a:lstStyle/>
        <a:p>
          <a:r>
            <a:rPr lang="en-ZA" b="1" dirty="0"/>
            <a:t>12m historical price return</a:t>
          </a:r>
          <a:endParaRPr lang="en-GB" b="1" dirty="0"/>
        </a:p>
      </dgm:t>
    </dgm:pt>
    <dgm:pt modelId="{78036A05-62EF-442F-B8CA-39D478FE05F7}" type="parTrans" cxnId="{E48FBE82-973C-41D0-A7CA-7C312DB81F5E}">
      <dgm:prSet/>
      <dgm:spPr/>
      <dgm:t>
        <a:bodyPr/>
        <a:lstStyle/>
        <a:p>
          <a:endParaRPr lang="en-GB"/>
        </a:p>
      </dgm:t>
    </dgm:pt>
    <dgm:pt modelId="{226FDC00-74F2-4A73-B0C9-5355F3B8A867}" type="sibTrans" cxnId="{E48FBE82-973C-41D0-A7CA-7C312DB81F5E}">
      <dgm:prSet/>
      <dgm:spPr/>
      <dgm:t>
        <a:bodyPr/>
        <a:lstStyle/>
        <a:p>
          <a:endParaRPr lang="en-GB"/>
        </a:p>
      </dgm:t>
    </dgm:pt>
    <dgm:pt modelId="{84F4EAC8-4085-4C70-8B06-7E4E5A1EBF35}">
      <dgm:prSet phldrT="[Text]"/>
      <dgm:spPr/>
      <dgm:t>
        <a:bodyPr/>
        <a:lstStyle/>
        <a:p>
          <a:r>
            <a:rPr lang="en-ZA" dirty="0"/>
            <a:t>International References</a:t>
          </a:r>
          <a:endParaRPr lang="en-GB" dirty="0"/>
        </a:p>
      </dgm:t>
    </dgm:pt>
    <dgm:pt modelId="{2374D530-9740-479B-B797-E867FCBE9227}" type="parTrans" cxnId="{EF6165E5-C3C2-4166-8682-1A04798F5306}">
      <dgm:prSet/>
      <dgm:spPr/>
      <dgm:t>
        <a:bodyPr/>
        <a:lstStyle/>
        <a:p>
          <a:endParaRPr lang="en-GB"/>
        </a:p>
      </dgm:t>
    </dgm:pt>
    <dgm:pt modelId="{93564DBF-56BD-4EAA-B40F-0A8407578F88}" type="sibTrans" cxnId="{EF6165E5-C3C2-4166-8682-1A04798F5306}">
      <dgm:prSet/>
      <dgm:spPr/>
      <dgm:t>
        <a:bodyPr/>
        <a:lstStyle/>
        <a:p>
          <a:endParaRPr lang="en-GB"/>
        </a:p>
      </dgm:t>
    </dgm:pt>
    <dgm:pt modelId="{164ECC8C-44F7-4CA5-83C9-4CEA57C02859}">
      <dgm:prSet phldrT="[Text]"/>
      <dgm:spPr/>
      <dgm:t>
        <a:bodyPr/>
        <a:lstStyle/>
        <a:p>
          <a:r>
            <a:rPr lang="en-ZA" dirty="0" err="1"/>
            <a:t>Jegadeesh</a:t>
          </a:r>
          <a:r>
            <a:rPr lang="en-ZA" dirty="0"/>
            <a:t> and Titman (1993) </a:t>
          </a:r>
          <a:endParaRPr lang="en-GB" dirty="0"/>
        </a:p>
      </dgm:t>
    </dgm:pt>
    <dgm:pt modelId="{4A9E6A18-094D-4E05-9681-556BEBB654E6}" type="parTrans" cxnId="{2BFD2939-AE63-43AA-AB98-7F01C3E8C6BC}">
      <dgm:prSet/>
      <dgm:spPr/>
      <dgm:t>
        <a:bodyPr/>
        <a:lstStyle/>
        <a:p>
          <a:endParaRPr lang="en-GB"/>
        </a:p>
      </dgm:t>
    </dgm:pt>
    <dgm:pt modelId="{C9E1F338-B7A5-44D4-901F-772ACCE0A1EC}" type="sibTrans" cxnId="{2BFD2939-AE63-43AA-AB98-7F01C3E8C6BC}">
      <dgm:prSet/>
      <dgm:spPr/>
      <dgm:t>
        <a:bodyPr/>
        <a:lstStyle/>
        <a:p>
          <a:endParaRPr lang="en-GB"/>
        </a:p>
      </dgm:t>
    </dgm:pt>
    <dgm:pt modelId="{42A4914D-FFC0-4820-851C-1F21F7AE6449}">
      <dgm:prSet phldrT="[Text]"/>
      <dgm:spPr/>
      <dgm:t>
        <a:bodyPr/>
        <a:lstStyle/>
        <a:p>
          <a:r>
            <a:rPr lang="en-ZA" dirty="0"/>
            <a:t>South Africa references</a:t>
          </a:r>
          <a:endParaRPr lang="en-GB" dirty="0"/>
        </a:p>
      </dgm:t>
    </dgm:pt>
    <dgm:pt modelId="{3E726FB9-6531-4A84-9D36-5220F2610275}" type="parTrans" cxnId="{AFB3EA15-349A-43AA-872B-018DBA6A17D8}">
      <dgm:prSet/>
      <dgm:spPr/>
      <dgm:t>
        <a:bodyPr/>
        <a:lstStyle/>
        <a:p>
          <a:endParaRPr lang="en-GB"/>
        </a:p>
      </dgm:t>
    </dgm:pt>
    <dgm:pt modelId="{5AED7B2A-9546-49EF-9B25-3178AA085DFB}" type="sibTrans" cxnId="{AFB3EA15-349A-43AA-872B-018DBA6A17D8}">
      <dgm:prSet/>
      <dgm:spPr/>
      <dgm:t>
        <a:bodyPr/>
        <a:lstStyle/>
        <a:p>
          <a:endParaRPr lang="en-GB"/>
        </a:p>
      </dgm:t>
    </dgm:pt>
    <dgm:pt modelId="{A9A9BA0F-E706-4657-8377-A99C29161737}">
      <dgm:prSet phldrT="[Text]"/>
      <dgm:spPr/>
      <dgm:t>
        <a:bodyPr/>
        <a:lstStyle/>
        <a:p>
          <a:r>
            <a:rPr lang="en-ZA"/>
            <a:t>Van Rensburg and Robertson</a:t>
          </a:r>
          <a:endParaRPr lang="en-GB" dirty="0"/>
        </a:p>
      </dgm:t>
    </dgm:pt>
    <dgm:pt modelId="{EEA7612C-7210-447B-9A4B-9BBB4FEA7157}" type="parTrans" cxnId="{AEF5AB2D-DF30-45C2-B10F-934F5CAEABDF}">
      <dgm:prSet/>
      <dgm:spPr/>
      <dgm:t>
        <a:bodyPr/>
        <a:lstStyle/>
        <a:p>
          <a:endParaRPr lang="en-GB"/>
        </a:p>
      </dgm:t>
    </dgm:pt>
    <dgm:pt modelId="{067BE8DF-6D3A-4AAF-82E4-2C58C96D91E3}" type="sibTrans" cxnId="{AEF5AB2D-DF30-45C2-B10F-934F5CAEABDF}">
      <dgm:prSet/>
      <dgm:spPr/>
      <dgm:t>
        <a:bodyPr/>
        <a:lstStyle/>
        <a:p>
          <a:endParaRPr lang="en-GB"/>
        </a:p>
      </dgm:t>
    </dgm:pt>
    <dgm:pt modelId="{69689E1A-6844-40F3-86DE-A2C0A6DC907E}">
      <dgm:prSet/>
      <dgm:spPr/>
      <dgm:t>
        <a:bodyPr/>
        <a:lstStyle/>
        <a:p>
          <a:r>
            <a:rPr lang="en-ZA" dirty="0" err="1"/>
            <a:t>Amenc</a:t>
          </a:r>
          <a:r>
            <a:rPr lang="en-ZA" dirty="0"/>
            <a:t> </a:t>
          </a:r>
          <a:r>
            <a:rPr lang="en-ZA" i="1" dirty="0"/>
            <a:t>et al.</a:t>
          </a:r>
          <a:r>
            <a:rPr lang="en-ZA" dirty="0"/>
            <a:t> (2016)</a:t>
          </a:r>
          <a:endParaRPr lang="en-GB" dirty="0"/>
        </a:p>
      </dgm:t>
    </dgm:pt>
    <dgm:pt modelId="{3DE8295D-B067-44B1-9623-7A5422104A7D}" type="parTrans" cxnId="{508561D6-BB56-407A-92EA-BDD9A8839217}">
      <dgm:prSet/>
      <dgm:spPr/>
      <dgm:t>
        <a:bodyPr/>
        <a:lstStyle/>
        <a:p>
          <a:endParaRPr lang="en-GB"/>
        </a:p>
      </dgm:t>
    </dgm:pt>
    <dgm:pt modelId="{52FE0167-0932-4AA0-9BFE-A5C586A68998}" type="sibTrans" cxnId="{508561D6-BB56-407A-92EA-BDD9A8839217}">
      <dgm:prSet/>
      <dgm:spPr/>
      <dgm:t>
        <a:bodyPr/>
        <a:lstStyle/>
        <a:p>
          <a:endParaRPr lang="en-GB"/>
        </a:p>
      </dgm:t>
    </dgm:pt>
    <dgm:pt modelId="{91FDE2C7-2AEC-4247-8855-5FE2363BED43}">
      <dgm:prSet/>
      <dgm:spPr/>
      <dgm:t>
        <a:bodyPr/>
        <a:lstStyle/>
        <a:p>
          <a:r>
            <a:rPr lang="en-ZA"/>
            <a:t>(2003) </a:t>
          </a:r>
          <a:endParaRPr lang="en-GB"/>
        </a:p>
      </dgm:t>
    </dgm:pt>
    <dgm:pt modelId="{5F8ACDB2-E6F5-4549-92A9-5663104A9962}" type="parTrans" cxnId="{4117BE02-3F84-4C55-9FDF-E32CC32E0C03}">
      <dgm:prSet/>
      <dgm:spPr/>
      <dgm:t>
        <a:bodyPr/>
        <a:lstStyle/>
        <a:p>
          <a:endParaRPr lang="en-GB"/>
        </a:p>
      </dgm:t>
    </dgm:pt>
    <dgm:pt modelId="{ECEED5BE-499C-4E88-8CF0-95DB09D52006}" type="sibTrans" cxnId="{4117BE02-3F84-4C55-9FDF-E32CC32E0C03}">
      <dgm:prSet/>
      <dgm:spPr/>
      <dgm:t>
        <a:bodyPr/>
        <a:lstStyle/>
        <a:p>
          <a:endParaRPr lang="en-GB"/>
        </a:p>
      </dgm:t>
    </dgm:pt>
    <dgm:pt modelId="{EE2B859B-CE4D-4359-8AE5-327082871547}">
      <dgm:prSet/>
      <dgm:spPr/>
      <dgm:t>
        <a:bodyPr/>
        <a:lstStyle/>
        <a:p>
          <a:r>
            <a:rPr lang="en-ZA"/>
            <a:t>Auret and Sinclaire (2006)</a:t>
          </a:r>
          <a:endParaRPr lang="en-GB"/>
        </a:p>
      </dgm:t>
    </dgm:pt>
    <dgm:pt modelId="{2EBA3AA2-DAE3-474D-BD97-360892E02ACB}" type="parTrans" cxnId="{A2E39F76-13EA-4C09-BE38-CF0081E83060}">
      <dgm:prSet/>
      <dgm:spPr/>
      <dgm:t>
        <a:bodyPr/>
        <a:lstStyle/>
        <a:p>
          <a:endParaRPr lang="en-GB"/>
        </a:p>
      </dgm:t>
    </dgm:pt>
    <dgm:pt modelId="{8A191BA9-0BC4-4277-98F4-39E5F57A78C1}" type="sibTrans" cxnId="{A2E39F76-13EA-4C09-BE38-CF0081E83060}">
      <dgm:prSet/>
      <dgm:spPr/>
      <dgm:t>
        <a:bodyPr/>
        <a:lstStyle/>
        <a:p>
          <a:endParaRPr lang="en-GB"/>
        </a:p>
      </dgm:t>
    </dgm:pt>
    <dgm:pt modelId="{82AFEEA1-0628-497C-9E02-23BFBAC0B058}">
      <dgm:prSet/>
      <dgm:spPr/>
      <dgm:t>
        <a:bodyPr/>
        <a:lstStyle/>
        <a:p>
          <a:r>
            <a:rPr lang="en-ZA"/>
            <a:t>Basiewicz and Auret (2010)</a:t>
          </a:r>
          <a:endParaRPr lang="en-GB"/>
        </a:p>
      </dgm:t>
    </dgm:pt>
    <dgm:pt modelId="{610C7CFA-BB40-4045-B8F0-0E53B41F8143}" type="parTrans" cxnId="{BFDC7138-962B-46A0-AE42-54D3F786F3BC}">
      <dgm:prSet/>
      <dgm:spPr/>
      <dgm:t>
        <a:bodyPr/>
        <a:lstStyle/>
        <a:p>
          <a:endParaRPr lang="en-GB"/>
        </a:p>
      </dgm:t>
    </dgm:pt>
    <dgm:pt modelId="{99FF0870-5503-4C22-8681-EFC73C0090ED}" type="sibTrans" cxnId="{BFDC7138-962B-46A0-AE42-54D3F786F3BC}">
      <dgm:prSet/>
      <dgm:spPr/>
      <dgm:t>
        <a:bodyPr/>
        <a:lstStyle/>
        <a:p>
          <a:endParaRPr lang="en-GB"/>
        </a:p>
      </dgm:t>
    </dgm:pt>
    <dgm:pt modelId="{776D78E3-E5BE-471C-9403-2683470EADEE}">
      <dgm:prSet/>
      <dgm:spPr/>
      <dgm:t>
        <a:bodyPr/>
        <a:lstStyle/>
        <a:p>
          <a:r>
            <a:rPr lang="en-ZA" dirty="0"/>
            <a:t>Muller and Ward (2013)</a:t>
          </a:r>
          <a:endParaRPr lang="en-GB" dirty="0"/>
        </a:p>
      </dgm:t>
    </dgm:pt>
    <dgm:pt modelId="{BD9032A8-B1EB-4654-849C-2EA74E6AEFC2}" type="parTrans" cxnId="{6A6DF870-DA4D-4B72-9529-9EF0D1AFCFFB}">
      <dgm:prSet/>
      <dgm:spPr/>
      <dgm:t>
        <a:bodyPr/>
        <a:lstStyle/>
        <a:p>
          <a:endParaRPr lang="en-GB"/>
        </a:p>
      </dgm:t>
    </dgm:pt>
    <dgm:pt modelId="{41BEE572-E908-4A7E-8BD0-11B9156947F5}" type="sibTrans" cxnId="{6A6DF870-DA4D-4B72-9529-9EF0D1AFCFFB}">
      <dgm:prSet/>
      <dgm:spPr/>
      <dgm:t>
        <a:bodyPr/>
        <a:lstStyle/>
        <a:p>
          <a:endParaRPr lang="en-GB"/>
        </a:p>
      </dgm:t>
    </dgm:pt>
    <dgm:pt modelId="{EDE1AFC1-1978-4C9B-9ED8-65B145E11E13}" type="pres">
      <dgm:prSet presAssocID="{96A49994-23DB-4802-BA54-E569B4A0E0E7}" presName="Name0" presStyleCnt="0">
        <dgm:presLayoutVars>
          <dgm:dir/>
          <dgm:animLvl val="lvl"/>
          <dgm:resizeHandles val="exact"/>
        </dgm:presLayoutVars>
      </dgm:prSet>
      <dgm:spPr/>
    </dgm:pt>
    <dgm:pt modelId="{7636013E-8ABA-45EC-AEAA-6DE798997DB3}" type="pres">
      <dgm:prSet presAssocID="{AD170FAA-26CD-484E-8594-1D94AA21E17F}" presName="composite" presStyleCnt="0"/>
      <dgm:spPr/>
    </dgm:pt>
    <dgm:pt modelId="{2414975A-DABE-4A83-9361-C17B1138096F}" type="pres">
      <dgm:prSet presAssocID="{AD170FAA-26CD-484E-8594-1D94AA21E17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DD8A7BF-2788-4FAF-86C2-9DB78DC21777}" type="pres">
      <dgm:prSet presAssocID="{AD170FAA-26CD-484E-8594-1D94AA21E17F}" presName="desTx" presStyleLbl="alignAccFollowNode1" presStyleIdx="0" presStyleCnt="3" custLinFactNeighborX="-11560" custLinFactNeighborY="-1140">
        <dgm:presLayoutVars>
          <dgm:bulletEnabled val="1"/>
        </dgm:presLayoutVars>
      </dgm:prSet>
      <dgm:spPr/>
    </dgm:pt>
    <dgm:pt modelId="{D426BF1F-EBB7-461B-B472-942BA8521077}" type="pres">
      <dgm:prSet presAssocID="{08659C9D-EBFF-4FFB-8E88-7E09E21057DA}" presName="space" presStyleCnt="0"/>
      <dgm:spPr/>
    </dgm:pt>
    <dgm:pt modelId="{C6CCCE4C-07B5-4E71-A346-8E931578D41B}" type="pres">
      <dgm:prSet presAssocID="{84F4EAC8-4085-4C70-8B06-7E4E5A1EBF35}" presName="composite" presStyleCnt="0"/>
      <dgm:spPr/>
    </dgm:pt>
    <dgm:pt modelId="{E1EFF3A1-4EFE-40EC-871D-1EBF419E4FF5}" type="pres">
      <dgm:prSet presAssocID="{84F4EAC8-4085-4C70-8B06-7E4E5A1EBF3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2C7DB52-2B49-49E2-8CB2-870A3D103ED5}" type="pres">
      <dgm:prSet presAssocID="{84F4EAC8-4085-4C70-8B06-7E4E5A1EBF35}" presName="desTx" presStyleLbl="alignAccFollowNode1" presStyleIdx="1" presStyleCnt="3">
        <dgm:presLayoutVars>
          <dgm:bulletEnabled val="1"/>
        </dgm:presLayoutVars>
      </dgm:prSet>
      <dgm:spPr/>
    </dgm:pt>
    <dgm:pt modelId="{DE489C84-6DB6-4C55-9BD2-DF01A0A748A4}" type="pres">
      <dgm:prSet presAssocID="{93564DBF-56BD-4EAA-B40F-0A8407578F88}" presName="space" presStyleCnt="0"/>
      <dgm:spPr/>
    </dgm:pt>
    <dgm:pt modelId="{E3BB7F90-4AF2-43E0-B55E-A3BFB5F20D2B}" type="pres">
      <dgm:prSet presAssocID="{42A4914D-FFC0-4820-851C-1F21F7AE6449}" presName="composite" presStyleCnt="0"/>
      <dgm:spPr/>
    </dgm:pt>
    <dgm:pt modelId="{73F332A8-A550-4FE0-B19F-D7681A5A289B}" type="pres">
      <dgm:prSet presAssocID="{42A4914D-FFC0-4820-851C-1F21F7AE644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4F01398-492C-4438-A14C-E1E887EA7AE1}" type="pres">
      <dgm:prSet presAssocID="{42A4914D-FFC0-4820-851C-1F21F7AE644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117BE02-3F84-4C55-9FDF-E32CC32E0C03}" srcId="{42A4914D-FFC0-4820-851C-1F21F7AE6449}" destId="{91FDE2C7-2AEC-4247-8855-5FE2363BED43}" srcOrd="1" destOrd="0" parTransId="{5F8ACDB2-E6F5-4549-92A9-5663104A9962}" sibTransId="{ECEED5BE-499C-4E88-8CF0-95DB09D52006}"/>
    <dgm:cxn modelId="{AFB3EA15-349A-43AA-872B-018DBA6A17D8}" srcId="{96A49994-23DB-4802-BA54-E569B4A0E0E7}" destId="{42A4914D-FFC0-4820-851C-1F21F7AE6449}" srcOrd="2" destOrd="0" parTransId="{3E726FB9-6531-4A84-9D36-5220F2610275}" sibTransId="{5AED7B2A-9546-49EF-9B25-3178AA085DFB}"/>
    <dgm:cxn modelId="{7025D121-60F9-4628-B77C-2E7209EBEAA4}" type="presOf" srcId="{AD170FAA-26CD-484E-8594-1D94AA21E17F}" destId="{2414975A-DABE-4A83-9361-C17B1138096F}" srcOrd="0" destOrd="0" presId="urn:microsoft.com/office/officeart/2005/8/layout/hList1"/>
    <dgm:cxn modelId="{AEF5AB2D-DF30-45C2-B10F-934F5CAEABDF}" srcId="{42A4914D-FFC0-4820-851C-1F21F7AE6449}" destId="{A9A9BA0F-E706-4657-8377-A99C29161737}" srcOrd="0" destOrd="0" parTransId="{EEA7612C-7210-447B-9A4B-9BBB4FEA7157}" sibTransId="{067BE8DF-6D3A-4AAF-82E4-2C58C96D91E3}"/>
    <dgm:cxn modelId="{BFDC7138-962B-46A0-AE42-54D3F786F3BC}" srcId="{42A4914D-FFC0-4820-851C-1F21F7AE6449}" destId="{82AFEEA1-0628-497C-9E02-23BFBAC0B058}" srcOrd="3" destOrd="0" parTransId="{610C7CFA-BB40-4045-B8F0-0E53B41F8143}" sibTransId="{99FF0870-5503-4C22-8681-EFC73C0090ED}"/>
    <dgm:cxn modelId="{2BFD2939-AE63-43AA-AB98-7F01C3E8C6BC}" srcId="{84F4EAC8-4085-4C70-8B06-7E4E5A1EBF35}" destId="{164ECC8C-44F7-4CA5-83C9-4CEA57C02859}" srcOrd="0" destOrd="0" parTransId="{4A9E6A18-094D-4E05-9681-556BEBB654E6}" sibTransId="{C9E1F338-B7A5-44D4-901F-772ACCE0A1EC}"/>
    <dgm:cxn modelId="{496DE639-D442-40EF-9CB6-3DAACF208835}" type="presOf" srcId="{A9A9BA0F-E706-4657-8377-A99C29161737}" destId="{44F01398-492C-4438-A14C-E1E887EA7AE1}" srcOrd="0" destOrd="0" presId="urn:microsoft.com/office/officeart/2005/8/layout/hList1"/>
    <dgm:cxn modelId="{EE38D63C-CF78-4915-A586-8165A1E09BDE}" srcId="{96A49994-23DB-4802-BA54-E569B4A0E0E7}" destId="{AD170FAA-26CD-484E-8594-1D94AA21E17F}" srcOrd="0" destOrd="0" parTransId="{4E61C631-921D-4A40-BA42-A2E3E968B863}" sibTransId="{08659C9D-EBFF-4FFB-8E88-7E09E21057DA}"/>
    <dgm:cxn modelId="{4D082E48-A88C-4AA8-84E5-D1C0D36D4AF0}" type="presOf" srcId="{164ECC8C-44F7-4CA5-83C9-4CEA57C02859}" destId="{C2C7DB52-2B49-49E2-8CB2-870A3D103ED5}" srcOrd="0" destOrd="0" presId="urn:microsoft.com/office/officeart/2005/8/layout/hList1"/>
    <dgm:cxn modelId="{6A6DF870-DA4D-4B72-9529-9EF0D1AFCFFB}" srcId="{42A4914D-FFC0-4820-851C-1F21F7AE6449}" destId="{776D78E3-E5BE-471C-9403-2683470EADEE}" srcOrd="4" destOrd="0" parTransId="{BD9032A8-B1EB-4654-849C-2EA74E6AEFC2}" sibTransId="{41BEE572-E908-4A7E-8BD0-11B9156947F5}"/>
    <dgm:cxn modelId="{F2027054-475A-40DE-B4D0-0A0B7A5DB6F3}" type="presOf" srcId="{42A4914D-FFC0-4820-851C-1F21F7AE6449}" destId="{73F332A8-A550-4FE0-B19F-D7681A5A289B}" srcOrd="0" destOrd="0" presId="urn:microsoft.com/office/officeart/2005/8/layout/hList1"/>
    <dgm:cxn modelId="{A2E39F76-13EA-4C09-BE38-CF0081E83060}" srcId="{42A4914D-FFC0-4820-851C-1F21F7AE6449}" destId="{EE2B859B-CE4D-4359-8AE5-327082871547}" srcOrd="2" destOrd="0" parTransId="{2EBA3AA2-DAE3-474D-BD97-360892E02ACB}" sibTransId="{8A191BA9-0BC4-4277-98F4-39E5F57A78C1}"/>
    <dgm:cxn modelId="{E6DDDD77-629A-43B2-82C9-6A7944A4A04C}" type="presOf" srcId="{EE2B859B-CE4D-4359-8AE5-327082871547}" destId="{44F01398-492C-4438-A14C-E1E887EA7AE1}" srcOrd="0" destOrd="2" presId="urn:microsoft.com/office/officeart/2005/8/layout/hList1"/>
    <dgm:cxn modelId="{46450A78-9A61-485F-8AA4-7F59D09A94F4}" type="presOf" srcId="{82AFEEA1-0628-497C-9E02-23BFBAC0B058}" destId="{44F01398-492C-4438-A14C-E1E887EA7AE1}" srcOrd="0" destOrd="3" presId="urn:microsoft.com/office/officeart/2005/8/layout/hList1"/>
    <dgm:cxn modelId="{B742DC7C-B6D6-4D32-9980-EDDB7C006487}" type="presOf" srcId="{91FDE2C7-2AEC-4247-8855-5FE2363BED43}" destId="{44F01398-492C-4438-A14C-E1E887EA7AE1}" srcOrd="0" destOrd="1" presId="urn:microsoft.com/office/officeart/2005/8/layout/hList1"/>
    <dgm:cxn modelId="{E48FBE82-973C-41D0-A7CA-7C312DB81F5E}" srcId="{AD170FAA-26CD-484E-8594-1D94AA21E17F}" destId="{DC029A59-BCD8-441D-8846-BB12484DD94F}" srcOrd="0" destOrd="0" parTransId="{78036A05-62EF-442F-B8CA-39D478FE05F7}" sibTransId="{226FDC00-74F2-4A73-B0C9-5355F3B8A867}"/>
    <dgm:cxn modelId="{9E59CBA3-3EC9-45A1-8FCB-5484D2BCBDFA}" type="presOf" srcId="{69689E1A-6844-40F3-86DE-A2C0A6DC907E}" destId="{C2C7DB52-2B49-49E2-8CB2-870A3D103ED5}" srcOrd="0" destOrd="1" presId="urn:microsoft.com/office/officeart/2005/8/layout/hList1"/>
    <dgm:cxn modelId="{5D2E21B5-363D-4FFF-9F23-0105FC68FAC6}" type="presOf" srcId="{776D78E3-E5BE-471C-9403-2683470EADEE}" destId="{44F01398-492C-4438-A14C-E1E887EA7AE1}" srcOrd="0" destOrd="4" presId="urn:microsoft.com/office/officeart/2005/8/layout/hList1"/>
    <dgm:cxn modelId="{A99308D6-0888-417E-A62A-E81C848A4A9D}" type="presOf" srcId="{84F4EAC8-4085-4C70-8B06-7E4E5A1EBF35}" destId="{E1EFF3A1-4EFE-40EC-871D-1EBF419E4FF5}" srcOrd="0" destOrd="0" presId="urn:microsoft.com/office/officeart/2005/8/layout/hList1"/>
    <dgm:cxn modelId="{508561D6-BB56-407A-92EA-BDD9A8839217}" srcId="{84F4EAC8-4085-4C70-8B06-7E4E5A1EBF35}" destId="{69689E1A-6844-40F3-86DE-A2C0A6DC907E}" srcOrd="1" destOrd="0" parTransId="{3DE8295D-B067-44B1-9623-7A5422104A7D}" sibTransId="{52FE0167-0932-4AA0-9BFE-A5C586A68998}"/>
    <dgm:cxn modelId="{EF6165E5-C3C2-4166-8682-1A04798F5306}" srcId="{96A49994-23DB-4802-BA54-E569B4A0E0E7}" destId="{84F4EAC8-4085-4C70-8B06-7E4E5A1EBF35}" srcOrd="1" destOrd="0" parTransId="{2374D530-9740-479B-B797-E867FCBE9227}" sibTransId="{93564DBF-56BD-4EAA-B40F-0A8407578F88}"/>
    <dgm:cxn modelId="{5039F4E9-9251-441D-B285-6C7D6235CE21}" type="presOf" srcId="{96A49994-23DB-4802-BA54-E569B4A0E0E7}" destId="{EDE1AFC1-1978-4C9B-9ED8-65B145E11E13}" srcOrd="0" destOrd="0" presId="urn:microsoft.com/office/officeart/2005/8/layout/hList1"/>
    <dgm:cxn modelId="{A7E710EC-F066-46F4-A347-7F06E710C612}" type="presOf" srcId="{DC029A59-BCD8-441D-8846-BB12484DD94F}" destId="{6DD8A7BF-2788-4FAF-86C2-9DB78DC21777}" srcOrd="0" destOrd="0" presId="urn:microsoft.com/office/officeart/2005/8/layout/hList1"/>
    <dgm:cxn modelId="{A99A6344-9105-4F86-ABB8-535586FE9DDC}" type="presParOf" srcId="{EDE1AFC1-1978-4C9B-9ED8-65B145E11E13}" destId="{7636013E-8ABA-45EC-AEAA-6DE798997DB3}" srcOrd="0" destOrd="0" presId="urn:microsoft.com/office/officeart/2005/8/layout/hList1"/>
    <dgm:cxn modelId="{0DEFCFC2-A9CE-4DBD-B9FD-EC5CF8F24C8F}" type="presParOf" srcId="{7636013E-8ABA-45EC-AEAA-6DE798997DB3}" destId="{2414975A-DABE-4A83-9361-C17B1138096F}" srcOrd="0" destOrd="0" presId="urn:microsoft.com/office/officeart/2005/8/layout/hList1"/>
    <dgm:cxn modelId="{48ECA0F5-BD12-462F-A199-12B86AD20EBE}" type="presParOf" srcId="{7636013E-8ABA-45EC-AEAA-6DE798997DB3}" destId="{6DD8A7BF-2788-4FAF-86C2-9DB78DC21777}" srcOrd="1" destOrd="0" presId="urn:microsoft.com/office/officeart/2005/8/layout/hList1"/>
    <dgm:cxn modelId="{0A57794B-9DD9-4C26-AF94-4F8A33FF3F54}" type="presParOf" srcId="{EDE1AFC1-1978-4C9B-9ED8-65B145E11E13}" destId="{D426BF1F-EBB7-461B-B472-942BA8521077}" srcOrd="1" destOrd="0" presId="urn:microsoft.com/office/officeart/2005/8/layout/hList1"/>
    <dgm:cxn modelId="{E6AF94BC-D341-4C8E-A430-3B4449ABA940}" type="presParOf" srcId="{EDE1AFC1-1978-4C9B-9ED8-65B145E11E13}" destId="{C6CCCE4C-07B5-4E71-A346-8E931578D41B}" srcOrd="2" destOrd="0" presId="urn:microsoft.com/office/officeart/2005/8/layout/hList1"/>
    <dgm:cxn modelId="{B34CF076-2243-4C85-8092-AA823D8CC222}" type="presParOf" srcId="{C6CCCE4C-07B5-4E71-A346-8E931578D41B}" destId="{E1EFF3A1-4EFE-40EC-871D-1EBF419E4FF5}" srcOrd="0" destOrd="0" presId="urn:microsoft.com/office/officeart/2005/8/layout/hList1"/>
    <dgm:cxn modelId="{2BF3C82C-82FC-4FAE-A74D-22BDD22D7134}" type="presParOf" srcId="{C6CCCE4C-07B5-4E71-A346-8E931578D41B}" destId="{C2C7DB52-2B49-49E2-8CB2-870A3D103ED5}" srcOrd="1" destOrd="0" presId="urn:microsoft.com/office/officeart/2005/8/layout/hList1"/>
    <dgm:cxn modelId="{E0120DD7-24A4-45EF-B764-438BFF75DF6B}" type="presParOf" srcId="{EDE1AFC1-1978-4C9B-9ED8-65B145E11E13}" destId="{DE489C84-6DB6-4C55-9BD2-DF01A0A748A4}" srcOrd="3" destOrd="0" presId="urn:microsoft.com/office/officeart/2005/8/layout/hList1"/>
    <dgm:cxn modelId="{598C1F4D-6DD6-49C6-8ED6-161A6874FE15}" type="presParOf" srcId="{EDE1AFC1-1978-4C9B-9ED8-65B145E11E13}" destId="{E3BB7F90-4AF2-43E0-B55E-A3BFB5F20D2B}" srcOrd="4" destOrd="0" presId="urn:microsoft.com/office/officeart/2005/8/layout/hList1"/>
    <dgm:cxn modelId="{E0D23DC4-1E37-4F2C-B846-3628AEBE8EDC}" type="presParOf" srcId="{E3BB7F90-4AF2-43E0-B55E-A3BFB5F20D2B}" destId="{73F332A8-A550-4FE0-B19F-D7681A5A289B}" srcOrd="0" destOrd="0" presId="urn:microsoft.com/office/officeart/2005/8/layout/hList1"/>
    <dgm:cxn modelId="{7F998839-6FBA-44A3-BC2C-FC664862A4D1}" type="presParOf" srcId="{E3BB7F90-4AF2-43E0-B55E-A3BFB5F20D2B}" destId="{44F01398-492C-4438-A14C-E1E887EA7AE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A49994-23DB-4802-BA54-E569B4A0E0E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D170FAA-26CD-484E-8594-1D94AA21E17F}">
      <dgm:prSet phldrT="[Text]"/>
      <dgm:spPr/>
      <dgm:t>
        <a:bodyPr/>
        <a:lstStyle/>
        <a:p>
          <a:r>
            <a:rPr lang="en-ZA" dirty="0"/>
            <a:t>Definition</a:t>
          </a:r>
          <a:endParaRPr lang="en-GB" dirty="0"/>
        </a:p>
      </dgm:t>
    </dgm:pt>
    <dgm:pt modelId="{4E61C631-921D-4A40-BA42-A2E3E968B863}" type="parTrans" cxnId="{EE38D63C-CF78-4915-A586-8165A1E09BDE}">
      <dgm:prSet/>
      <dgm:spPr/>
      <dgm:t>
        <a:bodyPr/>
        <a:lstStyle/>
        <a:p>
          <a:endParaRPr lang="en-GB"/>
        </a:p>
      </dgm:t>
    </dgm:pt>
    <dgm:pt modelId="{08659C9D-EBFF-4FFB-8E88-7E09E21057DA}" type="sibTrans" cxnId="{EE38D63C-CF78-4915-A586-8165A1E09BDE}">
      <dgm:prSet/>
      <dgm:spPr/>
      <dgm:t>
        <a:bodyPr/>
        <a:lstStyle/>
        <a:p>
          <a:endParaRPr lang="en-GB"/>
        </a:p>
      </dgm:t>
    </dgm:pt>
    <dgm:pt modelId="{DC029A59-BCD8-441D-8846-BB12484DD94F}">
      <dgm:prSet phldrT="[Text]"/>
      <dgm:spPr/>
      <dgm:t>
        <a:bodyPr/>
        <a:lstStyle/>
        <a:p>
          <a:r>
            <a:rPr lang="en-ZA" b="1" dirty="0"/>
            <a:t>Market Capitalisation (not free float adjusted)</a:t>
          </a:r>
          <a:endParaRPr lang="en-GB" b="1" dirty="0"/>
        </a:p>
      </dgm:t>
    </dgm:pt>
    <dgm:pt modelId="{78036A05-62EF-442F-B8CA-39D478FE05F7}" type="parTrans" cxnId="{E48FBE82-973C-41D0-A7CA-7C312DB81F5E}">
      <dgm:prSet/>
      <dgm:spPr/>
      <dgm:t>
        <a:bodyPr/>
        <a:lstStyle/>
        <a:p>
          <a:endParaRPr lang="en-GB"/>
        </a:p>
      </dgm:t>
    </dgm:pt>
    <dgm:pt modelId="{226FDC00-74F2-4A73-B0C9-5355F3B8A867}" type="sibTrans" cxnId="{E48FBE82-973C-41D0-A7CA-7C312DB81F5E}">
      <dgm:prSet/>
      <dgm:spPr/>
      <dgm:t>
        <a:bodyPr/>
        <a:lstStyle/>
        <a:p>
          <a:endParaRPr lang="en-GB"/>
        </a:p>
      </dgm:t>
    </dgm:pt>
    <dgm:pt modelId="{84F4EAC8-4085-4C70-8B06-7E4E5A1EBF35}">
      <dgm:prSet phldrT="[Text]"/>
      <dgm:spPr/>
      <dgm:t>
        <a:bodyPr/>
        <a:lstStyle/>
        <a:p>
          <a:r>
            <a:rPr lang="en-ZA" dirty="0"/>
            <a:t>International References</a:t>
          </a:r>
          <a:endParaRPr lang="en-GB" dirty="0"/>
        </a:p>
      </dgm:t>
    </dgm:pt>
    <dgm:pt modelId="{2374D530-9740-479B-B797-E867FCBE9227}" type="parTrans" cxnId="{EF6165E5-C3C2-4166-8682-1A04798F5306}">
      <dgm:prSet/>
      <dgm:spPr/>
      <dgm:t>
        <a:bodyPr/>
        <a:lstStyle/>
        <a:p>
          <a:endParaRPr lang="en-GB"/>
        </a:p>
      </dgm:t>
    </dgm:pt>
    <dgm:pt modelId="{93564DBF-56BD-4EAA-B40F-0A8407578F88}" type="sibTrans" cxnId="{EF6165E5-C3C2-4166-8682-1A04798F5306}">
      <dgm:prSet/>
      <dgm:spPr/>
      <dgm:t>
        <a:bodyPr/>
        <a:lstStyle/>
        <a:p>
          <a:endParaRPr lang="en-GB"/>
        </a:p>
      </dgm:t>
    </dgm:pt>
    <dgm:pt modelId="{164ECC8C-44F7-4CA5-83C9-4CEA57C02859}">
      <dgm:prSet phldrT="[Text]"/>
      <dgm:spPr/>
      <dgm:t>
        <a:bodyPr/>
        <a:lstStyle/>
        <a:p>
          <a:r>
            <a:rPr lang="en-ZA"/>
            <a:t>Banz (1981)</a:t>
          </a:r>
          <a:endParaRPr lang="en-GB" dirty="0"/>
        </a:p>
      </dgm:t>
    </dgm:pt>
    <dgm:pt modelId="{4A9E6A18-094D-4E05-9681-556BEBB654E6}" type="parTrans" cxnId="{2BFD2939-AE63-43AA-AB98-7F01C3E8C6BC}">
      <dgm:prSet/>
      <dgm:spPr/>
      <dgm:t>
        <a:bodyPr/>
        <a:lstStyle/>
        <a:p>
          <a:endParaRPr lang="en-GB"/>
        </a:p>
      </dgm:t>
    </dgm:pt>
    <dgm:pt modelId="{C9E1F338-B7A5-44D4-901F-772ACCE0A1EC}" type="sibTrans" cxnId="{2BFD2939-AE63-43AA-AB98-7F01C3E8C6BC}">
      <dgm:prSet/>
      <dgm:spPr/>
      <dgm:t>
        <a:bodyPr/>
        <a:lstStyle/>
        <a:p>
          <a:endParaRPr lang="en-GB"/>
        </a:p>
      </dgm:t>
    </dgm:pt>
    <dgm:pt modelId="{42A4914D-FFC0-4820-851C-1F21F7AE6449}">
      <dgm:prSet phldrT="[Text]"/>
      <dgm:spPr/>
      <dgm:t>
        <a:bodyPr/>
        <a:lstStyle/>
        <a:p>
          <a:r>
            <a:rPr lang="en-ZA" dirty="0"/>
            <a:t>South Africa references</a:t>
          </a:r>
          <a:endParaRPr lang="en-GB" dirty="0"/>
        </a:p>
      </dgm:t>
    </dgm:pt>
    <dgm:pt modelId="{3E726FB9-6531-4A84-9D36-5220F2610275}" type="parTrans" cxnId="{AFB3EA15-349A-43AA-872B-018DBA6A17D8}">
      <dgm:prSet/>
      <dgm:spPr/>
      <dgm:t>
        <a:bodyPr/>
        <a:lstStyle/>
        <a:p>
          <a:endParaRPr lang="en-GB"/>
        </a:p>
      </dgm:t>
    </dgm:pt>
    <dgm:pt modelId="{5AED7B2A-9546-49EF-9B25-3178AA085DFB}" type="sibTrans" cxnId="{AFB3EA15-349A-43AA-872B-018DBA6A17D8}">
      <dgm:prSet/>
      <dgm:spPr/>
      <dgm:t>
        <a:bodyPr/>
        <a:lstStyle/>
        <a:p>
          <a:endParaRPr lang="en-GB"/>
        </a:p>
      </dgm:t>
    </dgm:pt>
    <dgm:pt modelId="{A9A9BA0F-E706-4657-8377-A99C29161737}">
      <dgm:prSet phldrT="[Text]"/>
      <dgm:spPr/>
      <dgm:t>
        <a:bodyPr/>
        <a:lstStyle/>
        <a:p>
          <a:r>
            <a:rPr lang="en-ZA" dirty="0"/>
            <a:t>Van Rensburg and Robertson (2003) </a:t>
          </a:r>
          <a:endParaRPr lang="en-GB" dirty="0"/>
        </a:p>
      </dgm:t>
    </dgm:pt>
    <dgm:pt modelId="{EEA7612C-7210-447B-9A4B-9BBB4FEA7157}" type="parTrans" cxnId="{AEF5AB2D-DF30-45C2-B10F-934F5CAEABDF}">
      <dgm:prSet/>
      <dgm:spPr/>
      <dgm:t>
        <a:bodyPr/>
        <a:lstStyle/>
        <a:p>
          <a:endParaRPr lang="en-GB"/>
        </a:p>
      </dgm:t>
    </dgm:pt>
    <dgm:pt modelId="{067BE8DF-6D3A-4AAF-82E4-2C58C96D91E3}" type="sibTrans" cxnId="{AEF5AB2D-DF30-45C2-B10F-934F5CAEABDF}">
      <dgm:prSet/>
      <dgm:spPr/>
      <dgm:t>
        <a:bodyPr/>
        <a:lstStyle/>
        <a:p>
          <a:endParaRPr lang="en-GB"/>
        </a:p>
      </dgm:t>
    </dgm:pt>
    <dgm:pt modelId="{6712565D-196E-4363-B568-FF04CE30025A}">
      <dgm:prSet/>
      <dgm:spPr/>
      <dgm:t>
        <a:bodyPr/>
        <a:lstStyle/>
        <a:p>
          <a:r>
            <a:rPr lang="en-ZA" dirty="0" err="1"/>
            <a:t>Basiewicz</a:t>
          </a:r>
          <a:r>
            <a:rPr lang="en-ZA" dirty="0"/>
            <a:t> and Auret (2010)</a:t>
          </a:r>
          <a:endParaRPr lang="en-GB" dirty="0"/>
        </a:p>
      </dgm:t>
    </dgm:pt>
    <dgm:pt modelId="{1E568EC0-B5D7-4D66-99D2-BAB3A66A6AAC}" type="parTrans" cxnId="{F64F3D9A-C467-4B67-86C9-65BF98E9BE10}">
      <dgm:prSet/>
      <dgm:spPr/>
      <dgm:t>
        <a:bodyPr/>
        <a:lstStyle/>
        <a:p>
          <a:endParaRPr lang="en-GB"/>
        </a:p>
      </dgm:t>
    </dgm:pt>
    <dgm:pt modelId="{ABEE03FB-AA19-4E49-9DBF-FC13503097F4}" type="sibTrans" cxnId="{F64F3D9A-C467-4B67-86C9-65BF98E9BE10}">
      <dgm:prSet/>
      <dgm:spPr/>
      <dgm:t>
        <a:bodyPr/>
        <a:lstStyle/>
        <a:p>
          <a:endParaRPr lang="en-GB"/>
        </a:p>
      </dgm:t>
    </dgm:pt>
    <dgm:pt modelId="{B0826BF2-EAE6-43BD-888D-2A4E9C8E2CB4}">
      <dgm:prSet/>
      <dgm:spPr/>
      <dgm:t>
        <a:bodyPr/>
        <a:lstStyle/>
        <a:p>
          <a:r>
            <a:rPr lang="en-ZA" dirty="0" err="1"/>
            <a:t>Fama</a:t>
          </a:r>
          <a:r>
            <a:rPr lang="en-ZA" dirty="0"/>
            <a:t> and French (1992)</a:t>
          </a:r>
          <a:endParaRPr lang="en-GB" dirty="0"/>
        </a:p>
      </dgm:t>
    </dgm:pt>
    <dgm:pt modelId="{3CA5AFBA-AEA1-4267-A561-127C9102154F}" type="parTrans" cxnId="{C2CC12B9-AC51-4086-A431-3E84D78C7BA0}">
      <dgm:prSet/>
      <dgm:spPr/>
      <dgm:t>
        <a:bodyPr/>
        <a:lstStyle/>
        <a:p>
          <a:endParaRPr lang="en-GB"/>
        </a:p>
      </dgm:t>
    </dgm:pt>
    <dgm:pt modelId="{6F4CCD8D-FEBE-4C9D-9FA2-D0A77D05A1D0}" type="sibTrans" cxnId="{C2CC12B9-AC51-4086-A431-3E84D78C7BA0}">
      <dgm:prSet/>
      <dgm:spPr/>
      <dgm:t>
        <a:bodyPr/>
        <a:lstStyle/>
        <a:p>
          <a:endParaRPr lang="en-GB"/>
        </a:p>
      </dgm:t>
    </dgm:pt>
    <dgm:pt modelId="{B70F1F65-1F08-4163-85EF-DBA7F95FFC6E}">
      <dgm:prSet/>
      <dgm:spPr/>
      <dgm:t>
        <a:bodyPr/>
        <a:lstStyle/>
        <a:p>
          <a:r>
            <a:rPr lang="en-ZA" dirty="0"/>
            <a:t>Auret and </a:t>
          </a:r>
          <a:r>
            <a:rPr lang="en-ZA" dirty="0" err="1"/>
            <a:t>Sinclaire</a:t>
          </a:r>
          <a:r>
            <a:rPr lang="en-ZA" dirty="0"/>
            <a:t> (2006)</a:t>
          </a:r>
          <a:endParaRPr lang="en-GB" dirty="0"/>
        </a:p>
      </dgm:t>
    </dgm:pt>
    <dgm:pt modelId="{525FEAC2-C79A-4543-B8A5-1083434D7919}" type="parTrans" cxnId="{E021BC3B-FF6A-45D2-8FFE-F66B6DC874BD}">
      <dgm:prSet/>
      <dgm:spPr/>
      <dgm:t>
        <a:bodyPr/>
        <a:lstStyle/>
        <a:p>
          <a:endParaRPr lang="en-GB"/>
        </a:p>
      </dgm:t>
    </dgm:pt>
    <dgm:pt modelId="{B7D366B0-2AB7-4A1A-A576-8968DE2B6898}" type="sibTrans" cxnId="{E021BC3B-FF6A-45D2-8FFE-F66B6DC874BD}">
      <dgm:prSet/>
      <dgm:spPr/>
      <dgm:t>
        <a:bodyPr/>
        <a:lstStyle/>
        <a:p>
          <a:endParaRPr lang="en-GB"/>
        </a:p>
      </dgm:t>
    </dgm:pt>
    <dgm:pt modelId="{8BC1C56F-36FB-4EDF-B644-35E851E50E85}">
      <dgm:prSet/>
      <dgm:spPr/>
      <dgm:t>
        <a:bodyPr/>
        <a:lstStyle/>
        <a:p>
          <a:r>
            <a:rPr lang="en-ZA" dirty="0"/>
            <a:t>Schmidt, Von </a:t>
          </a:r>
          <a:r>
            <a:rPr lang="en-ZA" dirty="0" err="1"/>
            <a:t>Arx</a:t>
          </a:r>
          <a:r>
            <a:rPr lang="en-ZA" dirty="0"/>
            <a:t>, </a:t>
          </a:r>
          <a:r>
            <a:rPr lang="en-ZA" dirty="0" err="1"/>
            <a:t>Schrimpf</a:t>
          </a:r>
          <a:r>
            <a:rPr lang="en-ZA" dirty="0"/>
            <a:t>, Wagner, and Ziegler (2016)</a:t>
          </a:r>
          <a:endParaRPr lang="en-GB" dirty="0"/>
        </a:p>
      </dgm:t>
    </dgm:pt>
    <dgm:pt modelId="{460F74AB-392C-45E5-B629-50E181978691}" type="parTrans" cxnId="{1A44C7B9-B83B-418F-B7FB-3716FF6B15D2}">
      <dgm:prSet/>
      <dgm:spPr/>
      <dgm:t>
        <a:bodyPr/>
        <a:lstStyle/>
        <a:p>
          <a:endParaRPr lang="en-GB"/>
        </a:p>
      </dgm:t>
    </dgm:pt>
    <dgm:pt modelId="{14778E72-E87F-4748-B097-9263BE6807D6}" type="sibTrans" cxnId="{1A44C7B9-B83B-418F-B7FB-3716FF6B15D2}">
      <dgm:prSet/>
      <dgm:spPr/>
      <dgm:t>
        <a:bodyPr/>
        <a:lstStyle/>
        <a:p>
          <a:endParaRPr lang="en-GB"/>
        </a:p>
      </dgm:t>
    </dgm:pt>
    <dgm:pt modelId="{67E6449F-A773-4CB2-99E7-2F5F3CC3DE13}">
      <dgm:prSet/>
      <dgm:spPr/>
      <dgm:t>
        <a:bodyPr/>
        <a:lstStyle/>
        <a:p>
          <a:r>
            <a:rPr lang="en-ZA"/>
            <a:t>Strugnell, Gilbert and Kruger (2011)</a:t>
          </a:r>
          <a:endParaRPr lang="en-GB"/>
        </a:p>
      </dgm:t>
    </dgm:pt>
    <dgm:pt modelId="{4A94534C-035E-49D1-8ED7-8900A730C8E3}" type="parTrans" cxnId="{57D9E9D9-286A-4947-9176-E4B0A1017AF4}">
      <dgm:prSet/>
      <dgm:spPr/>
      <dgm:t>
        <a:bodyPr/>
        <a:lstStyle/>
        <a:p>
          <a:endParaRPr lang="en-GB"/>
        </a:p>
      </dgm:t>
    </dgm:pt>
    <dgm:pt modelId="{91928025-CC97-460E-90E2-9B9EBC8B15B0}" type="sibTrans" cxnId="{57D9E9D9-286A-4947-9176-E4B0A1017AF4}">
      <dgm:prSet/>
      <dgm:spPr/>
      <dgm:t>
        <a:bodyPr/>
        <a:lstStyle/>
        <a:p>
          <a:endParaRPr lang="en-GB"/>
        </a:p>
      </dgm:t>
    </dgm:pt>
    <dgm:pt modelId="{E0F0AA52-FABA-4BE8-8254-25594DD301A1}">
      <dgm:prSet/>
      <dgm:spPr/>
      <dgm:t>
        <a:bodyPr/>
        <a:lstStyle/>
        <a:p>
          <a:r>
            <a:rPr lang="en-ZA" dirty="0"/>
            <a:t>Muller and Ward (2013)</a:t>
          </a:r>
          <a:endParaRPr lang="en-GB" dirty="0"/>
        </a:p>
      </dgm:t>
    </dgm:pt>
    <dgm:pt modelId="{F9122677-A5A4-4581-B593-74F1426E2671}" type="parTrans" cxnId="{6267B019-2329-4BD4-8496-8C1083A4E84E}">
      <dgm:prSet/>
      <dgm:spPr/>
      <dgm:t>
        <a:bodyPr/>
        <a:lstStyle/>
        <a:p>
          <a:endParaRPr lang="en-GB"/>
        </a:p>
      </dgm:t>
    </dgm:pt>
    <dgm:pt modelId="{F18392B2-A52D-4062-8FE4-B1E1BF5292A3}" type="sibTrans" cxnId="{6267B019-2329-4BD4-8496-8C1083A4E84E}">
      <dgm:prSet/>
      <dgm:spPr/>
      <dgm:t>
        <a:bodyPr/>
        <a:lstStyle/>
        <a:p>
          <a:endParaRPr lang="en-GB"/>
        </a:p>
      </dgm:t>
    </dgm:pt>
    <dgm:pt modelId="{EDE1AFC1-1978-4C9B-9ED8-65B145E11E13}" type="pres">
      <dgm:prSet presAssocID="{96A49994-23DB-4802-BA54-E569B4A0E0E7}" presName="Name0" presStyleCnt="0">
        <dgm:presLayoutVars>
          <dgm:dir/>
          <dgm:animLvl val="lvl"/>
          <dgm:resizeHandles val="exact"/>
        </dgm:presLayoutVars>
      </dgm:prSet>
      <dgm:spPr/>
    </dgm:pt>
    <dgm:pt modelId="{7636013E-8ABA-45EC-AEAA-6DE798997DB3}" type="pres">
      <dgm:prSet presAssocID="{AD170FAA-26CD-484E-8594-1D94AA21E17F}" presName="composite" presStyleCnt="0"/>
      <dgm:spPr/>
    </dgm:pt>
    <dgm:pt modelId="{2414975A-DABE-4A83-9361-C17B1138096F}" type="pres">
      <dgm:prSet presAssocID="{AD170FAA-26CD-484E-8594-1D94AA21E17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DD8A7BF-2788-4FAF-86C2-9DB78DC21777}" type="pres">
      <dgm:prSet presAssocID="{AD170FAA-26CD-484E-8594-1D94AA21E17F}" presName="desTx" presStyleLbl="alignAccFollowNode1" presStyleIdx="0" presStyleCnt="3" custLinFactNeighborX="-11560" custLinFactNeighborY="-1140">
        <dgm:presLayoutVars>
          <dgm:bulletEnabled val="1"/>
        </dgm:presLayoutVars>
      </dgm:prSet>
      <dgm:spPr/>
    </dgm:pt>
    <dgm:pt modelId="{D426BF1F-EBB7-461B-B472-942BA8521077}" type="pres">
      <dgm:prSet presAssocID="{08659C9D-EBFF-4FFB-8E88-7E09E21057DA}" presName="space" presStyleCnt="0"/>
      <dgm:spPr/>
    </dgm:pt>
    <dgm:pt modelId="{C6CCCE4C-07B5-4E71-A346-8E931578D41B}" type="pres">
      <dgm:prSet presAssocID="{84F4EAC8-4085-4C70-8B06-7E4E5A1EBF35}" presName="composite" presStyleCnt="0"/>
      <dgm:spPr/>
    </dgm:pt>
    <dgm:pt modelId="{E1EFF3A1-4EFE-40EC-871D-1EBF419E4FF5}" type="pres">
      <dgm:prSet presAssocID="{84F4EAC8-4085-4C70-8B06-7E4E5A1EBF3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2C7DB52-2B49-49E2-8CB2-870A3D103ED5}" type="pres">
      <dgm:prSet presAssocID="{84F4EAC8-4085-4C70-8B06-7E4E5A1EBF35}" presName="desTx" presStyleLbl="alignAccFollowNode1" presStyleIdx="1" presStyleCnt="3">
        <dgm:presLayoutVars>
          <dgm:bulletEnabled val="1"/>
        </dgm:presLayoutVars>
      </dgm:prSet>
      <dgm:spPr/>
    </dgm:pt>
    <dgm:pt modelId="{DE489C84-6DB6-4C55-9BD2-DF01A0A748A4}" type="pres">
      <dgm:prSet presAssocID="{93564DBF-56BD-4EAA-B40F-0A8407578F88}" presName="space" presStyleCnt="0"/>
      <dgm:spPr/>
    </dgm:pt>
    <dgm:pt modelId="{E3BB7F90-4AF2-43E0-B55E-A3BFB5F20D2B}" type="pres">
      <dgm:prSet presAssocID="{42A4914D-FFC0-4820-851C-1F21F7AE6449}" presName="composite" presStyleCnt="0"/>
      <dgm:spPr/>
    </dgm:pt>
    <dgm:pt modelId="{73F332A8-A550-4FE0-B19F-D7681A5A289B}" type="pres">
      <dgm:prSet presAssocID="{42A4914D-FFC0-4820-851C-1F21F7AE644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4F01398-492C-4438-A14C-E1E887EA7AE1}" type="pres">
      <dgm:prSet presAssocID="{42A4914D-FFC0-4820-851C-1F21F7AE644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FB3EA15-349A-43AA-872B-018DBA6A17D8}" srcId="{96A49994-23DB-4802-BA54-E569B4A0E0E7}" destId="{42A4914D-FFC0-4820-851C-1F21F7AE6449}" srcOrd="2" destOrd="0" parTransId="{3E726FB9-6531-4A84-9D36-5220F2610275}" sibTransId="{5AED7B2A-9546-49EF-9B25-3178AA085DFB}"/>
    <dgm:cxn modelId="{6267B019-2329-4BD4-8496-8C1083A4E84E}" srcId="{42A4914D-FFC0-4820-851C-1F21F7AE6449}" destId="{E0F0AA52-FABA-4BE8-8254-25594DD301A1}" srcOrd="4" destOrd="0" parTransId="{F9122677-A5A4-4581-B593-74F1426E2671}" sibTransId="{F18392B2-A52D-4062-8FE4-B1E1BF5292A3}"/>
    <dgm:cxn modelId="{36D6CA1F-27A1-4B99-AE22-5CBBBBB66C84}" type="presOf" srcId="{8BC1C56F-36FB-4EDF-B644-35E851E50E85}" destId="{C2C7DB52-2B49-49E2-8CB2-870A3D103ED5}" srcOrd="0" destOrd="2" presId="urn:microsoft.com/office/officeart/2005/8/layout/hList1"/>
    <dgm:cxn modelId="{AEF5AB2D-DF30-45C2-B10F-934F5CAEABDF}" srcId="{42A4914D-FFC0-4820-851C-1F21F7AE6449}" destId="{A9A9BA0F-E706-4657-8377-A99C29161737}" srcOrd="0" destOrd="0" parTransId="{EEA7612C-7210-447B-9A4B-9BBB4FEA7157}" sibTransId="{067BE8DF-6D3A-4AAF-82E4-2C58C96D91E3}"/>
    <dgm:cxn modelId="{2BFD2939-AE63-43AA-AB98-7F01C3E8C6BC}" srcId="{84F4EAC8-4085-4C70-8B06-7E4E5A1EBF35}" destId="{164ECC8C-44F7-4CA5-83C9-4CEA57C02859}" srcOrd="0" destOrd="0" parTransId="{4A9E6A18-094D-4E05-9681-556BEBB654E6}" sibTransId="{C9E1F338-B7A5-44D4-901F-772ACCE0A1EC}"/>
    <dgm:cxn modelId="{E021BC3B-FF6A-45D2-8FFE-F66B6DC874BD}" srcId="{42A4914D-FFC0-4820-851C-1F21F7AE6449}" destId="{B70F1F65-1F08-4163-85EF-DBA7F95FFC6E}" srcOrd="1" destOrd="0" parTransId="{525FEAC2-C79A-4543-B8A5-1083434D7919}" sibTransId="{B7D366B0-2AB7-4A1A-A576-8968DE2B6898}"/>
    <dgm:cxn modelId="{EE38D63C-CF78-4915-A586-8165A1E09BDE}" srcId="{96A49994-23DB-4802-BA54-E569B4A0E0E7}" destId="{AD170FAA-26CD-484E-8594-1D94AA21E17F}" srcOrd="0" destOrd="0" parTransId="{4E61C631-921D-4A40-BA42-A2E3E968B863}" sibTransId="{08659C9D-EBFF-4FFB-8E88-7E09E21057DA}"/>
    <dgm:cxn modelId="{F14ED85D-5090-4F02-A52D-0FA7490EA7AD}" type="presOf" srcId="{AD170FAA-26CD-484E-8594-1D94AA21E17F}" destId="{2414975A-DABE-4A83-9361-C17B1138096F}" srcOrd="0" destOrd="0" presId="urn:microsoft.com/office/officeart/2005/8/layout/hList1"/>
    <dgm:cxn modelId="{47206D48-2FB6-4CBB-82CD-CE1EF54A1345}" type="presOf" srcId="{42A4914D-FFC0-4820-851C-1F21F7AE6449}" destId="{73F332A8-A550-4FE0-B19F-D7681A5A289B}" srcOrd="0" destOrd="0" presId="urn:microsoft.com/office/officeart/2005/8/layout/hList1"/>
    <dgm:cxn modelId="{5612E249-9501-45DF-97A7-73933C6FD4BA}" type="presOf" srcId="{164ECC8C-44F7-4CA5-83C9-4CEA57C02859}" destId="{C2C7DB52-2B49-49E2-8CB2-870A3D103ED5}" srcOrd="0" destOrd="0" presId="urn:microsoft.com/office/officeart/2005/8/layout/hList1"/>
    <dgm:cxn modelId="{A638466F-308D-4529-819D-59F31DE41C9D}" type="presOf" srcId="{96A49994-23DB-4802-BA54-E569B4A0E0E7}" destId="{EDE1AFC1-1978-4C9B-9ED8-65B145E11E13}" srcOrd="0" destOrd="0" presId="urn:microsoft.com/office/officeart/2005/8/layout/hList1"/>
    <dgm:cxn modelId="{9DC32271-839D-43A2-A880-BF1096C0F325}" type="presOf" srcId="{B70F1F65-1F08-4163-85EF-DBA7F95FFC6E}" destId="{44F01398-492C-4438-A14C-E1E887EA7AE1}" srcOrd="0" destOrd="1" presId="urn:microsoft.com/office/officeart/2005/8/layout/hList1"/>
    <dgm:cxn modelId="{3D1EAD54-2899-4556-94DC-A512EE3CC1EB}" type="presOf" srcId="{84F4EAC8-4085-4C70-8B06-7E4E5A1EBF35}" destId="{E1EFF3A1-4EFE-40EC-871D-1EBF419E4FF5}" srcOrd="0" destOrd="0" presId="urn:microsoft.com/office/officeart/2005/8/layout/hList1"/>
    <dgm:cxn modelId="{E48FBE82-973C-41D0-A7CA-7C312DB81F5E}" srcId="{AD170FAA-26CD-484E-8594-1D94AA21E17F}" destId="{DC029A59-BCD8-441D-8846-BB12484DD94F}" srcOrd="0" destOrd="0" parTransId="{78036A05-62EF-442F-B8CA-39D478FE05F7}" sibTransId="{226FDC00-74F2-4A73-B0C9-5355F3B8A867}"/>
    <dgm:cxn modelId="{DFAF8B98-F902-4739-A20D-3C975CECD0DD}" type="presOf" srcId="{E0F0AA52-FABA-4BE8-8254-25594DD301A1}" destId="{44F01398-492C-4438-A14C-E1E887EA7AE1}" srcOrd="0" destOrd="4" presId="urn:microsoft.com/office/officeart/2005/8/layout/hList1"/>
    <dgm:cxn modelId="{F64F3D9A-C467-4B67-86C9-65BF98E9BE10}" srcId="{42A4914D-FFC0-4820-851C-1F21F7AE6449}" destId="{6712565D-196E-4363-B568-FF04CE30025A}" srcOrd="2" destOrd="0" parTransId="{1E568EC0-B5D7-4D66-99D2-BAB3A66A6AAC}" sibTransId="{ABEE03FB-AA19-4E49-9DBF-FC13503097F4}"/>
    <dgm:cxn modelId="{C2CC12B9-AC51-4086-A431-3E84D78C7BA0}" srcId="{84F4EAC8-4085-4C70-8B06-7E4E5A1EBF35}" destId="{B0826BF2-EAE6-43BD-888D-2A4E9C8E2CB4}" srcOrd="1" destOrd="0" parTransId="{3CA5AFBA-AEA1-4267-A561-127C9102154F}" sibTransId="{6F4CCD8D-FEBE-4C9D-9FA2-D0A77D05A1D0}"/>
    <dgm:cxn modelId="{1A44C7B9-B83B-418F-B7FB-3716FF6B15D2}" srcId="{84F4EAC8-4085-4C70-8B06-7E4E5A1EBF35}" destId="{8BC1C56F-36FB-4EDF-B644-35E851E50E85}" srcOrd="2" destOrd="0" parTransId="{460F74AB-392C-45E5-B629-50E181978691}" sibTransId="{14778E72-E87F-4748-B097-9263BE6807D6}"/>
    <dgm:cxn modelId="{98B18FBE-E324-4473-B7FA-B9C94BE78084}" type="presOf" srcId="{B0826BF2-EAE6-43BD-888D-2A4E9C8E2CB4}" destId="{C2C7DB52-2B49-49E2-8CB2-870A3D103ED5}" srcOrd="0" destOrd="1" presId="urn:microsoft.com/office/officeart/2005/8/layout/hList1"/>
    <dgm:cxn modelId="{35620CBF-EAC7-4FFF-9963-5645B6198EE8}" type="presOf" srcId="{67E6449F-A773-4CB2-99E7-2F5F3CC3DE13}" destId="{44F01398-492C-4438-A14C-E1E887EA7AE1}" srcOrd="0" destOrd="3" presId="urn:microsoft.com/office/officeart/2005/8/layout/hList1"/>
    <dgm:cxn modelId="{57D9E9D9-286A-4947-9176-E4B0A1017AF4}" srcId="{42A4914D-FFC0-4820-851C-1F21F7AE6449}" destId="{67E6449F-A773-4CB2-99E7-2F5F3CC3DE13}" srcOrd="3" destOrd="0" parTransId="{4A94534C-035E-49D1-8ED7-8900A730C8E3}" sibTransId="{91928025-CC97-460E-90E2-9B9EBC8B15B0}"/>
    <dgm:cxn modelId="{2C40C8E0-4FDF-4B25-9652-00A0DA7F806A}" type="presOf" srcId="{DC029A59-BCD8-441D-8846-BB12484DD94F}" destId="{6DD8A7BF-2788-4FAF-86C2-9DB78DC21777}" srcOrd="0" destOrd="0" presId="urn:microsoft.com/office/officeart/2005/8/layout/hList1"/>
    <dgm:cxn modelId="{29C731E2-8FF0-40D0-AA86-D0DB91FBCB30}" type="presOf" srcId="{6712565D-196E-4363-B568-FF04CE30025A}" destId="{44F01398-492C-4438-A14C-E1E887EA7AE1}" srcOrd="0" destOrd="2" presId="urn:microsoft.com/office/officeart/2005/8/layout/hList1"/>
    <dgm:cxn modelId="{EF6165E5-C3C2-4166-8682-1A04798F5306}" srcId="{96A49994-23DB-4802-BA54-E569B4A0E0E7}" destId="{84F4EAC8-4085-4C70-8B06-7E4E5A1EBF35}" srcOrd="1" destOrd="0" parTransId="{2374D530-9740-479B-B797-E867FCBE9227}" sibTransId="{93564DBF-56BD-4EAA-B40F-0A8407578F88}"/>
    <dgm:cxn modelId="{1A4A98EF-4353-4707-BC7D-2A667ED83A8B}" type="presOf" srcId="{A9A9BA0F-E706-4657-8377-A99C29161737}" destId="{44F01398-492C-4438-A14C-E1E887EA7AE1}" srcOrd="0" destOrd="0" presId="urn:microsoft.com/office/officeart/2005/8/layout/hList1"/>
    <dgm:cxn modelId="{219D5CC9-9124-40C6-9E26-CB943474FAF9}" type="presParOf" srcId="{EDE1AFC1-1978-4C9B-9ED8-65B145E11E13}" destId="{7636013E-8ABA-45EC-AEAA-6DE798997DB3}" srcOrd="0" destOrd="0" presId="urn:microsoft.com/office/officeart/2005/8/layout/hList1"/>
    <dgm:cxn modelId="{048D87EC-260A-45C2-ACB1-D79B6A52981F}" type="presParOf" srcId="{7636013E-8ABA-45EC-AEAA-6DE798997DB3}" destId="{2414975A-DABE-4A83-9361-C17B1138096F}" srcOrd="0" destOrd="0" presId="urn:microsoft.com/office/officeart/2005/8/layout/hList1"/>
    <dgm:cxn modelId="{8C592723-F42D-4F9A-A844-5C3C3A9A8E2A}" type="presParOf" srcId="{7636013E-8ABA-45EC-AEAA-6DE798997DB3}" destId="{6DD8A7BF-2788-4FAF-86C2-9DB78DC21777}" srcOrd="1" destOrd="0" presId="urn:microsoft.com/office/officeart/2005/8/layout/hList1"/>
    <dgm:cxn modelId="{C35DE77F-77E9-4EB4-89D2-32ADFFDB65F3}" type="presParOf" srcId="{EDE1AFC1-1978-4C9B-9ED8-65B145E11E13}" destId="{D426BF1F-EBB7-461B-B472-942BA8521077}" srcOrd="1" destOrd="0" presId="urn:microsoft.com/office/officeart/2005/8/layout/hList1"/>
    <dgm:cxn modelId="{55D26319-0AA7-422C-B84E-95D6EC81B5C5}" type="presParOf" srcId="{EDE1AFC1-1978-4C9B-9ED8-65B145E11E13}" destId="{C6CCCE4C-07B5-4E71-A346-8E931578D41B}" srcOrd="2" destOrd="0" presId="urn:microsoft.com/office/officeart/2005/8/layout/hList1"/>
    <dgm:cxn modelId="{397370EC-5C79-4E49-A3C0-347D3F384B82}" type="presParOf" srcId="{C6CCCE4C-07B5-4E71-A346-8E931578D41B}" destId="{E1EFF3A1-4EFE-40EC-871D-1EBF419E4FF5}" srcOrd="0" destOrd="0" presId="urn:microsoft.com/office/officeart/2005/8/layout/hList1"/>
    <dgm:cxn modelId="{7EE7EC5E-1B51-44DD-8DB6-67AB08455C0C}" type="presParOf" srcId="{C6CCCE4C-07B5-4E71-A346-8E931578D41B}" destId="{C2C7DB52-2B49-49E2-8CB2-870A3D103ED5}" srcOrd="1" destOrd="0" presId="urn:microsoft.com/office/officeart/2005/8/layout/hList1"/>
    <dgm:cxn modelId="{40A6D146-05E8-4CF9-B5A9-F1576F8C608D}" type="presParOf" srcId="{EDE1AFC1-1978-4C9B-9ED8-65B145E11E13}" destId="{DE489C84-6DB6-4C55-9BD2-DF01A0A748A4}" srcOrd="3" destOrd="0" presId="urn:microsoft.com/office/officeart/2005/8/layout/hList1"/>
    <dgm:cxn modelId="{67C6C0AD-6C2D-4136-BBD5-00F333823F36}" type="presParOf" srcId="{EDE1AFC1-1978-4C9B-9ED8-65B145E11E13}" destId="{E3BB7F90-4AF2-43E0-B55E-A3BFB5F20D2B}" srcOrd="4" destOrd="0" presId="urn:microsoft.com/office/officeart/2005/8/layout/hList1"/>
    <dgm:cxn modelId="{7620CE0A-B6B5-4396-AB9E-5A9BD039D08E}" type="presParOf" srcId="{E3BB7F90-4AF2-43E0-B55E-A3BFB5F20D2B}" destId="{73F332A8-A550-4FE0-B19F-D7681A5A289B}" srcOrd="0" destOrd="0" presId="urn:microsoft.com/office/officeart/2005/8/layout/hList1"/>
    <dgm:cxn modelId="{1DD542C9-C593-480F-B80F-622955D0C630}" type="presParOf" srcId="{E3BB7F90-4AF2-43E0-B55E-A3BFB5F20D2B}" destId="{44F01398-492C-4438-A14C-E1E887EA7AE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A49994-23DB-4802-BA54-E569B4A0E0E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D170FAA-26CD-484E-8594-1D94AA21E17F}">
      <dgm:prSet phldrT="[Text]"/>
      <dgm:spPr/>
      <dgm:t>
        <a:bodyPr/>
        <a:lstStyle/>
        <a:p>
          <a:r>
            <a:rPr lang="en-ZA" dirty="0"/>
            <a:t>Definition</a:t>
          </a:r>
          <a:endParaRPr lang="en-GB" dirty="0"/>
        </a:p>
      </dgm:t>
    </dgm:pt>
    <dgm:pt modelId="{4E61C631-921D-4A40-BA42-A2E3E968B863}" type="parTrans" cxnId="{EE38D63C-CF78-4915-A586-8165A1E09BDE}">
      <dgm:prSet/>
      <dgm:spPr/>
      <dgm:t>
        <a:bodyPr/>
        <a:lstStyle/>
        <a:p>
          <a:endParaRPr lang="en-GB"/>
        </a:p>
      </dgm:t>
    </dgm:pt>
    <dgm:pt modelId="{08659C9D-EBFF-4FFB-8E88-7E09E21057DA}" type="sibTrans" cxnId="{EE38D63C-CF78-4915-A586-8165A1E09BDE}">
      <dgm:prSet/>
      <dgm:spPr/>
      <dgm:t>
        <a:bodyPr/>
        <a:lstStyle/>
        <a:p>
          <a:endParaRPr lang="en-GB"/>
        </a:p>
      </dgm:t>
    </dgm:pt>
    <dgm:pt modelId="{DC029A59-BCD8-441D-8846-BB12484DD94F}">
      <dgm:prSet phldrT="[Text]"/>
      <dgm:spPr/>
      <dgm:t>
        <a:bodyPr/>
        <a:lstStyle/>
        <a:p>
          <a:r>
            <a:rPr lang="en-ZA" b="1" dirty="0"/>
            <a:t>12m historical volatility</a:t>
          </a:r>
          <a:endParaRPr lang="en-GB" b="1" dirty="0"/>
        </a:p>
      </dgm:t>
    </dgm:pt>
    <dgm:pt modelId="{78036A05-62EF-442F-B8CA-39D478FE05F7}" type="parTrans" cxnId="{E48FBE82-973C-41D0-A7CA-7C312DB81F5E}">
      <dgm:prSet/>
      <dgm:spPr/>
      <dgm:t>
        <a:bodyPr/>
        <a:lstStyle/>
        <a:p>
          <a:endParaRPr lang="en-GB"/>
        </a:p>
      </dgm:t>
    </dgm:pt>
    <dgm:pt modelId="{226FDC00-74F2-4A73-B0C9-5355F3B8A867}" type="sibTrans" cxnId="{E48FBE82-973C-41D0-A7CA-7C312DB81F5E}">
      <dgm:prSet/>
      <dgm:spPr/>
      <dgm:t>
        <a:bodyPr/>
        <a:lstStyle/>
        <a:p>
          <a:endParaRPr lang="en-GB"/>
        </a:p>
      </dgm:t>
    </dgm:pt>
    <dgm:pt modelId="{84F4EAC8-4085-4C70-8B06-7E4E5A1EBF35}">
      <dgm:prSet phldrT="[Text]"/>
      <dgm:spPr/>
      <dgm:t>
        <a:bodyPr/>
        <a:lstStyle/>
        <a:p>
          <a:r>
            <a:rPr lang="en-ZA" dirty="0"/>
            <a:t>International References</a:t>
          </a:r>
          <a:endParaRPr lang="en-GB" dirty="0"/>
        </a:p>
      </dgm:t>
    </dgm:pt>
    <dgm:pt modelId="{2374D530-9740-479B-B797-E867FCBE9227}" type="parTrans" cxnId="{EF6165E5-C3C2-4166-8682-1A04798F5306}">
      <dgm:prSet/>
      <dgm:spPr/>
      <dgm:t>
        <a:bodyPr/>
        <a:lstStyle/>
        <a:p>
          <a:endParaRPr lang="en-GB"/>
        </a:p>
      </dgm:t>
    </dgm:pt>
    <dgm:pt modelId="{93564DBF-56BD-4EAA-B40F-0A8407578F88}" type="sibTrans" cxnId="{EF6165E5-C3C2-4166-8682-1A04798F5306}">
      <dgm:prSet/>
      <dgm:spPr/>
      <dgm:t>
        <a:bodyPr/>
        <a:lstStyle/>
        <a:p>
          <a:endParaRPr lang="en-GB"/>
        </a:p>
      </dgm:t>
    </dgm:pt>
    <dgm:pt modelId="{164ECC8C-44F7-4CA5-83C9-4CEA57C02859}">
      <dgm:prSet phldrT="[Text]"/>
      <dgm:spPr/>
      <dgm:t>
        <a:bodyPr/>
        <a:lstStyle/>
        <a:p>
          <a:r>
            <a:rPr lang="en-ZA" dirty="0" err="1"/>
            <a:t>Alighanbari</a:t>
          </a:r>
          <a:r>
            <a:rPr lang="en-ZA" i="1" dirty="0"/>
            <a:t> et al. </a:t>
          </a:r>
          <a:r>
            <a:rPr lang="en-ZA" dirty="0"/>
            <a:t>(2016)</a:t>
          </a:r>
          <a:endParaRPr lang="en-GB" dirty="0"/>
        </a:p>
      </dgm:t>
    </dgm:pt>
    <dgm:pt modelId="{4A9E6A18-094D-4E05-9681-556BEBB654E6}" type="parTrans" cxnId="{2BFD2939-AE63-43AA-AB98-7F01C3E8C6BC}">
      <dgm:prSet/>
      <dgm:spPr/>
      <dgm:t>
        <a:bodyPr/>
        <a:lstStyle/>
        <a:p>
          <a:endParaRPr lang="en-GB"/>
        </a:p>
      </dgm:t>
    </dgm:pt>
    <dgm:pt modelId="{C9E1F338-B7A5-44D4-901F-772ACCE0A1EC}" type="sibTrans" cxnId="{2BFD2939-AE63-43AA-AB98-7F01C3E8C6BC}">
      <dgm:prSet/>
      <dgm:spPr/>
      <dgm:t>
        <a:bodyPr/>
        <a:lstStyle/>
        <a:p>
          <a:endParaRPr lang="en-GB"/>
        </a:p>
      </dgm:t>
    </dgm:pt>
    <dgm:pt modelId="{42A4914D-FFC0-4820-851C-1F21F7AE6449}">
      <dgm:prSet phldrT="[Text]"/>
      <dgm:spPr/>
      <dgm:t>
        <a:bodyPr/>
        <a:lstStyle/>
        <a:p>
          <a:r>
            <a:rPr lang="en-ZA" dirty="0"/>
            <a:t>South Africa references</a:t>
          </a:r>
          <a:endParaRPr lang="en-GB" dirty="0"/>
        </a:p>
      </dgm:t>
    </dgm:pt>
    <dgm:pt modelId="{3E726FB9-6531-4A84-9D36-5220F2610275}" type="parTrans" cxnId="{AFB3EA15-349A-43AA-872B-018DBA6A17D8}">
      <dgm:prSet/>
      <dgm:spPr/>
      <dgm:t>
        <a:bodyPr/>
        <a:lstStyle/>
        <a:p>
          <a:endParaRPr lang="en-GB"/>
        </a:p>
      </dgm:t>
    </dgm:pt>
    <dgm:pt modelId="{5AED7B2A-9546-49EF-9B25-3178AA085DFB}" type="sibTrans" cxnId="{AFB3EA15-349A-43AA-872B-018DBA6A17D8}">
      <dgm:prSet/>
      <dgm:spPr/>
      <dgm:t>
        <a:bodyPr/>
        <a:lstStyle/>
        <a:p>
          <a:endParaRPr lang="en-GB"/>
        </a:p>
      </dgm:t>
    </dgm:pt>
    <dgm:pt modelId="{A9A9BA0F-E706-4657-8377-A99C29161737}">
      <dgm:prSet phldrT="[Text]"/>
      <dgm:spPr/>
      <dgm:t>
        <a:bodyPr/>
        <a:lstStyle/>
        <a:p>
          <a:r>
            <a:rPr lang="en-ZA" dirty="0"/>
            <a:t>None</a:t>
          </a:r>
          <a:endParaRPr lang="en-GB" dirty="0"/>
        </a:p>
      </dgm:t>
    </dgm:pt>
    <dgm:pt modelId="{EEA7612C-7210-447B-9A4B-9BBB4FEA7157}" type="parTrans" cxnId="{AEF5AB2D-DF30-45C2-B10F-934F5CAEABDF}">
      <dgm:prSet/>
      <dgm:spPr/>
      <dgm:t>
        <a:bodyPr/>
        <a:lstStyle/>
        <a:p>
          <a:endParaRPr lang="en-GB"/>
        </a:p>
      </dgm:t>
    </dgm:pt>
    <dgm:pt modelId="{067BE8DF-6D3A-4AAF-82E4-2C58C96D91E3}" type="sibTrans" cxnId="{AEF5AB2D-DF30-45C2-B10F-934F5CAEABDF}">
      <dgm:prSet/>
      <dgm:spPr/>
      <dgm:t>
        <a:bodyPr/>
        <a:lstStyle/>
        <a:p>
          <a:endParaRPr lang="en-GB"/>
        </a:p>
      </dgm:t>
    </dgm:pt>
    <dgm:pt modelId="{EDE1AFC1-1978-4C9B-9ED8-65B145E11E13}" type="pres">
      <dgm:prSet presAssocID="{96A49994-23DB-4802-BA54-E569B4A0E0E7}" presName="Name0" presStyleCnt="0">
        <dgm:presLayoutVars>
          <dgm:dir/>
          <dgm:animLvl val="lvl"/>
          <dgm:resizeHandles val="exact"/>
        </dgm:presLayoutVars>
      </dgm:prSet>
      <dgm:spPr/>
    </dgm:pt>
    <dgm:pt modelId="{7636013E-8ABA-45EC-AEAA-6DE798997DB3}" type="pres">
      <dgm:prSet presAssocID="{AD170FAA-26CD-484E-8594-1D94AA21E17F}" presName="composite" presStyleCnt="0"/>
      <dgm:spPr/>
    </dgm:pt>
    <dgm:pt modelId="{2414975A-DABE-4A83-9361-C17B1138096F}" type="pres">
      <dgm:prSet presAssocID="{AD170FAA-26CD-484E-8594-1D94AA21E17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DD8A7BF-2788-4FAF-86C2-9DB78DC21777}" type="pres">
      <dgm:prSet presAssocID="{AD170FAA-26CD-484E-8594-1D94AA21E17F}" presName="desTx" presStyleLbl="alignAccFollowNode1" presStyleIdx="0" presStyleCnt="3" custLinFactNeighborX="-11560" custLinFactNeighborY="-1140">
        <dgm:presLayoutVars>
          <dgm:bulletEnabled val="1"/>
        </dgm:presLayoutVars>
      </dgm:prSet>
      <dgm:spPr/>
    </dgm:pt>
    <dgm:pt modelId="{D426BF1F-EBB7-461B-B472-942BA8521077}" type="pres">
      <dgm:prSet presAssocID="{08659C9D-EBFF-4FFB-8E88-7E09E21057DA}" presName="space" presStyleCnt="0"/>
      <dgm:spPr/>
    </dgm:pt>
    <dgm:pt modelId="{C6CCCE4C-07B5-4E71-A346-8E931578D41B}" type="pres">
      <dgm:prSet presAssocID="{84F4EAC8-4085-4C70-8B06-7E4E5A1EBF35}" presName="composite" presStyleCnt="0"/>
      <dgm:spPr/>
    </dgm:pt>
    <dgm:pt modelId="{E1EFF3A1-4EFE-40EC-871D-1EBF419E4FF5}" type="pres">
      <dgm:prSet presAssocID="{84F4EAC8-4085-4C70-8B06-7E4E5A1EBF3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2C7DB52-2B49-49E2-8CB2-870A3D103ED5}" type="pres">
      <dgm:prSet presAssocID="{84F4EAC8-4085-4C70-8B06-7E4E5A1EBF35}" presName="desTx" presStyleLbl="alignAccFollowNode1" presStyleIdx="1" presStyleCnt="3">
        <dgm:presLayoutVars>
          <dgm:bulletEnabled val="1"/>
        </dgm:presLayoutVars>
      </dgm:prSet>
      <dgm:spPr/>
    </dgm:pt>
    <dgm:pt modelId="{DE489C84-6DB6-4C55-9BD2-DF01A0A748A4}" type="pres">
      <dgm:prSet presAssocID="{93564DBF-56BD-4EAA-B40F-0A8407578F88}" presName="space" presStyleCnt="0"/>
      <dgm:spPr/>
    </dgm:pt>
    <dgm:pt modelId="{E3BB7F90-4AF2-43E0-B55E-A3BFB5F20D2B}" type="pres">
      <dgm:prSet presAssocID="{42A4914D-FFC0-4820-851C-1F21F7AE6449}" presName="composite" presStyleCnt="0"/>
      <dgm:spPr/>
    </dgm:pt>
    <dgm:pt modelId="{73F332A8-A550-4FE0-B19F-D7681A5A289B}" type="pres">
      <dgm:prSet presAssocID="{42A4914D-FFC0-4820-851C-1F21F7AE644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4F01398-492C-4438-A14C-E1E887EA7AE1}" type="pres">
      <dgm:prSet presAssocID="{42A4914D-FFC0-4820-851C-1F21F7AE644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FB3EA15-349A-43AA-872B-018DBA6A17D8}" srcId="{96A49994-23DB-4802-BA54-E569B4A0E0E7}" destId="{42A4914D-FFC0-4820-851C-1F21F7AE6449}" srcOrd="2" destOrd="0" parTransId="{3E726FB9-6531-4A84-9D36-5220F2610275}" sibTransId="{5AED7B2A-9546-49EF-9B25-3178AA085DFB}"/>
    <dgm:cxn modelId="{6B2D6323-2790-472F-8AEC-663A508A690C}" type="presOf" srcId="{DC029A59-BCD8-441D-8846-BB12484DD94F}" destId="{6DD8A7BF-2788-4FAF-86C2-9DB78DC21777}" srcOrd="0" destOrd="0" presId="urn:microsoft.com/office/officeart/2005/8/layout/hList1"/>
    <dgm:cxn modelId="{AEF5AB2D-DF30-45C2-B10F-934F5CAEABDF}" srcId="{42A4914D-FFC0-4820-851C-1F21F7AE6449}" destId="{A9A9BA0F-E706-4657-8377-A99C29161737}" srcOrd="0" destOrd="0" parTransId="{EEA7612C-7210-447B-9A4B-9BBB4FEA7157}" sibTransId="{067BE8DF-6D3A-4AAF-82E4-2C58C96D91E3}"/>
    <dgm:cxn modelId="{2BFD2939-AE63-43AA-AB98-7F01C3E8C6BC}" srcId="{84F4EAC8-4085-4C70-8B06-7E4E5A1EBF35}" destId="{164ECC8C-44F7-4CA5-83C9-4CEA57C02859}" srcOrd="0" destOrd="0" parTransId="{4A9E6A18-094D-4E05-9681-556BEBB654E6}" sibTransId="{C9E1F338-B7A5-44D4-901F-772ACCE0A1EC}"/>
    <dgm:cxn modelId="{EE38D63C-CF78-4915-A586-8165A1E09BDE}" srcId="{96A49994-23DB-4802-BA54-E569B4A0E0E7}" destId="{AD170FAA-26CD-484E-8594-1D94AA21E17F}" srcOrd="0" destOrd="0" parTransId="{4E61C631-921D-4A40-BA42-A2E3E968B863}" sibTransId="{08659C9D-EBFF-4FFB-8E88-7E09E21057DA}"/>
    <dgm:cxn modelId="{EB3E124D-D85B-4C2C-A7CB-67F26600615F}" type="presOf" srcId="{42A4914D-FFC0-4820-851C-1F21F7AE6449}" destId="{73F332A8-A550-4FE0-B19F-D7681A5A289B}" srcOrd="0" destOrd="0" presId="urn:microsoft.com/office/officeart/2005/8/layout/hList1"/>
    <dgm:cxn modelId="{62DB5A73-A428-498F-A898-9961FA18AD13}" type="presOf" srcId="{96A49994-23DB-4802-BA54-E569B4A0E0E7}" destId="{EDE1AFC1-1978-4C9B-9ED8-65B145E11E13}" srcOrd="0" destOrd="0" presId="urn:microsoft.com/office/officeart/2005/8/layout/hList1"/>
    <dgm:cxn modelId="{E48FBE82-973C-41D0-A7CA-7C312DB81F5E}" srcId="{AD170FAA-26CD-484E-8594-1D94AA21E17F}" destId="{DC029A59-BCD8-441D-8846-BB12484DD94F}" srcOrd="0" destOrd="0" parTransId="{78036A05-62EF-442F-B8CA-39D478FE05F7}" sibTransId="{226FDC00-74F2-4A73-B0C9-5355F3B8A867}"/>
    <dgm:cxn modelId="{6DE79C89-7F13-44C2-9C22-FA5A594D9636}" type="presOf" srcId="{164ECC8C-44F7-4CA5-83C9-4CEA57C02859}" destId="{C2C7DB52-2B49-49E2-8CB2-870A3D103ED5}" srcOrd="0" destOrd="0" presId="urn:microsoft.com/office/officeart/2005/8/layout/hList1"/>
    <dgm:cxn modelId="{B3017A91-6A23-46B5-A620-3A391876E951}" type="presOf" srcId="{AD170FAA-26CD-484E-8594-1D94AA21E17F}" destId="{2414975A-DABE-4A83-9361-C17B1138096F}" srcOrd="0" destOrd="0" presId="urn:microsoft.com/office/officeart/2005/8/layout/hList1"/>
    <dgm:cxn modelId="{7E8CE49A-ED27-4978-92BF-523454277CB0}" type="presOf" srcId="{A9A9BA0F-E706-4657-8377-A99C29161737}" destId="{44F01398-492C-4438-A14C-E1E887EA7AE1}" srcOrd="0" destOrd="0" presId="urn:microsoft.com/office/officeart/2005/8/layout/hList1"/>
    <dgm:cxn modelId="{1B67B39E-692B-449E-823A-B4F48DB964AC}" type="presOf" srcId="{84F4EAC8-4085-4C70-8B06-7E4E5A1EBF35}" destId="{E1EFF3A1-4EFE-40EC-871D-1EBF419E4FF5}" srcOrd="0" destOrd="0" presId="urn:microsoft.com/office/officeart/2005/8/layout/hList1"/>
    <dgm:cxn modelId="{EF6165E5-C3C2-4166-8682-1A04798F5306}" srcId="{96A49994-23DB-4802-BA54-E569B4A0E0E7}" destId="{84F4EAC8-4085-4C70-8B06-7E4E5A1EBF35}" srcOrd="1" destOrd="0" parTransId="{2374D530-9740-479B-B797-E867FCBE9227}" sibTransId="{93564DBF-56BD-4EAA-B40F-0A8407578F88}"/>
    <dgm:cxn modelId="{9A3CC141-6069-40AD-BD72-3A554C2AE8F3}" type="presParOf" srcId="{EDE1AFC1-1978-4C9B-9ED8-65B145E11E13}" destId="{7636013E-8ABA-45EC-AEAA-6DE798997DB3}" srcOrd="0" destOrd="0" presId="urn:microsoft.com/office/officeart/2005/8/layout/hList1"/>
    <dgm:cxn modelId="{1580BE0A-55AB-4EFC-8219-A79564C58302}" type="presParOf" srcId="{7636013E-8ABA-45EC-AEAA-6DE798997DB3}" destId="{2414975A-DABE-4A83-9361-C17B1138096F}" srcOrd="0" destOrd="0" presId="urn:microsoft.com/office/officeart/2005/8/layout/hList1"/>
    <dgm:cxn modelId="{E6780F5F-2384-4F18-B89E-94BB9DDFC704}" type="presParOf" srcId="{7636013E-8ABA-45EC-AEAA-6DE798997DB3}" destId="{6DD8A7BF-2788-4FAF-86C2-9DB78DC21777}" srcOrd="1" destOrd="0" presId="urn:microsoft.com/office/officeart/2005/8/layout/hList1"/>
    <dgm:cxn modelId="{B4DFDC8D-7E67-4464-908C-7DF9A20C2F80}" type="presParOf" srcId="{EDE1AFC1-1978-4C9B-9ED8-65B145E11E13}" destId="{D426BF1F-EBB7-461B-B472-942BA8521077}" srcOrd="1" destOrd="0" presId="urn:microsoft.com/office/officeart/2005/8/layout/hList1"/>
    <dgm:cxn modelId="{D0AE58D7-6A1C-42DE-A7C9-B289CB6BFD2B}" type="presParOf" srcId="{EDE1AFC1-1978-4C9B-9ED8-65B145E11E13}" destId="{C6CCCE4C-07B5-4E71-A346-8E931578D41B}" srcOrd="2" destOrd="0" presId="urn:microsoft.com/office/officeart/2005/8/layout/hList1"/>
    <dgm:cxn modelId="{4D3E2154-3ABB-48B7-8D07-84B3260759B3}" type="presParOf" srcId="{C6CCCE4C-07B5-4E71-A346-8E931578D41B}" destId="{E1EFF3A1-4EFE-40EC-871D-1EBF419E4FF5}" srcOrd="0" destOrd="0" presId="urn:microsoft.com/office/officeart/2005/8/layout/hList1"/>
    <dgm:cxn modelId="{CB2E0DCC-67B8-4616-96D1-4FC725F7DAB2}" type="presParOf" srcId="{C6CCCE4C-07B5-4E71-A346-8E931578D41B}" destId="{C2C7DB52-2B49-49E2-8CB2-870A3D103ED5}" srcOrd="1" destOrd="0" presId="urn:microsoft.com/office/officeart/2005/8/layout/hList1"/>
    <dgm:cxn modelId="{0975203F-1582-48B6-9FF5-B3BA4BB8E9C5}" type="presParOf" srcId="{EDE1AFC1-1978-4C9B-9ED8-65B145E11E13}" destId="{DE489C84-6DB6-4C55-9BD2-DF01A0A748A4}" srcOrd="3" destOrd="0" presId="urn:microsoft.com/office/officeart/2005/8/layout/hList1"/>
    <dgm:cxn modelId="{050CB2D7-59EA-47E6-AABC-42E06206F94E}" type="presParOf" srcId="{EDE1AFC1-1978-4C9B-9ED8-65B145E11E13}" destId="{E3BB7F90-4AF2-43E0-B55E-A3BFB5F20D2B}" srcOrd="4" destOrd="0" presId="urn:microsoft.com/office/officeart/2005/8/layout/hList1"/>
    <dgm:cxn modelId="{C86FDC67-3F67-41CE-A982-79AE0B1786FC}" type="presParOf" srcId="{E3BB7F90-4AF2-43E0-B55E-A3BFB5F20D2B}" destId="{73F332A8-A550-4FE0-B19F-D7681A5A289B}" srcOrd="0" destOrd="0" presId="urn:microsoft.com/office/officeart/2005/8/layout/hList1"/>
    <dgm:cxn modelId="{9074B77F-7DF6-4A88-89D7-96369DD98DE4}" type="presParOf" srcId="{E3BB7F90-4AF2-43E0-B55E-A3BFB5F20D2B}" destId="{44F01398-492C-4438-A14C-E1E887EA7AE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3E8C08-442C-4655-9512-AB1996B93E4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DB3D31FF-99ED-435D-B665-8B66C96EA4FE}">
      <dgm:prSet phldrT="[Text]"/>
      <dgm:spPr/>
      <dgm:t>
        <a:bodyPr/>
        <a:lstStyle/>
        <a:p>
          <a:r>
            <a:rPr lang="en-ZA" dirty="0"/>
            <a:t>Market Cap Weighted (MC) </a:t>
          </a:r>
        </a:p>
      </dgm:t>
    </dgm:pt>
    <dgm:pt modelId="{F955DF20-7819-4001-9D22-137989C671F1}" type="parTrans" cxnId="{EA470751-384C-4CD3-9C50-DC27DA84FC6D}">
      <dgm:prSet/>
      <dgm:spPr/>
      <dgm:t>
        <a:bodyPr/>
        <a:lstStyle/>
        <a:p>
          <a:endParaRPr lang="en-ZA"/>
        </a:p>
      </dgm:t>
    </dgm:pt>
    <dgm:pt modelId="{3DD9A1A8-12E7-43D4-B01F-51B45285144E}" type="sibTrans" cxnId="{EA470751-384C-4CD3-9C50-DC27DA84FC6D}">
      <dgm:prSet/>
      <dgm:spPr/>
      <dgm:t>
        <a:bodyPr/>
        <a:lstStyle/>
        <a:p>
          <a:endParaRPr lang="en-ZA"/>
        </a:p>
      </dgm:t>
    </dgm:pt>
    <dgm:pt modelId="{5856EAD6-A494-4DF1-9258-A3AED62D7B6A}">
      <dgm:prSet phldrT="[Text]"/>
      <dgm:spPr/>
      <dgm:t>
        <a:bodyPr/>
        <a:lstStyle/>
        <a:p>
          <a:r>
            <a:rPr lang="en-ZA" dirty="0"/>
            <a:t>1. Equally Weighted (EW)</a:t>
          </a:r>
        </a:p>
      </dgm:t>
    </dgm:pt>
    <dgm:pt modelId="{147B8D3E-2984-4186-897F-79BFF8609466}" type="parTrans" cxnId="{E185716E-4F32-4549-8C94-737E4C24DBFF}">
      <dgm:prSet/>
      <dgm:spPr/>
      <dgm:t>
        <a:bodyPr/>
        <a:lstStyle/>
        <a:p>
          <a:endParaRPr lang="en-ZA"/>
        </a:p>
      </dgm:t>
    </dgm:pt>
    <dgm:pt modelId="{666BFB15-854F-4925-A8BA-5EB8FFF32911}" type="sibTrans" cxnId="{E185716E-4F32-4549-8C94-737E4C24DBFF}">
      <dgm:prSet/>
      <dgm:spPr/>
      <dgm:t>
        <a:bodyPr/>
        <a:lstStyle/>
        <a:p>
          <a:endParaRPr lang="en-ZA"/>
        </a:p>
      </dgm:t>
    </dgm:pt>
    <dgm:pt modelId="{7C3E5E94-744B-4C55-98E2-228326CFBC49}">
      <dgm:prSet phldrT="[Text]"/>
      <dgm:spPr/>
      <dgm:t>
        <a:bodyPr/>
        <a:lstStyle/>
        <a:p>
          <a:r>
            <a:rPr lang="en-ZA" dirty="0"/>
            <a:t>Weight = Market  (normalised over market cap of entire portfolio)</a:t>
          </a:r>
        </a:p>
      </dgm:t>
    </dgm:pt>
    <dgm:pt modelId="{DC419432-B3B3-4D75-AE11-D50E3FB08902}" type="parTrans" cxnId="{AD1DA269-E17A-438A-8649-DA0CAF2F1A13}">
      <dgm:prSet/>
      <dgm:spPr/>
      <dgm:t>
        <a:bodyPr/>
        <a:lstStyle/>
        <a:p>
          <a:endParaRPr lang="en-ZA"/>
        </a:p>
      </dgm:t>
    </dgm:pt>
    <dgm:pt modelId="{3D4DFDF3-B463-440F-8A60-4BACBF0AECBF}" type="sibTrans" cxnId="{AD1DA269-E17A-438A-8649-DA0CAF2F1A13}">
      <dgm:prSet/>
      <dgm:spPr/>
      <dgm:t>
        <a:bodyPr/>
        <a:lstStyle/>
        <a:p>
          <a:endParaRPr lang="en-ZA"/>
        </a:p>
      </dgm:t>
    </dgm:pt>
    <dgm:pt modelId="{71BFF6B7-7994-41B9-8C49-DCAB41467CD9}">
      <dgm:prSet phldrT="[Text]"/>
      <dgm:spPr/>
      <dgm:t>
        <a:bodyPr/>
        <a:lstStyle/>
        <a:p>
          <a:r>
            <a:rPr lang="en-ZA" dirty="0"/>
            <a:t>No adjustment for free float</a:t>
          </a:r>
        </a:p>
      </dgm:t>
    </dgm:pt>
    <dgm:pt modelId="{DC7EDD91-B9BC-4AB9-BEB7-E10F08000B99}" type="parTrans" cxnId="{30229909-D975-453B-9C79-94C6368D1470}">
      <dgm:prSet/>
      <dgm:spPr/>
      <dgm:t>
        <a:bodyPr/>
        <a:lstStyle/>
        <a:p>
          <a:endParaRPr lang="en-ZA"/>
        </a:p>
      </dgm:t>
    </dgm:pt>
    <dgm:pt modelId="{49CECD58-14A6-45D8-8251-69913D92836A}" type="sibTrans" cxnId="{30229909-D975-453B-9C79-94C6368D1470}">
      <dgm:prSet/>
      <dgm:spPr/>
      <dgm:t>
        <a:bodyPr/>
        <a:lstStyle/>
        <a:p>
          <a:endParaRPr lang="en-ZA"/>
        </a:p>
      </dgm:t>
    </dgm:pt>
    <dgm:pt modelId="{B92B403A-9769-4722-B1FB-D4AFDB00FA73}">
      <dgm:prSet phldrT="[Text]"/>
      <dgm:spPr/>
      <dgm:t>
        <a:bodyPr/>
        <a:lstStyle/>
        <a:p>
          <a:r>
            <a:rPr lang="en-ZA" dirty="0"/>
            <a:t>Weight = 1/n</a:t>
          </a:r>
        </a:p>
      </dgm:t>
    </dgm:pt>
    <dgm:pt modelId="{98060A66-3DBB-4174-B0D1-C6860D4A7A73}" type="parTrans" cxnId="{384747AF-C54D-4DED-90FE-044EBA3CB090}">
      <dgm:prSet/>
      <dgm:spPr/>
      <dgm:t>
        <a:bodyPr/>
        <a:lstStyle/>
        <a:p>
          <a:endParaRPr lang="en-ZA"/>
        </a:p>
      </dgm:t>
    </dgm:pt>
    <dgm:pt modelId="{6CCA368B-869A-47AF-A28A-13C1C069A59E}" type="sibTrans" cxnId="{384747AF-C54D-4DED-90FE-044EBA3CB090}">
      <dgm:prSet/>
      <dgm:spPr/>
      <dgm:t>
        <a:bodyPr/>
        <a:lstStyle/>
        <a:p>
          <a:endParaRPr lang="en-ZA"/>
        </a:p>
      </dgm:t>
    </dgm:pt>
    <dgm:pt modelId="{6F7E5D7F-049C-48D4-AD64-86027E0C9D1F}">
      <dgm:prSet phldrT="[Text]"/>
      <dgm:spPr/>
      <dgm:t>
        <a:bodyPr/>
        <a:lstStyle/>
        <a:p>
          <a:r>
            <a:rPr lang="en-ZA" dirty="0"/>
            <a:t>2. Minimum Volatility Weighted (MV)</a:t>
          </a:r>
        </a:p>
      </dgm:t>
    </dgm:pt>
    <dgm:pt modelId="{A99FEEE4-562F-4FEC-8B83-DF101675F9E3}" type="parTrans" cxnId="{6529FA72-C3D3-4693-A504-98793CD6628F}">
      <dgm:prSet/>
      <dgm:spPr/>
      <dgm:t>
        <a:bodyPr/>
        <a:lstStyle/>
        <a:p>
          <a:endParaRPr lang="en-ZA"/>
        </a:p>
      </dgm:t>
    </dgm:pt>
    <dgm:pt modelId="{044EB35C-1C31-4EFC-86FE-FA168B8BDBC6}" type="sibTrans" cxnId="{6529FA72-C3D3-4693-A504-98793CD6628F}">
      <dgm:prSet/>
      <dgm:spPr/>
      <dgm:t>
        <a:bodyPr/>
        <a:lstStyle/>
        <a:p>
          <a:endParaRPr lang="en-ZA"/>
        </a:p>
      </dgm:t>
    </dgm:pt>
    <dgm:pt modelId="{6C79C7DD-674C-4E66-8E64-DE7C1A6F5C88}">
      <dgm:prSet phldrT="[Text]"/>
      <dgm:spPr/>
      <dgm:t>
        <a:bodyPr/>
        <a:lstStyle/>
        <a:p>
          <a:r>
            <a:rPr lang="en-ZA" dirty="0"/>
            <a:t>Weights </a:t>
          </a:r>
          <a:r>
            <a:rPr lang="en-ZA" dirty="0">
              <a:sym typeface="Wingdings"/>
            </a:rPr>
            <a:t> </a:t>
          </a:r>
          <a:r>
            <a:rPr lang="en-ZA" dirty="0"/>
            <a:t>minimise overall portfolio variance</a:t>
          </a:r>
        </a:p>
      </dgm:t>
    </dgm:pt>
    <dgm:pt modelId="{730393DF-34D1-415A-BAC8-98634FAA5109}" type="parTrans" cxnId="{E5AFC2E8-4260-4D0F-AE58-A3337666C601}">
      <dgm:prSet/>
      <dgm:spPr/>
      <dgm:t>
        <a:bodyPr/>
        <a:lstStyle/>
        <a:p>
          <a:endParaRPr lang="en-ZA"/>
        </a:p>
      </dgm:t>
    </dgm:pt>
    <dgm:pt modelId="{DE996C59-13C8-48D8-9D3B-F78B634E9D14}" type="sibTrans" cxnId="{E5AFC2E8-4260-4D0F-AE58-A3337666C601}">
      <dgm:prSet/>
      <dgm:spPr/>
      <dgm:t>
        <a:bodyPr/>
        <a:lstStyle/>
        <a:p>
          <a:endParaRPr lang="en-ZA"/>
        </a:p>
      </dgm:t>
    </dgm:pt>
    <dgm:pt modelId="{9AE5A465-88DC-48D0-A1A2-F0A58225819D}">
      <dgm:prSet phldrT="[Text]"/>
      <dgm:spPr/>
      <dgm:t>
        <a:bodyPr/>
        <a:lstStyle/>
        <a:p>
          <a:r>
            <a:rPr lang="en-ZA" dirty="0"/>
            <a:t>Variance/Covariance matrix based on rolling 12m return history</a:t>
          </a:r>
        </a:p>
      </dgm:t>
    </dgm:pt>
    <dgm:pt modelId="{DC734D2B-6362-4A10-A929-FDC02D0A128E}" type="parTrans" cxnId="{1708CCF8-B38F-4412-A86A-D7771AF25E91}">
      <dgm:prSet/>
      <dgm:spPr/>
      <dgm:t>
        <a:bodyPr/>
        <a:lstStyle/>
        <a:p>
          <a:endParaRPr lang="en-ZA"/>
        </a:p>
      </dgm:t>
    </dgm:pt>
    <dgm:pt modelId="{F921E970-AD79-4D6E-B1BE-331342FC968B}" type="sibTrans" cxnId="{1708CCF8-B38F-4412-A86A-D7771AF25E91}">
      <dgm:prSet/>
      <dgm:spPr/>
      <dgm:t>
        <a:bodyPr/>
        <a:lstStyle/>
        <a:p>
          <a:endParaRPr lang="en-ZA"/>
        </a:p>
      </dgm:t>
    </dgm:pt>
    <dgm:pt modelId="{5E2CE408-6249-43D7-BA15-CE1BA66FA4D4}">
      <dgm:prSet phldrT="[Text]"/>
      <dgm:spPr/>
      <dgm:t>
        <a:bodyPr/>
        <a:lstStyle/>
        <a:p>
          <a:r>
            <a:rPr lang="en-ZA" dirty="0"/>
            <a:t>n = no. of shares in the portfolio (20)</a:t>
          </a:r>
        </a:p>
      </dgm:t>
    </dgm:pt>
    <dgm:pt modelId="{F1D668D8-4952-46DB-9B97-5750F77ADA9E}" type="parTrans" cxnId="{4FF63E67-5C86-40E4-874C-786B053E6E20}">
      <dgm:prSet/>
      <dgm:spPr/>
      <dgm:t>
        <a:bodyPr/>
        <a:lstStyle/>
        <a:p>
          <a:endParaRPr lang="en-ZA"/>
        </a:p>
      </dgm:t>
    </dgm:pt>
    <dgm:pt modelId="{20C992F8-F163-449B-ADDF-C252E3B21FE6}" type="sibTrans" cxnId="{4FF63E67-5C86-40E4-874C-786B053E6E20}">
      <dgm:prSet/>
      <dgm:spPr/>
      <dgm:t>
        <a:bodyPr/>
        <a:lstStyle/>
        <a:p>
          <a:endParaRPr lang="en-ZA"/>
        </a:p>
      </dgm:t>
    </dgm:pt>
    <dgm:pt modelId="{1E1228E2-1613-4153-96F7-A72F4752F415}">
      <dgm:prSet phldrT="[Text]"/>
      <dgm:spPr/>
      <dgm:t>
        <a:bodyPr/>
        <a:lstStyle/>
        <a:p>
          <a:r>
            <a:rPr lang="en-ZA" dirty="0"/>
            <a:t>Becomes the benchmark for the alternative strategies:</a:t>
          </a:r>
        </a:p>
      </dgm:t>
    </dgm:pt>
    <dgm:pt modelId="{ECFACF06-4FDC-4C42-9205-8FF5448D3154}" type="parTrans" cxnId="{128FF9A4-5B0C-418C-BC1E-1020E3D0486B}">
      <dgm:prSet/>
      <dgm:spPr/>
      <dgm:t>
        <a:bodyPr/>
        <a:lstStyle/>
        <a:p>
          <a:endParaRPr lang="en-GB"/>
        </a:p>
      </dgm:t>
    </dgm:pt>
    <dgm:pt modelId="{2AA90DF3-0A85-487A-9FA8-B02C270F8EF5}" type="sibTrans" cxnId="{128FF9A4-5B0C-418C-BC1E-1020E3D0486B}">
      <dgm:prSet/>
      <dgm:spPr/>
      <dgm:t>
        <a:bodyPr/>
        <a:lstStyle/>
        <a:p>
          <a:endParaRPr lang="en-GB"/>
        </a:p>
      </dgm:t>
    </dgm:pt>
    <dgm:pt modelId="{65B4ADFF-07D9-4616-9E40-0F9DC1BB089C}">
      <dgm:prSet phldrT="[Text]"/>
      <dgm:spPr/>
      <dgm:t>
        <a:bodyPr/>
        <a:lstStyle/>
        <a:p>
          <a:r>
            <a:rPr lang="en-ZA" dirty="0"/>
            <a:t>Diversification levels and</a:t>
          </a:r>
        </a:p>
      </dgm:t>
    </dgm:pt>
    <dgm:pt modelId="{5FCCAC64-C3F8-4C72-8C93-77DFDA8DE409}" type="parTrans" cxnId="{9D6047E5-98A3-44AD-8170-7502C40F650C}">
      <dgm:prSet/>
      <dgm:spPr/>
      <dgm:t>
        <a:bodyPr/>
        <a:lstStyle/>
        <a:p>
          <a:endParaRPr lang="en-GB"/>
        </a:p>
      </dgm:t>
    </dgm:pt>
    <dgm:pt modelId="{E31D734E-A6DB-4626-BC13-D8EBEC180712}" type="sibTrans" cxnId="{9D6047E5-98A3-44AD-8170-7502C40F650C}">
      <dgm:prSet/>
      <dgm:spPr/>
      <dgm:t>
        <a:bodyPr/>
        <a:lstStyle/>
        <a:p>
          <a:endParaRPr lang="en-GB"/>
        </a:p>
      </dgm:t>
    </dgm:pt>
    <dgm:pt modelId="{AD8A82AA-9070-40D9-8E4F-82805B7549DB}">
      <dgm:prSet phldrT="[Text]"/>
      <dgm:spPr/>
      <dgm:t>
        <a:bodyPr/>
        <a:lstStyle/>
        <a:p>
          <a:r>
            <a:rPr lang="en-ZA" dirty="0"/>
            <a:t>Risk adjusted returns</a:t>
          </a:r>
        </a:p>
      </dgm:t>
    </dgm:pt>
    <dgm:pt modelId="{7E9277A7-96BE-47C7-973A-996837BC1D94}" type="parTrans" cxnId="{518E4BBA-E85D-4BB0-997B-9315DA300E16}">
      <dgm:prSet/>
      <dgm:spPr/>
      <dgm:t>
        <a:bodyPr/>
        <a:lstStyle/>
        <a:p>
          <a:endParaRPr lang="en-GB"/>
        </a:p>
      </dgm:t>
    </dgm:pt>
    <dgm:pt modelId="{89328634-D485-4512-9DC4-8B1C9C41382C}" type="sibTrans" cxnId="{518E4BBA-E85D-4BB0-997B-9315DA300E16}">
      <dgm:prSet/>
      <dgm:spPr/>
      <dgm:t>
        <a:bodyPr/>
        <a:lstStyle/>
        <a:p>
          <a:endParaRPr lang="en-GB"/>
        </a:p>
      </dgm:t>
    </dgm:pt>
    <dgm:pt modelId="{4AC92848-71EC-415D-A74C-A39513AF616C}" type="pres">
      <dgm:prSet presAssocID="{A73E8C08-442C-4655-9512-AB1996B93E4E}" presName="linear" presStyleCnt="0">
        <dgm:presLayoutVars>
          <dgm:dir/>
          <dgm:animLvl val="lvl"/>
          <dgm:resizeHandles val="exact"/>
        </dgm:presLayoutVars>
      </dgm:prSet>
      <dgm:spPr/>
    </dgm:pt>
    <dgm:pt modelId="{952E53C6-F1BB-4599-9538-159B8FD393C5}" type="pres">
      <dgm:prSet presAssocID="{DB3D31FF-99ED-435D-B665-8B66C96EA4FE}" presName="parentLin" presStyleCnt="0"/>
      <dgm:spPr/>
    </dgm:pt>
    <dgm:pt modelId="{4CDB2197-0C2D-4998-812E-9A37BBA85078}" type="pres">
      <dgm:prSet presAssocID="{DB3D31FF-99ED-435D-B665-8B66C96EA4FE}" presName="parentLeftMargin" presStyleLbl="node1" presStyleIdx="0" presStyleCnt="3"/>
      <dgm:spPr/>
    </dgm:pt>
    <dgm:pt modelId="{197000BD-E722-45AA-B16F-08C2F73A7AB8}" type="pres">
      <dgm:prSet presAssocID="{DB3D31FF-99ED-435D-B665-8B66C96EA4F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23A15F7-E60C-46CC-AB0B-F78D5A8B8753}" type="pres">
      <dgm:prSet presAssocID="{DB3D31FF-99ED-435D-B665-8B66C96EA4FE}" presName="negativeSpace" presStyleCnt="0"/>
      <dgm:spPr/>
    </dgm:pt>
    <dgm:pt modelId="{E9509452-A4C5-41CE-8F51-C0C683C8B9F2}" type="pres">
      <dgm:prSet presAssocID="{DB3D31FF-99ED-435D-B665-8B66C96EA4FE}" presName="childText" presStyleLbl="conFgAcc1" presStyleIdx="0" presStyleCnt="3">
        <dgm:presLayoutVars>
          <dgm:bulletEnabled val="1"/>
        </dgm:presLayoutVars>
      </dgm:prSet>
      <dgm:spPr/>
    </dgm:pt>
    <dgm:pt modelId="{9348B94C-9EBE-407F-976A-27C3EA28CF12}" type="pres">
      <dgm:prSet presAssocID="{3DD9A1A8-12E7-43D4-B01F-51B45285144E}" presName="spaceBetweenRectangles" presStyleCnt="0"/>
      <dgm:spPr/>
    </dgm:pt>
    <dgm:pt modelId="{62C78117-9975-4E4F-BCA6-4C16A7FBDE7B}" type="pres">
      <dgm:prSet presAssocID="{5856EAD6-A494-4DF1-9258-A3AED62D7B6A}" presName="parentLin" presStyleCnt="0"/>
      <dgm:spPr/>
    </dgm:pt>
    <dgm:pt modelId="{41986933-51EE-48F9-8BFD-51BBCC023295}" type="pres">
      <dgm:prSet presAssocID="{5856EAD6-A494-4DF1-9258-A3AED62D7B6A}" presName="parentLeftMargin" presStyleLbl="node1" presStyleIdx="0" presStyleCnt="3"/>
      <dgm:spPr/>
    </dgm:pt>
    <dgm:pt modelId="{D3C17033-3DAC-49A1-BDEF-7E3F00D7AFB6}" type="pres">
      <dgm:prSet presAssocID="{5856EAD6-A494-4DF1-9258-A3AED62D7B6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077BC19-B99E-4425-AF6B-9ABCFAEE1A3D}" type="pres">
      <dgm:prSet presAssocID="{5856EAD6-A494-4DF1-9258-A3AED62D7B6A}" presName="negativeSpace" presStyleCnt="0"/>
      <dgm:spPr/>
    </dgm:pt>
    <dgm:pt modelId="{E0EFB89C-CB31-4251-AF24-827C01712D43}" type="pres">
      <dgm:prSet presAssocID="{5856EAD6-A494-4DF1-9258-A3AED62D7B6A}" presName="childText" presStyleLbl="conFgAcc1" presStyleIdx="1" presStyleCnt="3">
        <dgm:presLayoutVars>
          <dgm:bulletEnabled val="1"/>
        </dgm:presLayoutVars>
      </dgm:prSet>
      <dgm:spPr/>
    </dgm:pt>
    <dgm:pt modelId="{E3424701-9E10-4516-90C1-74871B9B7448}" type="pres">
      <dgm:prSet presAssocID="{666BFB15-854F-4925-A8BA-5EB8FFF32911}" presName="spaceBetweenRectangles" presStyleCnt="0"/>
      <dgm:spPr/>
    </dgm:pt>
    <dgm:pt modelId="{D105D943-9859-4A38-A7AB-F60C6AD93D98}" type="pres">
      <dgm:prSet presAssocID="{6F7E5D7F-049C-48D4-AD64-86027E0C9D1F}" presName="parentLin" presStyleCnt="0"/>
      <dgm:spPr/>
    </dgm:pt>
    <dgm:pt modelId="{59F3BE62-9AB6-498F-9A92-A13D5458CD28}" type="pres">
      <dgm:prSet presAssocID="{6F7E5D7F-049C-48D4-AD64-86027E0C9D1F}" presName="parentLeftMargin" presStyleLbl="node1" presStyleIdx="1" presStyleCnt="3"/>
      <dgm:spPr/>
    </dgm:pt>
    <dgm:pt modelId="{352E17B6-BE2F-49E0-B0A4-D8582AAB2A66}" type="pres">
      <dgm:prSet presAssocID="{6F7E5D7F-049C-48D4-AD64-86027E0C9D1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C931845-1EE5-4F07-8F94-6BE4361DA244}" type="pres">
      <dgm:prSet presAssocID="{6F7E5D7F-049C-48D4-AD64-86027E0C9D1F}" presName="negativeSpace" presStyleCnt="0"/>
      <dgm:spPr/>
    </dgm:pt>
    <dgm:pt modelId="{E85FE498-E051-4BFD-80A8-ED76682170FC}" type="pres">
      <dgm:prSet presAssocID="{6F7E5D7F-049C-48D4-AD64-86027E0C9D1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2970902-30F4-4528-BEAA-F3E005CFC720}" type="presOf" srcId="{6F7E5D7F-049C-48D4-AD64-86027E0C9D1F}" destId="{352E17B6-BE2F-49E0-B0A4-D8582AAB2A66}" srcOrd="1" destOrd="0" presId="urn:microsoft.com/office/officeart/2005/8/layout/list1"/>
    <dgm:cxn modelId="{30229909-D975-453B-9C79-94C6368D1470}" srcId="{DB3D31FF-99ED-435D-B665-8B66C96EA4FE}" destId="{71BFF6B7-7994-41B9-8C49-DCAB41467CD9}" srcOrd="1" destOrd="0" parTransId="{DC7EDD91-B9BC-4AB9-BEB7-E10F08000B99}" sibTransId="{49CECD58-14A6-45D8-8251-69913D92836A}"/>
    <dgm:cxn modelId="{86E4DF0D-9156-490C-A6C5-920799137370}" type="presOf" srcId="{AD8A82AA-9070-40D9-8E4F-82805B7549DB}" destId="{E9509452-A4C5-41CE-8F51-C0C683C8B9F2}" srcOrd="0" destOrd="4" presId="urn:microsoft.com/office/officeart/2005/8/layout/list1"/>
    <dgm:cxn modelId="{440A4324-C41A-4CC0-A079-042F271323BD}" type="presOf" srcId="{5856EAD6-A494-4DF1-9258-A3AED62D7B6A}" destId="{41986933-51EE-48F9-8BFD-51BBCC023295}" srcOrd="0" destOrd="0" presId="urn:microsoft.com/office/officeart/2005/8/layout/list1"/>
    <dgm:cxn modelId="{01760D28-E526-4712-9EDE-A6A4BD8265A2}" type="presOf" srcId="{6C79C7DD-674C-4E66-8E64-DE7C1A6F5C88}" destId="{E85FE498-E051-4BFD-80A8-ED76682170FC}" srcOrd="0" destOrd="0" presId="urn:microsoft.com/office/officeart/2005/8/layout/list1"/>
    <dgm:cxn modelId="{4FF63E67-5C86-40E4-874C-786B053E6E20}" srcId="{5856EAD6-A494-4DF1-9258-A3AED62D7B6A}" destId="{5E2CE408-6249-43D7-BA15-CE1BA66FA4D4}" srcOrd="1" destOrd="0" parTransId="{F1D668D8-4952-46DB-9B97-5750F77ADA9E}" sibTransId="{20C992F8-F163-449B-ADDF-C252E3B21FE6}"/>
    <dgm:cxn modelId="{414E3549-98E7-492A-928D-444B020AFCED}" type="presOf" srcId="{5856EAD6-A494-4DF1-9258-A3AED62D7B6A}" destId="{D3C17033-3DAC-49A1-BDEF-7E3F00D7AFB6}" srcOrd="1" destOrd="0" presId="urn:microsoft.com/office/officeart/2005/8/layout/list1"/>
    <dgm:cxn modelId="{AD1DA269-E17A-438A-8649-DA0CAF2F1A13}" srcId="{DB3D31FF-99ED-435D-B665-8B66C96EA4FE}" destId="{7C3E5E94-744B-4C55-98E2-228326CFBC49}" srcOrd="0" destOrd="0" parTransId="{DC419432-B3B3-4D75-AE11-D50E3FB08902}" sibTransId="{3D4DFDF3-B463-440F-8A60-4BACBF0AECBF}"/>
    <dgm:cxn modelId="{3918FD49-A230-405D-9073-3B3B78DA360F}" type="presOf" srcId="{6F7E5D7F-049C-48D4-AD64-86027E0C9D1F}" destId="{59F3BE62-9AB6-498F-9A92-A13D5458CD28}" srcOrd="0" destOrd="0" presId="urn:microsoft.com/office/officeart/2005/8/layout/list1"/>
    <dgm:cxn modelId="{20531B6B-67B4-4F19-A130-3B19800C0DC4}" type="presOf" srcId="{9AE5A465-88DC-48D0-A1A2-F0A58225819D}" destId="{E85FE498-E051-4BFD-80A8-ED76682170FC}" srcOrd="0" destOrd="1" presId="urn:microsoft.com/office/officeart/2005/8/layout/list1"/>
    <dgm:cxn modelId="{2F8C7A6B-1F8E-4E53-9863-591C09AB3CFC}" type="presOf" srcId="{DB3D31FF-99ED-435D-B665-8B66C96EA4FE}" destId="{197000BD-E722-45AA-B16F-08C2F73A7AB8}" srcOrd="1" destOrd="0" presId="urn:microsoft.com/office/officeart/2005/8/layout/list1"/>
    <dgm:cxn modelId="{E185716E-4F32-4549-8C94-737E4C24DBFF}" srcId="{A73E8C08-442C-4655-9512-AB1996B93E4E}" destId="{5856EAD6-A494-4DF1-9258-A3AED62D7B6A}" srcOrd="1" destOrd="0" parTransId="{147B8D3E-2984-4186-897F-79BFF8609466}" sibTransId="{666BFB15-854F-4925-A8BA-5EB8FFF32911}"/>
    <dgm:cxn modelId="{EA470751-384C-4CD3-9C50-DC27DA84FC6D}" srcId="{A73E8C08-442C-4655-9512-AB1996B93E4E}" destId="{DB3D31FF-99ED-435D-B665-8B66C96EA4FE}" srcOrd="0" destOrd="0" parTransId="{F955DF20-7819-4001-9D22-137989C671F1}" sibTransId="{3DD9A1A8-12E7-43D4-B01F-51B45285144E}"/>
    <dgm:cxn modelId="{6529FA72-C3D3-4693-A504-98793CD6628F}" srcId="{A73E8C08-442C-4655-9512-AB1996B93E4E}" destId="{6F7E5D7F-049C-48D4-AD64-86027E0C9D1F}" srcOrd="2" destOrd="0" parTransId="{A99FEEE4-562F-4FEC-8B83-DF101675F9E3}" sibTransId="{044EB35C-1C31-4EFC-86FE-FA168B8BDBC6}"/>
    <dgm:cxn modelId="{CA3AD289-68B9-42B4-AE14-1BB165B9BDDB}" type="presOf" srcId="{5E2CE408-6249-43D7-BA15-CE1BA66FA4D4}" destId="{E0EFB89C-CB31-4251-AF24-827C01712D43}" srcOrd="0" destOrd="1" presId="urn:microsoft.com/office/officeart/2005/8/layout/list1"/>
    <dgm:cxn modelId="{851C1C8C-0184-4F2E-A4C8-C24843499B29}" type="presOf" srcId="{7C3E5E94-744B-4C55-98E2-228326CFBC49}" destId="{E9509452-A4C5-41CE-8F51-C0C683C8B9F2}" srcOrd="0" destOrd="0" presId="urn:microsoft.com/office/officeart/2005/8/layout/list1"/>
    <dgm:cxn modelId="{BEC475A4-81C2-45BF-990C-F8D7FFC586BE}" type="presOf" srcId="{1E1228E2-1613-4153-96F7-A72F4752F415}" destId="{E9509452-A4C5-41CE-8F51-C0C683C8B9F2}" srcOrd="0" destOrd="2" presId="urn:microsoft.com/office/officeart/2005/8/layout/list1"/>
    <dgm:cxn modelId="{128FF9A4-5B0C-418C-BC1E-1020E3D0486B}" srcId="{DB3D31FF-99ED-435D-B665-8B66C96EA4FE}" destId="{1E1228E2-1613-4153-96F7-A72F4752F415}" srcOrd="2" destOrd="0" parTransId="{ECFACF06-4FDC-4C42-9205-8FF5448D3154}" sibTransId="{2AA90DF3-0A85-487A-9FA8-B02C270F8EF5}"/>
    <dgm:cxn modelId="{384747AF-C54D-4DED-90FE-044EBA3CB090}" srcId="{5856EAD6-A494-4DF1-9258-A3AED62D7B6A}" destId="{B92B403A-9769-4722-B1FB-D4AFDB00FA73}" srcOrd="0" destOrd="0" parTransId="{98060A66-3DBB-4174-B0D1-C6860D4A7A73}" sibTransId="{6CCA368B-869A-47AF-A28A-13C1C069A59E}"/>
    <dgm:cxn modelId="{518E4BBA-E85D-4BB0-997B-9315DA300E16}" srcId="{1E1228E2-1613-4153-96F7-A72F4752F415}" destId="{AD8A82AA-9070-40D9-8E4F-82805B7549DB}" srcOrd="1" destOrd="0" parTransId="{7E9277A7-96BE-47C7-973A-996837BC1D94}" sibTransId="{89328634-D485-4512-9DC4-8B1C9C41382C}"/>
    <dgm:cxn modelId="{211D35CF-2D23-43CD-B6C3-C84EF06EDE1A}" type="presOf" srcId="{A73E8C08-442C-4655-9512-AB1996B93E4E}" destId="{4AC92848-71EC-415D-A74C-A39513AF616C}" srcOrd="0" destOrd="0" presId="urn:microsoft.com/office/officeart/2005/8/layout/list1"/>
    <dgm:cxn modelId="{AD9D88D1-1DFA-4A1C-B691-1A6B89BA90A7}" type="presOf" srcId="{DB3D31FF-99ED-435D-B665-8B66C96EA4FE}" destId="{4CDB2197-0C2D-4998-812E-9A37BBA85078}" srcOrd="0" destOrd="0" presId="urn:microsoft.com/office/officeart/2005/8/layout/list1"/>
    <dgm:cxn modelId="{1D6B01D3-0FDA-4DC1-83BF-4CA06CA0090A}" type="presOf" srcId="{65B4ADFF-07D9-4616-9E40-0F9DC1BB089C}" destId="{E9509452-A4C5-41CE-8F51-C0C683C8B9F2}" srcOrd="0" destOrd="3" presId="urn:microsoft.com/office/officeart/2005/8/layout/list1"/>
    <dgm:cxn modelId="{EEC0E5DF-9FA5-4106-817F-FDAF048A5C7D}" type="presOf" srcId="{B92B403A-9769-4722-B1FB-D4AFDB00FA73}" destId="{E0EFB89C-CB31-4251-AF24-827C01712D43}" srcOrd="0" destOrd="0" presId="urn:microsoft.com/office/officeart/2005/8/layout/list1"/>
    <dgm:cxn modelId="{9D6047E5-98A3-44AD-8170-7502C40F650C}" srcId="{1E1228E2-1613-4153-96F7-A72F4752F415}" destId="{65B4ADFF-07D9-4616-9E40-0F9DC1BB089C}" srcOrd="0" destOrd="0" parTransId="{5FCCAC64-C3F8-4C72-8C93-77DFDA8DE409}" sibTransId="{E31D734E-A6DB-4626-BC13-D8EBEC180712}"/>
    <dgm:cxn modelId="{E5AFC2E8-4260-4D0F-AE58-A3337666C601}" srcId="{6F7E5D7F-049C-48D4-AD64-86027E0C9D1F}" destId="{6C79C7DD-674C-4E66-8E64-DE7C1A6F5C88}" srcOrd="0" destOrd="0" parTransId="{730393DF-34D1-415A-BAC8-98634FAA5109}" sibTransId="{DE996C59-13C8-48D8-9D3B-F78B634E9D14}"/>
    <dgm:cxn modelId="{1C2BB0F8-3BCD-49D3-8E0A-627C3A8BD22D}" type="presOf" srcId="{71BFF6B7-7994-41B9-8C49-DCAB41467CD9}" destId="{E9509452-A4C5-41CE-8F51-C0C683C8B9F2}" srcOrd="0" destOrd="1" presId="urn:microsoft.com/office/officeart/2005/8/layout/list1"/>
    <dgm:cxn modelId="{1708CCF8-B38F-4412-A86A-D7771AF25E91}" srcId="{6F7E5D7F-049C-48D4-AD64-86027E0C9D1F}" destId="{9AE5A465-88DC-48D0-A1A2-F0A58225819D}" srcOrd="1" destOrd="0" parTransId="{DC734D2B-6362-4A10-A929-FDC02D0A128E}" sibTransId="{F921E970-AD79-4D6E-B1BE-331342FC968B}"/>
    <dgm:cxn modelId="{57191EA2-C463-4F67-8555-88802D55BE07}" type="presParOf" srcId="{4AC92848-71EC-415D-A74C-A39513AF616C}" destId="{952E53C6-F1BB-4599-9538-159B8FD393C5}" srcOrd="0" destOrd="0" presId="urn:microsoft.com/office/officeart/2005/8/layout/list1"/>
    <dgm:cxn modelId="{5155F89D-FF39-45C2-92EA-2A33CDC0552F}" type="presParOf" srcId="{952E53C6-F1BB-4599-9538-159B8FD393C5}" destId="{4CDB2197-0C2D-4998-812E-9A37BBA85078}" srcOrd="0" destOrd="0" presId="urn:microsoft.com/office/officeart/2005/8/layout/list1"/>
    <dgm:cxn modelId="{6FAEBE83-F179-4F2B-812E-3D3A68BECF49}" type="presParOf" srcId="{952E53C6-F1BB-4599-9538-159B8FD393C5}" destId="{197000BD-E722-45AA-B16F-08C2F73A7AB8}" srcOrd="1" destOrd="0" presId="urn:microsoft.com/office/officeart/2005/8/layout/list1"/>
    <dgm:cxn modelId="{1365A650-65DE-4100-B6A7-5FF04BBA52CE}" type="presParOf" srcId="{4AC92848-71EC-415D-A74C-A39513AF616C}" destId="{923A15F7-E60C-46CC-AB0B-F78D5A8B8753}" srcOrd="1" destOrd="0" presId="urn:microsoft.com/office/officeart/2005/8/layout/list1"/>
    <dgm:cxn modelId="{EE8AD52A-5B69-4C8F-A742-48161AF40314}" type="presParOf" srcId="{4AC92848-71EC-415D-A74C-A39513AF616C}" destId="{E9509452-A4C5-41CE-8F51-C0C683C8B9F2}" srcOrd="2" destOrd="0" presId="urn:microsoft.com/office/officeart/2005/8/layout/list1"/>
    <dgm:cxn modelId="{112FB462-3433-456B-A45F-E137724B1A86}" type="presParOf" srcId="{4AC92848-71EC-415D-A74C-A39513AF616C}" destId="{9348B94C-9EBE-407F-976A-27C3EA28CF12}" srcOrd="3" destOrd="0" presId="urn:microsoft.com/office/officeart/2005/8/layout/list1"/>
    <dgm:cxn modelId="{99E23735-C3F6-4A1D-8719-B6B3A5E8F65C}" type="presParOf" srcId="{4AC92848-71EC-415D-A74C-A39513AF616C}" destId="{62C78117-9975-4E4F-BCA6-4C16A7FBDE7B}" srcOrd="4" destOrd="0" presId="urn:microsoft.com/office/officeart/2005/8/layout/list1"/>
    <dgm:cxn modelId="{E5277B2E-4E2F-4DE8-9411-FB688D29371E}" type="presParOf" srcId="{62C78117-9975-4E4F-BCA6-4C16A7FBDE7B}" destId="{41986933-51EE-48F9-8BFD-51BBCC023295}" srcOrd="0" destOrd="0" presId="urn:microsoft.com/office/officeart/2005/8/layout/list1"/>
    <dgm:cxn modelId="{51F3786A-9887-41C9-80D0-BD93D5E0214C}" type="presParOf" srcId="{62C78117-9975-4E4F-BCA6-4C16A7FBDE7B}" destId="{D3C17033-3DAC-49A1-BDEF-7E3F00D7AFB6}" srcOrd="1" destOrd="0" presId="urn:microsoft.com/office/officeart/2005/8/layout/list1"/>
    <dgm:cxn modelId="{08C16453-C2A0-4A15-9820-7C53E90314A7}" type="presParOf" srcId="{4AC92848-71EC-415D-A74C-A39513AF616C}" destId="{0077BC19-B99E-4425-AF6B-9ABCFAEE1A3D}" srcOrd="5" destOrd="0" presId="urn:microsoft.com/office/officeart/2005/8/layout/list1"/>
    <dgm:cxn modelId="{2EADF503-6F9C-458E-8E60-9626E071C4EB}" type="presParOf" srcId="{4AC92848-71EC-415D-A74C-A39513AF616C}" destId="{E0EFB89C-CB31-4251-AF24-827C01712D43}" srcOrd="6" destOrd="0" presId="urn:microsoft.com/office/officeart/2005/8/layout/list1"/>
    <dgm:cxn modelId="{851F125A-B7F7-4653-9EBB-1AA49BB4BD37}" type="presParOf" srcId="{4AC92848-71EC-415D-A74C-A39513AF616C}" destId="{E3424701-9E10-4516-90C1-74871B9B7448}" srcOrd="7" destOrd="0" presId="urn:microsoft.com/office/officeart/2005/8/layout/list1"/>
    <dgm:cxn modelId="{D0DFE4CD-89B4-45F4-ACE7-35C67960634D}" type="presParOf" srcId="{4AC92848-71EC-415D-A74C-A39513AF616C}" destId="{D105D943-9859-4A38-A7AB-F60C6AD93D98}" srcOrd="8" destOrd="0" presId="urn:microsoft.com/office/officeart/2005/8/layout/list1"/>
    <dgm:cxn modelId="{65620727-4B67-4F54-A534-B58C4E98C54C}" type="presParOf" srcId="{D105D943-9859-4A38-A7AB-F60C6AD93D98}" destId="{59F3BE62-9AB6-498F-9A92-A13D5458CD28}" srcOrd="0" destOrd="0" presId="urn:microsoft.com/office/officeart/2005/8/layout/list1"/>
    <dgm:cxn modelId="{2C785AD8-4CFA-4006-8175-933FBFF3406F}" type="presParOf" srcId="{D105D943-9859-4A38-A7AB-F60C6AD93D98}" destId="{352E17B6-BE2F-49E0-B0A4-D8582AAB2A66}" srcOrd="1" destOrd="0" presId="urn:microsoft.com/office/officeart/2005/8/layout/list1"/>
    <dgm:cxn modelId="{64E44FDE-5084-4A26-BDE5-02D58565E6BA}" type="presParOf" srcId="{4AC92848-71EC-415D-A74C-A39513AF616C}" destId="{5C931845-1EE5-4F07-8F94-6BE4361DA244}" srcOrd="9" destOrd="0" presId="urn:microsoft.com/office/officeart/2005/8/layout/list1"/>
    <dgm:cxn modelId="{9371604F-5C43-49C4-8C04-5C784ECB5533}" type="presParOf" srcId="{4AC92848-71EC-415D-A74C-A39513AF616C}" destId="{E85FE498-E051-4BFD-80A8-ED76682170F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73E8C08-442C-4655-9512-AB1996B93E4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31C6EE83-F69D-4563-AE31-15942FAF9A07}">
      <dgm:prSet phldrT="[Text]"/>
      <dgm:spPr/>
      <dgm:t>
        <a:bodyPr/>
        <a:lstStyle/>
        <a:p>
          <a:r>
            <a:rPr lang="en-ZA" dirty="0"/>
            <a:t>3. Equal Risk Contribution Weighted (ERC)</a:t>
          </a:r>
        </a:p>
      </dgm:t>
    </dgm:pt>
    <dgm:pt modelId="{5A076802-D05B-4D49-A0EF-71E51965CD42}" type="parTrans" cxnId="{4E11D136-B66B-42BF-93EA-9831BF07521D}">
      <dgm:prSet/>
      <dgm:spPr/>
      <dgm:t>
        <a:bodyPr/>
        <a:lstStyle/>
        <a:p>
          <a:endParaRPr lang="en-ZA"/>
        </a:p>
      </dgm:t>
    </dgm:pt>
    <dgm:pt modelId="{FB78B452-5C64-43AA-96AC-E91B96E93AA2}" type="sibTrans" cxnId="{4E11D136-B66B-42BF-93EA-9831BF07521D}">
      <dgm:prSet/>
      <dgm:spPr/>
      <dgm:t>
        <a:bodyPr/>
        <a:lstStyle/>
        <a:p>
          <a:endParaRPr lang="en-ZA"/>
        </a:p>
      </dgm:t>
    </dgm:pt>
    <dgm:pt modelId="{624E68B0-21FF-4602-A6E0-1CCEA6894342}">
      <dgm:prSet phldrT="[Text]"/>
      <dgm:spPr/>
      <dgm:t>
        <a:bodyPr/>
        <a:lstStyle/>
        <a:p>
          <a:r>
            <a:rPr lang="en-ZA" dirty="0"/>
            <a:t>4. Most Diversified Portfolio Weighted (MDP)</a:t>
          </a:r>
        </a:p>
      </dgm:t>
    </dgm:pt>
    <dgm:pt modelId="{54884937-9641-4AF3-9865-36E275969C6F}" type="parTrans" cxnId="{F8AF3B3A-650E-4840-91D9-FD72E9D408C0}">
      <dgm:prSet/>
      <dgm:spPr/>
      <dgm:t>
        <a:bodyPr/>
        <a:lstStyle/>
        <a:p>
          <a:endParaRPr lang="en-ZA"/>
        </a:p>
      </dgm:t>
    </dgm:pt>
    <dgm:pt modelId="{4FCF2BB5-15C0-49E8-8A69-EA1C69E976F5}" type="sibTrans" cxnId="{F8AF3B3A-650E-4840-91D9-FD72E9D408C0}">
      <dgm:prSet/>
      <dgm:spPr/>
      <dgm:t>
        <a:bodyPr/>
        <a:lstStyle/>
        <a:p>
          <a:endParaRPr lang="en-ZA"/>
        </a:p>
      </dgm:t>
    </dgm:pt>
    <dgm:pt modelId="{664A4E76-D52E-418C-B9CA-AC4D53D2B5D4}">
      <dgm:prSet phldrT="[Text]"/>
      <dgm:spPr/>
      <dgm:t>
        <a:bodyPr/>
        <a:lstStyle/>
        <a:p>
          <a:r>
            <a:rPr lang="en-ZA" dirty="0"/>
            <a:t>Weight = equalised marginal risk contribution of each stock  (risk = variance)</a:t>
          </a:r>
        </a:p>
      </dgm:t>
    </dgm:pt>
    <dgm:pt modelId="{47C568D4-A781-408C-B094-E2C391033E1B}" type="parTrans" cxnId="{750947D7-FE84-42AE-AAA6-FC72E1B00DE3}">
      <dgm:prSet/>
      <dgm:spPr/>
      <dgm:t>
        <a:bodyPr/>
        <a:lstStyle/>
        <a:p>
          <a:endParaRPr lang="en-ZA"/>
        </a:p>
      </dgm:t>
    </dgm:pt>
    <dgm:pt modelId="{8BA38C2E-C032-4433-8D38-1E83618A44A8}" type="sibTrans" cxnId="{750947D7-FE84-42AE-AAA6-FC72E1B00DE3}">
      <dgm:prSet/>
      <dgm:spPr/>
      <dgm:t>
        <a:bodyPr/>
        <a:lstStyle/>
        <a:p>
          <a:endParaRPr lang="en-ZA"/>
        </a:p>
      </dgm:t>
    </dgm:pt>
    <dgm:pt modelId="{1DE2F18C-6661-4925-BAC6-32E5DCB03CA4}">
      <dgm:prSet phldrT="[Text]"/>
      <dgm:spPr/>
      <dgm:t>
        <a:bodyPr/>
        <a:lstStyle/>
        <a:p>
          <a:r>
            <a:rPr lang="en-ZA" dirty="0"/>
            <a:t>Marginal risk contribution is the partial derivative of the portfolio variance to the individual’s share weighting</a:t>
          </a:r>
        </a:p>
      </dgm:t>
    </dgm:pt>
    <dgm:pt modelId="{EA0423BB-4E9A-423C-952A-6B52239DD6BD}" type="parTrans" cxnId="{60BA8A29-33DA-4C79-BC52-867515C1F6F5}">
      <dgm:prSet/>
      <dgm:spPr/>
      <dgm:t>
        <a:bodyPr/>
        <a:lstStyle/>
        <a:p>
          <a:endParaRPr lang="en-ZA"/>
        </a:p>
      </dgm:t>
    </dgm:pt>
    <dgm:pt modelId="{8566F028-A197-4E07-B92F-F4F14A5C97A2}" type="sibTrans" cxnId="{60BA8A29-33DA-4C79-BC52-867515C1F6F5}">
      <dgm:prSet/>
      <dgm:spPr/>
      <dgm:t>
        <a:bodyPr/>
        <a:lstStyle/>
        <a:p>
          <a:endParaRPr lang="en-ZA"/>
        </a:p>
      </dgm:t>
    </dgm:pt>
    <dgm:pt modelId="{542B33E1-EF3C-4F1E-A239-78AE2B308742}">
      <dgm:prSet phldrT="[Text]"/>
      <dgm:spPr/>
      <dgm:t>
        <a:bodyPr/>
        <a:lstStyle/>
        <a:p>
          <a:r>
            <a:rPr lang="en-ZA" dirty="0"/>
            <a:t>Total risk contribution for any individual share = weight x marginal risk contribution and the ERC equalises these for all shares in the portfolio</a:t>
          </a:r>
        </a:p>
      </dgm:t>
    </dgm:pt>
    <dgm:pt modelId="{A75327A9-8F38-487C-9044-1068FE85E00B}" type="parTrans" cxnId="{0965F36A-3C2B-4DC9-BA04-E20CE5F49D23}">
      <dgm:prSet/>
      <dgm:spPr/>
      <dgm:t>
        <a:bodyPr/>
        <a:lstStyle/>
        <a:p>
          <a:endParaRPr lang="en-ZA"/>
        </a:p>
      </dgm:t>
    </dgm:pt>
    <dgm:pt modelId="{F5B73047-CDD5-4BF6-9674-4CF15C499929}" type="sibTrans" cxnId="{0965F36A-3C2B-4DC9-BA04-E20CE5F49D23}">
      <dgm:prSet/>
      <dgm:spPr/>
      <dgm:t>
        <a:bodyPr/>
        <a:lstStyle/>
        <a:p>
          <a:endParaRPr lang="en-ZA"/>
        </a:p>
      </dgm:t>
    </dgm:pt>
    <dgm:pt modelId="{9489813D-CFB8-4942-9A05-287940F5885B}">
      <dgm:prSet phldrT="[Text]"/>
      <dgm:spPr/>
      <dgm:t>
        <a:bodyPr/>
        <a:lstStyle/>
        <a:p>
          <a:r>
            <a:rPr lang="en-ZA" dirty="0"/>
            <a:t>Weights = maximum diversification ratio (DR) for a portfolio</a:t>
          </a:r>
        </a:p>
      </dgm:t>
    </dgm:pt>
    <dgm:pt modelId="{6C118D3B-127D-4B8A-B358-FCC3AAC288C7}" type="parTrans" cxnId="{44E45E32-0FFE-4760-9CEC-896B3681CB03}">
      <dgm:prSet/>
      <dgm:spPr/>
      <dgm:t>
        <a:bodyPr/>
        <a:lstStyle/>
        <a:p>
          <a:endParaRPr lang="en-ZA"/>
        </a:p>
      </dgm:t>
    </dgm:pt>
    <dgm:pt modelId="{CBB5E72A-E54C-4E76-8282-39A18E3509F6}" type="sibTrans" cxnId="{44E45E32-0FFE-4760-9CEC-896B3681CB03}">
      <dgm:prSet/>
      <dgm:spPr/>
      <dgm:t>
        <a:bodyPr/>
        <a:lstStyle/>
        <a:p>
          <a:endParaRPr lang="en-ZA"/>
        </a:p>
      </dgm:t>
    </dgm:pt>
    <dgm:pt modelId="{87339713-2B06-4A64-8D7C-54078C715E13}">
      <dgm:prSet phldrT="[Text]"/>
      <dgm:spPr/>
      <dgm:t>
        <a:bodyPr/>
        <a:lstStyle/>
        <a:p>
          <a:r>
            <a:rPr lang="en-ZA" dirty="0"/>
            <a:t>DR = Ratio of sum of weighed share volatility to overall portfolio volatility:</a:t>
          </a:r>
        </a:p>
      </dgm:t>
    </dgm:pt>
    <dgm:pt modelId="{DFEC352B-F547-423A-BF4D-02E951146F3A}" type="parTrans" cxnId="{5E1BCA35-DCE1-4084-B346-850DE1EF3455}">
      <dgm:prSet/>
      <dgm:spPr/>
      <dgm:t>
        <a:bodyPr/>
        <a:lstStyle/>
        <a:p>
          <a:endParaRPr lang="en-ZA"/>
        </a:p>
      </dgm:t>
    </dgm:pt>
    <dgm:pt modelId="{A7D3331B-8FE4-4D58-B144-5AC9951A008F}" type="sibTrans" cxnId="{5E1BCA35-DCE1-4084-B346-850DE1EF3455}">
      <dgm:prSet/>
      <dgm:spPr/>
      <dgm:t>
        <a:bodyPr/>
        <a:lstStyle/>
        <a:p>
          <a:endParaRPr lang="en-ZA"/>
        </a:p>
      </dgm:t>
    </dgm:pt>
    <dgm:pt modelId="{9109951C-70C3-4EA9-8C59-F5119D554B2B}">
      <dgm:prSet phldrT="[Text]"/>
      <dgm:spPr/>
      <dgm:t>
        <a:bodyPr/>
        <a:lstStyle/>
        <a:p>
          <a:r>
            <a:rPr lang="en-ZA" dirty="0"/>
            <a:t>Uses 12m historical returns for the Variance/Covariance matrix</a:t>
          </a:r>
        </a:p>
      </dgm:t>
    </dgm:pt>
    <dgm:pt modelId="{350873E9-F187-4D15-86AD-554499C77000}" type="parTrans" cxnId="{876228F3-5A9D-4DF5-BCF3-38DC7B14A152}">
      <dgm:prSet/>
      <dgm:spPr/>
      <dgm:t>
        <a:bodyPr/>
        <a:lstStyle/>
        <a:p>
          <a:endParaRPr lang="en-ZA"/>
        </a:p>
      </dgm:t>
    </dgm:pt>
    <dgm:pt modelId="{A0EEE2EC-09BD-46A2-83B0-B14659371D38}" type="sibTrans" cxnId="{876228F3-5A9D-4DF5-BCF3-38DC7B14A152}">
      <dgm:prSet/>
      <dgm:spPr/>
      <dgm:t>
        <a:bodyPr/>
        <a:lstStyle/>
        <a:p>
          <a:endParaRPr lang="en-ZA"/>
        </a:p>
      </dgm:t>
    </dgm:pt>
    <dgm:pt modelId="{C60CE4E9-7787-412B-B362-9C8226DC26DB}">
      <dgm:prSet phldrT="[Text]"/>
      <dgm:spPr/>
      <dgm:t>
        <a:bodyPr/>
        <a:lstStyle/>
        <a:p>
          <a:r>
            <a:rPr lang="en-ZA" dirty="0"/>
            <a:t>Uses 12m historical returns for the Variance/Covariance matrix</a:t>
          </a:r>
        </a:p>
      </dgm:t>
    </dgm:pt>
    <dgm:pt modelId="{E5362459-F0C5-4898-8B2D-3D999E8B76CC}" type="sibTrans" cxnId="{63C7A230-3772-4AF3-BF10-A28B04494087}">
      <dgm:prSet/>
      <dgm:spPr/>
      <dgm:t>
        <a:bodyPr/>
        <a:lstStyle/>
        <a:p>
          <a:endParaRPr lang="en-ZA"/>
        </a:p>
      </dgm:t>
    </dgm:pt>
    <dgm:pt modelId="{98F71BAB-8937-4800-AB9E-1005C5BDBFA0}" type="parTrans" cxnId="{63C7A230-3772-4AF3-BF10-A28B04494087}">
      <dgm:prSet/>
      <dgm:spPr/>
      <dgm:t>
        <a:bodyPr/>
        <a:lstStyle/>
        <a:p>
          <a:endParaRPr lang="en-ZA"/>
        </a:p>
      </dgm:t>
    </dgm:pt>
    <dgm:pt modelId="{4AC92848-71EC-415D-A74C-A39513AF616C}" type="pres">
      <dgm:prSet presAssocID="{A73E8C08-442C-4655-9512-AB1996B93E4E}" presName="linear" presStyleCnt="0">
        <dgm:presLayoutVars>
          <dgm:dir/>
          <dgm:animLvl val="lvl"/>
          <dgm:resizeHandles val="exact"/>
        </dgm:presLayoutVars>
      </dgm:prSet>
      <dgm:spPr/>
    </dgm:pt>
    <dgm:pt modelId="{ECCEE816-F26B-485B-89BE-BF8B24743F5C}" type="pres">
      <dgm:prSet presAssocID="{31C6EE83-F69D-4563-AE31-15942FAF9A07}" presName="parentLin" presStyleCnt="0"/>
      <dgm:spPr/>
    </dgm:pt>
    <dgm:pt modelId="{8EA562AE-2F0D-4826-8ABF-8CA1C0AAB298}" type="pres">
      <dgm:prSet presAssocID="{31C6EE83-F69D-4563-AE31-15942FAF9A07}" presName="parentLeftMargin" presStyleLbl="node1" presStyleIdx="0" presStyleCnt="2"/>
      <dgm:spPr/>
    </dgm:pt>
    <dgm:pt modelId="{B7B57244-F7B3-4AA7-BBF7-96B7A9328F2B}" type="pres">
      <dgm:prSet presAssocID="{31C6EE83-F69D-4563-AE31-15942FAF9A0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26F78D5-5DB9-44C0-A379-6B0C68836744}" type="pres">
      <dgm:prSet presAssocID="{31C6EE83-F69D-4563-AE31-15942FAF9A07}" presName="negativeSpace" presStyleCnt="0"/>
      <dgm:spPr/>
    </dgm:pt>
    <dgm:pt modelId="{FCF9D240-2ECC-46F5-9C24-70ADD3117111}" type="pres">
      <dgm:prSet presAssocID="{31C6EE83-F69D-4563-AE31-15942FAF9A07}" presName="childText" presStyleLbl="conFgAcc1" presStyleIdx="0" presStyleCnt="2">
        <dgm:presLayoutVars>
          <dgm:bulletEnabled val="1"/>
        </dgm:presLayoutVars>
      </dgm:prSet>
      <dgm:spPr/>
    </dgm:pt>
    <dgm:pt modelId="{B8F18C02-8A3B-462E-9A7E-3D1072BA31E9}" type="pres">
      <dgm:prSet presAssocID="{FB78B452-5C64-43AA-96AC-E91B96E93AA2}" presName="spaceBetweenRectangles" presStyleCnt="0"/>
      <dgm:spPr/>
    </dgm:pt>
    <dgm:pt modelId="{C6412DE8-B0DA-4054-8D32-20CD325139DC}" type="pres">
      <dgm:prSet presAssocID="{624E68B0-21FF-4602-A6E0-1CCEA6894342}" presName="parentLin" presStyleCnt="0"/>
      <dgm:spPr/>
    </dgm:pt>
    <dgm:pt modelId="{92B23F0C-7B98-4C99-8F1D-60D2581DB347}" type="pres">
      <dgm:prSet presAssocID="{624E68B0-21FF-4602-A6E0-1CCEA6894342}" presName="parentLeftMargin" presStyleLbl="node1" presStyleIdx="0" presStyleCnt="2"/>
      <dgm:spPr/>
    </dgm:pt>
    <dgm:pt modelId="{9256D393-4980-4557-9CF0-9ABF38AEB253}" type="pres">
      <dgm:prSet presAssocID="{624E68B0-21FF-4602-A6E0-1CCEA689434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C0EBE1E-6466-41BE-9B06-04B4CA42F89D}" type="pres">
      <dgm:prSet presAssocID="{624E68B0-21FF-4602-A6E0-1CCEA6894342}" presName="negativeSpace" presStyleCnt="0"/>
      <dgm:spPr/>
    </dgm:pt>
    <dgm:pt modelId="{9C91418C-1189-49D9-B7A5-F0BC2CA28D40}" type="pres">
      <dgm:prSet presAssocID="{624E68B0-21FF-4602-A6E0-1CCEA6894342}" presName="childText" presStyleLbl="conFgAcc1" presStyleIdx="1" presStyleCnt="2" custLinFactNeighborX="2691" custLinFactNeighborY="2319">
        <dgm:presLayoutVars>
          <dgm:bulletEnabled val="1"/>
        </dgm:presLayoutVars>
      </dgm:prSet>
      <dgm:spPr/>
    </dgm:pt>
  </dgm:ptLst>
  <dgm:cxnLst>
    <dgm:cxn modelId="{E2F36824-C22E-437E-B7BD-9A4F31D390F7}" type="presOf" srcId="{A73E8C08-442C-4655-9512-AB1996B93E4E}" destId="{4AC92848-71EC-415D-A74C-A39513AF616C}" srcOrd="0" destOrd="0" presId="urn:microsoft.com/office/officeart/2005/8/layout/list1"/>
    <dgm:cxn modelId="{60BA8A29-33DA-4C79-BC52-867515C1F6F5}" srcId="{31C6EE83-F69D-4563-AE31-15942FAF9A07}" destId="{1DE2F18C-6661-4925-BAC6-32E5DCB03CA4}" srcOrd="1" destOrd="0" parTransId="{EA0423BB-4E9A-423C-952A-6B52239DD6BD}" sibTransId="{8566F028-A197-4E07-B92F-F4F14A5C97A2}"/>
    <dgm:cxn modelId="{63C7A230-3772-4AF3-BF10-A28B04494087}" srcId="{31C6EE83-F69D-4563-AE31-15942FAF9A07}" destId="{C60CE4E9-7787-412B-B362-9C8226DC26DB}" srcOrd="3" destOrd="0" parTransId="{98F71BAB-8937-4800-AB9E-1005C5BDBFA0}" sibTransId="{E5362459-F0C5-4898-8B2D-3D999E8B76CC}"/>
    <dgm:cxn modelId="{44E45E32-0FFE-4760-9CEC-896B3681CB03}" srcId="{624E68B0-21FF-4602-A6E0-1CCEA6894342}" destId="{9489813D-CFB8-4942-9A05-287940F5885B}" srcOrd="0" destOrd="0" parTransId="{6C118D3B-127D-4B8A-B358-FCC3AAC288C7}" sibTransId="{CBB5E72A-E54C-4E76-8282-39A18E3509F6}"/>
    <dgm:cxn modelId="{5E1BCA35-DCE1-4084-B346-850DE1EF3455}" srcId="{624E68B0-21FF-4602-A6E0-1CCEA6894342}" destId="{87339713-2B06-4A64-8D7C-54078C715E13}" srcOrd="1" destOrd="0" parTransId="{DFEC352B-F547-423A-BF4D-02E951146F3A}" sibTransId="{A7D3331B-8FE4-4D58-B144-5AC9951A008F}"/>
    <dgm:cxn modelId="{4F74D235-3E7E-4296-93E9-22FF058F0D82}" type="presOf" srcId="{624E68B0-21FF-4602-A6E0-1CCEA6894342}" destId="{9256D393-4980-4557-9CF0-9ABF38AEB253}" srcOrd="1" destOrd="0" presId="urn:microsoft.com/office/officeart/2005/8/layout/list1"/>
    <dgm:cxn modelId="{4E11D136-B66B-42BF-93EA-9831BF07521D}" srcId="{A73E8C08-442C-4655-9512-AB1996B93E4E}" destId="{31C6EE83-F69D-4563-AE31-15942FAF9A07}" srcOrd="0" destOrd="0" parTransId="{5A076802-D05B-4D49-A0EF-71E51965CD42}" sibTransId="{FB78B452-5C64-43AA-96AC-E91B96E93AA2}"/>
    <dgm:cxn modelId="{F8AF3B3A-650E-4840-91D9-FD72E9D408C0}" srcId="{A73E8C08-442C-4655-9512-AB1996B93E4E}" destId="{624E68B0-21FF-4602-A6E0-1CCEA6894342}" srcOrd="1" destOrd="0" parTransId="{54884937-9641-4AF3-9865-36E275969C6F}" sibTransId="{4FCF2BB5-15C0-49E8-8A69-EA1C69E976F5}"/>
    <dgm:cxn modelId="{9A238542-1870-4294-A94F-4013449497C6}" type="presOf" srcId="{87339713-2B06-4A64-8D7C-54078C715E13}" destId="{9C91418C-1189-49D9-B7A5-F0BC2CA28D40}" srcOrd="0" destOrd="1" presId="urn:microsoft.com/office/officeart/2005/8/layout/list1"/>
    <dgm:cxn modelId="{EC82A862-1096-4B21-8461-3EC3781A9473}" type="presOf" srcId="{9489813D-CFB8-4942-9A05-287940F5885B}" destId="{9C91418C-1189-49D9-B7A5-F0BC2CA28D40}" srcOrd="0" destOrd="0" presId="urn:microsoft.com/office/officeart/2005/8/layout/list1"/>
    <dgm:cxn modelId="{ADE7F169-11BC-4EB8-BF98-40BF8837E267}" type="presOf" srcId="{31C6EE83-F69D-4563-AE31-15942FAF9A07}" destId="{B7B57244-F7B3-4AA7-BBF7-96B7A9328F2B}" srcOrd="1" destOrd="0" presId="urn:microsoft.com/office/officeart/2005/8/layout/list1"/>
    <dgm:cxn modelId="{0965F36A-3C2B-4DC9-BA04-E20CE5F49D23}" srcId="{31C6EE83-F69D-4563-AE31-15942FAF9A07}" destId="{542B33E1-EF3C-4F1E-A239-78AE2B308742}" srcOrd="2" destOrd="0" parTransId="{A75327A9-8F38-487C-9044-1068FE85E00B}" sibTransId="{F5B73047-CDD5-4BF6-9674-4CF15C499929}"/>
    <dgm:cxn modelId="{71C23B74-23EA-48F0-995F-F9F407C93ABE}" type="presOf" srcId="{9109951C-70C3-4EA9-8C59-F5119D554B2B}" destId="{9C91418C-1189-49D9-B7A5-F0BC2CA28D40}" srcOrd="0" destOrd="2" presId="urn:microsoft.com/office/officeart/2005/8/layout/list1"/>
    <dgm:cxn modelId="{EF7F377C-B64F-4023-9D27-0BB7244D3359}" type="presOf" srcId="{624E68B0-21FF-4602-A6E0-1CCEA6894342}" destId="{92B23F0C-7B98-4C99-8F1D-60D2581DB347}" srcOrd="0" destOrd="0" presId="urn:microsoft.com/office/officeart/2005/8/layout/list1"/>
    <dgm:cxn modelId="{DEEB6285-B1AB-44FE-B4CE-617B5AA2D4FB}" type="presOf" srcId="{C60CE4E9-7787-412B-B362-9C8226DC26DB}" destId="{FCF9D240-2ECC-46F5-9C24-70ADD3117111}" srcOrd="0" destOrd="3" presId="urn:microsoft.com/office/officeart/2005/8/layout/list1"/>
    <dgm:cxn modelId="{F4ACB28A-4DE1-46A1-BEC4-2634279C61A7}" type="presOf" srcId="{664A4E76-D52E-418C-B9CA-AC4D53D2B5D4}" destId="{FCF9D240-2ECC-46F5-9C24-70ADD3117111}" srcOrd="0" destOrd="0" presId="urn:microsoft.com/office/officeart/2005/8/layout/list1"/>
    <dgm:cxn modelId="{B6B802A5-7611-4D20-B7F4-E7559A7BB826}" type="presOf" srcId="{31C6EE83-F69D-4563-AE31-15942FAF9A07}" destId="{8EA562AE-2F0D-4826-8ABF-8CA1C0AAB298}" srcOrd="0" destOrd="0" presId="urn:microsoft.com/office/officeart/2005/8/layout/list1"/>
    <dgm:cxn modelId="{750947D7-FE84-42AE-AAA6-FC72E1B00DE3}" srcId="{31C6EE83-F69D-4563-AE31-15942FAF9A07}" destId="{664A4E76-D52E-418C-B9CA-AC4D53D2B5D4}" srcOrd="0" destOrd="0" parTransId="{47C568D4-A781-408C-B094-E2C391033E1B}" sibTransId="{8BA38C2E-C032-4433-8D38-1E83618A44A8}"/>
    <dgm:cxn modelId="{DDB9DCE1-8596-497F-A264-BE449D44E4B0}" type="presOf" srcId="{542B33E1-EF3C-4F1E-A239-78AE2B308742}" destId="{FCF9D240-2ECC-46F5-9C24-70ADD3117111}" srcOrd="0" destOrd="2" presId="urn:microsoft.com/office/officeart/2005/8/layout/list1"/>
    <dgm:cxn modelId="{8BD2F6E9-81F2-40BA-8192-709069816388}" type="presOf" srcId="{1DE2F18C-6661-4925-BAC6-32E5DCB03CA4}" destId="{FCF9D240-2ECC-46F5-9C24-70ADD3117111}" srcOrd="0" destOrd="1" presId="urn:microsoft.com/office/officeart/2005/8/layout/list1"/>
    <dgm:cxn modelId="{876228F3-5A9D-4DF5-BCF3-38DC7B14A152}" srcId="{624E68B0-21FF-4602-A6E0-1CCEA6894342}" destId="{9109951C-70C3-4EA9-8C59-F5119D554B2B}" srcOrd="2" destOrd="0" parTransId="{350873E9-F187-4D15-86AD-554499C77000}" sibTransId="{A0EEE2EC-09BD-46A2-83B0-B14659371D38}"/>
    <dgm:cxn modelId="{4D802E13-3D5E-4357-9C84-CEA539606B3D}" type="presParOf" srcId="{4AC92848-71EC-415D-A74C-A39513AF616C}" destId="{ECCEE816-F26B-485B-89BE-BF8B24743F5C}" srcOrd="0" destOrd="0" presId="urn:microsoft.com/office/officeart/2005/8/layout/list1"/>
    <dgm:cxn modelId="{C124E4AD-6E46-43CA-9399-306B1F4DD6C3}" type="presParOf" srcId="{ECCEE816-F26B-485B-89BE-BF8B24743F5C}" destId="{8EA562AE-2F0D-4826-8ABF-8CA1C0AAB298}" srcOrd="0" destOrd="0" presId="urn:microsoft.com/office/officeart/2005/8/layout/list1"/>
    <dgm:cxn modelId="{B4939BAD-6F61-4C39-8F05-45C28AD631D4}" type="presParOf" srcId="{ECCEE816-F26B-485B-89BE-BF8B24743F5C}" destId="{B7B57244-F7B3-4AA7-BBF7-96B7A9328F2B}" srcOrd="1" destOrd="0" presId="urn:microsoft.com/office/officeart/2005/8/layout/list1"/>
    <dgm:cxn modelId="{80F60C16-FCCB-4204-97C4-E1CEDDF092FE}" type="presParOf" srcId="{4AC92848-71EC-415D-A74C-A39513AF616C}" destId="{F26F78D5-5DB9-44C0-A379-6B0C68836744}" srcOrd="1" destOrd="0" presId="urn:microsoft.com/office/officeart/2005/8/layout/list1"/>
    <dgm:cxn modelId="{F9670B97-8A0E-408E-A5AC-A6C7A636060E}" type="presParOf" srcId="{4AC92848-71EC-415D-A74C-A39513AF616C}" destId="{FCF9D240-2ECC-46F5-9C24-70ADD3117111}" srcOrd="2" destOrd="0" presId="urn:microsoft.com/office/officeart/2005/8/layout/list1"/>
    <dgm:cxn modelId="{9AB7E805-F691-4652-96DC-EB7FCC7EA0A3}" type="presParOf" srcId="{4AC92848-71EC-415D-A74C-A39513AF616C}" destId="{B8F18C02-8A3B-462E-9A7E-3D1072BA31E9}" srcOrd="3" destOrd="0" presId="urn:microsoft.com/office/officeart/2005/8/layout/list1"/>
    <dgm:cxn modelId="{3A7959A5-12BD-4AB4-AA9C-6E40579C25CA}" type="presParOf" srcId="{4AC92848-71EC-415D-A74C-A39513AF616C}" destId="{C6412DE8-B0DA-4054-8D32-20CD325139DC}" srcOrd="4" destOrd="0" presId="urn:microsoft.com/office/officeart/2005/8/layout/list1"/>
    <dgm:cxn modelId="{06326CBC-2637-4EC7-94B1-4DF7BF678C7B}" type="presParOf" srcId="{C6412DE8-B0DA-4054-8D32-20CD325139DC}" destId="{92B23F0C-7B98-4C99-8F1D-60D2581DB347}" srcOrd="0" destOrd="0" presId="urn:microsoft.com/office/officeart/2005/8/layout/list1"/>
    <dgm:cxn modelId="{D2494189-1495-4C19-A8C4-85A309D33CAF}" type="presParOf" srcId="{C6412DE8-B0DA-4054-8D32-20CD325139DC}" destId="{9256D393-4980-4557-9CF0-9ABF38AEB253}" srcOrd="1" destOrd="0" presId="urn:microsoft.com/office/officeart/2005/8/layout/list1"/>
    <dgm:cxn modelId="{B32B6EBF-DCF8-43CC-8298-17D299FCA7BA}" type="presParOf" srcId="{4AC92848-71EC-415D-A74C-A39513AF616C}" destId="{6C0EBE1E-6466-41BE-9B06-04B4CA42F89D}" srcOrd="5" destOrd="0" presId="urn:microsoft.com/office/officeart/2005/8/layout/list1"/>
    <dgm:cxn modelId="{2C7BE644-F737-4674-A2B9-D646E5B774EB}" type="presParOf" srcId="{4AC92848-71EC-415D-A74C-A39513AF616C}" destId="{9C91418C-1189-49D9-B7A5-F0BC2CA28D4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956D543-1ADE-44DC-AA07-1AF98485DC8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478E5333-8794-4585-A4E9-81BB61110595}">
      <dgm:prSet/>
      <dgm:spPr/>
      <dgm:t>
        <a:bodyPr/>
        <a:lstStyle/>
        <a:p>
          <a:r>
            <a:rPr lang="en-ZA" dirty="0"/>
            <a:t>Diversification Score (DS) </a:t>
          </a:r>
        </a:p>
      </dgm:t>
    </dgm:pt>
    <dgm:pt modelId="{821C2984-2F57-40A5-B433-915C037217C6}" type="parTrans" cxnId="{E773050C-E344-45CF-9F31-F125BF026131}">
      <dgm:prSet/>
      <dgm:spPr/>
      <dgm:t>
        <a:bodyPr/>
        <a:lstStyle/>
        <a:p>
          <a:endParaRPr lang="en-ZA"/>
        </a:p>
      </dgm:t>
    </dgm:pt>
    <dgm:pt modelId="{1A0C0928-801C-4342-B1D6-7F88A67B7C55}" type="sibTrans" cxnId="{E773050C-E344-45CF-9F31-F125BF026131}">
      <dgm:prSet/>
      <dgm:spPr/>
      <dgm:t>
        <a:bodyPr/>
        <a:lstStyle/>
        <a:p>
          <a:endParaRPr lang="en-ZA"/>
        </a:p>
      </dgm:t>
    </dgm:pt>
    <dgm:pt modelId="{2766F573-2057-4388-B44A-F6530CD425EE}">
      <dgm:prSet/>
      <dgm:spPr/>
      <dgm:t>
        <a:bodyPr/>
        <a:lstStyle/>
        <a:p>
          <a:r>
            <a:rPr lang="en-ZA" dirty="0"/>
            <a:t>Concentration Coefficient/Score</a:t>
          </a:r>
        </a:p>
      </dgm:t>
    </dgm:pt>
    <dgm:pt modelId="{88B64440-B832-40A5-9F9A-43A190C19B9B}" type="parTrans" cxnId="{5A5C6370-7BFA-4B4B-A18B-DDBEB2AF42D1}">
      <dgm:prSet/>
      <dgm:spPr/>
      <dgm:t>
        <a:bodyPr/>
        <a:lstStyle/>
        <a:p>
          <a:endParaRPr lang="en-ZA"/>
        </a:p>
      </dgm:t>
    </dgm:pt>
    <dgm:pt modelId="{54C03ED6-E638-4FE7-A625-D123B2220B6D}" type="sibTrans" cxnId="{5A5C6370-7BFA-4B4B-A18B-DDBEB2AF42D1}">
      <dgm:prSet/>
      <dgm:spPr/>
      <dgm:t>
        <a:bodyPr/>
        <a:lstStyle/>
        <a:p>
          <a:endParaRPr lang="en-ZA"/>
        </a:p>
      </dgm:t>
    </dgm:pt>
    <dgm:pt modelId="{5F7CA477-5A89-491C-9783-0EF13019324C}">
      <dgm:prSet/>
      <dgm:spPr/>
      <dgm:t>
        <a:bodyPr/>
        <a:lstStyle/>
        <a:p>
          <a:r>
            <a:rPr lang="en-ZA" dirty="0"/>
            <a:t>DR = Ratio of weighted sum of individual share volatilities/Portfolio volatility (same as that used in the MDP approach)</a:t>
          </a:r>
        </a:p>
      </dgm:t>
    </dgm:pt>
    <dgm:pt modelId="{72DBB418-9A5B-4289-A0A1-41AD873B311A}" type="parTrans" cxnId="{8C86E15D-3F2B-4108-8AE6-EDD5CEAFAA06}">
      <dgm:prSet/>
      <dgm:spPr/>
      <dgm:t>
        <a:bodyPr/>
        <a:lstStyle/>
        <a:p>
          <a:endParaRPr lang="en-ZA"/>
        </a:p>
      </dgm:t>
    </dgm:pt>
    <dgm:pt modelId="{1B8BB1FC-B41B-44FE-9A8F-31718906B324}" type="sibTrans" cxnId="{8C86E15D-3F2B-4108-8AE6-EDD5CEAFAA06}">
      <dgm:prSet/>
      <dgm:spPr/>
      <dgm:t>
        <a:bodyPr/>
        <a:lstStyle/>
        <a:p>
          <a:endParaRPr lang="en-ZA"/>
        </a:p>
      </dgm:t>
    </dgm:pt>
    <dgm:pt modelId="{49C8D7EC-4F42-4B58-8AD3-952BA6A3AC6B}">
      <dgm:prSet/>
      <dgm:spPr/>
      <dgm:t>
        <a:bodyPr/>
        <a:lstStyle/>
        <a:p>
          <a:r>
            <a:rPr lang="en-ZA" dirty="0"/>
            <a:t>CC = inverse of </a:t>
          </a:r>
          <a:r>
            <a:rPr lang="en-ZA" dirty="0" err="1"/>
            <a:t>Herfindahl</a:t>
          </a:r>
          <a:r>
            <a:rPr lang="en-ZA" dirty="0"/>
            <a:t>-Hirschman index (HHI)</a:t>
          </a:r>
        </a:p>
      </dgm:t>
    </dgm:pt>
    <dgm:pt modelId="{041893F2-B892-4D60-AC5B-9CF920A16BC5}" type="parTrans" cxnId="{23969D2A-1EF5-41F0-BADD-CD92D28138EA}">
      <dgm:prSet/>
      <dgm:spPr/>
      <dgm:t>
        <a:bodyPr/>
        <a:lstStyle/>
        <a:p>
          <a:endParaRPr lang="en-ZA"/>
        </a:p>
      </dgm:t>
    </dgm:pt>
    <dgm:pt modelId="{0C1C4169-504F-41F6-8ABD-FB1E4B06AE50}" type="sibTrans" cxnId="{23969D2A-1EF5-41F0-BADD-CD92D28138EA}">
      <dgm:prSet/>
      <dgm:spPr/>
      <dgm:t>
        <a:bodyPr/>
        <a:lstStyle/>
        <a:p>
          <a:endParaRPr lang="en-ZA"/>
        </a:p>
      </dgm:t>
    </dgm:pt>
    <dgm:pt modelId="{CC0135E0-9412-40AA-B0E2-24E1B5867F46}">
      <dgm:prSet/>
      <dgm:spPr/>
      <dgm:t>
        <a:bodyPr/>
        <a:lstStyle/>
        <a:p>
          <a:r>
            <a:rPr lang="en-ZA" dirty="0"/>
            <a:t>CS = ratio of CC for diversification strategy to CC of MCAP strategy -1</a:t>
          </a:r>
        </a:p>
      </dgm:t>
    </dgm:pt>
    <dgm:pt modelId="{0A9E6346-BA22-49B6-B26E-57EFFAF77BC9}" type="parTrans" cxnId="{8D2FC736-6543-4B5E-94C4-5234722F7711}">
      <dgm:prSet/>
      <dgm:spPr/>
      <dgm:t>
        <a:bodyPr/>
        <a:lstStyle/>
        <a:p>
          <a:endParaRPr lang="en-ZA"/>
        </a:p>
      </dgm:t>
    </dgm:pt>
    <dgm:pt modelId="{D44F43E8-03CE-4CD0-B1C3-51C63F2965E4}" type="sibTrans" cxnId="{8D2FC736-6543-4B5E-94C4-5234722F7711}">
      <dgm:prSet/>
      <dgm:spPr/>
      <dgm:t>
        <a:bodyPr/>
        <a:lstStyle/>
        <a:p>
          <a:endParaRPr lang="en-ZA"/>
        </a:p>
      </dgm:t>
    </dgm:pt>
    <dgm:pt modelId="{1E21DFF8-B162-4237-BA71-A4B7D16E0158}">
      <dgm:prSet/>
      <dgm:spPr/>
      <dgm:t>
        <a:bodyPr/>
        <a:lstStyle/>
        <a:p>
          <a:r>
            <a:rPr lang="en-ZA" dirty="0"/>
            <a:t>Most diversified portfolio strategy using this measure: MDP </a:t>
          </a:r>
        </a:p>
      </dgm:t>
    </dgm:pt>
    <dgm:pt modelId="{EACA71F0-949A-47AD-B3F3-5AB532BFFD58}" type="parTrans" cxnId="{DCA5F3C1-EF15-4B05-B6AB-213A5043DFEE}">
      <dgm:prSet/>
      <dgm:spPr/>
      <dgm:t>
        <a:bodyPr/>
        <a:lstStyle/>
        <a:p>
          <a:endParaRPr lang="en-ZA"/>
        </a:p>
      </dgm:t>
    </dgm:pt>
    <dgm:pt modelId="{A9ACF6A0-7151-4876-BE34-504082B31A56}" type="sibTrans" cxnId="{DCA5F3C1-EF15-4B05-B6AB-213A5043DFEE}">
      <dgm:prSet/>
      <dgm:spPr/>
      <dgm:t>
        <a:bodyPr/>
        <a:lstStyle/>
        <a:p>
          <a:endParaRPr lang="en-ZA"/>
        </a:p>
      </dgm:t>
    </dgm:pt>
    <dgm:pt modelId="{D9A5E134-1A5E-4415-A0C4-E41C62CB05E2}">
      <dgm:prSet/>
      <dgm:spPr/>
      <dgm:t>
        <a:bodyPr/>
        <a:lstStyle/>
        <a:p>
          <a:r>
            <a:rPr lang="en-ZA" dirty="0"/>
            <a:t>Result is inverted to give positive value for higher portfolio diversification (</a:t>
          </a:r>
          <a:r>
            <a:rPr lang="en-ZA" dirty="0" err="1"/>
            <a:t>Brandes</a:t>
          </a:r>
          <a:r>
            <a:rPr lang="en-ZA" dirty="0"/>
            <a:t>, 2004)</a:t>
          </a:r>
        </a:p>
      </dgm:t>
    </dgm:pt>
    <dgm:pt modelId="{903BE63C-0606-4B2E-94CA-62BEE6DD7861}" type="parTrans" cxnId="{55DE0038-6A22-488D-A0A2-8A8744EA8030}">
      <dgm:prSet/>
      <dgm:spPr/>
      <dgm:t>
        <a:bodyPr/>
        <a:lstStyle/>
        <a:p>
          <a:endParaRPr lang="en-ZA"/>
        </a:p>
      </dgm:t>
    </dgm:pt>
    <dgm:pt modelId="{40779B69-6D00-48CB-8C88-0106F9127A4D}" type="sibTrans" cxnId="{55DE0038-6A22-488D-A0A2-8A8744EA8030}">
      <dgm:prSet/>
      <dgm:spPr/>
      <dgm:t>
        <a:bodyPr/>
        <a:lstStyle/>
        <a:p>
          <a:endParaRPr lang="en-ZA"/>
        </a:p>
      </dgm:t>
    </dgm:pt>
    <dgm:pt modelId="{9C23AB3B-4636-43AE-AF90-F5AA2BE92B4D}">
      <dgm:prSet/>
      <dgm:spPr/>
      <dgm:t>
        <a:bodyPr/>
        <a:lstStyle/>
        <a:p>
          <a:r>
            <a:rPr lang="en-ZA" dirty="0"/>
            <a:t>HHI calculated based on portfolio weights</a:t>
          </a:r>
        </a:p>
      </dgm:t>
    </dgm:pt>
    <dgm:pt modelId="{1809BA86-4A9C-4194-B770-0BA7D7E837D0}" type="parTrans" cxnId="{5C6762DC-93DA-4E64-823D-CB763C13A850}">
      <dgm:prSet/>
      <dgm:spPr/>
      <dgm:t>
        <a:bodyPr/>
        <a:lstStyle/>
        <a:p>
          <a:endParaRPr lang="en-ZA"/>
        </a:p>
      </dgm:t>
    </dgm:pt>
    <dgm:pt modelId="{E8A74704-E69A-4999-83C2-8375D534F444}" type="sibTrans" cxnId="{5C6762DC-93DA-4E64-823D-CB763C13A850}">
      <dgm:prSet/>
      <dgm:spPr/>
      <dgm:t>
        <a:bodyPr/>
        <a:lstStyle/>
        <a:p>
          <a:endParaRPr lang="en-ZA"/>
        </a:p>
      </dgm:t>
    </dgm:pt>
    <dgm:pt modelId="{61511E70-7872-4781-A029-B285B31191F8}">
      <dgm:prSet/>
      <dgm:spPr/>
      <dgm:t>
        <a:bodyPr/>
        <a:lstStyle/>
        <a:p>
          <a:r>
            <a:rPr lang="en-ZA" dirty="0"/>
            <a:t>DS = relative </a:t>
          </a:r>
          <a:r>
            <a:rPr lang="en-ZA" dirty="0" err="1"/>
            <a:t>DR</a:t>
          </a:r>
          <a:r>
            <a:rPr lang="en-ZA" baseline="-25000" dirty="0" err="1"/>
            <a:t>strategy</a:t>
          </a:r>
          <a:r>
            <a:rPr lang="en-ZA" baseline="-25000" dirty="0"/>
            <a:t> </a:t>
          </a:r>
          <a:r>
            <a:rPr lang="en-ZA" baseline="0" dirty="0"/>
            <a:t>to </a:t>
          </a:r>
          <a:r>
            <a:rPr lang="en-ZA" dirty="0"/>
            <a:t>DR</a:t>
          </a:r>
          <a:r>
            <a:rPr lang="en-ZA" baseline="-25000" dirty="0"/>
            <a:t>CAP </a:t>
          </a:r>
          <a:endParaRPr lang="en-ZA" baseline="0" dirty="0"/>
        </a:p>
      </dgm:t>
    </dgm:pt>
    <dgm:pt modelId="{6807DB72-1D6B-4237-A121-583B146797C2}" type="parTrans" cxnId="{FB311031-E94C-4D50-96F8-EABD28954798}">
      <dgm:prSet/>
      <dgm:spPr/>
      <dgm:t>
        <a:bodyPr/>
        <a:lstStyle/>
        <a:p>
          <a:endParaRPr lang="en-ZA"/>
        </a:p>
      </dgm:t>
    </dgm:pt>
    <dgm:pt modelId="{8A070B58-4E99-48F4-B803-88F90C35FCF3}" type="sibTrans" cxnId="{FB311031-E94C-4D50-96F8-EABD28954798}">
      <dgm:prSet/>
      <dgm:spPr/>
      <dgm:t>
        <a:bodyPr/>
        <a:lstStyle/>
        <a:p>
          <a:endParaRPr lang="en-ZA"/>
        </a:p>
      </dgm:t>
    </dgm:pt>
    <dgm:pt modelId="{DA765D55-1498-4ADB-B9B3-67FF470CD183}">
      <dgm:prSet/>
      <dgm:spPr/>
      <dgm:t>
        <a:bodyPr/>
        <a:lstStyle/>
        <a:p>
          <a:r>
            <a:rPr lang="en-ZA" dirty="0"/>
            <a:t>Most diversified portfolio strategy using this measure: EW strategy</a:t>
          </a:r>
        </a:p>
      </dgm:t>
    </dgm:pt>
    <dgm:pt modelId="{BEE7DE12-B1DA-4660-ADE2-C923399401CB}" type="parTrans" cxnId="{2C3FA630-402A-4DD8-B5AD-0CF4B6A1F6BB}">
      <dgm:prSet/>
      <dgm:spPr/>
      <dgm:t>
        <a:bodyPr/>
        <a:lstStyle/>
        <a:p>
          <a:endParaRPr lang="en-GB"/>
        </a:p>
      </dgm:t>
    </dgm:pt>
    <dgm:pt modelId="{FF85B89F-B9EE-47BD-9511-E2B3F8D997FE}" type="sibTrans" cxnId="{2C3FA630-402A-4DD8-B5AD-0CF4B6A1F6BB}">
      <dgm:prSet/>
      <dgm:spPr/>
      <dgm:t>
        <a:bodyPr/>
        <a:lstStyle/>
        <a:p>
          <a:endParaRPr lang="en-GB"/>
        </a:p>
      </dgm:t>
    </dgm:pt>
    <dgm:pt modelId="{9E6A07D8-811B-4D27-8555-0D6CFE842EE8}" type="pres">
      <dgm:prSet presAssocID="{5956D543-1ADE-44DC-AA07-1AF98485DC8B}" presName="Name0" presStyleCnt="0">
        <dgm:presLayoutVars>
          <dgm:dir/>
          <dgm:animLvl val="lvl"/>
          <dgm:resizeHandles val="exact"/>
        </dgm:presLayoutVars>
      </dgm:prSet>
      <dgm:spPr/>
    </dgm:pt>
    <dgm:pt modelId="{B7B9C0F3-AFA1-493D-BD59-D8DC8385665D}" type="pres">
      <dgm:prSet presAssocID="{478E5333-8794-4585-A4E9-81BB61110595}" presName="composite" presStyleCnt="0"/>
      <dgm:spPr/>
    </dgm:pt>
    <dgm:pt modelId="{E4A77E5A-4013-44A2-90CD-A69824253EFC}" type="pres">
      <dgm:prSet presAssocID="{478E5333-8794-4585-A4E9-81BB6111059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AD3E4535-560F-4281-8839-52231FA5B636}" type="pres">
      <dgm:prSet presAssocID="{478E5333-8794-4585-A4E9-81BB61110595}" presName="desTx" presStyleLbl="alignAccFollowNode1" presStyleIdx="0" presStyleCnt="2">
        <dgm:presLayoutVars>
          <dgm:bulletEnabled val="1"/>
        </dgm:presLayoutVars>
      </dgm:prSet>
      <dgm:spPr/>
    </dgm:pt>
    <dgm:pt modelId="{063B9BC8-1DA9-4F16-954C-D61A42E2AD83}" type="pres">
      <dgm:prSet presAssocID="{1A0C0928-801C-4342-B1D6-7F88A67B7C55}" presName="space" presStyleCnt="0"/>
      <dgm:spPr/>
    </dgm:pt>
    <dgm:pt modelId="{36EAEDDB-88EF-4BE1-A15E-94F03D82B711}" type="pres">
      <dgm:prSet presAssocID="{2766F573-2057-4388-B44A-F6530CD425EE}" presName="composite" presStyleCnt="0"/>
      <dgm:spPr/>
    </dgm:pt>
    <dgm:pt modelId="{72656AE1-ED8D-4930-8BD7-4F023132FF0B}" type="pres">
      <dgm:prSet presAssocID="{2766F573-2057-4388-B44A-F6530CD425E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14FFCDD-CD0E-4884-8802-4D12CFAFE463}" type="pres">
      <dgm:prSet presAssocID="{2766F573-2057-4388-B44A-F6530CD425E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BFF1D08-B080-4BEB-8BC5-0EEE4B1288A5}" type="presOf" srcId="{478E5333-8794-4585-A4E9-81BB61110595}" destId="{E4A77E5A-4013-44A2-90CD-A69824253EFC}" srcOrd="0" destOrd="0" presId="urn:microsoft.com/office/officeart/2005/8/layout/hList1"/>
    <dgm:cxn modelId="{E773050C-E344-45CF-9F31-F125BF026131}" srcId="{5956D543-1ADE-44DC-AA07-1AF98485DC8B}" destId="{478E5333-8794-4585-A4E9-81BB61110595}" srcOrd="0" destOrd="0" parTransId="{821C2984-2F57-40A5-B433-915C037217C6}" sibTransId="{1A0C0928-801C-4342-B1D6-7F88A67B7C55}"/>
    <dgm:cxn modelId="{52E38B24-8189-4738-A3B9-FEC5399C3732}" type="presOf" srcId="{2766F573-2057-4388-B44A-F6530CD425EE}" destId="{72656AE1-ED8D-4930-8BD7-4F023132FF0B}" srcOrd="0" destOrd="0" presId="urn:microsoft.com/office/officeart/2005/8/layout/hList1"/>
    <dgm:cxn modelId="{491DD625-2C60-4F70-BA80-A8BC20A45D56}" type="presOf" srcId="{CC0135E0-9412-40AA-B0E2-24E1B5867F46}" destId="{F14FFCDD-CD0E-4884-8802-4D12CFAFE463}" srcOrd="0" destOrd="3" presId="urn:microsoft.com/office/officeart/2005/8/layout/hList1"/>
    <dgm:cxn modelId="{23969D2A-1EF5-41F0-BADD-CD92D28138EA}" srcId="{2766F573-2057-4388-B44A-F6530CD425EE}" destId="{49C8D7EC-4F42-4B58-8AD3-952BA6A3AC6B}" srcOrd="0" destOrd="0" parTransId="{041893F2-B892-4D60-AC5B-9CF920A16BC5}" sibTransId="{0C1C4169-504F-41F6-8ABD-FB1E4B06AE50}"/>
    <dgm:cxn modelId="{2C3FA630-402A-4DD8-B5AD-0CF4B6A1F6BB}" srcId="{2766F573-2057-4388-B44A-F6530CD425EE}" destId="{DA765D55-1498-4ADB-B9B3-67FF470CD183}" srcOrd="2" destOrd="0" parTransId="{BEE7DE12-B1DA-4660-ADE2-C923399401CB}" sibTransId="{FF85B89F-B9EE-47BD-9511-E2B3F8D997FE}"/>
    <dgm:cxn modelId="{FB311031-E94C-4D50-96F8-EABD28954798}" srcId="{478E5333-8794-4585-A4E9-81BB61110595}" destId="{61511E70-7872-4781-A029-B285B31191F8}" srcOrd="1" destOrd="0" parTransId="{6807DB72-1D6B-4237-A121-583B146797C2}" sibTransId="{8A070B58-4E99-48F4-B803-88F90C35FCF3}"/>
    <dgm:cxn modelId="{65A24D31-E51E-4334-9C6C-2BE1AA79FE5C}" type="presOf" srcId="{1E21DFF8-B162-4237-BA71-A4B7D16E0158}" destId="{AD3E4535-560F-4281-8839-52231FA5B636}" srcOrd="0" destOrd="2" presId="urn:microsoft.com/office/officeart/2005/8/layout/hList1"/>
    <dgm:cxn modelId="{8D2FC736-6543-4B5E-94C4-5234722F7711}" srcId="{2766F573-2057-4388-B44A-F6530CD425EE}" destId="{CC0135E0-9412-40AA-B0E2-24E1B5867F46}" srcOrd="1" destOrd="0" parTransId="{0A9E6346-BA22-49B6-B26E-57EFFAF77BC9}" sibTransId="{D44F43E8-03CE-4CD0-B1C3-51C63F2965E4}"/>
    <dgm:cxn modelId="{55DE0038-6A22-488D-A0A2-8A8744EA8030}" srcId="{49C8D7EC-4F42-4B58-8AD3-952BA6A3AC6B}" destId="{D9A5E134-1A5E-4415-A0C4-E41C62CB05E2}" srcOrd="1" destOrd="0" parTransId="{903BE63C-0606-4B2E-94CA-62BEE6DD7861}" sibTransId="{40779B69-6D00-48CB-8C88-0106F9127A4D}"/>
    <dgm:cxn modelId="{8C86E15D-3F2B-4108-8AE6-EDD5CEAFAA06}" srcId="{478E5333-8794-4585-A4E9-81BB61110595}" destId="{5F7CA477-5A89-491C-9783-0EF13019324C}" srcOrd="0" destOrd="0" parTransId="{72DBB418-9A5B-4289-A0A1-41AD873B311A}" sibTransId="{1B8BB1FC-B41B-44FE-9A8F-31718906B324}"/>
    <dgm:cxn modelId="{D62BCA61-215F-4B8A-82F4-BC28DC135708}" type="presOf" srcId="{D9A5E134-1A5E-4415-A0C4-E41C62CB05E2}" destId="{F14FFCDD-CD0E-4884-8802-4D12CFAFE463}" srcOrd="0" destOrd="2" presId="urn:microsoft.com/office/officeart/2005/8/layout/hList1"/>
    <dgm:cxn modelId="{4B634A43-E78C-4282-9BB9-E56798828838}" type="presOf" srcId="{5956D543-1ADE-44DC-AA07-1AF98485DC8B}" destId="{9E6A07D8-811B-4D27-8555-0D6CFE842EE8}" srcOrd="0" destOrd="0" presId="urn:microsoft.com/office/officeart/2005/8/layout/hList1"/>
    <dgm:cxn modelId="{5A5C6370-7BFA-4B4B-A18B-DDBEB2AF42D1}" srcId="{5956D543-1ADE-44DC-AA07-1AF98485DC8B}" destId="{2766F573-2057-4388-B44A-F6530CD425EE}" srcOrd="1" destOrd="0" parTransId="{88B64440-B832-40A5-9F9A-43A190C19B9B}" sibTransId="{54C03ED6-E638-4FE7-A625-D123B2220B6D}"/>
    <dgm:cxn modelId="{F4ECD874-81A0-43AC-B64F-94B58CFCF680}" type="presOf" srcId="{61511E70-7872-4781-A029-B285B31191F8}" destId="{AD3E4535-560F-4281-8839-52231FA5B636}" srcOrd="0" destOrd="1" presId="urn:microsoft.com/office/officeart/2005/8/layout/hList1"/>
    <dgm:cxn modelId="{A3891190-8D4D-4D44-8BD2-BD47A33E24F6}" type="presOf" srcId="{5F7CA477-5A89-491C-9783-0EF13019324C}" destId="{AD3E4535-560F-4281-8839-52231FA5B636}" srcOrd="0" destOrd="0" presId="urn:microsoft.com/office/officeart/2005/8/layout/hList1"/>
    <dgm:cxn modelId="{20CC2698-D114-4392-8DA0-0B556FAA6429}" type="presOf" srcId="{9C23AB3B-4636-43AE-AF90-F5AA2BE92B4D}" destId="{F14FFCDD-CD0E-4884-8802-4D12CFAFE463}" srcOrd="0" destOrd="1" presId="urn:microsoft.com/office/officeart/2005/8/layout/hList1"/>
    <dgm:cxn modelId="{2F74C79F-98AB-4898-A2D3-74261C176234}" type="presOf" srcId="{DA765D55-1498-4ADB-B9B3-67FF470CD183}" destId="{F14FFCDD-CD0E-4884-8802-4D12CFAFE463}" srcOrd="0" destOrd="4" presId="urn:microsoft.com/office/officeart/2005/8/layout/hList1"/>
    <dgm:cxn modelId="{DCA5F3C1-EF15-4B05-B6AB-213A5043DFEE}" srcId="{478E5333-8794-4585-A4E9-81BB61110595}" destId="{1E21DFF8-B162-4237-BA71-A4B7D16E0158}" srcOrd="2" destOrd="0" parTransId="{EACA71F0-949A-47AD-B3F3-5AB532BFFD58}" sibTransId="{A9ACF6A0-7151-4876-BE34-504082B31A56}"/>
    <dgm:cxn modelId="{5C6762DC-93DA-4E64-823D-CB763C13A850}" srcId="{49C8D7EC-4F42-4B58-8AD3-952BA6A3AC6B}" destId="{9C23AB3B-4636-43AE-AF90-F5AA2BE92B4D}" srcOrd="0" destOrd="0" parTransId="{1809BA86-4A9C-4194-B770-0BA7D7E837D0}" sibTransId="{E8A74704-E69A-4999-83C2-8375D534F444}"/>
    <dgm:cxn modelId="{3D9DC7E3-783D-4B32-A3A5-41F2D914B751}" type="presOf" srcId="{49C8D7EC-4F42-4B58-8AD3-952BA6A3AC6B}" destId="{F14FFCDD-CD0E-4884-8802-4D12CFAFE463}" srcOrd="0" destOrd="0" presId="urn:microsoft.com/office/officeart/2005/8/layout/hList1"/>
    <dgm:cxn modelId="{4B4D3EE0-049E-403D-B40F-2C00E31AE738}" type="presParOf" srcId="{9E6A07D8-811B-4D27-8555-0D6CFE842EE8}" destId="{B7B9C0F3-AFA1-493D-BD59-D8DC8385665D}" srcOrd="0" destOrd="0" presId="urn:microsoft.com/office/officeart/2005/8/layout/hList1"/>
    <dgm:cxn modelId="{6C08B8F7-DEF8-48E4-A62C-0CEA0F890276}" type="presParOf" srcId="{B7B9C0F3-AFA1-493D-BD59-D8DC8385665D}" destId="{E4A77E5A-4013-44A2-90CD-A69824253EFC}" srcOrd="0" destOrd="0" presId="urn:microsoft.com/office/officeart/2005/8/layout/hList1"/>
    <dgm:cxn modelId="{34123ED8-09D4-46D8-B32A-BB0640AE3A81}" type="presParOf" srcId="{B7B9C0F3-AFA1-493D-BD59-D8DC8385665D}" destId="{AD3E4535-560F-4281-8839-52231FA5B636}" srcOrd="1" destOrd="0" presId="urn:microsoft.com/office/officeart/2005/8/layout/hList1"/>
    <dgm:cxn modelId="{6A14CE38-C040-4628-9350-54ACE264F57B}" type="presParOf" srcId="{9E6A07D8-811B-4D27-8555-0D6CFE842EE8}" destId="{063B9BC8-1DA9-4F16-954C-D61A42E2AD83}" srcOrd="1" destOrd="0" presId="urn:microsoft.com/office/officeart/2005/8/layout/hList1"/>
    <dgm:cxn modelId="{C374E14E-40FE-4B7C-9628-82D17683D019}" type="presParOf" srcId="{9E6A07D8-811B-4D27-8555-0D6CFE842EE8}" destId="{36EAEDDB-88EF-4BE1-A15E-94F03D82B711}" srcOrd="2" destOrd="0" presId="urn:microsoft.com/office/officeart/2005/8/layout/hList1"/>
    <dgm:cxn modelId="{56AF5108-0056-4225-AF68-2A571E762C4A}" type="presParOf" srcId="{36EAEDDB-88EF-4BE1-A15E-94F03D82B711}" destId="{72656AE1-ED8D-4930-8BD7-4F023132FF0B}" srcOrd="0" destOrd="0" presId="urn:microsoft.com/office/officeart/2005/8/layout/hList1"/>
    <dgm:cxn modelId="{D9D1D6FB-729B-4DA4-A8C2-6DE35ABA30F5}" type="presParOf" srcId="{36EAEDDB-88EF-4BE1-A15E-94F03D82B711}" destId="{F14FFCDD-CD0E-4884-8802-4D12CFAFE46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31215E-DB5D-41E4-A93D-DEA23053413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0A083195-2A9D-40AF-BC89-F326DBFBA73E}">
      <dgm:prSet phldrT="[Text]"/>
      <dgm:spPr/>
      <dgm:t>
        <a:bodyPr/>
        <a:lstStyle/>
        <a:p>
          <a:r>
            <a:rPr lang="en-ZA" dirty="0"/>
            <a:t>Information Ratio</a:t>
          </a:r>
        </a:p>
      </dgm:t>
    </dgm:pt>
    <dgm:pt modelId="{3C5545DE-2F7F-482F-BA21-4945057B0E3E}" type="parTrans" cxnId="{2D914590-0638-4727-8C7C-AA096CB8E400}">
      <dgm:prSet/>
      <dgm:spPr/>
      <dgm:t>
        <a:bodyPr/>
        <a:lstStyle/>
        <a:p>
          <a:endParaRPr lang="en-ZA"/>
        </a:p>
      </dgm:t>
    </dgm:pt>
    <dgm:pt modelId="{BF17CF8D-AB11-4FBC-8609-9314B358273D}" type="sibTrans" cxnId="{2D914590-0638-4727-8C7C-AA096CB8E400}">
      <dgm:prSet/>
      <dgm:spPr/>
      <dgm:t>
        <a:bodyPr/>
        <a:lstStyle/>
        <a:p>
          <a:endParaRPr lang="en-ZA"/>
        </a:p>
      </dgm:t>
    </dgm:pt>
    <dgm:pt modelId="{A206D331-EAD5-426C-99A5-7D8B577649AB}">
      <dgm:prSet phldrT="[Text]"/>
      <dgm:spPr/>
      <dgm:t>
        <a:bodyPr/>
        <a:lstStyle/>
        <a:p>
          <a:r>
            <a:rPr lang="en-ZA" dirty="0"/>
            <a:t>Active return/</a:t>
          </a:r>
          <a:r>
            <a:rPr lang="en-ZA" dirty="0" err="1"/>
            <a:t>Std</a:t>
          </a:r>
          <a:r>
            <a:rPr lang="en-ZA" dirty="0"/>
            <a:t> Dev (Active Returns)	</a:t>
          </a:r>
        </a:p>
      </dgm:t>
    </dgm:pt>
    <dgm:pt modelId="{840AE77A-E000-4E34-AE1F-AE7569E1C7B5}" type="parTrans" cxnId="{C5C3F6AF-B022-42FB-B2EA-9039ECFAFC28}">
      <dgm:prSet/>
      <dgm:spPr/>
      <dgm:t>
        <a:bodyPr/>
        <a:lstStyle/>
        <a:p>
          <a:endParaRPr lang="en-ZA"/>
        </a:p>
      </dgm:t>
    </dgm:pt>
    <dgm:pt modelId="{59D94211-066E-47FA-993A-1DFF0C6498B4}" type="sibTrans" cxnId="{C5C3F6AF-B022-42FB-B2EA-9039ECFAFC28}">
      <dgm:prSet/>
      <dgm:spPr/>
      <dgm:t>
        <a:bodyPr/>
        <a:lstStyle/>
        <a:p>
          <a:endParaRPr lang="en-ZA"/>
        </a:p>
      </dgm:t>
    </dgm:pt>
    <dgm:pt modelId="{09EBF53B-8B32-4046-9DDC-E4BAB1F8EDBE}">
      <dgm:prSet phldrT="[Text]"/>
      <dgm:spPr/>
      <dgm:t>
        <a:bodyPr/>
        <a:lstStyle/>
        <a:p>
          <a:r>
            <a:rPr lang="en-ZA" dirty="0"/>
            <a:t>Omega Sharpe Ratio</a:t>
          </a:r>
        </a:p>
      </dgm:t>
    </dgm:pt>
    <dgm:pt modelId="{F2DA07B4-765D-485F-BBE6-F88CC754393D}" type="parTrans" cxnId="{ED374E2A-49D9-44D6-B1D1-2228D095FB36}">
      <dgm:prSet/>
      <dgm:spPr/>
      <dgm:t>
        <a:bodyPr/>
        <a:lstStyle/>
        <a:p>
          <a:endParaRPr lang="en-ZA"/>
        </a:p>
      </dgm:t>
    </dgm:pt>
    <dgm:pt modelId="{41475575-E123-49D3-AE10-EEC999ACBF7F}" type="sibTrans" cxnId="{ED374E2A-49D9-44D6-B1D1-2228D095FB36}">
      <dgm:prSet/>
      <dgm:spPr/>
      <dgm:t>
        <a:bodyPr/>
        <a:lstStyle/>
        <a:p>
          <a:endParaRPr lang="en-ZA"/>
        </a:p>
      </dgm:t>
    </dgm:pt>
    <dgm:pt modelId="{EA17400C-0321-44FF-BDB1-031A4E87AB02}">
      <dgm:prSet phldrT="[Text]"/>
      <dgm:spPr/>
      <dgm:t>
        <a:bodyPr/>
        <a:lstStyle/>
        <a:p>
          <a:r>
            <a:rPr lang="en-ZA" dirty="0"/>
            <a:t>MCAP portfolio = benchmark</a:t>
          </a:r>
        </a:p>
      </dgm:t>
    </dgm:pt>
    <dgm:pt modelId="{D6BF2973-730B-4DDE-AB02-082BDAA120B9}" type="parTrans" cxnId="{2A471F58-B054-44F1-9973-CF43695A9D31}">
      <dgm:prSet/>
      <dgm:spPr/>
      <dgm:t>
        <a:bodyPr/>
        <a:lstStyle/>
        <a:p>
          <a:endParaRPr lang="en-ZA"/>
        </a:p>
      </dgm:t>
    </dgm:pt>
    <dgm:pt modelId="{0F42B4F7-F638-45D3-A2E9-79A8647648C2}" type="sibTrans" cxnId="{2A471F58-B054-44F1-9973-CF43695A9D31}">
      <dgm:prSet/>
      <dgm:spPr/>
      <dgm:t>
        <a:bodyPr/>
        <a:lstStyle/>
        <a:p>
          <a:endParaRPr lang="en-ZA"/>
        </a:p>
      </dgm:t>
    </dgm:pt>
    <dgm:pt modelId="{71C396A0-6DF2-4668-B457-E5F2ECC8BC9D}">
      <dgm:prSet phldrT="[Text]"/>
      <dgm:spPr/>
      <dgm:t>
        <a:bodyPr/>
        <a:lstStyle/>
        <a:p>
          <a:r>
            <a:rPr lang="en-ZA" dirty="0"/>
            <a:t>Risk proxy: Volatility</a:t>
          </a:r>
        </a:p>
      </dgm:t>
    </dgm:pt>
    <dgm:pt modelId="{64B469A1-AF20-43B1-9A38-82215077DDB2}" type="parTrans" cxnId="{AB7564D5-6EFB-4567-B5D0-9711F0A8259E}">
      <dgm:prSet/>
      <dgm:spPr/>
      <dgm:t>
        <a:bodyPr/>
        <a:lstStyle/>
        <a:p>
          <a:endParaRPr lang="en-ZA"/>
        </a:p>
      </dgm:t>
    </dgm:pt>
    <dgm:pt modelId="{156DF2E7-68B8-44C1-8DA4-D98FAEFA2B58}" type="sibTrans" cxnId="{AB7564D5-6EFB-4567-B5D0-9711F0A8259E}">
      <dgm:prSet/>
      <dgm:spPr/>
      <dgm:t>
        <a:bodyPr/>
        <a:lstStyle/>
        <a:p>
          <a:endParaRPr lang="en-ZA"/>
        </a:p>
      </dgm:t>
    </dgm:pt>
    <dgm:pt modelId="{0C01B42F-B597-4B54-B03D-5FFFC8F073EE}">
      <dgm:prSet phldrT="[Text]"/>
      <dgm:spPr/>
      <dgm:t>
        <a:bodyPr/>
        <a:lstStyle/>
        <a:p>
          <a:r>
            <a:rPr lang="en-ZA" dirty="0"/>
            <a:t>Reference rate = </a:t>
          </a:r>
          <a:r>
            <a:rPr lang="en-ZA" dirty="0" err="1"/>
            <a:t>Rf</a:t>
          </a:r>
          <a:r>
            <a:rPr lang="en-ZA" dirty="0"/>
            <a:t> rate = 3m </a:t>
          </a:r>
          <a:r>
            <a:rPr lang="en-ZA" dirty="0" err="1"/>
            <a:t>t-bill</a:t>
          </a:r>
          <a:r>
            <a:rPr lang="en-ZA" dirty="0"/>
            <a:t> rate</a:t>
          </a:r>
        </a:p>
      </dgm:t>
    </dgm:pt>
    <dgm:pt modelId="{832C21FD-5B47-45B1-BBDD-DA78223CF3CD}" type="parTrans" cxnId="{356177C5-217A-4568-A045-99E1DD8F096D}">
      <dgm:prSet/>
      <dgm:spPr/>
      <dgm:t>
        <a:bodyPr/>
        <a:lstStyle/>
        <a:p>
          <a:endParaRPr lang="en-ZA"/>
        </a:p>
      </dgm:t>
    </dgm:pt>
    <dgm:pt modelId="{22249076-9755-4021-8C94-1546C2D9E5B0}" type="sibTrans" cxnId="{356177C5-217A-4568-A045-99E1DD8F096D}">
      <dgm:prSet/>
      <dgm:spPr/>
      <dgm:t>
        <a:bodyPr/>
        <a:lstStyle/>
        <a:p>
          <a:endParaRPr lang="en-ZA"/>
        </a:p>
      </dgm:t>
    </dgm:pt>
    <dgm:pt modelId="{A3D9F269-4537-443E-8B56-F60E0793D5A6}">
      <dgm:prSet phldrT="[Text]"/>
      <dgm:spPr/>
      <dgm:t>
        <a:bodyPr/>
        <a:lstStyle/>
        <a:p>
          <a:r>
            <a:rPr lang="en-ZA" dirty="0"/>
            <a:t>Measure of relative risk-adjusted performance</a:t>
          </a:r>
        </a:p>
      </dgm:t>
    </dgm:pt>
    <dgm:pt modelId="{B8E450A9-D919-492C-8521-E4BA35A9AD76}" type="parTrans" cxnId="{743FC1CB-F32C-4937-A529-DC995A1CD544}">
      <dgm:prSet/>
      <dgm:spPr/>
      <dgm:t>
        <a:bodyPr/>
        <a:lstStyle/>
        <a:p>
          <a:endParaRPr lang="en-ZA"/>
        </a:p>
      </dgm:t>
    </dgm:pt>
    <dgm:pt modelId="{0A5E296A-5BE9-4A76-A533-9E3B101246D2}" type="sibTrans" cxnId="{743FC1CB-F32C-4937-A529-DC995A1CD544}">
      <dgm:prSet/>
      <dgm:spPr/>
      <dgm:t>
        <a:bodyPr/>
        <a:lstStyle/>
        <a:p>
          <a:endParaRPr lang="en-ZA"/>
        </a:p>
      </dgm:t>
    </dgm:pt>
    <dgm:pt modelId="{D64E55AE-0641-4252-B103-54AD7FDEFD3D}">
      <dgm:prSet phldrT="[Text]"/>
      <dgm:spPr/>
      <dgm:t>
        <a:bodyPr/>
        <a:lstStyle/>
        <a:p>
          <a:r>
            <a:rPr lang="en-ZA" dirty="0"/>
            <a:t>Risk proxy = Omega Ratio</a:t>
          </a:r>
          <a:endParaRPr lang="en-ZA" i="0" dirty="0"/>
        </a:p>
      </dgm:t>
    </dgm:pt>
    <dgm:pt modelId="{ED58551F-A4EA-470A-A489-9439E6DD275C}" type="parTrans" cxnId="{B1696967-A8E0-4589-B816-493B9BAC9815}">
      <dgm:prSet/>
      <dgm:spPr/>
      <dgm:t>
        <a:bodyPr/>
        <a:lstStyle/>
        <a:p>
          <a:endParaRPr lang="en-ZA"/>
        </a:p>
      </dgm:t>
    </dgm:pt>
    <dgm:pt modelId="{B73F8627-3A72-4B4F-910D-4F8084A25649}" type="sibTrans" cxnId="{B1696967-A8E0-4589-B816-493B9BAC9815}">
      <dgm:prSet/>
      <dgm:spPr/>
      <dgm:t>
        <a:bodyPr/>
        <a:lstStyle/>
        <a:p>
          <a:endParaRPr lang="en-ZA"/>
        </a:p>
      </dgm:t>
    </dgm:pt>
    <dgm:pt modelId="{609C8657-944E-4469-A277-B2F3567BA1ED}">
      <dgm:prSet phldrT="[Text]"/>
      <dgm:spPr/>
      <dgm:t>
        <a:bodyPr/>
        <a:lstStyle/>
        <a:p>
          <a:r>
            <a:rPr lang="en-ZA" dirty="0" err="1"/>
            <a:t>Kazemi</a:t>
          </a:r>
          <a:r>
            <a:rPr lang="en-ZA" dirty="0"/>
            <a:t> </a:t>
          </a:r>
          <a:r>
            <a:rPr lang="en-ZA" i="1" dirty="0"/>
            <a:t>et.al. </a:t>
          </a:r>
          <a:r>
            <a:rPr lang="en-ZA" i="0" dirty="0"/>
            <a:t>(2003) based on </a:t>
          </a:r>
          <a:r>
            <a:rPr lang="en-ZA" i="0" dirty="0" err="1"/>
            <a:t>Shadwick</a:t>
          </a:r>
          <a:r>
            <a:rPr lang="en-ZA" i="0" dirty="0"/>
            <a:t> and Keating (2002)</a:t>
          </a:r>
        </a:p>
      </dgm:t>
    </dgm:pt>
    <dgm:pt modelId="{DAE34810-DB48-4D1F-8632-7DD8386DD514}" type="parTrans" cxnId="{3F21EA91-3F26-41EA-9AD5-4FDAC3A9430B}">
      <dgm:prSet/>
      <dgm:spPr/>
      <dgm:t>
        <a:bodyPr/>
        <a:lstStyle/>
        <a:p>
          <a:endParaRPr lang="en-ZA"/>
        </a:p>
      </dgm:t>
    </dgm:pt>
    <dgm:pt modelId="{24BC8673-25A4-43A5-B55F-D19A8ADC8D84}" type="sibTrans" cxnId="{3F21EA91-3F26-41EA-9AD5-4FDAC3A9430B}">
      <dgm:prSet/>
      <dgm:spPr/>
      <dgm:t>
        <a:bodyPr/>
        <a:lstStyle/>
        <a:p>
          <a:endParaRPr lang="en-ZA"/>
        </a:p>
      </dgm:t>
    </dgm:pt>
    <dgm:pt modelId="{52CF2E20-4C86-4716-BE32-6D08CE78CF94}" type="pres">
      <dgm:prSet presAssocID="{E231215E-DB5D-41E4-A93D-DEA230534132}" presName="Name0" presStyleCnt="0">
        <dgm:presLayoutVars>
          <dgm:dir/>
          <dgm:animLvl val="lvl"/>
          <dgm:resizeHandles val="exact"/>
        </dgm:presLayoutVars>
      </dgm:prSet>
      <dgm:spPr/>
    </dgm:pt>
    <dgm:pt modelId="{D30AF68E-EC59-4467-8763-5354A0809152}" type="pres">
      <dgm:prSet presAssocID="{0A083195-2A9D-40AF-BC89-F326DBFBA73E}" presName="composite" presStyleCnt="0"/>
      <dgm:spPr/>
    </dgm:pt>
    <dgm:pt modelId="{929D7A5E-D3E7-4F96-8498-3C28AADAC91B}" type="pres">
      <dgm:prSet presAssocID="{0A083195-2A9D-40AF-BC89-F326DBFBA73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FF94CFD-ABDB-4D5E-A0C0-774E18559EBF}" type="pres">
      <dgm:prSet presAssocID="{0A083195-2A9D-40AF-BC89-F326DBFBA73E}" presName="desTx" presStyleLbl="alignAccFollowNode1" presStyleIdx="0" presStyleCnt="2">
        <dgm:presLayoutVars>
          <dgm:bulletEnabled val="1"/>
        </dgm:presLayoutVars>
      </dgm:prSet>
      <dgm:spPr/>
    </dgm:pt>
    <dgm:pt modelId="{1C849BB9-A499-4B41-A3AB-E03D35BF001F}" type="pres">
      <dgm:prSet presAssocID="{BF17CF8D-AB11-4FBC-8609-9314B358273D}" presName="space" presStyleCnt="0"/>
      <dgm:spPr/>
    </dgm:pt>
    <dgm:pt modelId="{78C85350-DA29-4BB1-BF68-D92F95342820}" type="pres">
      <dgm:prSet presAssocID="{09EBF53B-8B32-4046-9DDC-E4BAB1F8EDBE}" presName="composite" presStyleCnt="0"/>
      <dgm:spPr/>
    </dgm:pt>
    <dgm:pt modelId="{D34EF0DB-125D-4A3B-8EC9-5E160A543B0D}" type="pres">
      <dgm:prSet presAssocID="{09EBF53B-8B32-4046-9DDC-E4BAB1F8EDB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028FA02-968C-4C44-9700-785587D8A8D8}" type="pres">
      <dgm:prSet presAssocID="{09EBF53B-8B32-4046-9DDC-E4BAB1F8EDB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524AA14-38EE-4B4C-88BE-16F2964BB366}" type="presOf" srcId="{609C8657-944E-4469-A277-B2F3567BA1ED}" destId="{1028FA02-968C-4C44-9700-785587D8A8D8}" srcOrd="0" destOrd="1" presId="urn:microsoft.com/office/officeart/2005/8/layout/hList1"/>
    <dgm:cxn modelId="{ED374E2A-49D9-44D6-B1D1-2228D095FB36}" srcId="{E231215E-DB5D-41E4-A93D-DEA230534132}" destId="{09EBF53B-8B32-4046-9DDC-E4BAB1F8EDBE}" srcOrd="1" destOrd="0" parTransId="{F2DA07B4-765D-485F-BBE6-F88CC754393D}" sibTransId="{41475575-E123-49D3-AE10-EEC999ACBF7F}"/>
    <dgm:cxn modelId="{C82F573B-DD23-4359-BA53-296F30AE0660}" type="presOf" srcId="{EA17400C-0321-44FF-BDB1-031A4E87AB02}" destId="{CFF94CFD-ABDB-4D5E-A0C0-774E18559EBF}" srcOrd="0" destOrd="3" presId="urn:microsoft.com/office/officeart/2005/8/layout/hList1"/>
    <dgm:cxn modelId="{894D9D66-6FA4-4F2D-A5A4-B8985C4C3B5C}" type="presOf" srcId="{D64E55AE-0641-4252-B103-54AD7FDEFD3D}" destId="{1028FA02-968C-4C44-9700-785587D8A8D8}" srcOrd="0" destOrd="0" presId="urn:microsoft.com/office/officeart/2005/8/layout/hList1"/>
    <dgm:cxn modelId="{B1696967-A8E0-4589-B816-493B9BAC9815}" srcId="{09EBF53B-8B32-4046-9DDC-E4BAB1F8EDBE}" destId="{D64E55AE-0641-4252-B103-54AD7FDEFD3D}" srcOrd="0" destOrd="0" parTransId="{ED58551F-A4EA-470A-A489-9439E6DD275C}" sibTransId="{B73F8627-3A72-4B4F-910D-4F8084A25649}"/>
    <dgm:cxn modelId="{5BBE5869-215E-44B6-8476-E86A95209506}" type="presOf" srcId="{0C01B42F-B597-4B54-B03D-5FFFC8F073EE}" destId="{1028FA02-968C-4C44-9700-785587D8A8D8}" srcOrd="0" destOrd="2" presId="urn:microsoft.com/office/officeart/2005/8/layout/hList1"/>
    <dgm:cxn modelId="{2A471F58-B054-44F1-9973-CF43695A9D31}" srcId="{0A083195-2A9D-40AF-BC89-F326DBFBA73E}" destId="{EA17400C-0321-44FF-BDB1-031A4E87AB02}" srcOrd="3" destOrd="0" parTransId="{D6BF2973-730B-4DDE-AB02-082BDAA120B9}" sibTransId="{0F42B4F7-F638-45D3-A2E9-79A8647648C2}"/>
    <dgm:cxn modelId="{1F73597A-D548-4BD4-805A-43AA88A97C0D}" type="presOf" srcId="{09EBF53B-8B32-4046-9DDC-E4BAB1F8EDBE}" destId="{D34EF0DB-125D-4A3B-8EC9-5E160A543B0D}" srcOrd="0" destOrd="0" presId="urn:microsoft.com/office/officeart/2005/8/layout/hList1"/>
    <dgm:cxn modelId="{2D914590-0638-4727-8C7C-AA096CB8E400}" srcId="{E231215E-DB5D-41E4-A93D-DEA230534132}" destId="{0A083195-2A9D-40AF-BC89-F326DBFBA73E}" srcOrd="0" destOrd="0" parTransId="{3C5545DE-2F7F-482F-BA21-4945057B0E3E}" sibTransId="{BF17CF8D-AB11-4FBC-8609-9314B358273D}"/>
    <dgm:cxn modelId="{3F21EA91-3F26-41EA-9AD5-4FDAC3A9430B}" srcId="{09EBF53B-8B32-4046-9DDC-E4BAB1F8EDBE}" destId="{609C8657-944E-4469-A277-B2F3567BA1ED}" srcOrd="1" destOrd="0" parTransId="{DAE34810-DB48-4D1F-8632-7DD8386DD514}" sibTransId="{24BC8673-25A4-43A5-B55F-D19A8ADC8D84}"/>
    <dgm:cxn modelId="{F7B712A7-4FF3-4EA1-A173-F083DAEA3C9F}" type="presOf" srcId="{E231215E-DB5D-41E4-A93D-DEA230534132}" destId="{52CF2E20-4C86-4716-BE32-6D08CE78CF94}" srcOrd="0" destOrd="0" presId="urn:microsoft.com/office/officeart/2005/8/layout/hList1"/>
    <dgm:cxn modelId="{351C49A8-53C1-4D8E-B7B9-780A3E500AA5}" type="presOf" srcId="{A206D331-EAD5-426C-99A5-7D8B577649AB}" destId="{CFF94CFD-ABDB-4D5E-A0C0-774E18559EBF}" srcOrd="0" destOrd="1" presId="urn:microsoft.com/office/officeart/2005/8/layout/hList1"/>
    <dgm:cxn modelId="{95BC2DAD-6927-4100-8C27-96634C43C323}" type="presOf" srcId="{71C396A0-6DF2-4668-B457-E5F2ECC8BC9D}" destId="{CFF94CFD-ABDB-4D5E-A0C0-774E18559EBF}" srcOrd="0" destOrd="0" presId="urn:microsoft.com/office/officeart/2005/8/layout/hList1"/>
    <dgm:cxn modelId="{F228D1AE-1008-41E5-B8EA-0F135E400AE4}" type="presOf" srcId="{0A083195-2A9D-40AF-BC89-F326DBFBA73E}" destId="{929D7A5E-D3E7-4F96-8498-3C28AADAC91B}" srcOrd="0" destOrd="0" presId="urn:microsoft.com/office/officeart/2005/8/layout/hList1"/>
    <dgm:cxn modelId="{C5C3F6AF-B022-42FB-B2EA-9039ECFAFC28}" srcId="{0A083195-2A9D-40AF-BC89-F326DBFBA73E}" destId="{A206D331-EAD5-426C-99A5-7D8B577649AB}" srcOrd="1" destOrd="0" parTransId="{840AE77A-E000-4E34-AE1F-AE7569E1C7B5}" sibTransId="{59D94211-066E-47FA-993A-1DFF0C6498B4}"/>
    <dgm:cxn modelId="{356177C5-217A-4568-A045-99E1DD8F096D}" srcId="{09EBF53B-8B32-4046-9DDC-E4BAB1F8EDBE}" destId="{0C01B42F-B597-4B54-B03D-5FFFC8F073EE}" srcOrd="2" destOrd="0" parTransId="{832C21FD-5B47-45B1-BBDD-DA78223CF3CD}" sibTransId="{22249076-9755-4021-8C94-1546C2D9E5B0}"/>
    <dgm:cxn modelId="{743FC1CB-F32C-4937-A529-DC995A1CD544}" srcId="{0A083195-2A9D-40AF-BC89-F326DBFBA73E}" destId="{A3D9F269-4537-443E-8B56-F60E0793D5A6}" srcOrd="2" destOrd="0" parTransId="{B8E450A9-D919-492C-8521-E4BA35A9AD76}" sibTransId="{0A5E296A-5BE9-4A76-A533-9E3B101246D2}"/>
    <dgm:cxn modelId="{AB7564D5-6EFB-4567-B5D0-9711F0A8259E}" srcId="{0A083195-2A9D-40AF-BC89-F326DBFBA73E}" destId="{71C396A0-6DF2-4668-B457-E5F2ECC8BC9D}" srcOrd="0" destOrd="0" parTransId="{64B469A1-AF20-43B1-9A38-82215077DDB2}" sibTransId="{156DF2E7-68B8-44C1-8DA4-D98FAEFA2B58}"/>
    <dgm:cxn modelId="{3F3680DF-2E57-4CC0-ABA8-0DAFB3595FD6}" type="presOf" srcId="{A3D9F269-4537-443E-8B56-F60E0793D5A6}" destId="{CFF94CFD-ABDB-4D5E-A0C0-774E18559EBF}" srcOrd="0" destOrd="2" presId="urn:microsoft.com/office/officeart/2005/8/layout/hList1"/>
    <dgm:cxn modelId="{9E047D86-ABB7-48D5-A439-6DEE7CD5269F}" type="presParOf" srcId="{52CF2E20-4C86-4716-BE32-6D08CE78CF94}" destId="{D30AF68E-EC59-4467-8763-5354A0809152}" srcOrd="0" destOrd="0" presId="urn:microsoft.com/office/officeart/2005/8/layout/hList1"/>
    <dgm:cxn modelId="{400790D4-DF47-456D-BE75-22F6231A5C87}" type="presParOf" srcId="{D30AF68E-EC59-4467-8763-5354A0809152}" destId="{929D7A5E-D3E7-4F96-8498-3C28AADAC91B}" srcOrd="0" destOrd="0" presId="urn:microsoft.com/office/officeart/2005/8/layout/hList1"/>
    <dgm:cxn modelId="{FC3BCF2D-FB6E-4812-9EF6-832232C04077}" type="presParOf" srcId="{D30AF68E-EC59-4467-8763-5354A0809152}" destId="{CFF94CFD-ABDB-4D5E-A0C0-774E18559EBF}" srcOrd="1" destOrd="0" presId="urn:microsoft.com/office/officeart/2005/8/layout/hList1"/>
    <dgm:cxn modelId="{284E1C12-10BF-49DD-A00E-91FE901DDD80}" type="presParOf" srcId="{52CF2E20-4C86-4716-BE32-6D08CE78CF94}" destId="{1C849BB9-A499-4B41-A3AB-E03D35BF001F}" srcOrd="1" destOrd="0" presId="urn:microsoft.com/office/officeart/2005/8/layout/hList1"/>
    <dgm:cxn modelId="{AFEB61B4-BCA1-4FE6-801E-A943A8B92211}" type="presParOf" srcId="{52CF2E20-4C86-4716-BE32-6D08CE78CF94}" destId="{78C85350-DA29-4BB1-BF68-D92F95342820}" srcOrd="2" destOrd="0" presId="urn:microsoft.com/office/officeart/2005/8/layout/hList1"/>
    <dgm:cxn modelId="{61E1C2AA-025C-4E6E-AA52-387FA6133686}" type="presParOf" srcId="{78C85350-DA29-4BB1-BF68-D92F95342820}" destId="{D34EF0DB-125D-4A3B-8EC9-5E160A543B0D}" srcOrd="0" destOrd="0" presId="urn:microsoft.com/office/officeart/2005/8/layout/hList1"/>
    <dgm:cxn modelId="{2A82CA6E-3297-4907-BD0F-0BB7BC5366A6}" type="presParOf" srcId="{78C85350-DA29-4BB1-BF68-D92F95342820}" destId="{1028FA02-968C-4C44-9700-785587D8A8D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4975A-DABE-4A83-9361-C17B1138096F}">
      <dsp:nvSpPr>
        <dsp:cNvPr id="0" name=""/>
        <dsp:cNvSpPr/>
      </dsp:nvSpPr>
      <dsp:spPr>
        <a:xfrm>
          <a:off x="2003" y="42719"/>
          <a:ext cx="1953629" cy="509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Definition</a:t>
          </a:r>
          <a:endParaRPr lang="en-GB" sz="1400" kern="1200" dirty="0"/>
        </a:p>
      </dsp:txBody>
      <dsp:txXfrm>
        <a:off x="2003" y="42719"/>
        <a:ext cx="1953629" cy="509583"/>
      </dsp:txXfrm>
    </dsp:sp>
    <dsp:sp modelId="{6DD8A7BF-2788-4FAF-86C2-9DB78DC21777}">
      <dsp:nvSpPr>
        <dsp:cNvPr id="0" name=""/>
        <dsp:cNvSpPr/>
      </dsp:nvSpPr>
      <dsp:spPr>
        <a:xfrm>
          <a:off x="0" y="520375"/>
          <a:ext cx="1953629" cy="28005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b="1" kern="1200" dirty="0"/>
            <a:t>Equally weighted combination of*:</a:t>
          </a:r>
          <a:endParaRPr lang="en-GB" sz="1400" b="1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b="1" kern="1200" dirty="0"/>
            <a:t>Book Value to Market Value</a:t>
          </a:r>
          <a:endParaRPr lang="en-GB" sz="1400" b="1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b="1" kern="1200" dirty="0"/>
            <a:t>Earnings to Price</a:t>
          </a:r>
          <a:endParaRPr lang="en-GB" sz="1400" b="1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b="1" kern="1200" dirty="0"/>
            <a:t>Cash flow to Price</a:t>
          </a:r>
          <a:endParaRPr lang="en-GB" sz="1400" b="1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b="1" kern="1200" dirty="0"/>
            <a:t>Dividend Yield</a:t>
          </a:r>
          <a:endParaRPr lang="en-GB" sz="1400" b="1" kern="1200" dirty="0"/>
        </a:p>
      </dsp:txBody>
      <dsp:txXfrm>
        <a:off x="0" y="520375"/>
        <a:ext cx="1953629" cy="2800586"/>
      </dsp:txXfrm>
    </dsp:sp>
    <dsp:sp modelId="{E1EFF3A1-4EFE-40EC-871D-1EBF419E4FF5}">
      <dsp:nvSpPr>
        <dsp:cNvPr id="0" name=""/>
        <dsp:cNvSpPr/>
      </dsp:nvSpPr>
      <dsp:spPr>
        <a:xfrm>
          <a:off x="2229141" y="42719"/>
          <a:ext cx="1953629" cy="509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International References</a:t>
          </a:r>
          <a:endParaRPr lang="en-GB" sz="1400" kern="1200" dirty="0"/>
        </a:p>
      </dsp:txBody>
      <dsp:txXfrm>
        <a:off x="2229141" y="42719"/>
        <a:ext cx="1953629" cy="509583"/>
      </dsp:txXfrm>
    </dsp:sp>
    <dsp:sp modelId="{C2C7DB52-2B49-49E2-8CB2-870A3D103ED5}">
      <dsp:nvSpPr>
        <dsp:cNvPr id="0" name=""/>
        <dsp:cNvSpPr/>
      </dsp:nvSpPr>
      <dsp:spPr>
        <a:xfrm>
          <a:off x="2229141" y="552302"/>
          <a:ext cx="1953629" cy="28005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 dirty="0" err="1"/>
            <a:t>Basu</a:t>
          </a:r>
          <a:r>
            <a:rPr lang="en-ZA" sz="1400" kern="1200" dirty="0"/>
            <a:t> (1977, 1983) 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Fama and French (1992, 1993, 1998)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Chan, Karceski, and Lakonishok (1997)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Bauman and Miller (1998)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Piotrowski (2000)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Ang (2009)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Hsu and Kalesnik (2014) 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 dirty="0" err="1"/>
            <a:t>Amenc</a:t>
          </a:r>
          <a:r>
            <a:rPr lang="en-ZA" sz="1400" kern="1200" dirty="0"/>
            <a:t> </a:t>
          </a:r>
          <a:r>
            <a:rPr lang="en-ZA" sz="1400" i="1" kern="1200" dirty="0"/>
            <a:t>et al.</a:t>
          </a:r>
          <a:r>
            <a:rPr lang="en-ZA" sz="1400" kern="1200" dirty="0"/>
            <a:t> (2016)</a:t>
          </a:r>
          <a:endParaRPr lang="en-GB" sz="1400" kern="1200" dirty="0"/>
        </a:p>
      </dsp:txBody>
      <dsp:txXfrm>
        <a:off x="2229141" y="552302"/>
        <a:ext cx="1953629" cy="2800586"/>
      </dsp:txXfrm>
    </dsp:sp>
    <dsp:sp modelId="{73F332A8-A550-4FE0-B19F-D7681A5A289B}">
      <dsp:nvSpPr>
        <dsp:cNvPr id="0" name=""/>
        <dsp:cNvSpPr/>
      </dsp:nvSpPr>
      <dsp:spPr>
        <a:xfrm>
          <a:off x="4456278" y="42719"/>
          <a:ext cx="1953629" cy="509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kern="1200" dirty="0"/>
            <a:t>South Africa references</a:t>
          </a:r>
          <a:endParaRPr lang="en-GB" sz="1400" kern="1200" dirty="0"/>
        </a:p>
      </dsp:txBody>
      <dsp:txXfrm>
        <a:off x="4456278" y="42719"/>
        <a:ext cx="1953629" cy="509583"/>
      </dsp:txXfrm>
    </dsp:sp>
    <dsp:sp modelId="{44F01398-492C-4438-A14C-E1E887EA7AE1}">
      <dsp:nvSpPr>
        <dsp:cNvPr id="0" name=""/>
        <dsp:cNvSpPr/>
      </dsp:nvSpPr>
      <dsp:spPr>
        <a:xfrm>
          <a:off x="4456278" y="552302"/>
          <a:ext cx="1953629" cy="28005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 dirty="0"/>
            <a:t>Van Rensburg (2001)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Van Rensburg and Robertson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(2003) 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Auret and Sinclaire (2006)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Mutooni and Muller (2007)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/>
            <a:t>Strugnell, Gilbert and Kruger (2011)</a:t>
          </a:r>
          <a:endParaRPr lang="en-GB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400" kern="1200" dirty="0"/>
            <a:t>Muller and Ward (2013)</a:t>
          </a:r>
          <a:endParaRPr lang="en-GB" sz="1400" kern="1200" dirty="0"/>
        </a:p>
      </dsp:txBody>
      <dsp:txXfrm>
        <a:off x="4456278" y="552302"/>
        <a:ext cx="1953629" cy="2800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4975A-DABE-4A83-9361-C17B1138096F}">
      <dsp:nvSpPr>
        <dsp:cNvPr id="0" name=""/>
        <dsp:cNvSpPr/>
      </dsp:nvSpPr>
      <dsp:spPr>
        <a:xfrm>
          <a:off x="2003" y="22558"/>
          <a:ext cx="1953629" cy="649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kern="1200" dirty="0"/>
            <a:t>Definition</a:t>
          </a:r>
          <a:endParaRPr lang="en-GB" sz="1800" kern="1200" dirty="0"/>
        </a:p>
      </dsp:txBody>
      <dsp:txXfrm>
        <a:off x="2003" y="22558"/>
        <a:ext cx="1953629" cy="649925"/>
      </dsp:txXfrm>
    </dsp:sp>
    <dsp:sp modelId="{6DD8A7BF-2788-4FAF-86C2-9DB78DC21777}">
      <dsp:nvSpPr>
        <dsp:cNvPr id="0" name=""/>
        <dsp:cNvSpPr/>
      </dsp:nvSpPr>
      <dsp:spPr>
        <a:xfrm>
          <a:off x="0" y="641697"/>
          <a:ext cx="1953629" cy="270056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b="1" kern="1200" dirty="0"/>
            <a:t>12m historical price return</a:t>
          </a:r>
          <a:endParaRPr lang="en-GB" sz="1800" b="1" kern="1200" dirty="0"/>
        </a:p>
      </dsp:txBody>
      <dsp:txXfrm>
        <a:off x="0" y="641697"/>
        <a:ext cx="1953629" cy="2700565"/>
      </dsp:txXfrm>
    </dsp:sp>
    <dsp:sp modelId="{E1EFF3A1-4EFE-40EC-871D-1EBF419E4FF5}">
      <dsp:nvSpPr>
        <dsp:cNvPr id="0" name=""/>
        <dsp:cNvSpPr/>
      </dsp:nvSpPr>
      <dsp:spPr>
        <a:xfrm>
          <a:off x="2229141" y="22558"/>
          <a:ext cx="1953629" cy="649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kern="1200" dirty="0"/>
            <a:t>International References</a:t>
          </a:r>
          <a:endParaRPr lang="en-GB" sz="1800" kern="1200" dirty="0"/>
        </a:p>
      </dsp:txBody>
      <dsp:txXfrm>
        <a:off x="2229141" y="22558"/>
        <a:ext cx="1953629" cy="649925"/>
      </dsp:txXfrm>
    </dsp:sp>
    <dsp:sp modelId="{C2C7DB52-2B49-49E2-8CB2-870A3D103ED5}">
      <dsp:nvSpPr>
        <dsp:cNvPr id="0" name=""/>
        <dsp:cNvSpPr/>
      </dsp:nvSpPr>
      <dsp:spPr>
        <a:xfrm>
          <a:off x="2229141" y="672484"/>
          <a:ext cx="1953629" cy="270056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 dirty="0" err="1"/>
            <a:t>Jegadeesh</a:t>
          </a:r>
          <a:r>
            <a:rPr lang="en-ZA" sz="1800" kern="1200" dirty="0"/>
            <a:t> and Titman (1993) 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 dirty="0" err="1"/>
            <a:t>Amenc</a:t>
          </a:r>
          <a:r>
            <a:rPr lang="en-ZA" sz="1800" kern="1200" dirty="0"/>
            <a:t> </a:t>
          </a:r>
          <a:r>
            <a:rPr lang="en-ZA" sz="1800" i="1" kern="1200" dirty="0"/>
            <a:t>et al.</a:t>
          </a:r>
          <a:r>
            <a:rPr lang="en-ZA" sz="1800" kern="1200" dirty="0"/>
            <a:t> (2016)</a:t>
          </a:r>
          <a:endParaRPr lang="en-GB" sz="1800" kern="1200" dirty="0"/>
        </a:p>
      </dsp:txBody>
      <dsp:txXfrm>
        <a:off x="2229141" y="672484"/>
        <a:ext cx="1953629" cy="2700565"/>
      </dsp:txXfrm>
    </dsp:sp>
    <dsp:sp modelId="{73F332A8-A550-4FE0-B19F-D7681A5A289B}">
      <dsp:nvSpPr>
        <dsp:cNvPr id="0" name=""/>
        <dsp:cNvSpPr/>
      </dsp:nvSpPr>
      <dsp:spPr>
        <a:xfrm>
          <a:off x="4456278" y="22558"/>
          <a:ext cx="1953629" cy="649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kern="1200" dirty="0"/>
            <a:t>South Africa references</a:t>
          </a:r>
          <a:endParaRPr lang="en-GB" sz="1800" kern="1200" dirty="0"/>
        </a:p>
      </dsp:txBody>
      <dsp:txXfrm>
        <a:off x="4456278" y="22558"/>
        <a:ext cx="1953629" cy="649925"/>
      </dsp:txXfrm>
    </dsp:sp>
    <dsp:sp modelId="{44F01398-492C-4438-A14C-E1E887EA7AE1}">
      <dsp:nvSpPr>
        <dsp:cNvPr id="0" name=""/>
        <dsp:cNvSpPr/>
      </dsp:nvSpPr>
      <dsp:spPr>
        <a:xfrm>
          <a:off x="4456278" y="672484"/>
          <a:ext cx="1953629" cy="270056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/>
            <a:t>Van Rensburg and Robertson</a:t>
          </a:r>
          <a:endParaRPr lang="en-GB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/>
            <a:t>(2003) </a:t>
          </a:r>
          <a:endParaRPr lang="en-GB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/>
            <a:t>Auret and Sinclaire (2006)</a:t>
          </a:r>
          <a:endParaRPr lang="en-GB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/>
            <a:t>Basiewicz and Auret (2010)</a:t>
          </a:r>
          <a:endParaRPr lang="en-GB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800" kern="1200" dirty="0"/>
            <a:t>Muller and Ward (2013)</a:t>
          </a:r>
          <a:endParaRPr lang="en-GB" sz="1800" kern="1200" dirty="0"/>
        </a:p>
      </dsp:txBody>
      <dsp:txXfrm>
        <a:off x="4456278" y="672484"/>
        <a:ext cx="1953629" cy="27005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4975A-DABE-4A83-9361-C17B1138096F}">
      <dsp:nvSpPr>
        <dsp:cNvPr id="0" name=""/>
        <dsp:cNvSpPr/>
      </dsp:nvSpPr>
      <dsp:spPr>
        <a:xfrm>
          <a:off x="2003" y="96469"/>
          <a:ext cx="1953629" cy="5810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Definition</a:t>
          </a:r>
          <a:endParaRPr lang="en-GB" sz="1600" kern="1200" dirty="0"/>
        </a:p>
      </dsp:txBody>
      <dsp:txXfrm>
        <a:off x="2003" y="96469"/>
        <a:ext cx="1953629" cy="581044"/>
      </dsp:txXfrm>
    </dsp:sp>
    <dsp:sp modelId="{6DD8A7BF-2788-4FAF-86C2-9DB78DC21777}">
      <dsp:nvSpPr>
        <dsp:cNvPr id="0" name=""/>
        <dsp:cNvSpPr/>
      </dsp:nvSpPr>
      <dsp:spPr>
        <a:xfrm>
          <a:off x="0" y="647627"/>
          <a:ext cx="1953629" cy="2621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600" b="1" kern="1200" dirty="0"/>
            <a:t>Market Capitalisation (not free float adjusted)</a:t>
          </a:r>
          <a:endParaRPr lang="en-GB" sz="1600" b="1" kern="1200" dirty="0"/>
        </a:p>
      </dsp:txBody>
      <dsp:txXfrm>
        <a:off x="0" y="647627"/>
        <a:ext cx="1953629" cy="2621625"/>
      </dsp:txXfrm>
    </dsp:sp>
    <dsp:sp modelId="{E1EFF3A1-4EFE-40EC-871D-1EBF419E4FF5}">
      <dsp:nvSpPr>
        <dsp:cNvPr id="0" name=""/>
        <dsp:cNvSpPr/>
      </dsp:nvSpPr>
      <dsp:spPr>
        <a:xfrm>
          <a:off x="2229141" y="96469"/>
          <a:ext cx="1953629" cy="5810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International References</a:t>
          </a:r>
          <a:endParaRPr lang="en-GB" sz="1600" kern="1200" dirty="0"/>
        </a:p>
      </dsp:txBody>
      <dsp:txXfrm>
        <a:off x="2229141" y="96469"/>
        <a:ext cx="1953629" cy="581044"/>
      </dsp:txXfrm>
    </dsp:sp>
    <dsp:sp modelId="{C2C7DB52-2B49-49E2-8CB2-870A3D103ED5}">
      <dsp:nvSpPr>
        <dsp:cNvPr id="0" name=""/>
        <dsp:cNvSpPr/>
      </dsp:nvSpPr>
      <dsp:spPr>
        <a:xfrm>
          <a:off x="2229141" y="677513"/>
          <a:ext cx="1953629" cy="2621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600" kern="1200"/>
            <a:t>Banz (1981)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600" kern="1200" dirty="0" err="1"/>
            <a:t>Fama</a:t>
          </a:r>
          <a:r>
            <a:rPr lang="en-ZA" sz="1600" kern="1200" dirty="0"/>
            <a:t> and French (1992)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600" kern="1200" dirty="0"/>
            <a:t>Schmidt, Von </a:t>
          </a:r>
          <a:r>
            <a:rPr lang="en-ZA" sz="1600" kern="1200" dirty="0" err="1"/>
            <a:t>Arx</a:t>
          </a:r>
          <a:r>
            <a:rPr lang="en-ZA" sz="1600" kern="1200" dirty="0"/>
            <a:t>, </a:t>
          </a:r>
          <a:r>
            <a:rPr lang="en-ZA" sz="1600" kern="1200" dirty="0" err="1"/>
            <a:t>Schrimpf</a:t>
          </a:r>
          <a:r>
            <a:rPr lang="en-ZA" sz="1600" kern="1200" dirty="0"/>
            <a:t>, Wagner, and Ziegler (2016)</a:t>
          </a:r>
          <a:endParaRPr lang="en-GB" sz="1600" kern="1200" dirty="0"/>
        </a:p>
      </dsp:txBody>
      <dsp:txXfrm>
        <a:off x="2229141" y="677513"/>
        <a:ext cx="1953629" cy="2621625"/>
      </dsp:txXfrm>
    </dsp:sp>
    <dsp:sp modelId="{73F332A8-A550-4FE0-B19F-D7681A5A289B}">
      <dsp:nvSpPr>
        <dsp:cNvPr id="0" name=""/>
        <dsp:cNvSpPr/>
      </dsp:nvSpPr>
      <dsp:spPr>
        <a:xfrm>
          <a:off x="4456278" y="96469"/>
          <a:ext cx="1953629" cy="5810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South Africa references</a:t>
          </a:r>
          <a:endParaRPr lang="en-GB" sz="1600" kern="1200" dirty="0"/>
        </a:p>
      </dsp:txBody>
      <dsp:txXfrm>
        <a:off x="4456278" y="96469"/>
        <a:ext cx="1953629" cy="581044"/>
      </dsp:txXfrm>
    </dsp:sp>
    <dsp:sp modelId="{44F01398-492C-4438-A14C-E1E887EA7AE1}">
      <dsp:nvSpPr>
        <dsp:cNvPr id="0" name=""/>
        <dsp:cNvSpPr/>
      </dsp:nvSpPr>
      <dsp:spPr>
        <a:xfrm>
          <a:off x="4456278" y="677513"/>
          <a:ext cx="1953629" cy="26216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600" kern="1200" dirty="0"/>
            <a:t>Van Rensburg and Robertson (2003) 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600" kern="1200" dirty="0"/>
            <a:t>Auret and </a:t>
          </a:r>
          <a:r>
            <a:rPr lang="en-ZA" sz="1600" kern="1200" dirty="0" err="1"/>
            <a:t>Sinclaire</a:t>
          </a:r>
          <a:r>
            <a:rPr lang="en-ZA" sz="1600" kern="1200" dirty="0"/>
            <a:t> (2006)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600" kern="1200" dirty="0" err="1"/>
            <a:t>Basiewicz</a:t>
          </a:r>
          <a:r>
            <a:rPr lang="en-ZA" sz="1600" kern="1200" dirty="0"/>
            <a:t> and Auret (2010)</a:t>
          </a:r>
          <a:endParaRPr lang="en-GB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600" kern="1200"/>
            <a:t>Strugnell, Gilbert and Kruger (2011)</a:t>
          </a:r>
          <a:endParaRPr lang="en-GB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600" kern="1200" dirty="0"/>
            <a:t>Muller and Ward (2013)</a:t>
          </a:r>
          <a:endParaRPr lang="en-GB" sz="1600" kern="1200" dirty="0"/>
        </a:p>
      </dsp:txBody>
      <dsp:txXfrm>
        <a:off x="4456278" y="677513"/>
        <a:ext cx="1953629" cy="26216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4975A-DABE-4A83-9361-C17B1138096F}">
      <dsp:nvSpPr>
        <dsp:cNvPr id="0" name=""/>
        <dsp:cNvSpPr/>
      </dsp:nvSpPr>
      <dsp:spPr>
        <a:xfrm>
          <a:off x="2003" y="727257"/>
          <a:ext cx="1953629" cy="7593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100" kern="1200" dirty="0"/>
            <a:t>Definition</a:t>
          </a:r>
          <a:endParaRPr lang="en-GB" sz="2100" kern="1200" dirty="0"/>
        </a:p>
      </dsp:txBody>
      <dsp:txXfrm>
        <a:off x="2003" y="727257"/>
        <a:ext cx="1953629" cy="759370"/>
      </dsp:txXfrm>
    </dsp:sp>
    <dsp:sp modelId="{6DD8A7BF-2788-4FAF-86C2-9DB78DC21777}">
      <dsp:nvSpPr>
        <dsp:cNvPr id="0" name=""/>
        <dsp:cNvSpPr/>
      </dsp:nvSpPr>
      <dsp:spPr>
        <a:xfrm>
          <a:off x="0" y="1473156"/>
          <a:ext cx="1953629" cy="11817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2100" b="1" kern="1200" dirty="0"/>
            <a:t>12m historical volatility</a:t>
          </a:r>
          <a:endParaRPr lang="en-GB" sz="2100" b="1" kern="1200" dirty="0"/>
        </a:p>
      </dsp:txBody>
      <dsp:txXfrm>
        <a:off x="0" y="1473156"/>
        <a:ext cx="1953629" cy="1181722"/>
      </dsp:txXfrm>
    </dsp:sp>
    <dsp:sp modelId="{E1EFF3A1-4EFE-40EC-871D-1EBF419E4FF5}">
      <dsp:nvSpPr>
        <dsp:cNvPr id="0" name=""/>
        <dsp:cNvSpPr/>
      </dsp:nvSpPr>
      <dsp:spPr>
        <a:xfrm>
          <a:off x="2229141" y="727257"/>
          <a:ext cx="1953629" cy="7593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100" kern="1200" dirty="0"/>
            <a:t>International References</a:t>
          </a:r>
          <a:endParaRPr lang="en-GB" sz="2100" kern="1200" dirty="0"/>
        </a:p>
      </dsp:txBody>
      <dsp:txXfrm>
        <a:off x="2229141" y="727257"/>
        <a:ext cx="1953629" cy="759370"/>
      </dsp:txXfrm>
    </dsp:sp>
    <dsp:sp modelId="{C2C7DB52-2B49-49E2-8CB2-870A3D103ED5}">
      <dsp:nvSpPr>
        <dsp:cNvPr id="0" name=""/>
        <dsp:cNvSpPr/>
      </dsp:nvSpPr>
      <dsp:spPr>
        <a:xfrm>
          <a:off x="2229141" y="1486627"/>
          <a:ext cx="1953629" cy="11817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2100" kern="1200" dirty="0" err="1"/>
            <a:t>Alighanbari</a:t>
          </a:r>
          <a:r>
            <a:rPr lang="en-ZA" sz="2100" i="1" kern="1200" dirty="0"/>
            <a:t> et al. </a:t>
          </a:r>
          <a:r>
            <a:rPr lang="en-ZA" sz="2100" kern="1200" dirty="0"/>
            <a:t>(2016)</a:t>
          </a:r>
          <a:endParaRPr lang="en-GB" sz="2100" kern="1200" dirty="0"/>
        </a:p>
      </dsp:txBody>
      <dsp:txXfrm>
        <a:off x="2229141" y="1486627"/>
        <a:ext cx="1953629" cy="1181722"/>
      </dsp:txXfrm>
    </dsp:sp>
    <dsp:sp modelId="{73F332A8-A550-4FE0-B19F-D7681A5A289B}">
      <dsp:nvSpPr>
        <dsp:cNvPr id="0" name=""/>
        <dsp:cNvSpPr/>
      </dsp:nvSpPr>
      <dsp:spPr>
        <a:xfrm>
          <a:off x="4456278" y="727257"/>
          <a:ext cx="1953629" cy="7593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100" kern="1200" dirty="0"/>
            <a:t>South Africa references</a:t>
          </a:r>
          <a:endParaRPr lang="en-GB" sz="2100" kern="1200" dirty="0"/>
        </a:p>
      </dsp:txBody>
      <dsp:txXfrm>
        <a:off x="4456278" y="727257"/>
        <a:ext cx="1953629" cy="759370"/>
      </dsp:txXfrm>
    </dsp:sp>
    <dsp:sp modelId="{44F01398-492C-4438-A14C-E1E887EA7AE1}">
      <dsp:nvSpPr>
        <dsp:cNvPr id="0" name=""/>
        <dsp:cNvSpPr/>
      </dsp:nvSpPr>
      <dsp:spPr>
        <a:xfrm>
          <a:off x="4456278" y="1486627"/>
          <a:ext cx="1953629" cy="11817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2100" kern="1200" dirty="0"/>
            <a:t>None</a:t>
          </a:r>
          <a:endParaRPr lang="en-GB" sz="2100" kern="1200" dirty="0"/>
        </a:p>
      </dsp:txBody>
      <dsp:txXfrm>
        <a:off x="4456278" y="1486627"/>
        <a:ext cx="1953629" cy="11817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09452-A4C5-41CE-8F51-C0C683C8B9F2}">
      <dsp:nvSpPr>
        <dsp:cNvPr id="0" name=""/>
        <dsp:cNvSpPr/>
      </dsp:nvSpPr>
      <dsp:spPr>
        <a:xfrm>
          <a:off x="0" y="244585"/>
          <a:ext cx="6411911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636" tIns="249936" rIns="497636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Weight = Market  (normalised over market cap of entire portfolio)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No adjustment for free float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Becomes the benchmark for the alternative strategies: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Diversification levels and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Risk adjusted returns</a:t>
          </a:r>
        </a:p>
      </dsp:txBody>
      <dsp:txXfrm>
        <a:off x="0" y="244585"/>
        <a:ext cx="6411911" cy="1285200"/>
      </dsp:txXfrm>
    </dsp:sp>
    <dsp:sp modelId="{197000BD-E722-45AA-B16F-08C2F73A7AB8}">
      <dsp:nvSpPr>
        <dsp:cNvPr id="0" name=""/>
        <dsp:cNvSpPr/>
      </dsp:nvSpPr>
      <dsp:spPr>
        <a:xfrm>
          <a:off x="320595" y="67465"/>
          <a:ext cx="4488338" cy="3542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49" tIns="0" rIns="16964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Market Cap Weighted (MC) </a:t>
          </a:r>
        </a:p>
      </dsp:txBody>
      <dsp:txXfrm>
        <a:off x="337888" y="84758"/>
        <a:ext cx="4453752" cy="319653"/>
      </dsp:txXfrm>
    </dsp:sp>
    <dsp:sp modelId="{E0EFB89C-CB31-4251-AF24-827C01712D43}">
      <dsp:nvSpPr>
        <dsp:cNvPr id="0" name=""/>
        <dsp:cNvSpPr/>
      </dsp:nvSpPr>
      <dsp:spPr>
        <a:xfrm>
          <a:off x="0" y="1771705"/>
          <a:ext cx="6411911" cy="699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636" tIns="249936" rIns="497636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Weight = 1/n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n = no. of shares in the portfolio (20)</a:t>
          </a:r>
        </a:p>
      </dsp:txBody>
      <dsp:txXfrm>
        <a:off x="0" y="1771705"/>
        <a:ext cx="6411911" cy="699300"/>
      </dsp:txXfrm>
    </dsp:sp>
    <dsp:sp modelId="{D3C17033-3DAC-49A1-BDEF-7E3F00D7AFB6}">
      <dsp:nvSpPr>
        <dsp:cNvPr id="0" name=""/>
        <dsp:cNvSpPr/>
      </dsp:nvSpPr>
      <dsp:spPr>
        <a:xfrm>
          <a:off x="320595" y="1594585"/>
          <a:ext cx="4488338" cy="3542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49" tIns="0" rIns="16964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1. Equally Weighted (EW)</a:t>
          </a:r>
        </a:p>
      </dsp:txBody>
      <dsp:txXfrm>
        <a:off x="337888" y="1611878"/>
        <a:ext cx="4453752" cy="319653"/>
      </dsp:txXfrm>
    </dsp:sp>
    <dsp:sp modelId="{E85FE498-E051-4BFD-80A8-ED76682170FC}">
      <dsp:nvSpPr>
        <dsp:cNvPr id="0" name=""/>
        <dsp:cNvSpPr/>
      </dsp:nvSpPr>
      <dsp:spPr>
        <a:xfrm>
          <a:off x="0" y="2712925"/>
          <a:ext cx="6411911" cy="699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636" tIns="249936" rIns="497636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Weights </a:t>
          </a:r>
          <a:r>
            <a:rPr lang="en-ZA" sz="1200" kern="1200" dirty="0">
              <a:sym typeface="Wingdings"/>
            </a:rPr>
            <a:t> </a:t>
          </a:r>
          <a:r>
            <a:rPr lang="en-ZA" sz="1200" kern="1200" dirty="0"/>
            <a:t>minimise overall portfolio variance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Variance/Covariance matrix based on rolling 12m return history</a:t>
          </a:r>
        </a:p>
      </dsp:txBody>
      <dsp:txXfrm>
        <a:off x="0" y="2712925"/>
        <a:ext cx="6411911" cy="699300"/>
      </dsp:txXfrm>
    </dsp:sp>
    <dsp:sp modelId="{352E17B6-BE2F-49E0-B0A4-D8582AAB2A66}">
      <dsp:nvSpPr>
        <dsp:cNvPr id="0" name=""/>
        <dsp:cNvSpPr/>
      </dsp:nvSpPr>
      <dsp:spPr>
        <a:xfrm>
          <a:off x="320595" y="2535805"/>
          <a:ext cx="4488338" cy="3542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49" tIns="0" rIns="16964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2. Minimum Volatility Weighted (MV)</a:t>
          </a:r>
        </a:p>
      </dsp:txBody>
      <dsp:txXfrm>
        <a:off x="337888" y="2553098"/>
        <a:ext cx="4453752" cy="3196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9D240-2ECC-46F5-9C24-70ADD3117111}">
      <dsp:nvSpPr>
        <dsp:cNvPr id="0" name=""/>
        <dsp:cNvSpPr/>
      </dsp:nvSpPr>
      <dsp:spPr>
        <a:xfrm>
          <a:off x="0" y="262649"/>
          <a:ext cx="6411911" cy="143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636" tIns="249936" rIns="497636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Weight = equalised marginal risk contribution of each stock  (risk = variance)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Marginal risk contribution is the partial derivative of the portfolio variance to the individual’s share weighting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Total risk contribution for any individual share = weight x marginal risk contribution and the ERC equalises these for all shares in the portfolio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Uses 12m historical returns for the Variance/Covariance matrix</a:t>
          </a:r>
        </a:p>
      </dsp:txBody>
      <dsp:txXfrm>
        <a:off x="0" y="262649"/>
        <a:ext cx="6411911" cy="1436400"/>
      </dsp:txXfrm>
    </dsp:sp>
    <dsp:sp modelId="{B7B57244-F7B3-4AA7-BBF7-96B7A9328F2B}">
      <dsp:nvSpPr>
        <dsp:cNvPr id="0" name=""/>
        <dsp:cNvSpPr/>
      </dsp:nvSpPr>
      <dsp:spPr>
        <a:xfrm>
          <a:off x="320595" y="85529"/>
          <a:ext cx="4488338" cy="3542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49" tIns="0" rIns="16964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3. Equal Risk Contribution Weighted (ERC)</a:t>
          </a:r>
        </a:p>
      </dsp:txBody>
      <dsp:txXfrm>
        <a:off x="337888" y="102822"/>
        <a:ext cx="4453752" cy="319653"/>
      </dsp:txXfrm>
    </dsp:sp>
    <dsp:sp modelId="{9C91418C-1189-49D9-B7A5-F0BC2CA28D40}">
      <dsp:nvSpPr>
        <dsp:cNvPr id="0" name=""/>
        <dsp:cNvSpPr/>
      </dsp:nvSpPr>
      <dsp:spPr>
        <a:xfrm>
          <a:off x="0" y="1945077"/>
          <a:ext cx="6411911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636" tIns="249936" rIns="497636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Weights = maximum diversification ratio (DR) for a portfolio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DR = Ratio of sum of weighed share volatility to overall portfolio volatility: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200" kern="1200" dirty="0"/>
            <a:t>Uses 12m historical returns for the Variance/Covariance matrix</a:t>
          </a:r>
        </a:p>
      </dsp:txBody>
      <dsp:txXfrm>
        <a:off x="0" y="1945077"/>
        <a:ext cx="6411911" cy="907200"/>
      </dsp:txXfrm>
    </dsp:sp>
    <dsp:sp modelId="{9256D393-4980-4557-9CF0-9ABF38AEB253}">
      <dsp:nvSpPr>
        <dsp:cNvPr id="0" name=""/>
        <dsp:cNvSpPr/>
      </dsp:nvSpPr>
      <dsp:spPr>
        <a:xfrm>
          <a:off x="320595" y="1763849"/>
          <a:ext cx="4488338" cy="3542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49" tIns="0" rIns="169649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kern="1200" dirty="0"/>
            <a:t>4. Most Diversified Portfolio Weighted (MDP)</a:t>
          </a:r>
        </a:p>
      </dsp:txBody>
      <dsp:txXfrm>
        <a:off x="337888" y="1781142"/>
        <a:ext cx="4453752" cy="31965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77E5A-4013-44A2-90CD-A69824253EFC}">
      <dsp:nvSpPr>
        <dsp:cNvPr id="0" name=""/>
        <dsp:cNvSpPr/>
      </dsp:nvSpPr>
      <dsp:spPr>
        <a:xfrm>
          <a:off x="21" y="195511"/>
          <a:ext cx="2076033" cy="4741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Diversification Score (DS) </a:t>
          </a:r>
        </a:p>
      </dsp:txBody>
      <dsp:txXfrm>
        <a:off x="21" y="195511"/>
        <a:ext cx="2076033" cy="474152"/>
      </dsp:txXfrm>
    </dsp:sp>
    <dsp:sp modelId="{AD3E4535-560F-4281-8839-52231FA5B636}">
      <dsp:nvSpPr>
        <dsp:cNvPr id="0" name=""/>
        <dsp:cNvSpPr/>
      </dsp:nvSpPr>
      <dsp:spPr>
        <a:xfrm>
          <a:off x="21" y="669664"/>
          <a:ext cx="2076033" cy="28804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300" kern="1200" dirty="0"/>
            <a:t>DR = Ratio of weighted sum of individual share volatilities/Portfolio volatility (same as that used in the MDP approach)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300" kern="1200" dirty="0"/>
            <a:t>DS = relative </a:t>
          </a:r>
          <a:r>
            <a:rPr lang="en-ZA" sz="1300" kern="1200" dirty="0" err="1"/>
            <a:t>DR</a:t>
          </a:r>
          <a:r>
            <a:rPr lang="en-ZA" sz="1300" kern="1200" baseline="-25000" dirty="0" err="1"/>
            <a:t>strategy</a:t>
          </a:r>
          <a:r>
            <a:rPr lang="en-ZA" sz="1300" kern="1200" baseline="-25000" dirty="0"/>
            <a:t> </a:t>
          </a:r>
          <a:r>
            <a:rPr lang="en-ZA" sz="1300" kern="1200" baseline="0" dirty="0"/>
            <a:t>to </a:t>
          </a:r>
          <a:r>
            <a:rPr lang="en-ZA" sz="1300" kern="1200" dirty="0"/>
            <a:t>DR</a:t>
          </a:r>
          <a:r>
            <a:rPr lang="en-ZA" sz="1300" kern="1200" baseline="-25000" dirty="0"/>
            <a:t>CAP </a:t>
          </a:r>
          <a:endParaRPr lang="en-ZA" sz="1300" kern="1200" baseline="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300" kern="1200" dirty="0"/>
            <a:t>Most diversified portfolio strategy using this measure: MDP </a:t>
          </a:r>
        </a:p>
      </dsp:txBody>
      <dsp:txXfrm>
        <a:off x="21" y="669664"/>
        <a:ext cx="2076033" cy="2880448"/>
      </dsp:txXfrm>
    </dsp:sp>
    <dsp:sp modelId="{72656AE1-ED8D-4930-8BD7-4F023132FF0B}">
      <dsp:nvSpPr>
        <dsp:cNvPr id="0" name=""/>
        <dsp:cNvSpPr/>
      </dsp:nvSpPr>
      <dsp:spPr>
        <a:xfrm>
          <a:off x="2366699" y="195511"/>
          <a:ext cx="2076033" cy="4741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300" kern="1200" dirty="0"/>
            <a:t>Concentration Coefficient/Score</a:t>
          </a:r>
        </a:p>
      </dsp:txBody>
      <dsp:txXfrm>
        <a:off x="2366699" y="195511"/>
        <a:ext cx="2076033" cy="474152"/>
      </dsp:txXfrm>
    </dsp:sp>
    <dsp:sp modelId="{F14FFCDD-CD0E-4884-8802-4D12CFAFE463}">
      <dsp:nvSpPr>
        <dsp:cNvPr id="0" name=""/>
        <dsp:cNvSpPr/>
      </dsp:nvSpPr>
      <dsp:spPr>
        <a:xfrm>
          <a:off x="2366699" y="669664"/>
          <a:ext cx="2076033" cy="28804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300" kern="1200" dirty="0"/>
            <a:t>CC = inverse of </a:t>
          </a:r>
          <a:r>
            <a:rPr lang="en-ZA" sz="1300" kern="1200" dirty="0" err="1"/>
            <a:t>Herfindahl</a:t>
          </a:r>
          <a:r>
            <a:rPr lang="en-ZA" sz="1300" kern="1200" dirty="0"/>
            <a:t>-Hirschman index (HHI)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300" kern="1200" dirty="0"/>
            <a:t>HHI calculated based on portfolio weights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300" kern="1200" dirty="0"/>
            <a:t>Result is inverted to give positive value for higher portfolio diversification (</a:t>
          </a:r>
          <a:r>
            <a:rPr lang="en-ZA" sz="1300" kern="1200" dirty="0" err="1"/>
            <a:t>Brandes</a:t>
          </a:r>
          <a:r>
            <a:rPr lang="en-ZA" sz="1300" kern="1200" dirty="0"/>
            <a:t>, 2004)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300" kern="1200" dirty="0"/>
            <a:t>CS = ratio of CC for diversification strategy to CC of MCAP strategy -1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300" kern="1200" dirty="0"/>
            <a:t>Most diversified portfolio strategy using this measure: EW strategy</a:t>
          </a:r>
        </a:p>
      </dsp:txBody>
      <dsp:txXfrm>
        <a:off x="2366699" y="669664"/>
        <a:ext cx="2076033" cy="28804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9D7A5E-D3E7-4F96-8498-3C28AADAC91B}">
      <dsp:nvSpPr>
        <dsp:cNvPr id="0" name=""/>
        <dsp:cNvSpPr/>
      </dsp:nvSpPr>
      <dsp:spPr>
        <a:xfrm>
          <a:off x="31" y="182221"/>
          <a:ext cx="2996191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Information Ratio</a:t>
          </a:r>
        </a:p>
      </dsp:txBody>
      <dsp:txXfrm>
        <a:off x="31" y="182221"/>
        <a:ext cx="2996191" cy="489600"/>
      </dsp:txXfrm>
    </dsp:sp>
    <dsp:sp modelId="{CFF94CFD-ABDB-4D5E-A0C0-774E18559EBF}">
      <dsp:nvSpPr>
        <dsp:cNvPr id="0" name=""/>
        <dsp:cNvSpPr/>
      </dsp:nvSpPr>
      <dsp:spPr>
        <a:xfrm>
          <a:off x="31" y="671821"/>
          <a:ext cx="2996191" cy="17732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Risk proxy: Volatility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Active return/</a:t>
          </a:r>
          <a:r>
            <a:rPr lang="en-ZA" sz="1700" kern="1200" dirty="0" err="1"/>
            <a:t>Std</a:t>
          </a:r>
          <a:r>
            <a:rPr lang="en-ZA" sz="1700" kern="1200" dirty="0"/>
            <a:t> Dev (Active Returns)	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Measure of relative risk-adjusted performance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MCAP portfolio = benchmark</a:t>
          </a:r>
        </a:p>
      </dsp:txBody>
      <dsp:txXfrm>
        <a:off x="31" y="671821"/>
        <a:ext cx="2996191" cy="1773270"/>
      </dsp:txXfrm>
    </dsp:sp>
    <dsp:sp modelId="{D34EF0DB-125D-4A3B-8EC9-5E160A543B0D}">
      <dsp:nvSpPr>
        <dsp:cNvPr id="0" name=""/>
        <dsp:cNvSpPr/>
      </dsp:nvSpPr>
      <dsp:spPr>
        <a:xfrm>
          <a:off x="3415689" y="182221"/>
          <a:ext cx="2996191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700" kern="1200" dirty="0"/>
            <a:t>Omega Sharpe Ratio</a:t>
          </a:r>
        </a:p>
      </dsp:txBody>
      <dsp:txXfrm>
        <a:off x="3415689" y="182221"/>
        <a:ext cx="2996191" cy="489600"/>
      </dsp:txXfrm>
    </dsp:sp>
    <dsp:sp modelId="{1028FA02-968C-4C44-9700-785587D8A8D8}">
      <dsp:nvSpPr>
        <dsp:cNvPr id="0" name=""/>
        <dsp:cNvSpPr/>
      </dsp:nvSpPr>
      <dsp:spPr>
        <a:xfrm>
          <a:off x="3415689" y="671821"/>
          <a:ext cx="2996191" cy="17732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Risk proxy = Omega Ratio</a:t>
          </a:r>
          <a:endParaRPr lang="en-ZA" sz="1700" i="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 err="1"/>
            <a:t>Kazemi</a:t>
          </a:r>
          <a:r>
            <a:rPr lang="en-ZA" sz="1700" kern="1200" dirty="0"/>
            <a:t> </a:t>
          </a:r>
          <a:r>
            <a:rPr lang="en-ZA" sz="1700" i="1" kern="1200" dirty="0"/>
            <a:t>et.al. </a:t>
          </a:r>
          <a:r>
            <a:rPr lang="en-ZA" sz="1700" i="0" kern="1200" dirty="0"/>
            <a:t>(2003) based on </a:t>
          </a:r>
          <a:r>
            <a:rPr lang="en-ZA" sz="1700" i="0" kern="1200" dirty="0" err="1"/>
            <a:t>Shadwick</a:t>
          </a:r>
          <a:r>
            <a:rPr lang="en-ZA" sz="1700" i="0" kern="1200" dirty="0"/>
            <a:t> and Keating (2002)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700" kern="1200" dirty="0"/>
            <a:t>Reference rate = </a:t>
          </a:r>
          <a:r>
            <a:rPr lang="en-ZA" sz="1700" kern="1200" dirty="0" err="1"/>
            <a:t>Rf</a:t>
          </a:r>
          <a:r>
            <a:rPr lang="en-ZA" sz="1700" kern="1200" dirty="0"/>
            <a:t> rate = 3m </a:t>
          </a:r>
          <a:r>
            <a:rPr lang="en-ZA" sz="1700" kern="1200" dirty="0" err="1"/>
            <a:t>t-bill</a:t>
          </a:r>
          <a:r>
            <a:rPr lang="en-ZA" sz="1700" kern="1200" dirty="0"/>
            <a:t> rate</a:t>
          </a:r>
        </a:p>
      </dsp:txBody>
      <dsp:txXfrm>
        <a:off x="3415689" y="671821"/>
        <a:ext cx="2996191" cy="1773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21F7B-02ED-8E4D-AB5D-FFC81B47B27F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17305-A539-EA4C-B90F-4A5B6F829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57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Cover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435E925-D5FF-684C-BF3A-95C835985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1795" b="32308"/>
          <a:stretch/>
        </p:blipFill>
        <p:spPr>
          <a:xfrm>
            <a:off x="3939731" y="4172500"/>
            <a:ext cx="2684590" cy="680999"/>
          </a:xfrm>
          <a:prstGeom prst="rect">
            <a:avLst/>
          </a:prstGeom>
        </p:spPr>
      </p:pic>
      <p:pic>
        <p:nvPicPr>
          <p:cNvPr id="10" name="Picture 9" descr="Building 1.jpg">
            <a:extLst>
              <a:ext uri="{FF2B5EF4-FFF2-40B4-BE49-F238E27FC236}">
                <a16:creationId xmlns:a16="http://schemas.microsoft.com/office/drawing/2014/main" id="{DB8FA601-52A9-9F44-9ABA-F610489DD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05" r="11795"/>
          <a:stretch/>
        </p:blipFill>
        <p:spPr>
          <a:xfrm>
            <a:off x="0" y="0"/>
            <a:ext cx="6858000" cy="3225801"/>
          </a:xfrm>
          <a:prstGeom prst="rect">
            <a:avLst/>
          </a:prstGeom>
        </p:spPr>
      </p:pic>
      <p:pic>
        <p:nvPicPr>
          <p:cNvPr id="13" name="Picture 12" descr="Red m.eps">
            <a:extLst>
              <a:ext uri="{FF2B5EF4-FFF2-40B4-BE49-F238E27FC236}">
                <a16:creationId xmlns:a16="http://schemas.microsoft.com/office/drawing/2014/main" id="{C775AB54-64C9-0740-881B-BC21199B29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829" y="902095"/>
            <a:ext cx="1751225" cy="92068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20291" y="1913804"/>
            <a:ext cx="5988844" cy="1988561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20291" y="1913803"/>
            <a:ext cx="6124575" cy="1259176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20291" y="3222787"/>
            <a:ext cx="6124575" cy="679578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 algn="l">
              <a:buNone/>
              <a:defRPr sz="12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23F001-2508-4D47-8CCE-201C0B5CC3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291" y="4220969"/>
            <a:ext cx="1576754" cy="58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6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Cover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uilding 2.jpg">
            <a:extLst>
              <a:ext uri="{FF2B5EF4-FFF2-40B4-BE49-F238E27FC236}">
                <a16:creationId xmlns:a16="http://schemas.microsoft.com/office/drawing/2014/main" id="{7B8E2F7C-4FB8-BC42-8871-30B98CD487A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90" r="18910"/>
          <a:stretch/>
        </p:blipFill>
        <p:spPr>
          <a:xfrm>
            <a:off x="0" y="0"/>
            <a:ext cx="6858000" cy="3270294"/>
          </a:xfrm>
          <a:prstGeom prst="rect">
            <a:avLst/>
          </a:prstGeom>
        </p:spPr>
      </p:pic>
      <p:pic>
        <p:nvPicPr>
          <p:cNvPr id="10" name="Picture 9" descr="Red m.eps">
            <a:extLst>
              <a:ext uri="{FF2B5EF4-FFF2-40B4-BE49-F238E27FC236}">
                <a16:creationId xmlns:a16="http://schemas.microsoft.com/office/drawing/2014/main" id="{96DD3F19-F86A-924A-9A14-68F4FFC52D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587" y="1537070"/>
            <a:ext cx="1751225" cy="92068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34577" y="2509838"/>
            <a:ext cx="5988844" cy="1350819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24863" y="2509838"/>
            <a:ext cx="6124575" cy="760456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34007" y="3283662"/>
            <a:ext cx="6124575" cy="569935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 algn="l">
              <a:buNone/>
              <a:defRPr sz="12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8ADB6-F40F-D74F-BAF1-E9FF7FDCE1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1795" b="32308"/>
          <a:stretch/>
        </p:blipFill>
        <p:spPr>
          <a:xfrm>
            <a:off x="3939731" y="4172500"/>
            <a:ext cx="2684590" cy="6809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E0C367-3CAE-8D42-9DAB-2A6A33E760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91" y="4220969"/>
            <a:ext cx="1576754" cy="58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3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Stock-524377450.jpg">
            <a:extLst>
              <a:ext uri="{FF2B5EF4-FFF2-40B4-BE49-F238E27FC236}">
                <a16:creationId xmlns:a16="http://schemas.microsoft.com/office/drawing/2014/main" id="{DE82DB36-8E26-1D4E-97C1-0DE070025A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2" r="10476"/>
          <a:stretch/>
        </p:blipFill>
        <p:spPr>
          <a:xfrm>
            <a:off x="0" y="-1765"/>
            <a:ext cx="6858000" cy="3273824"/>
          </a:xfrm>
          <a:prstGeom prst="rect">
            <a:avLst/>
          </a:prstGeom>
        </p:spPr>
      </p:pic>
      <p:pic>
        <p:nvPicPr>
          <p:cNvPr id="7" name="Picture 6" descr="Red m.eps">
            <a:extLst>
              <a:ext uri="{FF2B5EF4-FFF2-40B4-BE49-F238E27FC236}">
                <a16:creationId xmlns:a16="http://schemas.microsoft.com/office/drawing/2014/main" id="{5C5677C4-1E94-7741-9E58-FD251B4CED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587" y="1537070"/>
            <a:ext cx="1751225" cy="9206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FBCE85-E365-8B4B-8CCD-D8507FA35DAC}"/>
              </a:ext>
            </a:extLst>
          </p:cNvPr>
          <p:cNvSpPr/>
          <p:nvPr userDrawn="1"/>
        </p:nvSpPr>
        <p:spPr>
          <a:xfrm>
            <a:off x="434577" y="2509838"/>
            <a:ext cx="5988844" cy="1350819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E5B079-7BF6-E247-90CD-146C5D6B8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863" y="2509838"/>
            <a:ext cx="6124575" cy="760456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669FCFF-38C5-0D49-B70D-E3BD46B9B1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007" y="3283662"/>
            <a:ext cx="6124575" cy="569935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 algn="l">
              <a:buNone/>
              <a:defRPr sz="12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EF7141-129D-FC4B-8F9F-34F6EAA8B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1795" b="32308"/>
          <a:stretch/>
        </p:blipFill>
        <p:spPr>
          <a:xfrm>
            <a:off x="3939731" y="4172500"/>
            <a:ext cx="2684590" cy="680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06ACD6-1129-9F45-9BAF-6D5E70FB7DF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291" y="4220969"/>
            <a:ext cx="1576754" cy="58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25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Stock-524376782.jpg">
            <a:extLst>
              <a:ext uri="{FF2B5EF4-FFF2-40B4-BE49-F238E27FC236}">
                <a16:creationId xmlns:a16="http://schemas.microsoft.com/office/drawing/2014/main" id="{81968070-1C10-2B4D-9E31-E8F153CD1B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0" t="9154" r="-90" b="38913"/>
          <a:stretch/>
        </p:blipFill>
        <p:spPr>
          <a:xfrm flipH="1">
            <a:off x="-1" y="-3530"/>
            <a:ext cx="6858000" cy="3273824"/>
          </a:xfrm>
          <a:prstGeom prst="rect">
            <a:avLst/>
          </a:prstGeom>
        </p:spPr>
      </p:pic>
      <p:pic>
        <p:nvPicPr>
          <p:cNvPr id="7" name="Picture 6" descr="Red m.eps">
            <a:extLst>
              <a:ext uri="{FF2B5EF4-FFF2-40B4-BE49-F238E27FC236}">
                <a16:creationId xmlns:a16="http://schemas.microsoft.com/office/drawing/2014/main" id="{5C5677C4-1E94-7741-9E58-FD251B4CED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587" y="1537070"/>
            <a:ext cx="1751225" cy="9206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FBCE85-E365-8B4B-8CCD-D8507FA35DAC}"/>
              </a:ext>
            </a:extLst>
          </p:cNvPr>
          <p:cNvSpPr/>
          <p:nvPr userDrawn="1"/>
        </p:nvSpPr>
        <p:spPr>
          <a:xfrm>
            <a:off x="434577" y="2509838"/>
            <a:ext cx="5988844" cy="1350819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E5B079-7BF6-E247-90CD-146C5D6B8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863" y="2509838"/>
            <a:ext cx="6124575" cy="760456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669FCFF-38C5-0D49-B70D-E3BD46B9B1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007" y="3283662"/>
            <a:ext cx="6124575" cy="569935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 algn="l">
              <a:buNone/>
              <a:defRPr sz="12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EF7141-129D-FC4B-8F9F-34F6EAA8B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1795" b="32308"/>
          <a:stretch/>
        </p:blipFill>
        <p:spPr>
          <a:xfrm>
            <a:off x="3939731" y="4172500"/>
            <a:ext cx="2684590" cy="680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9C0A0D-B46E-2642-99E7-D8FA074EE9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291" y="4220969"/>
            <a:ext cx="1576754" cy="58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20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Stock-639637498.jpg">
            <a:extLst>
              <a:ext uri="{FF2B5EF4-FFF2-40B4-BE49-F238E27FC236}">
                <a16:creationId xmlns:a16="http://schemas.microsoft.com/office/drawing/2014/main" id="{FFA925F5-4ADC-3145-8EBC-13794355C3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34" r="15153"/>
          <a:stretch/>
        </p:blipFill>
        <p:spPr>
          <a:xfrm>
            <a:off x="0" y="0"/>
            <a:ext cx="6858000" cy="3270294"/>
          </a:xfrm>
          <a:prstGeom prst="rect">
            <a:avLst/>
          </a:prstGeom>
        </p:spPr>
      </p:pic>
      <p:pic>
        <p:nvPicPr>
          <p:cNvPr id="7" name="Picture 6" descr="Red m.eps">
            <a:extLst>
              <a:ext uri="{FF2B5EF4-FFF2-40B4-BE49-F238E27FC236}">
                <a16:creationId xmlns:a16="http://schemas.microsoft.com/office/drawing/2014/main" id="{5C5677C4-1E94-7741-9E58-FD251B4CED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587" y="1537070"/>
            <a:ext cx="1751225" cy="92068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2FBCE85-E365-8B4B-8CCD-D8507FA35DAC}"/>
              </a:ext>
            </a:extLst>
          </p:cNvPr>
          <p:cNvSpPr/>
          <p:nvPr userDrawn="1"/>
        </p:nvSpPr>
        <p:spPr>
          <a:xfrm>
            <a:off x="434577" y="2509838"/>
            <a:ext cx="5988844" cy="1350819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E5B079-7BF6-E247-90CD-146C5D6B8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863" y="2509838"/>
            <a:ext cx="6124575" cy="760456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669FCFF-38C5-0D49-B70D-E3BD46B9B1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007" y="3283662"/>
            <a:ext cx="6124575" cy="569935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 algn="l">
              <a:buNone/>
              <a:defRPr sz="12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EF7141-129D-FC4B-8F9F-34F6EAA8B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1795" b="32308"/>
          <a:stretch/>
        </p:blipFill>
        <p:spPr>
          <a:xfrm>
            <a:off x="3939731" y="4172500"/>
            <a:ext cx="2684590" cy="680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914B7A-CFDD-F24F-B836-A6C96C9E8B3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291" y="4220969"/>
            <a:ext cx="1576754" cy="58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70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al Header whit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ed m.eps">
            <a:extLst>
              <a:ext uri="{FF2B5EF4-FFF2-40B4-BE49-F238E27FC236}">
                <a16:creationId xmlns:a16="http://schemas.microsoft.com/office/drawing/2014/main" id="{4B81FE83-2BB7-4044-93CA-6FF1167B00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910" y="590381"/>
            <a:ext cx="1751225" cy="92068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20291" y="1598613"/>
            <a:ext cx="5988844" cy="2978150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420291" y="1598614"/>
            <a:ext cx="6124575" cy="2018031"/>
          </a:xfrm>
          <a:noFill/>
          <a:ln>
            <a:noFill/>
          </a:ln>
        </p:spPr>
        <p:txBody>
          <a:bodyPr anchor="b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420291" y="3678779"/>
            <a:ext cx="6124575" cy="897984"/>
          </a:xfrm>
          <a:noFill/>
          <a:ln>
            <a:noFill/>
          </a:ln>
        </p:spPr>
        <p:txBody>
          <a:bodyPr>
            <a:normAutofit/>
          </a:bodyPr>
          <a:lstStyle>
            <a:lvl1pPr marL="135000" indent="0" algn="l">
              <a:buNone/>
              <a:defRPr sz="12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75952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al Header white large text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ed m.eps">
            <a:extLst>
              <a:ext uri="{FF2B5EF4-FFF2-40B4-BE49-F238E27FC236}">
                <a16:creationId xmlns:a16="http://schemas.microsoft.com/office/drawing/2014/main" id="{DB90E5D8-F993-134F-9914-0429943CB6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910" y="1405854"/>
            <a:ext cx="1751225" cy="92068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20291" y="2509839"/>
            <a:ext cx="5988844" cy="2073149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420291" y="2742057"/>
            <a:ext cx="5993333" cy="1092347"/>
          </a:xfrm>
          <a:noFill/>
          <a:ln>
            <a:noFill/>
          </a:ln>
        </p:spPr>
        <p:txBody>
          <a:bodyPr anchor="t">
            <a:noAutofit/>
          </a:bodyPr>
          <a:lstStyle>
            <a:lvl1pPr marL="135000" indent="0">
              <a:lnSpc>
                <a:spcPct val="80000"/>
              </a:lnSpc>
              <a:spcAft>
                <a:spcPts val="900"/>
              </a:spcAft>
              <a:defRPr sz="21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420291" y="3868501"/>
            <a:ext cx="5993333" cy="714487"/>
          </a:xfrm>
          <a:noFill/>
          <a:ln>
            <a:noFill/>
          </a:ln>
        </p:spPr>
        <p:txBody>
          <a:bodyPr>
            <a:normAutofit/>
          </a:bodyPr>
          <a:lstStyle>
            <a:lvl1pPr marL="135000" indent="0" algn="l">
              <a:buNone/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9673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al Header grey">
    <p:bg>
      <p:bgPr>
        <a:solidFill>
          <a:srgbClr val="424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ed m.eps">
            <a:extLst>
              <a:ext uri="{FF2B5EF4-FFF2-40B4-BE49-F238E27FC236}">
                <a16:creationId xmlns:a16="http://schemas.microsoft.com/office/drawing/2014/main" id="{C751C176-B0E0-D84C-84E9-DDFE62176A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7910" y="1405854"/>
            <a:ext cx="1751225" cy="92068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20291" y="2509839"/>
            <a:ext cx="5988844" cy="2073149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420291" y="2742057"/>
            <a:ext cx="5993333" cy="1092347"/>
          </a:xfrm>
          <a:noFill/>
          <a:ln>
            <a:noFill/>
          </a:ln>
        </p:spPr>
        <p:txBody>
          <a:bodyPr anchor="t">
            <a:noAutofit/>
          </a:bodyPr>
          <a:lstStyle>
            <a:lvl1pPr marL="135000" indent="0">
              <a:lnSpc>
                <a:spcPct val="80000"/>
              </a:lnSpc>
              <a:spcAft>
                <a:spcPts val="900"/>
              </a:spcAft>
              <a:defRPr sz="2100" b="0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420291" y="3868501"/>
            <a:ext cx="5993333" cy="714487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 algn="l">
              <a:buNone/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713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al Header pictur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Stock-513478974.jpg">
            <a:extLst>
              <a:ext uri="{FF2B5EF4-FFF2-40B4-BE49-F238E27FC236}">
                <a16:creationId xmlns:a16="http://schemas.microsoft.com/office/drawing/2014/main" id="{05476F96-9048-A942-B321-DDE55C8D2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07" r="12393"/>
          <a:stretch/>
        </p:blipFill>
        <p:spPr>
          <a:xfrm>
            <a:off x="0" y="0"/>
            <a:ext cx="6858000" cy="3225801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24780" y="2550391"/>
            <a:ext cx="5988844" cy="1350819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20291" y="1944012"/>
            <a:ext cx="6124575" cy="1326282"/>
          </a:xfrm>
          <a:noFill/>
          <a:ln>
            <a:noFill/>
          </a:ln>
        </p:spPr>
        <p:txBody>
          <a:bodyPr anchor="b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20291" y="3270294"/>
            <a:ext cx="6124575" cy="632070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 algn="l">
              <a:buNone/>
              <a:defRPr sz="12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3" name="Picture 12" descr="Red m.eps">
            <a:extLst>
              <a:ext uri="{FF2B5EF4-FFF2-40B4-BE49-F238E27FC236}">
                <a16:creationId xmlns:a16="http://schemas.microsoft.com/office/drawing/2014/main" id="{5E10116D-DE4C-9640-B8AC-5396D52091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829" y="1537071"/>
            <a:ext cx="1751225" cy="9206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3C1CE4-156E-C342-A5C5-E7B7D62F42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1795" b="32308"/>
          <a:stretch/>
        </p:blipFill>
        <p:spPr>
          <a:xfrm>
            <a:off x="3939731" y="4172500"/>
            <a:ext cx="2684590" cy="6809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AF6A3C-847A-1B45-B72F-082DA5F0FA9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291" y="4220969"/>
            <a:ext cx="1576754" cy="58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403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al copy emphasis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85394" y="264594"/>
            <a:ext cx="6481969" cy="4626599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47061" y="2001132"/>
            <a:ext cx="4336441" cy="557112"/>
          </a:xfrm>
          <a:noFill/>
          <a:ln>
            <a:noFill/>
          </a:ln>
        </p:spPr>
        <p:txBody>
          <a:bodyPr anchor="b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Type area for pull out copy </a:t>
            </a:r>
            <a:br>
              <a:rPr lang="en-US" dirty="0"/>
            </a:br>
            <a:r>
              <a:rPr lang="en-US" dirty="0"/>
              <a:t>and quotes type area for pull out copy and quotes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7061" y="2630540"/>
            <a:ext cx="4336441" cy="714487"/>
          </a:xfrm>
          <a:noFill/>
          <a:ln>
            <a:noFill/>
          </a:ln>
        </p:spPr>
        <p:txBody>
          <a:bodyPr>
            <a:normAutofit/>
          </a:bodyPr>
          <a:lstStyle>
            <a:lvl1pPr marL="135000" indent="0" algn="l">
              <a:buNone/>
              <a:defRPr sz="9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2975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al copy emphasi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47061" y="2001132"/>
            <a:ext cx="4336441" cy="557112"/>
          </a:xfrm>
          <a:noFill/>
          <a:ln>
            <a:noFill/>
          </a:ln>
        </p:spPr>
        <p:txBody>
          <a:bodyPr anchor="b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1" i="0">
                <a:solidFill>
                  <a:srgbClr val="CA0A2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Type area for pull out copy </a:t>
            </a:r>
            <a:br>
              <a:rPr lang="en-US" dirty="0"/>
            </a:br>
            <a:r>
              <a:rPr lang="en-US" dirty="0"/>
              <a:t>and quotes type area for pull out copy and quotes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7061" y="2620380"/>
            <a:ext cx="4336441" cy="714487"/>
          </a:xfrm>
          <a:noFill/>
          <a:ln>
            <a:noFill/>
          </a:ln>
        </p:spPr>
        <p:txBody>
          <a:bodyPr>
            <a:normAutofit/>
          </a:bodyPr>
          <a:lstStyle>
            <a:lvl1pPr marL="135000" indent="0" algn="l">
              <a:buNone/>
              <a:defRPr sz="900" b="0" i="0">
                <a:solidFill>
                  <a:srgbClr val="505150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53280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grey">
    <p:bg>
      <p:bgPr>
        <a:solidFill>
          <a:srgbClr val="424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38" y="288000"/>
            <a:ext cx="6411516" cy="71640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135000" algn="l">
              <a:spcAft>
                <a:spcPts val="0"/>
              </a:spcAft>
              <a:defRPr sz="2100" b="1" i="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A736B07-C16C-3C40-A6CF-94FB12D949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1596785"/>
            <a:ext cx="2922515" cy="2910742"/>
          </a:xfrm>
        </p:spPr>
        <p:txBody>
          <a:bodyPr lIns="0" rIns="0">
            <a:normAutofit/>
          </a:bodyPr>
          <a:lstStyle>
            <a:lvl1pPr marL="170260" indent="-170260">
              <a:buClr>
                <a:srgbClr val="DC2C27"/>
              </a:buClr>
              <a:buFont typeface="Arial"/>
              <a:buChar char="•"/>
              <a:defRPr sz="1650" b="0">
                <a:solidFill>
                  <a:schemeClr val="tx1"/>
                </a:solidFill>
                <a:latin typeface="Arial"/>
                <a:cs typeface="Arial"/>
              </a:defRPr>
            </a:lvl1pPr>
            <a:lvl2pPr marL="198835" indent="-198835">
              <a:buClr>
                <a:srgbClr val="DC2C27"/>
              </a:buClr>
              <a:buFont typeface="Arial"/>
              <a:buChar char="•"/>
              <a:defRPr sz="1200" b="1">
                <a:ln>
                  <a:noFill/>
                </a:ln>
                <a:solidFill>
                  <a:srgbClr val="DC2C27"/>
                </a:solidFill>
                <a:latin typeface="Arial"/>
                <a:cs typeface="Arial"/>
              </a:defRPr>
            </a:lvl2pPr>
            <a:lvl3pPr marL="675085" indent="-208360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3pPr>
            <a:lvl4pPr marL="803672" indent="-198835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insert picture, graph, chart etc.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295D861-D9FA-0D43-AB94-0CB719104C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2900" y="4619625"/>
            <a:ext cx="2922515" cy="169834"/>
          </a:xfrm>
        </p:spPr>
        <p:txBody>
          <a:bodyPr lIns="0" rIns="0">
            <a:noAutofit/>
          </a:bodyPr>
          <a:lstStyle>
            <a:lvl1pPr>
              <a:buNone/>
              <a:defRPr sz="90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source</a:t>
            </a:r>
            <a:endParaRPr lang="en-ZA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FB57D18-7978-9F45-B956-A675D64577F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592585" y="1596783"/>
            <a:ext cx="2922515" cy="2910743"/>
          </a:xfrm>
        </p:spPr>
        <p:txBody>
          <a:bodyPr lIns="0" rIns="0">
            <a:normAutofit/>
          </a:bodyPr>
          <a:lstStyle>
            <a:lvl1pPr marL="170260" indent="-170260">
              <a:buClr>
                <a:srgbClr val="DC2C27"/>
              </a:buClr>
              <a:buFont typeface="Arial"/>
              <a:buChar char="•"/>
              <a:defRPr sz="1650" b="0">
                <a:solidFill>
                  <a:schemeClr val="tx1"/>
                </a:solidFill>
                <a:latin typeface="Arial"/>
                <a:cs typeface="Arial"/>
              </a:defRPr>
            </a:lvl1pPr>
            <a:lvl2pPr marL="198835" indent="-198835">
              <a:buClr>
                <a:srgbClr val="DC2C27"/>
              </a:buClr>
              <a:buFont typeface="Arial"/>
              <a:buChar char="•"/>
              <a:defRPr sz="1200" b="1">
                <a:ln>
                  <a:noFill/>
                </a:ln>
                <a:solidFill>
                  <a:srgbClr val="DC2C27"/>
                </a:solidFill>
                <a:latin typeface="Arial"/>
                <a:cs typeface="Arial"/>
              </a:defRPr>
            </a:lvl2pPr>
            <a:lvl3pPr marL="675085" indent="-208360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3pPr>
            <a:lvl4pPr marL="803672" indent="-198835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insert picture, graph, chart etc.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B9025C2E-9A0E-F24C-AE2A-432E8D594B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2585" y="4619625"/>
            <a:ext cx="2922515" cy="150959"/>
          </a:xfrm>
        </p:spPr>
        <p:txBody>
          <a:bodyPr lIns="0" rIns="0">
            <a:noAutofit/>
          </a:bodyPr>
          <a:lstStyle>
            <a:lvl1pPr>
              <a:buNone/>
              <a:defRPr sz="90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source</a:t>
            </a:r>
            <a:endParaRPr lang="en-ZA" dirty="0"/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2D7F765F-A849-7245-8BB1-30CCDA0B85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2900" y="1126884"/>
            <a:ext cx="2922515" cy="469899"/>
          </a:xfrm>
        </p:spPr>
        <p:txBody>
          <a:bodyPr lIns="0" rIns="0">
            <a:normAutofit/>
          </a:bodyPr>
          <a:lstStyle>
            <a:lvl1pPr marL="0" indent="0">
              <a:buNone/>
              <a:defRPr sz="12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picture, graph, chart etc. heading</a:t>
            </a:r>
            <a:endParaRPr lang="en-ZA" dirty="0"/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0FF6B1DD-1D00-7649-8B0F-8A0EA914D3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92585" y="1126884"/>
            <a:ext cx="2922515" cy="469899"/>
          </a:xfrm>
        </p:spPr>
        <p:txBody>
          <a:bodyPr lIns="0" rIns="0">
            <a:normAutofit/>
          </a:bodyPr>
          <a:lstStyle>
            <a:lvl1pPr marL="0" indent="0">
              <a:buNone/>
              <a:defRPr sz="12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picture, graph, chart etc. 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09985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graphic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596785"/>
            <a:ext cx="2922515" cy="2910742"/>
          </a:xfrm>
        </p:spPr>
        <p:txBody>
          <a:bodyPr lIns="0" rIns="0">
            <a:normAutofit/>
          </a:bodyPr>
          <a:lstStyle>
            <a:lvl1pPr marL="170260" indent="-170260">
              <a:buClr>
                <a:srgbClr val="DC2C27"/>
              </a:buClr>
              <a:buFont typeface="Arial"/>
              <a:buChar char="•"/>
              <a:defRPr sz="1650" b="0">
                <a:solidFill>
                  <a:schemeClr val="tx1"/>
                </a:solidFill>
                <a:latin typeface="Arial"/>
                <a:cs typeface="Arial"/>
              </a:defRPr>
            </a:lvl1pPr>
            <a:lvl2pPr marL="198835" indent="-198835">
              <a:buClr>
                <a:srgbClr val="DC2C27"/>
              </a:buClr>
              <a:buFont typeface="Arial"/>
              <a:buChar char="•"/>
              <a:defRPr sz="1200" b="1">
                <a:ln>
                  <a:noFill/>
                </a:ln>
                <a:solidFill>
                  <a:srgbClr val="DC2C27"/>
                </a:solidFill>
                <a:latin typeface="Arial"/>
                <a:cs typeface="Arial"/>
              </a:defRPr>
            </a:lvl2pPr>
            <a:lvl3pPr marL="675085" indent="-208360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3pPr>
            <a:lvl4pPr marL="803672" indent="-198835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insert picture, graph, chart etc.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42900" y="4619625"/>
            <a:ext cx="2922515" cy="169834"/>
          </a:xfrm>
        </p:spPr>
        <p:txBody>
          <a:bodyPr lIns="0" rIns="0">
            <a:noAutofit/>
          </a:bodyPr>
          <a:lstStyle>
            <a:lvl1pPr>
              <a:buNone/>
              <a:defRPr sz="90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source</a:t>
            </a:r>
            <a:endParaRPr lang="en-ZA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 hasCustomPrompt="1"/>
          </p:nvPr>
        </p:nvSpPr>
        <p:spPr>
          <a:xfrm>
            <a:off x="3592585" y="1596783"/>
            <a:ext cx="2922515" cy="2910743"/>
          </a:xfrm>
        </p:spPr>
        <p:txBody>
          <a:bodyPr lIns="0" rIns="0">
            <a:normAutofit/>
          </a:bodyPr>
          <a:lstStyle>
            <a:lvl1pPr marL="170260" indent="-170260">
              <a:buClr>
                <a:srgbClr val="DC2C27"/>
              </a:buClr>
              <a:buFont typeface="Arial"/>
              <a:buChar char="•"/>
              <a:defRPr sz="1650" b="0">
                <a:solidFill>
                  <a:schemeClr val="tx1"/>
                </a:solidFill>
                <a:latin typeface="Arial"/>
                <a:cs typeface="Arial"/>
              </a:defRPr>
            </a:lvl1pPr>
            <a:lvl2pPr marL="198835" indent="-198835">
              <a:buClr>
                <a:srgbClr val="DC2C27"/>
              </a:buClr>
              <a:buFont typeface="Arial"/>
              <a:buChar char="•"/>
              <a:defRPr sz="1200" b="1">
                <a:ln>
                  <a:noFill/>
                </a:ln>
                <a:solidFill>
                  <a:srgbClr val="DC2C27"/>
                </a:solidFill>
                <a:latin typeface="Arial"/>
                <a:cs typeface="Arial"/>
              </a:defRPr>
            </a:lvl2pPr>
            <a:lvl3pPr marL="675085" indent="-208360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3pPr>
            <a:lvl4pPr marL="803672" indent="-198835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insert picture, graph, chart etc.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592585" y="4619625"/>
            <a:ext cx="2922515" cy="150959"/>
          </a:xfrm>
        </p:spPr>
        <p:txBody>
          <a:bodyPr lIns="0" rIns="0">
            <a:noAutofit/>
          </a:bodyPr>
          <a:lstStyle>
            <a:lvl1pPr>
              <a:buNone/>
              <a:defRPr sz="90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source</a:t>
            </a:r>
            <a:endParaRPr lang="en-ZA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342900" y="1126884"/>
            <a:ext cx="2922515" cy="469899"/>
          </a:xfrm>
        </p:spPr>
        <p:txBody>
          <a:bodyPr lIns="0" rIns="0">
            <a:normAutofit/>
          </a:bodyPr>
          <a:lstStyle>
            <a:lvl1pPr marL="0" indent="0">
              <a:buNone/>
              <a:defRPr sz="12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picture, graph, chart etc. heading</a:t>
            </a:r>
            <a:endParaRPr lang="en-ZA" dirty="0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592585" y="1126884"/>
            <a:ext cx="2922515" cy="469899"/>
          </a:xfrm>
        </p:spPr>
        <p:txBody>
          <a:bodyPr lIns="0" rIns="0">
            <a:normAutofit/>
          </a:bodyPr>
          <a:lstStyle>
            <a:lvl1pPr marL="0" indent="0">
              <a:buNone/>
              <a:defRPr sz="12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picture, graph, chart etc. heading</a:t>
            </a:r>
            <a:endParaRPr lang="en-ZA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8D584C6-36FE-CD4D-950C-80FDCA862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88000"/>
            <a:ext cx="6411516" cy="71640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135000" algn="l">
              <a:spcAft>
                <a:spcPts val="0"/>
              </a:spcAft>
              <a:defRPr sz="21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4977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Text,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6F6BF23-A8BC-4045-958A-E7AF58A454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1596785"/>
            <a:ext cx="2922515" cy="2910742"/>
          </a:xfrm>
        </p:spPr>
        <p:txBody>
          <a:bodyPr lIns="0" rIns="0">
            <a:normAutofit/>
          </a:bodyPr>
          <a:lstStyle>
            <a:lvl1pPr marL="170260" indent="-170260">
              <a:buClr>
                <a:srgbClr val="DC2C27"/>
              </a:buClr>
              <a:buFont typeface="Arial"/>
              <a:buChar char="•"/>
              <a:defRPr sz="1650" b="0">
                <a:solidFill>
                  <a:schemeClr val="tx1"/>
                </a:solidFill>
                <a:latin typeface="Arial"/>
                <a:cs typeface="Arial"/>
              </a:defRPr>
            </a:lvl1pPr>
            <a:lvl2pPr marL="198835" indent="-198835">
              <a:buClr>
                <a:srgbClr val="DC2C27"/>
              </a:buClr>
              <a:buFont typeface="Arial"/>
              <a:buChar char="•"/>
              <a:defRPr sz="1200" b="1">
                <a:ln>
                  <a:noFill/>
                </a:ln>
                <a:solidFill>
                  <a:srgbClr val="DC2C27"/>
                </a:solidFill>
                <a:latin typeface="Arial"/>
                <a:cs typeface="Arial"/>
              </a:defRPr>
            </a:lvl2pPr>
            <a:lvl3pPr marL="675085" indent="-208360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3pPr>
            <a:lvl4pPr marL="803672" indent="-198835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insert picture, graph, chart etc.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2E31708-1B1E-F741-87AD-A527FB8DEC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2900" y="4619625"/>
            <a:ext cx="2922515" cy="169834"/>
          </a:xfrm>
        </p:spPr>
        <p:txBody>
          <a:bodyPr lIns="0" rIns="0">
            <a:noAutofit/>
          </a:bodyPr>
          <a:lstStyle>
            <a:lvl1pPr>
              <a:buNone/>
              <a:defRPr sz="90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source</a:t>
            </a:r>
            <a:endParaRPr lang="en-ZA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AC5ECCA-D5B5-374D-8E89-B959DE07ACF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592585" y="1596783"/>
            <a:ext cx="2922515" cy="2910743"/>
          </a:xfrm>
        </p:spPr>
        <p:txBody>
          <a:bodyPr lIns="0" rIns="0">
            <a:normAutofit/>
          </a:bodyPr>
          <a:lstStyle>
            <a:lvl1pPr marL="170260" indent="-170260">
              <a:buClr>
                <a:srgbClr val="DC2C27"/>
              </a:buClr>
              <a:buFont typeface="Arial"/>
              <a:buChar char="•"/>
              <a:defRPr sz="1650" b="0">
                <a:solidFill>
                  <a:schemeClr val="tx1"/>
                </a:solidFill>
                <a:latin typeface="Arial"/>
                <a:cs typeface="Arial"/>
              </a:defRPr>
            </a:lvl1pPr>
            <a:lvl2pPr marL="198835" indent="-198835">
              <a:buClr>
                <a:srgbClr val="DC2C27"/>
              </a:buClr>
              <a:buFont typeface="Arial"/>
              <a:buChar char="•"/>
              <a:defRPr sz="1200" b="1">
                <a:ln>
                  <a:noFill/>
                </a:ln>
                <a:solidFill>
                  <a:srgbClr val="DC2C27"/>
                </a:solidFill>
                <a:latin typeface="Arial"/>
                <a:cs typeface="Arial"/>
              </a:defRPr>
            </a:lvl2pPr>
            <a:lvl3pPr marL="675085" indent="-208360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3pPr>
            <a:lvl4pPr marL="803672" indent="-198835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insert picture, graph, chart etc.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DF7B3ADB-225A-6644-B91F-F87E472E92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2585" y="4619625"/>
            <a:ext cx="2922515" cy="150959"/>
          </a:xfrm>
        </p:spPr>
        <p:txBody>
          <a:bodyPr lIns="0" rIns="0">
            <a:noAutofit/>
          </a:bodyPr>
          <a:lstStyle>
            <a:lvl1pPr>
              <a:buNone/>
              <a:defRPr sz="90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source</a:t>
            </a:r>
            <a:endParaRPr lang="en-ZA" dirty="0"/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01528B23-DF7A-0345-A67A-FEF4D3B0EB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2900" y="1126884"/>
            <a:ext cx="2922515" cy="469899"/>
          </a:xfrm>
        </p:spPr>
        <p:txBody>
          <a:bodyPr lIns="0" rIns="0">
            <a:normAutofit/>
          </a:bodyPr>
          <a:lstStyle>
            <a:lvl1pPr marL="0" indent="0">
              <a:buNone/>
              <a:defRPr sz="12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picture, graph, chart etc. heading</a:t>
            </a:r>
            <a:endParaRPr lang="en-ZA" dirty="0"/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0B2236F4-07EC-9444-84F7-90A637C27F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92585" y="1126884"/>
            <a:ext cx="2922515" cy="469899"/>
          </a:xfrm>
        </p:spPr>
        <p:txBody>
          <a:bodyPr lIns="0" rIns="0">
            <a:normAutofit/>
          </a:bodyPr>
          <a:lstStyle>
            <a:lvl1pPr marL="0" indent="0">
              <a:buNone/>
              <a:defRPr sz="12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picture, graph, chart etc. heading</a:t>
            </a:r>
            <a:endParaRPr lang="en-ZA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BBE3276-E020-944A-A7BC-102E414D5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88000"/>
            <a:ext cx="6411516" cy="71640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135000" algn="l">
              <a:spcAft>
                <a:spcPts val="0"/>
              </a:spcAft>
              <a:defRPr sz="2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0647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, chart et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3B9AF2-57EA-8344-9142-21190BF5CA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3838" y="1564897"/>
            <a:ext cx="6411516" cy="2933701"/>
          </a:xfrm>
        </p:spPr>
        <p:txBody>
          <a:bodyPr lIns="0" rIns="0">
            <a:normAutofit/>
          </a:bodyPr>
          <a:lstStyle>
            <a:lvl1pPr marL="170260" indent="-170260">
              <a:buClr>
                <a:srgbClr val="DC2C27"/>
              </a:buClr>
              <a:buFont typeface="Arial"/>
              <a:buChar char="•"/>
              <a:defRPr sz="18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198835" indent="-198835">
              <a:buClr>
                <a:srgbClr val="DC2C27"/>
              </a:buClr>
              <a:buFont typeface="Arial"/>
              <a:buChar char="•"/>
              <a:defRPr sz="1200" b="1">
                <a:ln>
                  <a:noFill/>
                </a:ln>
                <a:solidFill>
                  <a:srgbClr val="DC2C27"/>
                </a:solidFill>
                <a:latin typeface="Arial"/>
                <a:cs typeface="Arial"/>
              </a:defRPr>
            </a:lvl2pPr>
            <a:lvl3pPr marL="675085" indent="-208360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3pPr>
            <a:lvl4pPr marL="803672" indent="-198835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insert graph, chart etc.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A8D670E-E71A-1248-8CF7-11BF205950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635986"/>
            <a:ext cx="6411516" cy="181138"/>
          </a:xfrm>
        </p:spPr>
        <p:txBody>
          <a:bodyPr lIns="0" rIns="0">
            <a:noAutofit/>
          </a:bodyPr>
          <a:lstStyle>
            <a:lvl1pPr>
              <a:buNone/>
              <a:defRPr sz="90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source</a:t>
            </a:r>
            <a:endParaRPr lang="en-ZA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826FE26D-316E-9240-8327-ED60FE9D15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3838" y="1200236"/>
            <a:ext cx="6411516" cy="282179"/>
          </a:xfrm>
        </p:spPr>
        <p:txBody>
          <a:bodyPr lIns="0" rIns="0">
            <a:normAutofit/>
          </a:bodyPr>
          <a:lstStyle>
            <a:lvl1pPr>
              <a:buNone/>
              <a:defRPr sz="12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graph, chart etc. heading</a:t>
            </a:r>
            <a:endParaRPr lang="en-ZA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28A3FEF-D890-A749-A41F-553CECB69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88000"/>
            <a:ext cx="6411516" cy="716400"/>
          </a:xfrm>
          <a:noFill/>
        </p:spPr>
        <p:txBody>
          <a:bodyPr anchor="ctr">
            <a:noAutofit/>
          </a:bodyPr>
          <a:lstStyle>
            <a:lvl1pPr marL="135000" algn="l">
              <a:spcAft>
                <a:spcPts val="0"/>
              </a:spcAft>
              <a:defRPr sz="2100" b="1" i="0">
                <a:solidFill>
                  <a:srgbClr val="CA0A2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9676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graph, chart et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3838" y="1564897"/>
            <a:ext cx="6411516" cy="2933701"/>
          </a:xfrm>
        </p:spPr>
        <p:txBody>
          <a:bodyPr lIns="0" rIns="0">
            <a:normAutofit/>
          </a:bodyPr>
          <a:lstStyle>
            <a:lvl1pPr marL="170260" indent="-170260">
              <a:buClr>
                <a:srgbClr val="DC2C27"/>
              </a:buClr>
              <a:buFont typeface="Arial"/>
              <a:buChar char="•"/>
              <a:defRPr sz="18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198835" indent="-198835">
              <a:buClr>
                <a:srgbClr val="DC2C27"/>
              </a:buClr>
              <a:buFont typeface="Arial"/>
              <a:buChar char="•"/>
              <a:defRPr sz="1200" b="1">
                <a:ln>
                  <a:noFill/>
                </a:ln>
                <a:solidFill>
                  <a:srgbClr val="DC2C27"/>
                </a:solidFill>
                <a:latin typeface="Arial"/>
                <a:cs typeface="Arial"/>
              </a:defRPr>
            </a:lvl2pPr>
            <a:lvl3pPr marL="675085" indent="-208360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3pPr>
            <a:lvl4pPr marL="803672" indent="-198835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insert graph, chart etc.</a:t>
            </a:r>
          </a:p>
          <a:p>
            <a:pPr lvl="2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635986"/>
            <a:ext cx="6411516" cy="181138"/>
          </a:xfrm>
        </p:spPr>
        <p:txBody>
          <a:bodyPr lIns="0" rIns="0">
            <a:noAutofit/>
          </a:bodyPr>
          <a:lstStyle>
            <a:lvl1pPr>
              <a:buNone/>
              <a:defRPr sz="90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source</a:t>
            </a:r>
            <a:endParaRPr lang="en-ZA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3838" y="1200236"/>
            <a:ext cx="6411516" cy="282179"/>
          </a:xfrm>
        </p:spPr>
        <p:txBody>
          <a:bodyPr lIns="0" rIns="0">
            <a:normAutofit/>
          </a:bodyPr>
          <a:lstStyle>
            <a:lvl1pPr>
              <a:buNone/>
              <a:defRPr sz="12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graph, chart etc. heading</a:t>
            </a:r>
            <a:endParaRPr lang="en-ZA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DCE4427-38E3-574C-A15A-0FB820EC1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88000"/>
            <a:ext cx="6411516" cy="71640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135000" algn="l">
              <a:spcAft>
                <a:spcPts val="0"/>
              </a:spcAft>
              <a:defRPr sz="21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005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graph, chart et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3838" y="1564897"/>
            <a:ext cx="6411516" cy="2933701"/>
          </a:xfrm>
        </p:spPr>
        <p:txBody>
          <a:bodyPr lIns="0" rIns="0">
            <a:normAutofit/>
          </a:bodyPr>
          <a:lstStyle>
            <a:lvl1pPr marL="170260" indent="-170260">
              <a:buClr>
                <a:srgbClr val="DC2C27"/>
              </a:buClr>
              <a:buFont typeface="Arial"/>
              <a:buChar char="•"/>
              <a:defRPr sz="18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198835" indent="-198835">
              <a:buClr>
                <a:srgbClr val="DC2C27"/>
              </a:buClr>
              <a:buFont typeface="Arial"/>
              <a:buChar char="•"/>
              <a:defRPr sz="1200" b="1">
                <a:ln>
                  <a:noFill/>
                </a:ln>
                <a:solidFill>
                  <a:srgbClr val="DC2C27"/>
                </a:solidFill>
                <a:latin typeface="Arial"/>
                <a:cs typeface="Arial"/>
              </a:defRPr>
            </a:lvl2pPr>
            <a:lvl3pPr marL="675085" indent="-208360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3pPr>
            <a:lvl4pPr marL="803672" indent="-198835">
              <a:buClr>
                <a:srgbClr val="DC2C27"/>
              </a:buClr>
              <a:buFont typeface="Arial"/>
              <a:buChar char="•"/>
              <a:defRPr sz="1050">
                <a:solidFill>
                  <a:srgbClr val="757679"/>
                </a:solidFill>
                <a:latin typeface="Arial"/>
                <a:cs typeface="Arial"/>
              </a:defRPr>
            </a:lvl4pPr>
          </a:lstStyle>
          <a:p>
            <a:pPr lvl="0"/>
            <a:r>
              <a:rPr lang="en-US" dirty="0"/>
              <a:t>Click to insert graph, chart etc.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223838" y="4635986"/>
            <a:ext cx="6411516" cy="181138"/>
          </a:xfrm>
        </p:spPr>
        <p:txBody>
          <a:bodyPr lIns="0" rIns="0">
            <a:noAutofit/>
          </a:bodyPr>
          <a:lstStyle>
            <a:lvl1pPr>
              <a:buNone/>
              <a:defRPr sz="90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source</a:t>
            </a:r>
            <a:endParaRPr lang="en-ZA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3838" y="1200236"/>
            <a:ext cx="6411516" cy="282179"/>
          </a:xfrm>
        </p:spPr>
        <p:txBody>
          <a:bodyPr lIns="0" rIns="0">
            <a:normAutofit/>
          </a:bodyPr>
          <a:lstStyle>
            <a:lvl1pPr>
              <a:buNone/>
              <a:defRPr sz="1200" i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enter graph, chart etc. heading</a:t>
            </a:r>
            <a:endParaRPr lang="en-ZA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DCE4427-38E3-574C-A15A-0FB820EC1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38" y="288000"/>
            <a:ext cx="6411516" cy="71640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135000" algn="l">
              <a:spcAft>
                <a:spcPts val="0"/>
              </a:spcAft>
              <a:defRPr sz="2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0511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34577" y="2509838"/>
            <a:ext cx="5988844" cy="1350819"/>
          </a:xfrm>
          <a:prstGeom prst="rect">
            <a:avLst/>
          </a:prstGeom>
          <a:solidFill>
            <a:srgbClr val="CA0A2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24863" y="2509838"/>
            <a:ext cx="6124575" cy="760456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>
              <a:lnSpc>
                <a:spcPct val="100000"/>
              </a:lnSpc>
              <a:spcAft>
                <a:spcPts val="900"/>
              </a:spcAft>
              <a:defRPr sz="2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34007" y="3283662"/>
            <a:ext cx="6124575" cy="569935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35000" indent="0" algn="l">
              <a:buNone/>
              <a:defRPr sz="12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3" name="Picture 12" descr="Red m.eps">
            <a:extLst>
              <a:ext uri="{FF2B5EF4-FFF2-40B4-BE49-F238E27FC236}">
                <a16:creationId xmlns:a16="http://schemas.microsoft.com/office/drawing/2014/main" id="{1154E5F1-A310-BA4F-B320-86FD8DD6E1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829" y="1537071"/>
            <a:ext cx="1751225" cy="9206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0691EC-4CD3-6447-8E4D-CD30698DFC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1795" b="32308"/>
          <a:stretch/>
        </p:blipFill>
        <p:spPr>
          <a:xfrm>
            <a:off x="3939731" y="4172500"/>
            <a:ext cx="2684590" cy="6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5769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"/>
          <a:stretch/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-2096" y="0"/>
            <a:ext cx="6858000" cy="51435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427" y="310999"/>
            <a:ext cx="2007503" cy="764631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-6069" y="3969494"/>
            <a:ext cx="6502235" cy="681563"/>
            <a:chOff x="-8092" y="5292659"/>
            <a:chExt cx="8669647" cy="908750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3832" y="5292659"/>
              <a:ext cx="1737723" cy="908750"/>
            </a:xfrm>
            <a:prstGeom prst="rect">
              <a:avLst/>
            </a:prstGeom>
          </p:spPr>
        </p:pic>
        <p:cxnSp>
          <p:nvCxnSpPr>
            <p:cNvPr id="4" name="Straight Connector 3"/>
            <p:cNvCxnSpPr/>
            <p:nvPr userDrawn="1"/>
          </p:nvCxnSpPr>
          <p:spPr>
            <a:xfrm>
              <a:off x="-8092" y="6180617"/>
              <a:ext cx="7524000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0233639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443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42900" y="959643"/>
            <a:ext cx="6178154" cy="3595688"/>
          </a:xfrm>
        </p:spPr>
        <p:txBody>
          <a:bodyPr lIns="0" tIns="0" rIns="0"/>
          <a:lstStyle>
            <a:lvl1pPr marL="126206" indent="-126206"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471488" indent="-128588">
              <a:spcBef>
                <a:spcPts val="0"/>
              </a:spcBef>
              <a:spcAft>
                <a:spcPts val="750"/>
              </a:spcAft>
              <a:buClr>
                <a:srgbClr val="545454"/>
              </a:buClr>
              <a:defRPr sz="1300">
                <a:solidFill>
                  <a:srgbClr val="545454"/>
                </a:solidFill>
              </a:defRPr>
            </a:lvl2pPr>
            <a:lvl3pPr marL="812006" indent="-126206"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defRPr sz="1100">
                <a:solidFill>
                  <a:schemeClr val="tx1"/>
                </a:solidFill>
              </a:defRPr>
            </a:lvl3pPr>
            <a:lvl4pPr marL="1157288" indent="-128588">
              <a:spcBef>
                <a:spcPts val="0"/>
              </a:spcBef>
              <a:spcAft>
                <a:spcPts val="750"/>
              </a:spcAft>
              <a:buClr>
                <a:srgbClr val="545454"/>
              </a:buClr>
              <a:defRPr sz="900">
                <a:solidFill>
                  <a:srgbClr val="545454"/>
                </a:solidFill>
              </a:defRPr>
            </a:lvl4pPr>
            <a:lvl5pPr marL="1497806" indent="-126206">
              <a:spcBef>
                <a:spcPts val="0"/>
              </a:spcBef>
              <a:spcAft>
                <a:spcPts val="750"/>
              </a:spcAft>
              <a:buClr>
                <a:schemeClr val="accent2"/>
              </a:buClr>
              <a:buSzPct val="100000"/>
              <a:buFont typeface="Arial" pitchFamily="34" charset="0"/>
              <a:buChar char="•"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858000" cy="55820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ZA"/>
          </a:p>
        </p:txBody>
      </p:sp>
      <p:grpSp>
        <p:nvGrpSpPr>
          <p:cNvPr id="8" name="Group 7"/>
          <p:cNvGrpSpPr/>
          <p:nvPr/>
        </p:nvGrpSpPr>
        <p:grpSpPr>
          <a:xfrm>
            <a:off x="-1" y="4577316"/>
            <a:ext cx="6542484" cy="211378"/>
            <a:chOff x="-1" y="6103087"/>
            <a:chExt cx="8723312" cy="28183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4378" y="6103087"/>
              <a:ext cx="538933" cy="281837"/>
            </a:xfrm>
            <a:prstGeom prst="rect">
              <a:avLst/>
            </a:prstGeom>
          </p:spPr>
        </p:pic>
        <p:cxnSp>
          <p:nvCxnSpPr>
            <p:cNvPr id="14" name="Straight Connector 13"/>
            <p:cNvCxnSpPr/>
            <p:nvPr/>
          </p:nvCxnSpPr>
          <p:spPr>
            <a:xfrm>
              <a:off x="-1" y="6374292"/>
              <a:ext cx="8352000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47834"/>
            <a:ext cx="5676004" cy="402072"/>
          </a:xfrm>
        </p:spPr>
        <p:txBody>
          <a:bodyPr lIns="0" rIns="0" anchor="ctr" anchorCtr="0">
            <a:normAutofit/>
          </a:bodyPr>
          <a:lstStyle>
            <a:lvl1pPr algn="l">
              <a:defRPr sz="18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enter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954043727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29" y="310754"/>
            <a:ext cx="6390084" cy="48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457" y="1123950"/>
            <a:ext cx="6393656" cy="3006361"/>
          </a:xfrm>
        </p:spPr>
        <p:txBody>
          <a:bodyPr/>
          <a:lstStyle>
            <a:lvl1pPr>
              <a:spcAft>
                <a:spcPts val="1125"/>
              </a:spcAft>
              <a:buFont typeface="Arial" pitchFamily="34" charset="0"/>
              <a:buChar char="•"/>
              <a:defRPr/>
            </a:lvl1pPr>
            <a:lvl2pPr>
              <a:spcAft>
                <a:spcPts val="1125"/>
              </a:spcAft>
              <a:buFont typeface="Arial" pitchFamily="34" charset="0"/>
              <a:buChar char="•"/>
              <a:defRPr/>
            </a:lvl2pPr>
            <a:lvl3pPr>
              <a:spcAft>
                <a:spcPts val="1125"/>
              </a:spcAft>
              <a:buFont typeface="Arial" pitchFamily="34" charset="0"/>
              <a:buChar char="•"/>
              <a:defRPr/>
            </a:lvl3pPr>
            <a:lvl4pPr>
              <a:spcAft>
                <a:spcPts val="1125"/>
              </a:spcAft>
              <a:buFont typeface="Arial" pitchFamily="34" charset="0"/>
              <a:buChar char="•"/>
              <a:defRPr/>
            </a:lvl4pPr>
            <a:lvl5pPr>
              <a:spcAft>
                <a:spcPts val="1125"/>
              </a:spcAft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2381825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90672"/>
            <a:ext cx="6172200" cy="717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Generic template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756" y="874846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79" r:id="rId1"/>
    <p:sldLayoutId id="2147493487" r:id="rId2"/>
    <p:sldLayoutId id="2147493513" r:id="rId3"/>
    <p:sldLayoutId id="2147493515" r:id="rId4"/>
    <p:sldLayoutId id="2147493517" r:id="rId5"/>
    <p:sldLayoutId id="2147493483" r:id="rId6"/>
    <p:sldLayoutId id="2147493508" r:id="rId7"/>
    <p:sldLayoutId id="2147493507" r:id="rId8"/>
    <p:sldLayoutId id="2147493510" r:id="rId9"/>
    <p:sldLayoutId id="2147493501" r:id="rId10"/>
    <p:sldLayoutId id="2147493491" r:id="rId11"/>
    <p:sldLayoutId id="2147493504" r:id="rId12"/>
    <p:sldLayoutId id="2147493520" r:id="rId13"/>
    <p:sldLayoutId id="2147493524" r:id="rId14"/>
    <p:sldLayoutId id="2147493521" r:id="rId15"/>
    <p:sldLayoutId id="2147493522" r:id="rId16"/>
    <p:sldLayoutId id="2147493525" r:id="rId17"/>
    <p:sldLayoutId id="2147493512" r:id="rId18"/>
    <p:sldLayoutId id="2147493526" r:id="rId19"/>
    <p:sldLayoutId id="2147493527" r:id="rId20"/>
    <p:sldLayoutId id="2147493528" r:id="rId21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400" b="1" i="0" kern="1200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Clr>
          <a:schemeClr val="accent1"/>
        </a:buClr>
        <a:buFont typeface="Arial"/>
        <a:buChar char="–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15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Clr>
          <a:schemeClr val="accent1"/>
        </a:buClr>
        <a:buFont typeface="Arial"/>
        <a:buChar char="–"/>
        <a:defRPr sz="1350" b="0" i="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Clr>
          <a:schemeClr val="accent1"/>
        </a:buClr>
        <a:buFont typeface="Arial"/>
        <a:buChar char="»"/>
        <a:defRPr sz="135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16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7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989744" y="4781967"/>
            <a:ext cx="1528302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en-US" sz="1100">
                <a:solidFill>
                  <a:schemeClr val="accent2"/>
                </a:solidFill>
              </a:rPr>
              <a:t>investments and savings</a:t>
            </a:r>
            <a:endParaRPr lang="en-ZA" sz="1100" dirty="0">
              <a:solidFill>
                <a:schemeClr val="accent2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418764" y="1306780"/>
            <a:ext cx="3073238" cy="650798"/>
          </a:xfrm>
          <a:prstGeom prst="rect">
            <a:avLst/>
          </a:prstGeom>
        </p:spPr>
        <p:txBody>
          <a:bodyPr lIns="0" tIns="34290" rIns="0" bIns="3429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853790" y="1960065"/>
            <a:ext cx="3638212" cy="454063"/>
          </a:xfrm>
          <a:prstGeom prst="rect">
            <a:avLst/>
          </a:prstGeom>
        </p:spPr>
        <p:txBody>
          <a:bodyPr lIns="0" tIns="34290" rIns="0" bIns="3429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accent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4864" y="2581881"/>
            <a:ext cx="6067138" cy="760456"/>
          </a:xfrm>
        </p:spPr>
        <p:txBody>
          <a:bodyPr anchor="b" anchorCtr="0">
            <a:noAutofit/>
          </a:bodyPr>
          <a:lstStyle/>
          <a:p>
            <a:r>
              <a:rPr lang="en-ZA" sz="1600" dirty="0"/>
              <a:t>The impact of diversification levels on the risk-adjusted performance of South African risk-factor based equity portfolios </a:t>
            </a:r>
            <a:br>
              <a:rPr lang="en-ZA" sz="1600" dirty="0"/>
            </a:br>
            <a:r>
              <a:rPr lang="en-ZA" sz="1600" dirty="0"/>
              <a:t>(</a:t>
            </a:r>
            <a:r>
              <a:rPr lang="en-ZA" sz="1600" i="1" dirty="0"/>
              <a:t>or, can you have too much of a free lunch?</a:t>
            </a:r>
            <a:r>
              <a:rPr lang="en-ZA" sz="1600" dirty="0"/>
              <a:t>)</a:t>
            </a:r>
            <a:endParaRPr lang="en-GB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Prof. Evan Gilbert (MI and USB) and Rowan Douglas (UCT)</a:t>
            </a:r>
          </a:p>
        </p:txBody>
      </p:sp>
    </p:spTree>
    <p:extLst>
      <p:ext uri="{BB962C8B-B14F-4D97-AF65-F5344CB8AC3E}">
        <p14:creationId xmlns:p14="http://schemas.microsoft.com/office/powerpoint/2010/main" val="4000936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3838" y="1191491"/>
            <a:ext cx="6411516" cy="3713018"/>
          </a:xfrm>
        </p:spPr>
        <p:txBody>
          <a:bodyPr>
            <a:normAutofit lnSpcReduction="10000"/>
          </a:bodyPr>
          <a:lstStyle/>
          <a:p>
            <a:r>
              <a:rPr lang="en-ZA" dirty="0"/>
              <a:t>Smart beta products are growing in popularity</a:t>
            </a:r>
          </a:p>
          <a:p>
            <a:endParaRPr lang="en-ZA" dirty="0"/>
          </a:p>
          <a:p>
            <a:r>
              <a:rPr lang="en-ZA" dirty="0"/>
              <a:t>Their investment performance is a function of:</a:t>
            </a:r>
          </a:p>
          <a:p>
            <a:pPr marL="228600" lvl="1" indent="-228600">
              <a:buFont typeface="+mj-lt"/>
              <a:buAutoNum type="arabicPeriod"/>
            </a:pPr>
            <a:r>
              <a:rPr lang="en-ZA" dirty="0"/>
              <a:t>Investment thesis (e.g. Value/Momentum/Size factor)</a:t>
            </a:r>
          </a:p>
          <a:p>
            <a:pPr marL="228600" lvl="1" indent="-228600">
              <a:buFont typeface="+mj-lt"/>
              <a:buAutoNum type="arabicPeriod"/>
            </a:pPr>
            <a:r>
              <a:rPr lang="en-ZA" dirty="0"/>
              <a:t>Diversification strategy (Market Cap/Equally weighted/other)</a:t>
            </a:r>
          </a:p>
          <a:p>
            <a:pPr marL="228600" lvl="1" indent="-228600">
              <a:buFont typeface="+mj-lt"/>
              <a:buAutoNum type="arabicPeriod"/>
            </a:pPr>
            <a:r>
              <a:rPr lang="en-ZA" dirty="0"/>
              <a:t>Rebalancing (monthly/quarterly/annually)</a:t>
            </a:r>
          </a:p>
          <a:p>
            <a:endParaRPr lang="en-ZA" dirty="0"/>
          </a:p>
          <a:p>
            <a:r>
              <a:rPr lang="en-ZA" dirty="0"/>
              <a:t>Focus today </a:t>
            </a:r>
            <a:r>
              <a:rPr lang="en-ZA" dirty="0">
                <a:sym typeface="Wingdings"/>
              </a:rPr>
              <a:t> assessing the impact of different diversification strategies</a:t>
            </a:r>
          </a:p>
          <a:p>
            <a:endParaRPr lang="en-ZA" dirty="0">
              <a:sym typeface="Wingdings"/>
            </a:endParaRPr>
          </a:p>
          <a:p>
            <a:r>
              <a:rPr lang="en-ZA" dirty="0">
                <a:sym typeface="Wingdings"/>
              </a:rPr>
              <a:t>Specific research questions:</a:t>
            </a:r>
          </a:p>
          <a:p>
            <a:pPr lvl="1"/>
            <a:r>
              <a:rPr lang="en-ZA" dirty="0">
                <a:sym typeface="Wingdings"/>
              </a:rPr>
              <a:t>Is more diversification </a:t>
            </a:r>
            <a:r>
              <a:rPr lang="en-ZA" i="1" u="sng" dirty="0">
                <a:sym typeface="Wingdings"/>
              </a:rPr>
              <a:t>always better </a:t>
            </a:r>
            <a:r>
              <a:rPr lang="en-ZA" dirty="0">
                <a:sym typeface="Wingdings"/>
              </a:rPr>
              <a:t>from a risk-adjusted returns perspective?</a:t>
            </a:r>
          </a:p>
          <a:p>
            <a:pPr lvl="1"/>
            <a:r>
              <a:rPr lang="en-ZA" dirty="0">
                <a:sym typeface="Wingdings"/>
              </a:rPr>
              <a:t>Is there an </a:t>
            </a:r>
            <a:r>
              <a:rPr lang="en-ZA" i="1" u="sng" dirty="0">
                <a:sym typeface="Wingdings"/>
              </a:rPr>
              <a:t>optimal level</a:t>
            </a:r>
            <a:r>
              <a:rPr lang="en-ZA" dirty="0">
                <a:sym typeface="Wingdings"/>
              </a:rPr>
              <a:t> of diversification?</a:t>
            </a:r>
          </a:p>
          <a:p>
            <a:pPr lvl="1"/>
            <a:r>
              <a:rPr lang="en-ZA" dirty="0">
                <a:sym typeface="Wingdings"/>
              </a:rPr>
              <a:t>Do these answers </a:t>
            </a:r>
            <a:r>
              <a:rPr lang="en-ZA" i="1" u="sng" dirty="0">
                <a:sym typeface="Wingdings"/>
              </a:rPr>
              <a:t>differ by investment thesis (factor)</a:t>
            </a:r>
            <a:r>
              <a:rPr lang="en-ZA" dirty="0">
                <a:sym typeface="Wingdings"/>
              </a:rPr>
              <a:t>?</a:t>
            </a:r>
          </a:p>
          <a:p>
            <a:pPr lvl="1"/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What’s the problem?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395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3838" y="1166648"/>
            <a:ext cx="6411516" cy="3762703"/>
          </a:xfrm>
        </p:spPr>
        <p:txBody>
          <a:bodyPr>
            <a:normAutofit fontScale="92500" lnSpcReduction="20000"/>
          </a:bodyPr>
          <a:lstStyle/>
          <a:p>
            <a:r>
              <a:rPr lang="en-ZA" dirty="0"/>
              <a:t>Identified four smart beta/factor-based investment theses</a:t>
            </a:r>
          </a:p>
          <a:p>
            <a:pPr lvl="1"/>
            <a:r>
              <a:rPr lang="en-ZA" dirty="0"/>
              <a:t>Value, Momentum, Size, Low (historical) Volatility </a:t>
            </a:r>
          </a:p>
          <a:p>
            <a:pPr lvl="1"/>
            <a:r>
              <a:rPr lang="en-ZA" dirty="0"/>
              <a:t>Top 20 shares identified for each investment thesis</a:t>
            </a:r>
          </a:p>
          <a:p>
            <a:endParaRPr lang="en-ZA" dirty="0"/>
          </a:p>
          <a:p>
            <a:r>
              <a:rPr lang="en-ZA" dirty="0"/>
              <a:t>Four alternative diversification strategies were applied:</a:t>
            </a:r>
          </a:p>
          <a:p>
            <a:pPr lvl="1"/>
            <a:r>
              <a:rPr lang="en-ZA" dirty="0"/>
              <a:t>Market cap – reference/benchmark portfolios</a:t>
            </a:r>
          </a:p>
          <a:p>
            <a:pPr lvl="1"/>
            <a:r>
              <a:rPr lang="en-ZA" dirty="0"/>
              <a:t>Alternative methods:</a:t>
            </a:r>
          </a:p>
          <a:p>
            <a:pPr lvl="2"/>
            <a:r>
              <a:rPr lang="en-ZA" dirty="0"/>
              <a:t>Equally weighted (EW)</a:t>
            </a:r>
          </a:p>
          <a:p>
            <a:pPr lvl="2"/>
            <a:r>
              <a:rPr lang="en-ZA" dirty="0"/>
              <a:t>Minimum volatility (</a:t>
            </a:r>
            <a:r>
              <a:rPr lang="en-ZA" dirty="0" err="1"/>
              <a:t>MinVol</a:t>
            </a:r>
            <a:r>
              <a:rPr lang="en-ZA" dirty="0"/>
              <a:t>)</a:t>
            </a:r>
          </a:p>
          <a:p>
            <a:pPr lvl="2"/>
            <a:r>
              <a:rPr lang="en-ZA" dirty="0"/>
              <a:t>Equal risk contribution (ERC)</a:t>
            </a:r>
          </a:p>
          <a:p>
            <a:pPr lvl="2"/>
            <a:r>
              <a:rPr lang="en-ZA" dirty="0"/>
              <a:t>Maximum diversification ratio (MDR)</a:t>
            </a:r>
          </a:p>
          <a:p>
            <a:endParaRPr lang="en-ZA" dirty="0"/>
          </a:p>
          <a:p>
            <a:r>
              <a:rPr lang="en-ZA" dirty="0"/>
              <a:t>Rebalanced monthly</a:t>
            </a:r>
          </a:p>
          <a:p>
            <a:pPr lvl="1"/>
            <a:r>
              <a:rPr lang="en-ZA" dirty="0"/>
              <a:t>Transaction costs included (50 bps on each buy/sell leg)</a:t>
            </a:r>
          </a:p>
          <a:p>
            <a:endParaRPr lang="en-ZA" dirty="0"/>
          </a:p>
          <a:p>
            <a:r>
              <a:rPr lang="en-ZA" dirty="0"/>
              <a:t>Liquidity adjusted</a:t>
            </a:r>
          </a:p>
          <a:p>
            <a:pPr lvl="1"/>
            <a:r>
              <a:rPr lang="en-ZA" dirty="0"/>
              <a:t>Shares available for inclusion adjusted for portfolio size (R100m used in this case) </a:t>
            </a:r>
          </a:p>
          <a:p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did we answer these questions?</a:t>
            </a:r>
            <a:br>
              <a:rPr lang="en-ZA" dirty="0"/>
            </a:br>
            <a:r>
              <a:rPr lang="en-ZA" dirty="0"/>
              <a:t>Creating the portfolios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30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3838" y="1166648"/>
            <a:ext cx="6411516" cy="3857297"/>
          </a:xfrm>
        </p:spPr>
        <p:txBody>
          <a:bodyPr>
            <a:normAutofit fontScale="85000" lnSpcReduction="10000"/>
          </a:bodyPr>
          <a:lstStyle/>
          <a:p>
            <a:r>
              <a:rPr lang="en-ZA" dirty="0"/>
              <a:t>We identified </a:t>
            </a:r>
            <a:r>
              <a:rPr lang="en-ZA" i="1" u="sng" dirty="0"/>
              <a:t>relative scores</a:t>
            </a:r>
            <a:r>
              <a:rPr lang="en-ZA" dirty="0"/>
              <a:t> (to the Market Cap portfolios) on two dimensions for each alternative diversification strategy portfolio:</a:t>
            </a:r>
          </a:p>
          <a:p>
            <a:pPr lvl="1"/>
            <a:r>
              <a:rPr lang="en-ZA" dirty="0"/>
              <a:t>Relative levels of diversification </a:t>
            </a:r>
          </a:p>
          <a:p>
            <a:pPr lvl="1"/>
            <a:r>
              <a:rPr lang="en-ZA" dirty="0"/>
              <a:t>Relative levels of risk adjusted performance</a:t>
            </a:r>
          </a:p>
          <a:p>
            <a:endParaRPr lang="en-ZA" dirty="0"/>
          </a:p>
          <a:p>
            <a:r>
              <a:rPr lang="en-ZA" dirty="0"/>
              <a:t>We used two proxies for each dimension:</a:t>
            </a:r>
          </a:p>
          <a:p>
            <a:pPr lvl="1"/>
            <a:r>
              <a:rPr lang="en-ZA" dirty="0"/>
              <a:t>Levels of diversification:</a:t>
            </a:r>
          </a:p>
          <a:p>
            <a:pPr lvl="2"/>
            <a:r>
              <a:rPr lang="en-ZA" dirty="0"/>
              <a:t>Diversification Score</a:t>
            </a:r>
          </a:p>
          <a:p>
            <a:pPr lvl="2"/>
            <a:r>
              <a:rPr lang="en-ZA" dirty="0"/>
              <a:t>Concentration Score</a:t>
            </a:r>
          </a:p>
          <a:p>
            <a:pPr lvl="1"/>
            <a:r>
              <a:rPr lang="en-ZA" dirty="0"/>
              <a:t>Risk-adjusted performance:</a:t>
            </a:r>
          </a:p>
          <a:p>
            <a:pPr lvl="2"/>
            <a:r>
              <a:rPr lang="en-ZA" dirty="0"/>
              <a:t>Information Ratio (risk = volatility, market cap portfolio = benchmark)</a:t>
            </a:r>
          </a:p>
          <a:p>
            <a:pPr lvl="2"/>
            <a:r>
              <a:rPr lang="en-ZA" dirty="0"/>
              <a:t>Omega-Sharpe Ratio (risk = Omega Ratio, </a:t>
            </a:r>
            <a:r>
              <a:rPr lang="en-ZA" dirty="0" err="1"/>
              <a:t>r</a:t>
            </a:r>
            <a:r>
              <a:rPr lang="en-ZA" baseline="-25000" dirty="0" err="1"/>
              <a:t>f</a:t>
            </a:r>
            <a:r>
              <a:rPr lang="en-ZA" dirty="0"/>
              <a:t> rate = 3m </a:t>
            </a:r>
            <a:r>
              <a:rPr lang="en-ZA" dirty="0" err="1"/>
              <a:t>t-bill</a:t>
            </a:r>
            <a:r>
              <a:rPr lang="en-ZA" dirty="0"/>
              <a:t>)</a:t>
            </a:r>
          </a:p>
          <a:p>
            <a:endParaRPr lang="en-ZA" dirty="0"/>
          </a:p>
          <a:p>
            <a:r>
              <a:rPr lang="en-ZA" dirty="0"/>
              <a:t>Looked at both averages over the entire and we conducted regression analyses rolling periods on these two dimensions:</a:t>
            </a:r>
          </a:p>
          <a:p>
            <a:pPr lvl="1"/>
            <a:r>
              <a:rPr lang="en-ZA" dirty="0"/>
              <a:t>Is there a significant positive linear relationship between them?</a:t>
            </a:r>
          </a:p>
          <a:p>
            <a:pPr lvl="2"/>
            <a:r>
              <a:rPr lang="en-ZA" dirty="0"/>
              <a:t>Does more diversification lead to higher risk-adjusted performance?</a:t>
            </a:r>
          </a:p>
          <a:p>
            <a:pPr lvl="1"/>
            <a:r>
              <a:rPr lang="en-ZA" dirty="0"/>
              <a:t>Is there a concave quadratic relationship between them?</a:t>
            </a:r>
          </a:p>
          <a:p>
            <a:pPr lvl="2"/>
            <a:r>
              <a:rPr lang="en-ZA" dirty="0"/>
              <a:t>Does diversification help, then hurt the levels of risk adjusted performance?</a:t>
            </a:r>
          </a:p>
          <a:p>
            <a:pPr lvl="2"/>
            <a:r>
              <a:rPr lang="en-ZA" dirty="0"/>
              <a:t>In other words, is there evidence of “di-worse-</a:t>
            </a:r>
            <a:r>
              <a:rPr lang="en-ZA" dirty="0" err="1"/>
              <a:t>ification</a:t>
            </a:r>
            <a:r>
              <a:rPr lang="en-ZA" dirty="0"/>
              <a:t>”?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1800" dirty="0"/>
              <a:t>How did we answer these questions?</a:t>
            </a:r>
            <a:br>
              <a:rPr lang="en-ZA" sz="1800" dirty="0"/>
            </a:br>
            <a:r>
              <a:rPr lang="en-ZA" sz="1800" dirty="0"/>
              <a:t>Levels of diversification and risk-adjusted performance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541875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9654471"/>
              </p:ext>
            </p:extLst>
          </p:nvPr>
        </p:nvGraphicFramePr>
        <p:xfrm>
          <a:off x="223838" y="1565275"/>
          <a:ext cx="6411912" cy="3395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The specific definitions used and references used to identify these dimensions are: 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Investment theses used</a:t>
            </a:r>
            <a:br>
              <a:rPr lang="en-ZA" dirty="0"/>
            </a:br>
            <a:r>
              <a:rPr lang="en-ZA" dirty="0"/>
              <a:t>1. Value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A3626C-C866-4ADF-8E75-A417D3945DAA}"/>
              </a:ext>
            </a:extLst>
          </p:cNvPr>
          <p:cNvSpPr txBox="1"/>
          <p:nvPr/>
        </p:nvSpPr>
        <p:spPr>
          <a:xfrm>
            <a:off x="229380" y="3870058"/>
            <a:ext cx="1958380" cy="1073833"/>
          </a:xfrm>
          <a:prstGeom prst="rect">
            <a:avLst/>
          </a:prstGeom>
          <a:noFill/>
        </p:spPr>
        <p:txBody>
          <a:bodyPr wrap="square" lIns="57607" tIns="28804" rIns="57607" bIns="28804" rtlCol="0">
            <a:spAutoFit/>
          </a:bodyPr>
          <a:lstStyle/>
          <a:p>
            <a:pPr algn="ctr"/>
            <a:r>
              <a:rPr lang="en-ZA" sz="1100" dirty="0"/>
              <a:t>*All shares are ranked in terms of the individual dimensions and then the rankings are averaged to get a factor ranking per share (i.e. each dimension is equally weighted)</a:t>
            </a:r>
          </a:p>
        </p:txBody>
      </p:sp>
    </p:spTree>
    <p:extLst>
      <p:ext uri="{BB962C8B-B14F-4D97-AF65-F5344CB8AC3E}">
        <p14:creationId xmlns:p14="http://schemas.microsoft.com/office/powerpoint/2010/main" val="245676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9941214"/>
              </p:ext>
            </p:extLst>
          </p:nvPr>
        </p:nvGraphicFramePr>
        <p:xfrm>
          <a:off x="223838" y="1565275"/>
          <a:ext cx="6411912" cy="3395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The specific definition used and references used to identify this dimension are: 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Investment theses used</a:t>
            </a:r>
            <a:br>
              <a:rPr lang="en-ZA" dirty="0"/>
            </a:br>
            <a:r>
              <a:rPr lang="en-ZA" dirty="0"/>
              <a:t>2. Momentum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527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579463"/>
              </p:ext>
            </p:extLst>
          </p:nvPr>
        </p:nvGraphicFramePr>
        <p:xfrm>
          <a:off x="223838" y="1565275"/>
          <a:ext cx="6411912" cy="3395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The specific definition used and references used to identify this dimension are: 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Investment theses used</a:t>
            </a:r>
            <a:br>
              <a:rPr lang="en-ZA" dirty="0"/>
            </a:br>
            <a:r>
              <a:rPr lang="en-ZA" dirty="0"/>
              <a:t>3. Size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829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8582672"/>
              </p:ext>
            </p:extLst>
          </p:nvPr>
        </p:nvGraphicFramePr>
        <p:xfrm>
          <a:off x="223838" y="1565275"/>
          <a:ext cx="6411912" cy="3395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The specific definition used and references used to identify this dimension are: 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Investment theses used</a:t>
            </a:r>
            <a:br>
              <a:rPr lang="en-ZA" dirty="0"/>
            </a:br>
            <a:r>
              <a:rPr lang="en-ZA" dirty="0"/>
              <a:t>4. Low Historical Volatility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592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A4AB31-E9EA-4787-B77A-50A6C1FB95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40417"/>
              </p:ext>
            </p:extLst>
          </p:nvPr>
        </p:nvGraphicFramePr>
        <p:xfrm>
          <a:off x="223838" y="1565274"/>
          <a:ext cx="6411912" cy="3479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We used exactly the same diversification strategies as this seminal paper: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611053-BC52-4588-ABED-A4FADDCE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Diversification strategies used (1/2)</a:t>
            </a:r>
            <a:br>
              <a:rPr lang="en-ZA" dirty="0"/>
            </a:br>
            <a:r>
              <a:rPr lang="en-ZA" dirty="0"/>
              <a:t>Richard and Roncalli (2015)</a:t>
            </a:r>
          </a:p>
        </p:txBody>
      </p:sp>
    </p:spTree>
    <p:extLst>
      <p:ext uri="{BB962C8B-B14F-4D97-AF65-F5344CB8AC3E}">
        <p14:creationId xmlns:p14="http://schemas.microsoft.com/office/powerpoint/2010/main" val="272799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A4AB31-E9EA-4787-B77A-50A6C1FB95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318501"/>
              </p:ext>
            </p:extLst>
          </p:nvPr>
        </p:nvGraphicFramePr>
        <p:xfrm>
          <a:off x="223838" y="1491705"/>
          <a:ext cx="6411912" cy="2933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23838" y="4509866"/>
            <a:ext cx="6411516" cy="181138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en-ZA" i="0" dirty="0"/>
              <a:t>Note: x is the vector of stock weights at that time, T indicates the transpose, v is the vector of individual stock volatilities and ∑ is the variance/covariance matrix. </a:t>
            </a:r>
          </a:p>
          <a:p>
            <a:pPr marL="0" indent="0">
              <a:spcBef>
                <a:spcPts val="0"/>
              </a:spcBef>
            </a:pPr>
            <a:r>
              <a:rPr lang="en-ZA" i="0" dirty="0"/>
              <a:t>Both the individual share volatilities and the variance/covariance matrix are estimates on 12m historical returns.</a:t>
            </a:r>
            <a:endParaRPr lang="en-GB" i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23838" y="1137176"/>
            <a:ext cx="6411516" cy="282179"/>
          </a:xfrm>
        </p:spPr>
        <p:txBody>
          <a:bodyPr/>
          <a:lstStyle/>
          <a:p>
            <a:r>
              <a:rPr lang="en-ZA" dirty="0"/>
              <a:t>We used exactly the same diversification strategies as this seminal paper: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611053-BC52-4588-ABED-A4FADDCE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Diversification strategies (2/2)</a:t>
            </a:r>
            <a:br>
              <a:rPr lang="en-ZA" dirty="0"/>
            </a:br>
            <a:r>
              <a:rPr lang="en-ZA" dirty="0"/>
              <a:t>Richard and </a:t>
            </a:r>
            <a:r>
              <a:rPr lang="en-ZA" dirty="0" err="1"/>
              <a:t>Roncalli</a:t>
            </a:r>
            <a:r>
              <a:rPr lang="en-ZA" dirty="0"/>
              <a:t> (2015)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381297" y="3637075"/>
                <a:ext cx="1254453" cy="4689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ZA" sz="1000" i="1">
                          <a:latin typeface="Cambria Math" panose="02040503050406030204" pitchFamily="18" charset="0"/>
                        </a:rPr>
                        <m:t>𝐷𝑅</m:t>
                      </m:r>
                      <m:r>
                        <a:rPr lang="en-ZA" sz="10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ZA" sz="1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ZA" sz="100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GB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ZA" sz="1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ZA" sz="1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ZA" sz="1000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1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ZA" sz="1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ZA" sz="1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nary>
                                <m:naryPr>
                                  <m:chr m:val="∑"/>
                                  <m:limLoc m:val="undOvr"/>
                                  <m:subHide m:val="on"/>
                                  <m:supHide m:val="on"/>
                                  <m:ctrlPr>
                                    <a:rPr lang="en-GB" sz="1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ZA" sz="1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en-GB" sz="1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297" y="3637075"/>
                <a:ext cx="1254453" cy="468911"/>
              </a:xfrm>
              <a:prstGeom prst="rect">
                <a:avLst/>
              </a:prstGeom>
              <a:blipFill rotWithShape="1">
                <a:blip r:embed="rId7"/>
                <a:stretch>
                  <a:fillRect r="-18447" b="-766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6380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E7C119-6444-4756-BDD1-2F1610E7FB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54901"/>
              </p:ext>
            </p:extLst>
          </p:nvPr>
        </p:nvGraphicFramePr>
        <p:xfrm>
          <a:off x="199696" y="1397876"/>
          <a:ext cx="4442755" cy="374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We calculate these measures to compare the relative levels of diversification: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4F7C60-D646-4D09-A87B-BDCBA4A15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Diversification measures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2FD9AEB-8490-43CD-A2EE-E36FA7C0A728}"/>
                  </a:ext>
                </a:extLst>
              </p:cNvPr>
              <p:cNvSpPr txBox="1"/>
              <p:nvPr/>
            </p:nvSpPr>
            <p:spPr>
              <a:xfrm>
                <a:off x="4891481" y="2570463"/>
                <a:ext cx="1796080" cy="4399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ZA" sz="1400" b="0" i="1" smtClean="0">
                          <a:latin typeface="Cambria Math" panose="02040503050406030204" pitchFamily="18" charset="0"/>
                        </a:rPr>
                        <m:t>𝐷𝑆</m:t>
                      </m:r>
                      <m:r>
                        <a:rPr lang="en-ZA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ZA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ZA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1400" b="0" i="1" smtClean="0">
                                  <a:latin typeface="Cambria Math" panose="02040503050406030204" pitchFamily="18" charset="0"/>
                                </a:rPr>
                                <m:t>𝐷𝑅</m:t>
                              </m:r>
                            </m:e>
                            <m:sub>
                              <m:r>
                                <a:rPr lang="en-ZA" sz="1400" b="0" i="1" smtClean="0">
                                  <a:latin typeface="Cambria Math" panose="02040503050406030204" pitchFamily="18" charset="0"/>
                                </a:rPr>
                                <m:t>𝐷𝑖𝑣𝑆𝑡𝑟𝑎𝑡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ZA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sz="1400" b="0" i="1" smtClean="0">
                                  <a:latin typeface="Cambria Math" panose="02040503050406030204" pitchFamily="18" charset="0"/>
                                </a:rPr>
                                <m:t>𝐷𝑅</m:t>
                              </m:r>
                            </m:e>
                            <m:sub>
                              <m:r>
                                <a:rPr lang="en-ZA" sz="1400" b="0" i="1" smtClean="0">
                                  <a:latin typeface="Cambria Math" panose="02040503050406030204" pitchFamily="18" charset="0"/>
                                </a:rPr>
                                <m:t>𝑀𝐶𝐴𝑃</m:t>
                              </m:r>
                            </m:sub>
                          </m:sSub>
                        </m:den>
                      </m:f>
                      <m:r>
                        <a:rPr lang="en-ZA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ZA" sz="1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2FD9AEB-8490-43CD-A2EE-E36FA7C0A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1481" y="2570463"/>
                <a:ext cx="1796080" cy="439929"/>
              </a:xfrm>
              <a:prstGeom prst="rect">
                <a:avLst/>
              </a:prstGeom>
              <a:blipFill rotWithShape="1"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A29D69D-50E5-4097-9F0D-90D66D6B58AA}"/>
                  </a:ext>
                </a:extLst>
              </p:cNvPr>
              <p:cNvSpPr txBox="1"/>
              <p:nvPr/>
            </p:nvSpPr>
            <p:spPr>
              <a:xfrm>
                <a:off x="4957050" y="3682242"/>
                <a:ext cx="1664943" cy="4619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ZA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ZA" sz="1400" b="0" i="1" smtClean="0">
                              <a:latin typeface="Cambria Math" panose="02040503050406030204" pitchFamily="18" charset="0"/>
                            </a:rPr>
                            <m:t>𝐶𝐶</m:t>
                          </m:r>
                        </m:e>
                        <m:sub>
                          <m:r>
                            <a:rPr lang="en-ZA" sz="1400" b="0" i="1" smtClean="0">
                              <a:latin typeface="Cambria Math" panose="02040503050406030204" pitchFamily="18" charset="0"/>
                            </a:rPr>
                            <m:t>𝑠𝑡𝑟𝑎𝑡𝑒𝑔𝑦</m:t>
                          </m:r>
                        </m:sub>
                      </m:sSub>
                      <m:r>
                        <a:rPr lang="en-ZA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ZA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ZA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ZA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ZA" sz="1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ZA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ZA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ZA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ZA" sz="14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ZA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ZA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den>
                      </m:f>
                    </m:oMath>
                  </m:oMathPara>
                </a14:m>
                <a:endParaRPr lang="en-ZA" sz="1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A29D69D-50E5-4097-9F0D-90D66D6B58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050" y="3682242"/>
                <a:ext cx="1664943" cy="461921"/>
              </a:xfrm>
              <a:prstGeom prst="rect">
                <a:avLst/>
              </a:prstGeom>
              <a:blipFill rotWithShape="1">
                <a:blip r:embed="rId8"/>
                <a:stretch>
                  <a:fillRect l="-1832" t="-25000" r="-10989" b="-115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5D44EA-D2CD-418C-A2B2-F66BFED66033}"/>
                  </a:ext>
                </a:extLst>
              </p:cNvPr>
              <p:cNvSpPr txBox="1"/>
              <p:nvPr/>
            </p:nvSpPr>
            <p:spPr>
              <a:xfrm>
                <a:off x="4729653" y="4380810"/>
                <a:ext cx="2119736" cy="3474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ZA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ZA" sz="1400" b="0" i="1" smtClean="0">
                            <a:latin typeface="Cambria Math" panose="02040503050406030204" pitchFamily="18" charset="0"/>
                          </a:rPr>
                          <m:t>𝐶𝑆</m:t>
                        </m:r>
                      </m:e>
                      <m:sub>
                        <m:r>
                          <a:rPr lang="en-ZA" sz="1400" b="0" i="1" smtClean="0">
                            <a:latin typeface="Cambria Math" panose="02040503050406030204" pitchFamily="18" charset="0"/>
                          </a:rPr>
                          <m:t>𝑆𝑡𝑟𝑎𝑡𝑒𝑔𝑦</m:t>
                        </m:r>
                      </m:sub>
                    </m:sSub>
                    <m:r>
                      <a:rPr lang="en-ZA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ZA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ZA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ZA" sz="1400" i="1">
                                <a:latin typeface="Cambria Math" panose="02040503050406030204" pitchFamily="18" charset="0"/>
                              </a:rPr>
                              <m:t>𝐶𝐶</m:t>
                            </m:r>
                          </m:e>
                          <m:sub>
                            <m:r>
                              <a:rPr lang="en-ZA" sz="1400" i="1">
                                <a:latin typeface="Cambria Math" panose="02040503050406030204" pitchFamily="18" charset="0"/>
                              </a:rPr>
                              <m:t>𝑠𝑡𝑟𝑎𝑡𝑒𝑔𝑦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ZA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ZA" sz="1400" i="1">
                                <a:latin typeface="Cambria Math" panose="02040503050406030204" pitchFamily="18" charset="0"/>
                              </a:rPr>
                              <m:t>𝐶𝐶</m:t>
                            </m:r>
                          </m:e>
                          <m:sub>
                            <m:r>
                              <a:rPr lang="en-ZA" sz="1400" b="0" i="1" smtClean="0">
                                <a:latin typeface="Cambria Math" panose="02040503050406030204" pitchFamily="18" charset="0"/>
                              </a:rPr>
                              <m:t>𝑀𝐶𝐴𝑃</m:t>
                            </m:r>
                          </m:sub>
                        </m:sSub>
                      </m:den>
                    </m:f>
                  </m:oMath>
                </a14:m>
                <a:r>
                  <a:rPr lang="en-ZA" sz="1400" dirty="0"/>
                  <a:t> - 1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D5D44EA-D2CD-418C-A2B2-F66BFED66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9653" y="4380810"/>
                <a:ext cx="2119736" cy="347467"/>
              </a:xfrm>
              <a:prstGeom prst="rect">
                <a:avLst/>
              </a:prstGeom>
              <a:blipFill rotWithShape="1">
                <a:blip r:embed="rId9"/>
                <a:stretch>
                  <a:fillRect l="-2874" b="-8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957050" y="1913378"/>
                <a:ext cx="1664943" cy="6194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ZA" sz="1400" i="1">
                          <a:latin typeface="Cambria Math" panose="02040503050406030204" pitchFamily="18" charset="0"/>
                        </a:rPr>
                        <m:t>𝐷𝑅</m:t>
                      </m:r>
                      <m:r>
                        <a:rPr lang="en-ZA" sz="14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ZA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ZA" sz="140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ZA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ZA" sz="1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ZA" sz="1400" i="1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ZA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ZA" sz="1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nary>
                                <m:naryPr>
                                  <m:chr m:val="∑"/>
                                  <m:limLoc m:val="undOvr"/>
                                  <m:subHide m:val="on"/>
                                  <m:supHide m:val="on"/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ZA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050" y="1913378"/>
                <a:ext cx="1664943" cy="6194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0953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17AAACA4-1EE9-4EB8-AE9E-B751D3EB9F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145170"/>
              </p:ext>
            </p:extLst>
          </p:nvPr>
        </p:nvGraphicFramePr>
        <p:xfrm>
          <a:off x="223838" y="1565275"/>
          <a:ext cx="6411912" cy="2627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ZA" dirty="0"/>
              <a:t>We calculated two risk adjusted performance measures: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B2415E-3E8D-412B-B436-25B8BEA75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Risk and performance measures used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1BFDF63-B582-4C25-BE96-55511F6D40E1}"/>
                  </a:ext>
                </a:extLst>
              </p:cNvPr>
              <p:cNvSpPr txBox="1"/>
              <p:nvPr/>
            </p:nvSpPr>
            <p:spPr>
              <a:xfrm>
                <a:off x="944091" y="4141989"/>
                <a:ext cx="1052339" cy="38536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ZA" b="0" dirty="0"/>
                  <a:t>IR</a:t>
                </a:r>
                <a14:m>
                  <m:oMath xmlns:m="http://schemas.openxmlformats.org/officeDocument/2006/math">
                    <m:r>
                      <a:rPr lang="en-ZA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ZA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ZA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ZA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ZA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ZA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ZA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ZA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ZA" b="0" i="1" smtClean="0">
                                <a:latin typeface="Cambria Math" panose="02040503050406030204" pitchFamily="18" charset="0"/>
                              </a:rPr>
                              <m:t>𝐵𝑀</m:t>
                            </m:r>
                          </m:sub>
                        </m:sSub>
                      </m:num>
                      <m:den>
                        <m:r>
                          <a:rPr lang="en-ZA" b="0" i="1" smtClean="0">
                            <a:latin typeface="Cambria Math" panose="02040503050406030204" pitchFamily="18" charset="0"/>
                          </a:rPr>
                          <m:t>𝑇𝐸</m:t>
                        </m:r>
                      </m:den>
                    </m:f>
                  </m:oMath>
                </a14:m>
                <a:endParaRPr lang="en-ZA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1BFDF63-B582-4C25-BE96-55511F6D4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91" y="4141989"/>
                <a:ext cx="1052339" cy="385362"/>
              </a:xfrm>
              <a:prstGeom prst="rect">
                <a:avLst/>
              </a:prstGeom>
              <a:blipFill rotWithShape="1">
                <a:blip r:embed="rId7"/>
                <a:stretch>
                  <a:fillRect l="-13953" t="-4688" r="-3488" b="-218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32AE61-3B53-48CF-9A70-32D6B7474076}"/>
                  </a:ext>
                </a:extLst>
              </p:cNvPr>
              <p:cNvSpPr txBox="1"/>
              <p:nvPr/>
            </p:nvSpPr>
            <p:spPr>
              <a:xfrm>
                <a:off x="3940166" y="4106323"/>
                <a:ext cx="2482731" cy="78322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ZA" b="0" i="1" smtClean="0">
                          <a:latin typeface="Cambria Math" panose="02040503050406030204" pitchFamily="18" charset="0"/>
                        </a:rPr>
                        <m:t>𝑂𝑆</m:t>
                      </m:r>
                      <m:r>
                        <a:rPr lang="en-ZA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ZA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ZA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Z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ZA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ZA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ZA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ZA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ZA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ZA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ZA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ZA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ZA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ZA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ZA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ZA" b="0" i="0" smtClean="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  <m:r>
                                    <a:rPr lang="en-ZA" b="0" i="1" smtClean="0">
                                      <a:latin typeface="Cambria Math" panose="02040503050406030204" pitchFamily="18" charset="0"/>
                                    </a:rPr>
                                    <m:t>⁡(</m:t>
                                  </m:r>
                                  <m:sSub>
                                    <m:sSubPr>
                                      <m:ctrlPr>
                                        <a:rPr lang="en-Z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ZA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ZA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  <m:r>
                                    <a:rPr lang="en-ZA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ZA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ZA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ZA" b="0" i="1" smtClean="0">
                                          <a:latin typeface="Cambria Math" panose="02040503050406030204" pitchFamily="18" charset="0"/>
                                        </a:rPr>
                                        <m:t>𝑝𝑡</m:t>
                                      </m:r>
                                    </m:sub>
                                  </m:sSub>
                                  <m:r>
                                    <a:rPr lang="en-ZA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ZA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ZA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732AE61-3B53-48CF-9A70-32D6B7474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166" y="4106323"/>
                <a:ext cx="2482731" cy="78322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8163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  <a:p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Relative diversification levels for alternative diversification strategies</a:t>
            </a:r>
            <a:endParaRPr lang="en-GB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2914506"/>
              </p:ext>
            </p:extLst>
          </p:nvPr>
        </p:nvGraphicFramePr>
        <p:xfrm>
          <a:off x="315000" y="1093077"/>
          <a:ext cx="6228000" cy="38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Oval 7"/>
          <p:cNvSpPr/>
          <p:nvPr/>
        </p:nvSpPr>
        <p:spPr>
          <a:xfrm rot="1994276">
            <a:off x="2686630" y="2540143"/>
            <a:ext cx="638902" cy="1779726"/>
          </a:xfrm>
          <a:prstGeom prst="ellipse">
            <a:avLst/>
          </a:prstGeom>
          <a:noFill/>
          <a:ln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 rot="1121189">
            <a:off x="3768297" y="1357259"/>
            <a:ext cx="678718" cy="3007198"/>
          </a:xfrm>
          <a:prstGeom prst="ellipse">
            <a:avLst/>
          </a:prstGeom>
          <a:noFill/>
          <a:ln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23838" y="1013632"/>
            <a:ext cx="6411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dirty="0"/>
              <a:t>The relative performance reported is the average of the measure , calculated </a:t>
            </a:r>
            <a:r>
              <a:rPr lang="en-ZA" sz="1400" i="1" dirty="0"/>
              <a:t>at month end </a:t>
            </a:r>
            <a:r>
              <a:rPr lang="en-ZA" sz="1400" dirty="0"/>
              <a:t>from January, 1995 – December 2015. 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72359" y="1698945"/>
            <a:ext cx="171012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sz="1200" dirty="0"/>
              <a:t>Most diversified portfolio strategies for each relative diversification measure</a:t>
            </a:r>
            <a:endParaRPr lang="en-GB" sz="1200" dirty="0"/>
          </a:p>
        </p:txBody>
      </p:sp>
      <p:cxnSp>
        <p:nvCxnSpPr>
          <p:cNvPr id="13" name="Straight Arrow Connector 12"/>
          <p:cNvCxnSpPr>
            <a:stCxn id="11" idx="3"/>
            <a:endCxn id="9" idx="2"/>
          </p:cNvCxnSpPr>
          <p:nvPr/>
        </p:nvCxnSpPr>
        <p:spPr>
          <a:xfrm>
            <a:off x="2582486" y="2114444"/>
            <a:ext cx="1203700" cy="6376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3"/>
            <a:endCxn id="8" idx="1"/>
          </p:cNvCxnSpPr>
          <p:nvPr/>
        </p:nvCxnSpPr>
        <p:spPr>
          <a:xfrm>
            <a:off x="2582486" y="2114444"/>
            <a:ext cx="579554" cy="6654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365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Relative risk-adjusted returns (for entire period relative to MCAP portfolios)</a:t>
            </a:r>
            <a:endParaRPr lang="en-GB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2791809"/>
              </p:ext>
            </p:extLst>
          </p:nvPr>
        </p:nvGraphicFramePr>
        <p:xfrm>
          <a:off x="315000" y="1327791"/>
          <a:ext cx="6228000" cy="3704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223838" y="1034652"/>
            <a:ext cx="6411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dirty="0"/>
              <a:t>The relative performance reported below is the median of the annual measure values calculated over independent, </a:t>
            </a:r>
            <a:r>
              <a:rPr lang="en-ZA" sz="1400" i="1" dirty="0"/>
              <a:t>calendar year </a:t>
            </a:r>
            <a:r>
              <a:rPr lang="en-ZA" sz="1400" dirty="0"/>
              <a:t>periods.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619689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Information and Sharpe-Omega ratios</a:t>
            </a:r>
            <a:br>
              <a:rPr lang="en-ZA" dirty="0"/>
            </a:br>
            <a:r>
              <a:rPr lang="en-ZA" dirty="0"/>
              <a:t>Sign test p-values for differences in means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539536"/>
              </p:ext>
            </p:extLst>
          </p:nvPr>
        </p:nvGraphicFramePr>
        <p:xfrm>
          <a:off x="223839" y="1253083"/>
          <a:ext cx="6411516" cy="339407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9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5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5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7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56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lang="en-GB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3032" marR="53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Equally Weighted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Minimum Volatility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Equal Risk Contribution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Most Diversified Portfolio</a:t>
                      </a:r>
                      <a:endParaRPr lang="en-GB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Information Ratio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Size Factor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0.07%</a:t>
                      </a:r>
                      <a:endParaRPr lang="en-GB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0.36%</a:t>
                      </a:r>
                      <a:endParaRPr lang="en-GB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0.36%</a:t>
                      </a:r>
                      <a:endParaRPr lang="en-GB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9.46%</a:t>
                      </a:r>
                      <a:endParaRPr lang="en-GB" sz="1400" kern="1200" dirty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Low Volatility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33.18%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50.00%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50.00%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66.82%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Momentum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>
                          <a:solidFill>
                            <a:srgbClr val="FF0000"/>
                          </a:solidFill>
                          <a:effectLst/>
                        </a:rPr>
                        <a:t>19.17%</a:t>
                      </a:r>
                      <a:endParaRPr lang="en-GB" sz="140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50.00%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50.00%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66.82%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Value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0.36%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1.33%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3.92%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3.92%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Sharpe-Omega Ratio</a:t>
                      </a:r>
                      <a:endParaRPr lang="en-GB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Size Factor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9.46%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3.92%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19.17%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Low Volatility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chemeClr val="accent6"/>
                          </a:solidFill>
                          <a:effectLst/>
                        </a:rPr>
                        <a:t>9.46%</a:t>
                      </a:r>
                      <a:endParaRPr lang="en-GB" sz="1400" dirty="0">
                        <a:solidFill>
                          <a:schemeClr val="accent6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50.00%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33.18%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50.00%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Momentum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chemeClr val="accent6"/>
                          </a:solidFill>
                          <a:effectLst/>
                        </a:rPr>
                        <a:t>9.46%</a:t>
                      </a:r>
                      <a:endParaRPr lang="en-GB" sz="1400" dirty="0">
                        <a:solidFill>
                          <a:schemeClr val="accent6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3.92%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9.46%</a:t>
                      </a:r>
                      <a:endParaRPr lang="en-GB" sz="1400" kern="1200" dirty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solidFill>
                            <a:srgbClr val="FF0000"/>
                          </a:solidFill>
                          <a:effectLst/>
                        </a:rPr>
                        <a:t>19.17%</a:t>
                      </a:r>
                      <a:endParaRPr lang="en-GB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284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dirty="0">
                          <a:effectLst/>
                        </a:rPr>
                        <a:t>Value</a:t>
                      </a:r>
                      <a:endParaRPr lang="en-GB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032" marR="53032" marT="0" marB="0"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1.33%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3.92%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9.46%</a:t>
                      </a:r>
                      <a:endParaRPr lang="en-GB" sz="1400" kern="1200" dirty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3429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ZA" sz="14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3.92%</a:t>
                      </a:r>
                      <a:endParaRPr lang="en-GB" sz="14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3032" marR="5303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769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Momentum risk-factor regression results</a:t>
            </a:r>
            <a:br>
              <a:rPr lang="en-ZA" dirty="0"/>
            </a:br>
            <a:r>
              <a:rPr lang="en-ZA" dirty="0"/>
              <a:t>Diversification score </a:t>
            </a:r>
            <a:r>
              <a:rPr lang="en-ZA" dirty="0" err="1"/>
              <a:t>vs</a:t>
            </a:r>
            <a:r>
              <a:rPr lang="en-ZA" dirty="0"/>
              <a:t> IR and Omega-Sharpe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49" y="1653627"/>
            <a:ext cx="6527102" cy="33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223838" y="1034652"/>
            <a:ext cx="6411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dirty="0"/>
              <a:t>The results below reflect relative diversification levels (monthly average) and risk adjusted performance for rolling 3 year periods: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14599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0430826"/>
              </p:ext>
            </p:extLst>
          </p:nvPr>
        </p:nvGraphicFramePr>
        <p:xfrm>
          <a:off x="225000" y="1166013"/>
          <a:ext cx="6408001" cy="37080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608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0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09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Model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Coefficient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p-value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Adj R</a:t>
                      </a:r>
                      <a:r>
                        <a:rPr lang="en-ZA" sz="1600" baseline="300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DS and Information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 0.2592 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0.00%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C00000"/>
                          </a:solidFill>
                          <a:effectLst/>
                        </a:rPr>
                        <a:t>3.10%</a:t>
                      </a:r>
                      <a:endParaRPr lang="en-GB" sz="16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-1.0774 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0.00%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30.26%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DS and Sharpe-Omega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 1.6133 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0.00%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21.86%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-2.0547 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0.00%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41.12%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CS and Information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 0.3524 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0.00%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26.91%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-0.2096 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0.00%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46.33%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CS and Sharpe-Omega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 0.9656 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0.00%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38.09%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-0.3360 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chemeClr val="accent5"/>
                          </a:solidFill>
                          <a:effectLst/>
                        </a:rPr>
                        <a:t>0.00%</a:t>
                      </a:r>
                      <a:endParaRPr lang="en-GB" sz="1600" dirty="0">
                        <a:solidFill>
                          <a:schemeClr val="accent5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50.28%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Momentum risk-factor regression results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4762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Value risk-factor regression results</a:t>
            </a:r>
            <a:br>
              <a:rPr lang="en-ZA" dirty="0"/>
            </a:br>
            <a:r>
              <a:rPr lang="en-ZA" dirty="0"/>
              <a:t>Diversification score </a:t>
            </a:r>
            <a:r>
              <a:rPr lang="en-ZA" dirty="0" err="1"/>
              <a:t>vs</a:t>
            </a:r>
            <a:r>
              <a:rPr lang="en-ZA" dirty="0"/>
              <a:t> IR and Omega-Sharpe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23838" y="1034652"/>
            <a:ext cx="6411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dirty="0"/>
              <a:t>The results below reflect relative diversification levels (monthly average) and risk adjusted performance for rolling 3 year periods:</a:t>
            </a:r>
            <a:endParaRPr lang="en-GB" sz="1400" dirty="0"/>
          </a:p>
        </p:txBody>
      </p:sp>
      <p:pic>
        <p:nvPicPr>
          <p:cNvPr id="3073" name="Picture 1" descr="C:\Users\Evan.Gilbert\Downloads\Val Tren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557871"/>
            <a:ext cx="5257801" cy="33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104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664535"/>
              </p:ext>
            </p:extLst>
          </p:nvPr>
        </p:nvGraphicFramePr>
        <p:xfrm>
          <a:off x="225000" y="1166013"/>
          <a:ext cx="6408001" cy="37080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608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0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09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Model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Coefficient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p-value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Adj R</a:t>
                      </a:r>
                      <a:r>
                        <a:rPr lang="en-ZA" sz="1600" baseline="300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DS and Information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0.2428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1.10%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0.9412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3.78%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DS and Sharpe-Omega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0.0736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39.96%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0.8126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0.09%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1.50%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CS and Information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0.3404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24.38%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0.0812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26.34%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CS and Sharpe-Omega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0.1391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5.39%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-0.0215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34.03%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5.53%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Value risk-factor regression results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182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Low Volatility risk-factor regression results</a:t>
            </a:r>
            <a:br>
              <a:rPr lang="en-ZA" dirty="0"/>
            </a:br>
            <a:r>
              <a:rPr lang="en-ZA" dirty="0"/>
              <a:t>Diversification score </a:t>
            </a:r>
            <a:r>
              <a:rPr lang="en-ZA" dirty="0" err="1"/>
              <a:t>vs</a:t>
            </a:r>
            <a:r>
              <a:rPr lang="en-ZA" dirty="0"/>
              <a:t> IR and Omega-Sharpe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23838" y="1034652"/>
            <a:ext cx="6411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dirty="0"/>
              <a:t>The results below reflect relative diversification levels (monthly average) and risk adjusted performance for rolling 3 year periods:</a:t>
            </a:r>
            <a:endParaRPr lang="en-GB" sz="1400" dirty="0"/>
          </a:p>
        </p:txBody>
      </p:sp>
      <p:pic>
        <p:nvPicPr>
          <p:cNvPr id="4098" name="Picture 2" descr="C:\Users\Evan.Gilbert\Downloads\MinVol Tren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557872"/>
            <a:ext cx="5257800" cy="33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350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640786"/>
              </p:ext>
            </p:extLst>
          </p:nvPr>
        </p:nvGraphicFramePr>
        <p:xfrm>
          <a:off x="225000" y="1166013"/>
          <a:ext cx="6408000" cy="37080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608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0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0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6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Model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Coefficient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p-value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Adj R</a:t>
                      </a:r>
                      <a:r>
                        <a:rPr lang="en-ZA" sz="1600" baseline="300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DS and Information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0.8784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10.03%</a:t>
                      </a:r>
                      <a:endParaRPr lang="en-GB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-1.2197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12.39%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DS and Sharpe-Omega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3.9922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37.17%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3.2280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40.30%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CS and Information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0.0403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27.41%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-0.6167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18.26%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CS and Sharpe-Omega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0.1497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32.98%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0.38%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-1.1337 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21.04%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Low Volatility risk-factor regression results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8872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Size risk-factor regression results</a:t>
            </a:r>
            <a:br>
              <a:rPr lang="en-ZA" dirty="0"/>
            </a:br>
            <a:r>
              <a:rPr lang="en-ZA" dirty="0"/>
              <a:t>Diversification score </a:t>
            </a:r>
            <a:r>
              <a:rPr lang="en-ZA" dirty="0" err="1"/>
              <a:t>vs</a:t>
            </a:r>
            <a:r>
              <a:rPr lang="en-ZA" dirty="0"/>
              <a:t> IR and Omega-Sharpe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23838" y="1034652"/>
            <a:ext cx="6411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400" dirty="0"/>
              <a:t>The results below reflect relative diversification levels (monthly average) and risk adjusted performance for rolling 3 year periods:</a:t>
            </a:r>
            <a:endParaRPr lang="en-GB" sz="1400" dirty="0"/>
          </a:p>
        </p:txBody>
      </p:sp>
      <p:pic>
        <p:nvPicPr>
          <p:cNvPr id="5122" name="Picture 2" descr="C:\Users\Evan.Gilbert\Downloads\Size Tren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557872"/>
            <a:ext cx="5257800" cy="33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971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399986"/>
              </p:ext>
            </p:extLst>
          </p:nvPr>
        </p:nvGraphicFramePr>
        <p:xfrm>
          <a:off x="223838" y="1166013"/>
          <a:ext cx="6411516" cy="37080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610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4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Model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Coefficient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p-value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>
                          <a:effectLst/>
                        </a:rPr>
                        <a:t>Adj R</a:t>
                      </a:r>
                      <a:r>
                        <a:rPr lang="en-ZA" sz="1600" baseline="300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DS and Information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0.1674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21.20%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1.1121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4.92%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0.57%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DS and Sharpe-Omega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0.2523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0.41%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0.69%</a:t>
                      </a:r>
                      <a:endParaRPr lang="en-GB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-0.2915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50.85%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CS and Information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-0.2970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17.52%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-9.0622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4.74%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00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CS and Sharpe-Omega Ratio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Linear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-0.4651</a:t>
                      </a:r>
                      <a:endParaRPr lang="en-GB" sz="16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1.21%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0.53%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Quadratic</a:t>
                      </a:r>
                      <a:endParaRPr lang="en-GB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119" marR="611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-5.0538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  <a:endParaRPr lang="en-GB" sz="16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2.82%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Size risk-factor regression results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278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3838" y="1187669"/>
            <a:ext cx="6411516" cy="3783724"/>
          </a:xfrm>
        </p:spPr>
        <p:txBody>
          <a:bodyPr>
            <a:normAutofit fontScale="92500" lnSpcReduction="20000"/>
          </a:bodyPr>
          <a:lstStyle/>
          <a:p>
            <a:r>
              <a:rPr lang="en-ZA" dirty="0"/>
              <a:t>The alternative diversification strategies all increased the levels of diversification relative to the Market Cap portfolios</a:t>
            </a:r>
          </a:p>
          <a:p>
            <a:r>
              <a:rPr lang="en-ZA" dirty="0"/>
              <a:t>The average levels of relative risk-adjusted performance were higher over the whole period for the alternative portfolios</a:t>
            </a:r>
          </a:p>
          <a:p>
            <a:endParaRPr lang="en-ZA" dirty="0"/>
          </a:p>
          <a:p>
            <a:r>
              <a:rPr lang="en-ZA" dirty="0"/>
              <a:t>However there is very limited evidence for: </a:t>
            </a:r>
          </a:p>
          <a:p>
            <a:pPr lvl="1"/>
            <a:r>
              <a:rPr lang="en-ZA" dirty="0"/>
              <a:t>A consistently significant and meaningful positive linear relationship or</a:t>
            </a:r>
          </a:p>
          <a:p>
            <a:pPr lvl="1"/>
            <a:r>
              <a:rPr lang="en-ZA" dirty="0"/>
              <a:t>A significant and meaningful concave quadratic relationship</a:t>
            </a:r>
          </a:p>
          <a:p>
            <a:endParaRPr lang="en-ZA" dirty="0"/>
          </a:p>
          <a:p>
            <a:r>
              <a:rPr lang="en-ZA" dirty="0"/>
              <a:t>This suggests that increasing levels of diversification are a good idea, </a:t>
            </a:r>
            <a:r>
              <a:rPr lang="en-ZA" i="1" dirty="0"/>
              <a:t>but there does not seem to much value in maximising them</a:t>
            </a:r>
          </a:p>
          <a:p>
            <a:pPr lvl="1" algn="just"/>
            <a:r>
              <a:rPr lang="en-ZA" dirty="0"/>
              <a:t>A relatively simple strategy such are the EW approach is probably sufficient for most Smart Beta portfolios</a:t>
            </a:r>
          </a:p>
          <a:p>
            <a:pPr algn="just"/>
            <a:endParaRPr lang="en-ZA" dirty="0"/>
          </a:p>
          <a:p>
            <a:pPr algn="just"/>
            <a:r>
              <a:rPr lang="en-ZA" dirty="0"/>
              <a:t>The one exception seems to be the Momentum risk factor</a:t>
            </a:r>
          </a:p>
          <a:p>
            <a:pPr lvl="1" algn="just"/>
            <a:r>
              <a:rPr lang="en-ZA" dirty="0"/>
              <a:t>It’s not clear why this factor seems to be different</a:t>
            </a:r>
          </a:p>
          <a:p>
            <a:pPr lvl="1" algn="just"/>
            <a:r>
              <a:rPr lang="en-ZA" dirty="0"/>
              <a:t>More research is required to understand why this is the case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373963"/>
      </p:ext>
    </p:extLst>
  </p:cSld>
  <p:clrMapOvr>
    <a:masterClrMapping/>
  </p:clrMapOvr>
</p:sld>
</file>

<file path=ppt/theme/theme1.xml><?xml version="1.0" encoding="utf-8"?>
<a:theme xmlns:a="http://schemas.openxmlformats.org/drawingml/2006/main" name="General Momentum Theme ">
  <a:themeElements>
    <a:clrScheme name="Custom 5">
      <a:dk1>
        <a:srgbClr val="333333"/>
      </a:dk1>
      <a:lt1>
        <a:sysClr val="window" lastClr="FFFFFF"/>
      </a:lt1>
      <a:dk2>
        <a:srgbClr val="003366"/>
      </a:dk2>
      <a:lt2>
        <a:srgbClr val="666666"/>
      </a:lt2>
      <a:accent1>
        <a:srgbClr val="CA0A20"/>
      </a:accent1>
      <a:accent2>
        <a:srgbClr val="631DBC"/>
      </a:accent2>
      <a:accent3>
        <a:srgbClr val="00A1DE"/>
      </a:accent3>
      <a:accent4>
        <a:srgbClr val="007A87"/>
      </a:accent4>
      <a:accent5>
        <a:srgbClr val="A2AD00"/>
      </a:accent5>
      <a:accent6>
        <a:srgbClr val="E98300"/>
      </a:accent6>
      <a:hlink>
        <a:srgbClr val="631D76"/>
      </a:hlink>
      <a:folHlink>
        <a:srgbClr val="A702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CC2131EC6BC245BE80808FF2395D20" ma:contentTypeVersion="15" ma:contentTypeDescription="Create a new document." ma:contentTypeScope="" ma:versionID="969708624394e5cf9920bd9fa2589401">
  <xsd:schema xmlns:xsd="http://www.w3.org/2001/XMLSchema" xmlns:xs="http://www.w3.org/2001/XMLSchema" xmlns:p="http://schemas.microsoft.com/office/2006/metadata/properties" xmlns:ns2="96d2161b-6042-486a-ae80-a686226e8ade" xmlns:ns3="4973980f-dc49-4b73-885d-baabe04b5290" targetNamespace="http://schemas.microsoft.com/office/2006/metadata/properties" ma:root="true" ma:fieldsID="2eca130d87e522a2dc615cc464dbb96a" ns2:_="" ns3:_="">
    <xsd:import namespace="96d2161b-6042-486a-ae80-a686226e8ade"/>
    <xsd:import namespace="4973980f-dc49-4b73-885d-baabe04b529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2161b-6042-486a-ae80-a686226e8a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db6a357-f029-49c2-bf43-a7a50e729ab6}" ma:internalName="TaxCatchAll" ma:showField="CatchAllData" ma:web="96d2161b-6042-486a-ae80-a686226e8a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73980f-dc49-4b73-885d-baabe04b52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5ef5152-bb20-4323-97fa-b2191cfb06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d2161b-6042-486a-ae80-a686226e8ade" xsi:nil="true"/>
    <lcf76f155ced4ddcb4097134ff3c332f xmlns="4973980f-dc49-4b73-885d-baabe04b52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8D3AFBA-3A89-4FD4-8812-D9E1C0DDE9FD}"/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Hardcover.thmx</Template>
  <TotalTime>160610</TotalTime>
  <Words>2057</Words>
  <Application>Microsoft Office PowerPoint</Application>
  <PresentationFormat>Custom</PresentationFormat>
  <Paragraphs>422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Cambria Math</vt:lpstr>
      <vt:lpstr>Times New Roman</vt:lpstr>
      <vt:lpstr>Wingdings</vt:lpstr>
      <vt:lpstr>General Momentum Theme </vt:lpstr>
      <vt:lpstr>The impact of diversification levels on the risk-adjusted performance of South African risk-factor based equity portfolios  (or, can you have too much of a free lunch?)</vt:lpstr>
      <vt:lpstr>What’s the problem?</vt:lpstr>
      <vt:lpstr>How did we answer these questions? Creating the portfolios</vt:lpstr>
      <vt:lpstr>How did we answer these questions? Levels of diversification and risk-adjusted performance</vt:lpstr>
      <vt:lpstr>Investment theses used 1. Value</vt:lpstr>
      <vt:lpstr>Investment theses used 2. Momentum</vt:lpstr>
      <vt:lpstr>Investment theses used 3. Size</vt:lpstr>
      <vt:lpstr>Investment theses used 4. Low Historical Volatility</vt:lpstr>
      <vt:lpstr>Diversification strategies used (1/2) Richard and Roncalli (2015)</vt:lpstr>
      <vt:lpstr>Diversification strategies (2/2) Richard and Roncalli (2015)</vt:lpstr>
      <vt:lpstr>Diversification measures</vt:lpstr>
      <vt:lpstr>Risk and performance measures used</vt:lpstr>
      <vt:lpstr>Relative diversification levels for alternative diversification strategies</vt:lpstr>
      <vt:lpstr>Relative risk-adjusted returns (for entire period relative to MCAP portfolios)</vt:lpstr>
      <vt:lpstr>Information and Sharpe-Omega ratios Sign test p-values for differences in means</vt:lpstr>
      <vt:lpstr>Momentum risk-factor regression results Diversification score vs IR and Omega-Sharpe</vt:lpstr>
      <vt:lpstr>Momentum risk-factor regression results</vt:lpstr>
      <vt:lpstr>Value risk-factor regression results Diversification score vs IR and Omega-Sharpe</vt:lpstr>
      <vt:lpstr>Value risk-factor regression results</vt:lpstr>
      <vt:lpstr>Low Volatility risk-factor regression results Diversification score vs IR and Omega-Sharpe</vt:lpstr>
      <vt:lpstr>Low Volatility risk-factor regression results</vt:lpstr>
      <vt:lpstr>Size risk-factor regression results Diversification score vs IR and Omega-Sharpe</vt:lpstr>
      <vt:lpstr>Size risk-factor regression results</vt:lpstr>
      <vt:lpstr>Conclusions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 Gilbert</dc:creator>
  <cp:lastModifiedBy>Nicky September</cp:lastModifiedBy>
  <cp:revision>618</cp:revision>
  <cp:lastPrinted>2018-01-26T11:38:31Z</cp:lastPrinted>
  <dcterms:created xsi:type="dcterms:W3CDTF">2010-04-12T23:12:02Z</dcterms:created>
  <dcterms:modified xsi:type="dcterms:W3CDTF">2025-07-30T13:53:00Z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0x01010005CC2131EC6BC245BE80808FF2395D20</vt:lpwstr>
  </property>
</Properties>
</file>