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hart2.xml" ContentType="application/vnd.openxmlformats-officedocument.drawingml.chart+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6"/>
  </p:notesMasterIdLst>
  <p:sldIdLst>
    <p:sldId id="256" r:id="rId2"/>
    <p:sldId id="334" r:id="rId3"/>
    <p:sldId id="337" r:id="rId4"/>
    <p:sldId id="374" r:id="rId5"/>
    <p:sldId id="375" r:id="rId6"/>
    <p:sldId id="376" r:id="rId7"/>
    <p:sldId id="377" r:id="rId8"/>
    <p:sldId id="378" r:id="rId9"/>
    <p:sldId id="379" r:id="rId10"/>
    <p:sldId id="380" r:id="rId11"/>
    <p:sldId id="381" r:id="rId12"/>
    <p:sldId id="382" r:id="rId13"/>
    <p:sldId id="383" r:id="rId14"/>
    <p:sldId id="384" r:id="rId1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876"/>
    <a:srgbClr val="C00000"/>
    <a:srgbClr val="FF6600"/>
    <a:srgbClr val="0058C0"/>
    <a:srgbClr val="339966"/>
    <a:srgbClr val="DE5A00"/>
    <a:srgbClr val="000000"/>
    <a:srgbClr val="CF7C03"/>
    <a:srgbClr val="00C478"/>
    <a:srgbClr val="00C4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94" autoAdjust="0"/>
    <p:restoredTop sz="69984" autoAdjust="0"/>
  </p:normalViewPr>
  <p:slideViewPr>
    <p:cSldViewPr>
      <p:cViewPr varScale="1">
        <p:scale>
          <a:sx n="77" d="100"/>
          <a:sy n="77" d="100"/>
        </p:scale>
        <p:origin x="2814" y="102"/>
      </p:cViewPr>
      <p:guideLst>
        <p:guide orient="horz" pos="2160"/>
        <p:guide pos="2880"/>
      </p:guideLst>
    </p:cSldViewPr>
  </p:slideViewPr>
  <p:outlineViewPr>
    <p:cViewPr>
      <p:scale>
        <a:sx n="33" d="100"/>
        <a:sy n="33" d="100"/>
      </p:scale>
      <p:origin x="0" y="3634"/>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oleObject" Target="file:///C:\Lucia.Viegas\2018\RMC\model%20v2.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Lucia.Viegas\2018\RMC\model%20v2.5.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lineChart>
        <c:grouping val="standard"/>
        <c:varyColors val="0"/>
        <c:ser>
          <c:idx val="0"/>
          <c:order val="0"/>
          <c:tx>
            <c:v>Females - dem</c:v>
          </c:tx>
          <c:spPr>
            <a:ln w="28575" cap="rnd">
              <a:solidFill>
                <a:srgbClr val="C00000"/>
              </a:solidFill>
              <a:round/>
            </a:ln>
            <a:effectLst/>
          </c:spPr>
          <c:marker>
            <c:symbol val="none"/>
          </c:marker>
          <c:cat>
            <c:numRef>
              <c:f>Results!$M$8:$M$57</c:f>
              <c:numCache>
                <c:formatCode>General</c:formatCode>
                <c:ptCount val="50"/>
                <c:pt idx="0">
                  <c:v>60</c:v>
                </c:pt>
                <c:pt idx="1">
                  <c:v>61</c:v>
                </c:pt>
                <c:pt idx="2">
                  <c:v>62</c:v>
                </c:pt>
                <c:pt idx="3">
                  <c:v>63</c:v>
                </c:pt>
                <c:pt idx="4">
                  <c:v>64</c:v>
                </c:pt>
                <c:pt idx="5">
                  <c:v>65</c:v>
                </c:pt>
                <c:pt idx="6">
                  <c:v>66</c:v>
                </c:pt>
                <c:pt idx="7">
                  <c:v>67</c:v>
                </c:pt>
                <c:pt idx="8">
                  <c:v>68</c:v>
                </c:pt>
                <c:pt idx="9">
                  <c:v>69</c:v>
                </c:pt>
                <c:pt idx="10">
                  <c:v>70</c:v>
                </c:pt>
                <c:pt idx="11">
                  <c:v>71</c:v>
                </c:pt>
                <c:pt idx="12">
                  <c:v>72</c:v>
                </c:pt>
                <c:pt idx="13">
                  <c:v>73</c:v>
                </c:pt>
                <c:pt idx="14">
                  <c:v>74</c:v>
                </c:pt>
                <c:pt idx="15">
                  <c:v>75</c:v>
                </c:pt>
                <c:pt idx="16">
                  <c:v>76</c:v>
                </c:pt>
                <c:pt idx="17">
                  <c:v>77</c:v>
                </c:pt>
                <c:pt idx="18">
                  <c:v>78</c:v>
                </c:pt>
                <c:pt idx="19">
                  <c:v>79</c:v>
                </c:pt>
                <c:pt idx="20">
                  <c:v>80</c:v>
                </c:pt>
                <c:pt idx="21">
                  <c:v>81</c:v>
                </c:pt>
                <c:pt idx="22">
                  <c:v>82</c:v>
                </c:pt>
                <c:pt idx="23">
                  <c:v>83</c:v>
                </c:pt>
                <c:pt idx="24">
                  <c:v>84</c:v>
                </c:pt>
                <c:pt idx="25">
                  <c:v>85</c:v>
                </c:pt>
                <c:pt idx="26">
                  <c:v>86</c:v>
                </c:pt>
                <c:pt idx="27">
                  <c:v>87</c:v>
                </c:pt>
                <c:pt idx="28">
                  <c:v>88</c:v>
                </c:pt>
                <c:pt idx="29">
                  <c:v>89</c:v>
                </c:pt>
                <c:pt idx="30">
                  <c:v>90</c:v>
                </c:pt>
                <c:pt idx="31">
                  <c:v>91</c:v>
                </c:pt>
                <c:pt idx="32">
                  <c:v>92</c:v>
                </c:pt>
                <c:pt idx="33">
                  <c:v>93</c:v>
                </c:pt>
                <c:pt idx="34">
                  <c:v>94</c:v>
                </c:pt>
                <c:pt idx="35">
                  <c:v>95</c:v>
                </c:pt>
                <c:pt idx="36">
                  <c:v>96</c:v>
                </c:pt>
                <c:pt idx="37">
                  <c:v>97</c:v>
                </c:pt>
                <c:pt idx="38">
                  <c:v>98</c:v>
                </c:pt>
                <c:pt idx="39">
                  <c:v>99</c:v>
                </c:pt>
                <c:pt idx="40">
                  <c:v>100</c:v>
                </c:pt>
                <c:pt idx="41">
                  <c:v>101</c:v>
                </c:pt>
                <c:pt idx="42">
                  <c:v>102</c:v>
                </c:pt>
                <c:pt idx="43">
                  <c:v>103</c:v>
                </c:pt>
                <c:pt idx="44">
                  <c:v>104</c:v>
                </c:pt>
                <c:pt idx="45">
                  <c:v>105</c:v>
                </c:pt>
                <c:pt idx="46">
                  <c:v>106</c:v>
                </c:pt>
                <c:pt idx="47">
                  <c:v>107</c:v>
                </c:pt>
                <c:pt idx="48">
                  <c:v>108</c:v>
                </c:pt>
                <c:pt idx="49">
                  <c:v>109</c:v>
                </c:pt>
              </c:numCache>
            </c:numRef>
          </c:cat>
          <c:val>
            <c:numRef>
              <c:f>Results!$J$8:$J$57</c:f>
              <c:numCache>
                <c:formatCode>General</c:formatCode>
                <c:ptCount val="50"/>
                <c:pt idx="0">
                  <c:v>16.638016242009659</c:v>
                </c:pt>
                <c:pt idx="1">
                  <c:v>16.040721467893388</c:v>
                </c:pt>
                <c:pt idx="2">
                  <c:v>15.443941873683325</c:v>
                </c:pt>
                <c:pt idx="3">
                  <c:v>14.848967936180641</c:v>
                </c:pt>
                <c:pt idx="4">
                  <c:v>14.257030681829784</c:v>
                </c:pt>
                <c:pt idx="5">
                  <c:v>13.669309537757298</c:v>
                </c:pt>
                <c:pt idx="6">
                  <c:v>13.086938298073225</c:v>
                </c:pt>
                <c:pt idx="7">
                  <c:v>12.511009689992944</c:v>
                </c:pt>
                <c:pt idx="8">
                  <c:v>11.942578694040007</c:v>
                </c:pt>
                <c:pt idx="9">
                  <c:v>11.382664649235588</c:v>
                </c:pt>
                <c:pt idx="10">
                  <c:v>10.832252158005977</c:v>
                </c:pt>
                <c:pt idx="11">
                  <c:v>10.292290821200586</c:v>
                </c:pt>
                <c:pt idx="12">
                  <c:v>9.7636938530868029</c:v>
                </c:pt>
                <c:pt idx="13">
                  <c:v>9.2473356524089869</c:v>
                </c:pt>
                <c:pt idx="14">
                  <c:v>8.7440484550485618</c:v>
                </c:pt>
                <c:pt idx="15">
                  <c:v>8.2546183076552921</c:v>
                </c:pt>
                <c:pt idx="16">
                  <c:v>7.7797807940694303</c:v>
                </c:pt>
                <c:pt idx="17">
                  <c:v>7.3202172026427368</c:v>
                </c:pt>
                <c:pt idx="18">
                  <c:v>6.8765520438758214</c:v>
                </c:pt>
                <c:pt idx="19">
                  <c:v>6.4493527803212887</c:v>
                </c:pt>
                <c:pt idx="20">
                  <c:v>6.0391319566401593</c:v>
                </c:pt>
                <c:pt idx="21">
                  <c:v>5.6463502252681366</c:v>
                </c:pt>
                <c:pt idx="22">
                  <c:v>5.2714159519231591</c:v>
                </c:pt>
                <c:pt idx="23">
                  <c:v>4.914673868338622</c:v>
                </c:pt>
                <c:pt idx="24">
                  <c:v>4.5763738515539787</c:v>
                </c:pt>
                <c:pt idx="25">
                  <c:v>4.2566156995538593</c:v>
                </c:pt>
                <c:pt idx="26">
                  <c:v>3.9552830245528225</c:v>
                </c:pt>
                <c:pt idx="27">
                  <c:v>3.6720138595312291</c:v>
                </c:pt>
                <c:pt idx="28">
                  <c:v>3.4062551544222472</c:v>
                </c:pt>
                <c:pt idx="29">
                  <c:v>3.157345110053404</c:v>
                </c:pt>
                <c:pt idx="30">
                  <c:v>2.9245713457011586</c:v>
                </c:pt>
                <c:pt idx="31">
                  <c:v>2.7072020897822004</c:v>
                </c:pt>
                <c:pt idx="32">
                  <c:v>2.5045002672434955</c:v>
                </c:pt>
                <c:pt idx="33">
                  <c:v>2.3157297444352269</c:v>
                </c:pt>
                <c:pt idx="34">
                  <c:v>2.1401591627757472</c:v>
                </c:pt>
                <c:pt idx="35">
                  <c:v>1.9770655449435679</c:v>
                </c:pt>
                <c:pt idx="36">
                  <c:v>1.825737983754965</c:v>
                </c:pt>
                <c:pt idx="37">
                  <c:v>1.6854808959056209</c:v>
                </c:pt>
                <c:pt idx="38">
                  <c:v>1.5556160765366234</c:v>
                </c:pt>
                <c:pt idx="39">
                  <c:v>1.4354828683525629</c:v>
                </c:pt>
                <c:pt idx="40">
                  <c:v>1.3244361182302626</c:v>
                </c:pt>
                <c:pt idx="41">
                  <c:v>1.2218422300036174</c:v>
                </c:pt>
                <c:pt idx="42">
                  <c:v>1.1270741636464261</c:v>
                </c:pt>
                <c:pt idx="43">
                  <c:v>1.0395048943967899</c:v>
                </c:pt>
                <c:pt idx="44">
                  <c:v>0.95848910257159436</c:v>
                </c:pt>
                <c:pt idx="45">
                  <c:v>0.88328072348549314</c:v>
                </c:pt>
                <c:pt idx="46">
                  <c:v>0.81266267735202202</c:v>
                </c:pt>
                <c:pt idx="47">
                  <c:v>0.74332898310615214</c:v>
                </c:pt>
                <c:pt idx="48">
                  <c:v>0.66258516390758049</c:v>
                </c:pt>
                <c:pt idx="49">
                  <c:v>0.5127821405513443</c:v>
                </c:pt>
              </c:numCache>
            </c:numRef>
          </c:val>
          <c:smooth val="0"/>
          <c:extLst>
            <c:ext xmlns:c16="http://schemas.microsoft.com/office/drawing/2014/chart" uri="{C3380CC4-5D6E-409C-BE32-E72D297353CC}">
              <c16:uniqueId val="{00000000-1531-49C0-B69C-D8F594B2CAEB}"/>
            </c:ext>
          </c:extLst>
        </c:ser>
        <c:ser>
          <c:idx val="1"/>
          <c:order val="1"/>
          <c:tx>
            <c:v>Males - dem</c:v>
          </c:tx>
          <c:spPr>
            <a:ln w="28575" cap="rnd">
              <a:solidFill>
                <a:srgbClr val="005876"/>
              </a:solidFill>
              <a:round/>
            </a:ln>
            <a:effectLst/>
          </c:spPr>
          <c:marker>
            <c:symbol val="none"/>
          </c:marker>
          <c:cat>
            <c:numRef>
              <c:f>Results!$M$8:$M$57</c:f>
              <c:numCache>
                <c:formatCode>General</c:formatCode>
                <c:ptCount val="50"/>
                <c:pt idx="0">
                  <c:v>60</c:v>
                </c:pt>
                <c:pt idx="1">
                  <c:v>61</c:v>
                </c:pt>
                <c:pt idx="2">
                  <c:v>62</c:v>
                </c:pt>
                <c:pt idx="3">
                  <c:v>63</c:v>
                </c:pt>
                <c:pt idx="4">
                  <c:v>64</c:v>
                </c:pt>
                <c:pt idx="5">
                  <c:v>65</c:v>
                </c:pt>
                <c:pt idx="6">
                  <c:v>66</c:v>
                </c:pt>
                <c:pt idx="7">
                  <c:v>67</c:v>
                </c:pt>
                <c:pt idx="8">
                  <c:v>68</c:v>
                </c:pt>
                <c:pt idx="9">
                  <c:v>69</c:v>
                </c:pt>
                <c:pt idx="10">
                  <c:v>70</c:v>
                </c:pt>
                <c:pt idx="11">
                  <c:v>71</c:v>
                </c:pt>
                <c:pt idx="12">
                  <c:v>72</c:v>
                </c:pt>
                <c:pt idx="13">
                  <c:v>73</c:v>
                </c:pt>
                <c:pt idx="14">
                  <c:v>74</c:v>
                </c:pt>
                <c:pt idx="15">
                  <c:v>75</c:v>
                </c:pt>
                <c:pt idx="16">
                  <c:v>76</c:v>
                </c:pt>
                <c:pt idx="17">
                  <c:v>77</c:v>
                </c:pt>
                <c:pt idx="18">
                  <c:v>78</c:v>
                </c:pt>
                <c:pt idx="19">
                  <c:v>79</c:v>
                </c:pt>
                <c:pt idx="20">
                  <c:v>80</c:v>
                </c:pt>
                <c:pt idx="21">
                  <c:v>81</c:v>
                </c:pt>
                <c:pt idx="22">
                  <c:v>82</c:v>
                </c:pt>
                <c:pt idx="23">
                  <c:v>83</c:v>
                </c:pt>
                <c:pt idx="24">
                  <c:v>84</c:v>
                </c:pt>
                <c:pt idx="25">
                  <c:v>85</c:v>
                </c:pt>
                <c:pt idx="26">
                  <c:v>86</c:v>
                </c:pt>
                <c:pt idx="27">
                  <c:v>87</c:v>
                </c:pt>
                <c:pt idx="28">
                  <c:v>88</c:v>
                </c:pt>
                <c:pt idx="29">
                  <c:v>89</c:v>
                </c:pt>
                <c:pt idx="30">
                  <c:v>90</c:v>
                </c:pt>
                <c:pt idx="31">
                  <c:v>91</c:v>
                </c:pt>
                <c:pt idx="32">
                  <c:v>92</c:v>
                </c:pt>
                <c:pt idx="33">
                  <c:v>93</c:v>
                </c:pt>
                <c:pt idx="34">
                  <c:v>94</c:v>
                </c:pt>
                <c:pt idx="35">
                  <c:v>95</c:v>
                </c:pt>
                <c:pt idx="36">
                  <c:v>96</c:v>
                </c:pt>
                <c:pt idx="37">
                  <c:v>97</c:v>
                </c:pt>
                <c:pt idx="38">
                  <c:v>98</c:v>
                </c:pt>
                <c:pt idx="39">
                  <c:v>99</c:v>
                </c:pt>
                <c:pt idx="40">
                  <c:v>100</c:v>
                </c:pt>
                <c:pt idx="41">
                  <c:v>101</c:v>
                </c:pt>
                <c:pt idx="42">
                  <c:v>102</c:v>
                </c:pt>
                <c:pt idx="43">
                  <c:v>103</c:v>
                </c:pt>
                <c:pt idx="44">
                  <c:v>104</c:v>
                </c:pt>
                <c:pt idx="45">
                  <c:v>105</c:v>
                </c:pt>
                <c:pt idx="46">
                  <c:v>106</c:v>
                </c:pt>
                <c:pt idx="47">
                  <c:v>107</c:v>
                </c:pt>
                <c:pt idx="48">
                  <c:v>108</c:v>
                </c:pt>
                <c:pt idx="49">
                  <c:v>109</c:v>
                </c:pt>
              </c:numCache>
              <c:extLst xmlns:c15="http://schemas.microsoft.com/office/drawing/2012/chart"/>
            </c:numRef>
          </c:cat>
          <c:val>
            <c:numRef>
              <c:f>Results!$V$9:$V$57</c:f>
              <c:numCache>
                <c:formatCode>General</c:formatCode>
                <c:ptCount val="49"/>
                <c:pt idx="0">
                  <c:v>10.798838375127133</c:v>
                </c:pt>
                <c:pt idx="1">
                  <c:v>10.401674201760081</c:v>
                </c:pt>
                <c:pt idx="2">
                  <c:v>10.004717379491762</c:v>
                </c:pt>
                <c:pt idx="3">
                  <c:v>9.6093761161002469</c:v>
                </c:pt>
                <c:pt idx="4">
                  <c:v>9.2169770124193704</c:v>
                </c:pt>
                <c:pt idx="5">
                  <c:v>8.8287576693193337</c:v>
                </c:pt>
                <c:pt idx="6">
                  <c:v>8.445860873887769</c:v>
                </c:pt>
                <c:pt idx="7">
                  <c:v>8.0693303852270706</c:v>
                </c:pt>
                <c:pt idx="8">
                  <c:v>7.7001082402357515</c:v>
                </c:pt>
                <c:pt idx="9">
                  <c:v>7.3390334680244225</c:v>
                </c:pt>
                <c:pt idx="10">
                  <c:v>6.9868420986985544</c:v>
                </c:pt>
                <c:pt idx="11">
                  <c:v>6.6441683535535994</c:v>
                </c:pt>
                <c:pt idx="12">
                  <c:v>6.311546902614702</c:v>
                </c:pt>
                <c:pt idx="13">
                  <c:v>5.9894160667837584</c:v>
                </c:pt>
                <c:pt idx="14">
                  <c:v>5.6781218199247627</c:v>
                </c:pt>
                <c:pt idx="15">
                  <c:v>5.3779224039216267</c:v>
                </c:pt>
                <c:pt idx="16">
                  <c:v>5.088993304734438</c:v>
                </c:pt>
                <c:pt idx="17">
                  <c:v>4.8114322555547231</c:v>
                </c:pt>
                <c:pt idx="18">
                  <c:v>4.5452638720526863</c:v>
                </c:pt>
                <c:pt idx="19">
                  <c:v>4.2904435697409049</c:v>
                </c:pt>
                <c:pt idx="20">
                  <c:v>4.0468606834044927</c:v>
                </c:pt>
                <c:pt idx="21">
                  <c:v>3.8143413286258516</c:v>
                </c:pt>
                <c:pt idx="22">
                  <c:v>3.592652526964577</c:v>
                </c:pt>
                <c:pt idx="23">
                  <c:v>3.3815101359416171</c:v>
                </c:pt>
                <c:pt idx="24">
                  <c:v>3.1805932380042607</c:v>
                </c:pt>
                <c:pt idx="25">
                  <c:v>2.9895649894127905</c:v>
                </c:pt>
                <c:pt idx="26">
                  <c:v>2.8080920785058505</c:v>
                </c:pt>
                <c:pt idx="27">
                  <c:v>2.6358504017557038</c:v>
                </c:pt>
                <c:pt idx="28">
                  <c:v>2.4725217610730623</c:v>
                </c:pt>
                <c:pt idx="29">
                  <c:v>2.3177901358873663</c:v>
                </c:pt>
                <c:pt idx="30">
                  <c:v>2.1713397507237615</c:v>
                </c:pt>
                <c:pt idx="31">
                  <c:v>2.0328548519405816</c:v>
                </c:pt>
                <c:pt idx="32">
                  <c:v>1.9020205374606789</c:v>
                </c:pt>
                <c:pt idx="33">
                  <c:v>1.7785240695137241</c:v>
                </c:pt>
                <c:pt idx="34">
                  <c:v>1.6620562980488998</c:v>
                </c:pt>
                <c:pt idx="35">
                  <c:v>1.5523129098866488</c:v>
                </c:pt>
                <c:pt idx="36">
                  <c:v>1.4489951650087887</c:v>
                </c:pt>
                <c:pt idx="37">
                  <c:v>1.3518096568670601</c:v>
                </c:pt>
                <c:pt idx="38">
                  <c:v>1.2604665752904156</c:v>
                </c:pt>
                <c:pt idx="39">
                  <c:v>1.1746761447468075</c:v>
                </c:pt>
                <c:pt idx="40">
                  <c:v>1.0941435108689783</c:v>
                </c:pt>
                <c:pt idx="41">
                  <c:v>1.0185632008793823</c:v>
                </c:pt>
                <c:pt idx="42">
                  <c:v>0.94761409520623596</c:v>
                </c:pt>
                <c:pt idx="43">
                  <c:v>0.88094937356521119</c:v>
                </c:pt>
                <c:pt idx="44">
                  <c:v>0.81814287344329395</c:v>
                </c:pt>
                <c:pt idx="45">
                  <c:v>0.75840796725736404</c:v>
                </c:pt>
                <c:pt idx="46">
                  <c:v>0.69923959589481399</c:v>
                </c:pt>
                <c:pt idx="47">
                  <c:v>0.62978423375023884</c:v>
                </c:pt>
                <c:pt idx="48">
                  <c:v>0.49608280751136269</c:v>
                </c:pt>
              </c:numCache>
              <c:extLst xmlns:c15="http://schemas.microsoft.com/office/drawing/2012/chart"/>
            </c:numRef>
          </c:val>
          <c:smooth val="0"/>
          <c:extLst xmlns:c15="http://schemas.microsoft.com/office/drawing/2012/chart">
            <c:ext xmlns:c16="http://schemas.microsoft.com/office/drawing/2014/chart" uri="{C3380CC4-5D6E-409C-BE32-E72D297353CC}">
              <c16:uniqueId val="{00000002-1531-49C0-B69C-D8F594B2CAEB}"/>
            </c:ext>
          </c:extLst>
        </c:ser>
        <c:ser>
          <c:idx val="2"/>
          <c:order val="2"/>
          <c:tx>
            <c:v>Females - n</c:v>
          </c:tx>
          <c:spPr>
            <a:ln w="28575" cap="rnd">
              <a:solidFill>
                <a:srgbClr val="FF6600"/>
              </a:solidFill>
              <a:prstDash val="dash"/>
              <a:round/>
            </a:ln>
            <a:effectLst/>
          </c:spPr>
          <c:marker>
            <c:symbol val="none"/>
          </c:marker>
          <c:cat>
            <c:numRef>
              <c:f>Results!$M$8:$M$57</c:f>
              <c:numCache>
                <c:formatCode>General</c:formatCode>
                <c:ptCount val="50"/>
                <c:pt idx="0">
                  <c:v>60</c:v>
                </c:pt>
                <c:pt idx="1">
                  <c:v>61</c:v>
                </c:pt>
                <c:pt idx="2">
                  <c:v>62</c:v>
                </c:pt>
                <c:pt idx="3">
                  <c:v>63</c:v>
                </c:pt>
                <c:pt idx="4">
                  <c:v>64</c:v>
                </c:pt>
                <c:pt idx="5">
                  <c:v>65</c:v>
                </c:pt>
                <c:pt idx="6">
                  <c:v>66</c:v>
                </c:pt>
                <c:pt idx="7">
                  <c:v>67</c:v>
                </c:pt>
                <c:pt idx="8">
                  <c:v>68</c:v>
                </c:pt>
                <c:pt idx="9">
                  <c:v>69</c:v>
                </c:pt>
                <c:pt idx="10">
                  <c:v>70</c:v>
                </c:pt>
                <c:pt idx="11">
                  <c:v>71</c:v>
                </c:pt>
                <c:pt idx="12">
                  <c:v>72</c:v>
                </c:pt>
                <c:pt idx="13">
                  <c:v>73</c:v>
                </c:pt>
                <c:pt idx="14">
                  <c:v>74</c:v>
                </c:pt>
                <c:pt idx="15">
                  <c:v>75</c:v>
                </c:pt>
                <c:pt idx="16">
                  <c:v>76</c:v>
                </c:pt>
                <c:pt idx="17">
                  <c:v>77</c:v>
                </c:pt>
                <c:pt idx="18">
                  <c:v>78</c:v>
                </c:pt>
                <c:pt idx="19">
                  <c:v>79</c:v>
                </c:pt>
                <c:pt idx="20">
                  <c:v>80</c:v>
                </c:pt>
                <c:pt idx="21">
                  <c:v>81</c:v>
                </c:pt>
                <c:pt idx="22">
                  <c:v>82</c:v>
                </c:pt>
                <c:pt idx="23">
                  <c:v>83</c:v>
                </c:pt>
                <c:pt idx="24">
                  <c:v>84</c:v>
                </c:pt>
                <c:pt idx="25">
                  <c:v>85</c:v>
                </c:pt>
                <c:pt idx="26">
                  <c:v>86</c:v>
                </c:pt>
                <c:pt idx="27">
                  <c:v>87</c:v>
                </c:pt>
                <c:pt idx="28">
                  <c:v>88</c:v>
                </c:pt>
                <c:pt idx="29">
                  <c:v>89</c:v>
                </c:pt>
                <c:pt idx="30">
                  <c:v>90</c:v>
                </c:pt>
                <c:pt idx="31">
                  <c:v>91</c:v>
                </c:pt>
                <c:pt idx="32">
                  <c:v>92</c:v>
                </c:pt>
                <c:pt idx="33">
                  <c:v>93</c:v>
                </c:pt>
                <c:pt idx="34">
                  <c:v>94</c:v>
                </c:pt>
                <c:pt idx="35">
                  <c:v>95</c:v>
                </c:pt>
                <c:pt idx="36">
                  <c:v>96</c:v>
                </c:pt>
                <c:pt idx="37">
                  <c:v>97</c:v>
                </c:pt>
                <c:pt idx="38">
                  <c:v>98</c:v>
                </c:pt>
                <c:pt idx="39">
                  <c:v>99</c:v>
                </c:pt>
                <c:pt idx="40">
                  <c:v>100</c:v>
                </c:pt>
                <c:pt idx="41">
                  <c:v>101</c:v>
                </c:pt>
                <c:pt idx="42">
                  <c:v>102</c:v>
                </c:pt>
                <c:pt idx="43">
                  <c:v>103</c:v>
                </c:pt>
                <c:pt idx="44">
                  <c:v>104</c:v>
                </c:pt>
                <c:pt idx="45">
                  <c:v>105</c:v>
                </c:pt>
                <c:pt idx="46">
                  <c:v>106</c:v>
                </c:pt>
                <c:pt idx="47">
                  <c:v>107</c:v>
                </c:pt>
                <c:pt idx="48">
                  <c:v>108</c:v>
                </c:pt>
                <c:pt idx="49">
                  <c:v>109</c:v>
                </c:pt>
              </c:numCache>
              <c:extLst xmlns:c15="http://schemas.microsoft.com/office/drawing/2012/chart"/>
            </c:numRef>
          </c:cat>
          <c:val>
            <c:numRef>
              <c:f>Results!$I$8:$I$57</c:f>
              <c:numCache>
                <c:formatCode>General</c:formatCode>
                <c:ptCount val="50"/>
                <c:pt idx="0">
                  <c:v>20.46453411191191</c:v>
                </c:pt>
                <c:pt idx="1">
                  <c:v>19.732798541011547</c:v>
                </c:pt>
                <c:pt idx="2">
                  <c:v>19.000525970682897</c:v>
                </c:pt>
                <c:pt idx="3">
                  <c:v>18.268480261156594</c:v>
                </c:pt>
                <c:pt idx="4">
                  <c:v>17.537376462263673</c:v>
                </c:pt>
                <c:pt idx="5">
                  <c:v>16.807882628108697</c:v>
                </c:pt>
                <c:pt idx="6">
                  <c:v>16.092250031412064</c:v>
                </c:pt>
                <c:pt idx="7">
                  <c:v>15.379125276601508</c:v>
                </c:pt>
                <c:pt idx="8">
                  <c:v>14.66904722848507</c:v>
                </c:pt>
                <c:pt idx="9">
                  <c:v>13.962498091841079</c:v>
                </c:pt>
                <c:pt idx="10">
                  <c:v>13.259894018462496</c:v>
                </c:pt>
                <c:pt idx="11">
                  <c:v>12.583864179787511</c:v>
                </c:pt>
                <c:pt idx="12">
                  <c:v>11.911780094539173</c:v>
                </c:pt>
                <c:pt idx="13">
                  <c:v>11.243844854739212</c:v>
                </c:pt>
                <c:pt idx="14">
                  <c:v>10.580131346593914</c:v>
                </c:pt>
                <c:pt idx="15">
                  <c:v>9.920549866628841</c:v>
                </c:pt>
                <c:pt idx="16">
                  <c:v>9.4060852922806912</c:v>
                </c:pt>
                <c:pt idx="17">
                  <c:v>8.8932098761586253</c:v>
                </c:pt>
                <c:pt idx="18">
                  <c:v>8.3819917069070922</c:v>
                </c:pt>
                <c:pt idx="19">
                  <c:v>7.8722986049691164</c:v>
                </c:pt>
                <c:pt idx="20">
                  <c:v>7.3637390419571966</c:v>
                </c:pt>
                <c:pt idx="21">
                  <c:v>6.9115164176340071</c:v>
                </c:pt>
                <c:pt idx="22">
                  <c:v>6.4594430359426322</c:v>
                </c:pt>
                <c:pt idx="23">
                  <c:v>6.0065229676691301</c:v>
                </c:pt>
                <c:pt idx="24">
                  <c:v>5.5511569727463588</c:v>
                </c:pt>
                <c:pt idx="25">
                  <c:v>5.0909088267657578</c:v>
                </c:pt>
                <c:pt idx="26">
                  <c:v>4.7586836419683687</c:v>
                </c:pt>
                <c:pt idx="27">
                  <c:v>4.4212968455484907</c:v>
                </c:pt>
                <c:pt idx="28">
                  <c:v>4.0755162643821556</c:v>
                </c:pt>
                <c:pt idx="29">
                  <c:v>3.716640008058453</c:v>
                </c:pt>
                <c:pt idx="30">
                  <c:v>3.3379268492145355</c:v>
                </c:pt>
                <c:pt idx="31">
                  <c:v>3.1153212360390836</c:v>
                </c:pt>
                <c:pt idx="32">
                  <c:v>2.878944944047475</c:v>
                </c:pt>
                <c:pt idx="33">
                  <c:v>2.6213678038752963</c:v>
                </c:pt>
                <c:pt idx="34">
                  <c:v>2.3310327795155441</c:v>
                </c:pt>
                <c:pt idx="35">
                  <c:v>1.9897456860440508</c:v>
                </c:pt>
                <c:pt idx="36">
                  <c:v>1.8856536959020618</c:v>
                </c:pt>
                <c:pt idx="37">
                  <c:v>1.7701146484861456</c:v>
                </c:pt>
                <c:pt idx="38">
                  <c:v>1.6338003851091689</c:v>
                </c:pt>
                <c:pt idx="39">
                  <c:v>1.4588341999560646</c:v>
                </c:pt>
                <c:pt idx="40">
                  <c:v>1.2101994795052651</c:v>
                </c:pt>
                <c:pt idx="41">
                  <c:v>1.164148446502167</c:v>
                </c:pt>
                <c:pt idx="42">
                  <c:v>1.1180752731470931</c:v>
                </c:pt>
                <c:pt idx="43">
                  <c:v>1.0720027987061234</c:v>
                </c:pt>
                <c:pt idx="44">
                  <c:v>1.0257733614980351</c:v>
                </c:pt>
                <c:pt idx="45">
                  <c:v>0.97874717372563647</c:v>
                </c:pt>
                <c:pt idx="46">
                  <c:v>0.92885211859869254</c:v>
                </c:pt>
                <c:pt idx="47">
                  <c:v>0.86945111007251841</c:v>
                </c:pt>
                <c:pt idx="48">
                  <c:v>0.77859650235100086</c:v>
                </c:pt>
                <c:pt idx="49">
                  <c:v>0.58047936652825471</c:v>
                </c:pt>
              </c:numCache>
              <c:extLst xmlns:c15="http://schemas.microsoft.com/office/drawing/2012/chart"/>
            </c:numRef>
          </c:val>
          <c:smooth val="0"/>
          <c:extLst xmlns:c15="http://schemas.microsoft.com/office/drawing/2012/chart">
            <c:ext xmlns:c16="http://schemas.microsoft.com/office/drawing/2014/chart" uri="{C3380CC4-5D6E-409C-BE32-E72D297353CC}">
              <c16:uniqueId val="{00000001-1531-49C0-B69C-D8F594B2CAEB}"/>
            </c:ext>
          </c:extLst>
        </c:ser>
        <c:ser>
          <c:idx val="3"/>
          <c:order val="3"/>
          <c:tx>
            <c:v>Males - n</c:v>
          </c:tx>
          <c:spPr>
            <a:ln w="28575" cap="rnd">
              <a:solidFill>
                <a:schemeClr val="bg1">
                  <a:lumMod val="65000"/>
                </a:schemeClr>
              </a:solidFill>
              <a:prstDash val="dash"/>
              <a:round/>
            </a:ln>
            <a:effectLst/>
          </c:spPr>
          <c:marker>
            <c:symbol val="none"/>
          </c:marker>
          <c:cat>
            <c:numRef>
              <c:f>Results!$M$8:$M$57</c:f>
              <c:numCache>
                <c:formatCode>General</c:formatCode>
                <c:ptCount val="50"/>
                <c:pt idx="0">
                  <c:v>60</c:v>
                </c:pt>
                <c:pt idx="1">
                  <c:v>61</c:v>
                </c:pt>
                <c:pt idx="2">
                  <c:v>62</c:v>
                </c:pt>
                <c:pt idx="3">
                  <c:v>63</c:v>
                </c:pt>
                <c:pt idx="4">
                  <c:v>64</c:v>
                </c:pt>
                <c:pt idx="5">
                  <c:v>65</c:v>
                </c:pt>
                <c:pt idx="6">
                  <c:v>66</c:v>
                </c:pt>
                <c:pt idx="7">
                  <c:v>67</c:v>
                </c:pt>
                <c:pt idx="8">
                  <c:v>68</c:v>
                </c:pt>
                <c:pt idx="9">
                  <c:v>69</c:v>
                </c:pt>
                <c:pt idx="10">
                  <c:v>70</c:v>
                </c:pt>
                <c:pt idx="11">
                  <c:v>71</c:v>
                </c:pt>
                <c:pt idx="12">
                  <c:v>72</c:v>
                </c:pt>
                <c:pt idx="13">
                  <c:v>73</c:v>
                </c:pt>
                <c:pt idx="14">
                  <c:v>74</c:v>
                </c:pt>
                <c:pt idx="15">
                  <c:v>75</c:v>
                </c:pt>
                <c:pt idx="16">
                  <c:v>76</c:v>
                </c:pt>
                <c:pt idx="17">
                  <c:v>77</c:v>
                </c:pt>
                <c:pt idx="18">
                  <c:v>78</c:v>
                </c:pt>
                <c:pt idx="19">
                  <c:v>79</c:v>
                </c:pt>
                <c:pt idx="20">
                  <c:v>80</c:v>
                </c:pt>
                <c:pt idx="21">
                  <c:v>81</c:v>
                </c:pt>
                <c:pt idx="22">
                  <c:v>82</c:v>
                </c:pt>
                <c:pt idx="23">
                  <c:v>83</c:v>
                </c:pt>
                <c:pt idx="24">
                  <c:v>84</c:v>
                </c:pt>
                <c:pt idx="25">
                  <c:v>85</c:v>
                </c:pt>
                <c:pt idx="26">
                  <c:v>86</c:v>
                </c:pt>
                <c:pt idx="27">
                  <c:v>87</c:v>
                </c:pt>
                <c:pt idx="28">
                  <c:v>88</c:v>
                </c:pt>
                <c:pt idx="29">
                  <c:v>89</c:v>
                </c:pt>
                <c:pt idx="30">
                  <c:v>90</c:v>
                </c:pt>
                <c:pt idx="31">
                  <c:v>91</c:v>
                </c:pt>
                <c:pt idx="32">
                  <c:v>92</c:v>
                </c:pt>
                <c:pt idx="33">
                  <c:v>93</c:v>
                </c:pt>
                <c:pt idx="34">
                  <c:v>94</c:v>
                </c:pt>
                <c:pt idx="35">
                  <c:v>95</c:v>
                </c:pt>
                <c:pt idx="36">
                  <c:v>96</c:v>
                </c:pt>
                <c:pt idx="37">
                  <c:v>97</c:v>
                </c:pt>
                <c:pt idx="38">
                  <c:v>98</c:v>
                </c:pt>
                <c:pt idx="39">
                  <c:v>99</c:v>
                </c:pt>
                <c:pt idx="40">
                  <c:v>100</c:v>
                </c:pt>
                <c:pt idx="41">
                  <c:v>101</c:v>
                </c:pt>
                <c:pt idx="42">
                  <c:v>102</c:v>
                </c:pt>
                <c:pt idx="43">
                  <c:v>103</c:v>
                </c:pt>
                <c:pt idx="44">
                  <c:v>104</c:v>
                </c:pt>
                <c:pt idx="45">
                  <c:v>105</c:v>
                </c:pt>
                <c:pt idx="46">
                  <c:v>106</c:v>
                </c:pt>
                <c:pt idx="47">
                  <c:v>107</c:v>
                </c:pt>
                <c:pt idx="48">
                  <c:v>108</c:v>
                </c:pt>
                <c:pt idx="49">
                  <c:v>109</c:v>
                </c:pt>
              </c:numCache>
              <c:extLst xmlns:c15="http://schemas.microsoft.com/office/drawing/2012/chart"/>
            </c:numRef>
          </c:cat>
          <c:val>
            <c:numRef>
              <c:f>Results!$U$8:$U$57</c:f>
              <c:numCache>
                <c:formatCode>General</c:formatCode>
                <c:ptCount val="50"/>
                <c:pt idx="0">
                  <c:v>16.051759643439613</c:v>
                </c:pt>
                <c:pt idx="1">
                  <c:v>15.492963459207546</c:v>
                </c:pt>
                <c:pt idx="2">
                  <c:v>14.933022822128704</c:v>
                </c:pt>
                <c:pt idx="3">
                  <c:v>14.373008976762501</c:v>
                </c:pt>
                <c:pt idx="4">
                  <c:v>13.813915961468036</c:v>
                </c:pt>
                <c:pt idx="5">
                  <c:v>13.256649895495272</c:v>
                </c:pt>
                <c:pt idx="6">
                  <c:v>12.700695798542144</c:v>
                </c:pt>
                <c:pt idx="7">
                  <c:v>12.148077724900709</c:v>
                </c:pt>
                <c:pt idx="8">
                  <c:v>11.599361193578229</c:v>
                </c:pt>
                <c:pt idx="9">
                  <c:v>11.054971620101702</c:v>
                </c:pt>
                <c:pt idx="10">
                  <c:v>10.515177481418041</c:v>
                </c:pt>
                <c:pt idx="11">
                  <c:v>10.019051687845725</c:v>
                </c:pt>
                <c:pt idx="12">
                  <c:v>9.5276161599360201</c:v>
                </c:pt>
                <c:pt idx="13">
                  <c:v>9.0408215547501722</c:v>
                </c:pt>
                <c:pt idx="14">
                  <c:v>8.5584080465653773</c:v>
                </c:pt>
                <c:pt idx="15">
                  <c:v>8.0798710129636273</c:v>
                </c:pt>
                <c:pt idx="16">
                  <c:v>7.6892747030757684</c:v>
                </c:pt>
                <c:pt idx="17">
                  <c:v>7.3029178307830591</c:v>
                </c:pt>
                <c:pt idx="18">
                  <c:v>6.9203718443238076</c:v>
                </c:pt>
                <c:pt idx="19">
                  <c:v>6.5409429152990102</c:v>
                </c:pt>
                <c:pt idx="20">
                  <c:v>6.1636105439156585</c:v>
                </c:pt>
                <c:pt idx="21">
                  <c:v>5.8535662831510482</c:v>
                </c:pt>
                <c:pt idx="22">
                  <c:v>5.5468710831306831</c:v>
                </c:pt>
                <c:pt idx="23">
                  <c:v>5.2426101980001043</c:v>
                </c:pt>
                <c:pt idx="24">
                  <c:v>4.9394778419187944</c:v>
                </c:pt>
                <c:pt idx="25">
                  <c:v>4.6356637436431649</c:v>
                </c:pt>
                <c:pt idx="26">
                  <c:v>4.3461882932489138</c:v>
                </c:pt>
                <c:pt idx="27">
                  <c:v>4.052252986979167</c:v>
                </c:pt>
                <c:pt idx="28">
                  <c:v>3.7500167058310452</c:v>
                </c:pt>
                <c:pt idx="29">
                  <c:v>3.4341066960673614</c:v>
                </c:pt>
                <c:pt idx="30">
                  <c:v>3.0969180936560234</c:v>
                </c:pt>
                <c:pt idx="31">
                  <c:v>2.8964224192057761</c:v>
                </c:pt>
                <c:pt idx="32">
                  <c:v>2.6812338297255027</c:v>
                </c:pt>
                <c:pt idx="33">
                  <c:v>2.4427950773996319</c:v>
                </c:pt>
                <c:pt idx="34">
                  <c:v>2.1677182222983165</c:v>
                </c:pt>
                <c:pt idx="35">
                  <c:v>1.8347074353228585</c:v>
                </c:pt>
                <c:pt idx="36">
                  <c:v>1.7311169983871397</c:v>
                </c:pt>
                <c:pt idx="37">
                  <c:v>1.6066053919795695</c:v>
                </c:pt>
                <c:pt idx="38">
                  <c:v>1.4432128987842294</c:v>
                </c:pt>
                <c:pt idx="39">
                  <c:v>1.2058089901253166</c:v>
                </c:pt>
                <c:pt idx="40">
                  <c:v>0.82385488249785399</c:v>
                </c:pt>
                <c:pt idx="41">
                  <c:v>0.8027407035616706</c:v>
                </c:pt>
                <c:pt idx="42">
                  <c:v>0.78111042139569276</c:v>
                </c:pt>
                <c:pt idx="43">
                  <c:v>0.75897882388087501</c:v>
                </c:pt>
                <c:pt idx="44">
                  <c:v>0.73633247295026727</c:v>
                </c:pt>
                <c:pt idx="45">
                  <c:v>0.71306087101409432</c:v>
                </c:pt>
                <c:pt idx="46">
                  <c:v>0.68863542597848781</c:v>
                </c:pt>
                <c:pt idx="47">
                  <c:v>0.66057880085851861</c:v>
                </c:pt>
                <c:pt idx="48">
                  <c:v>0.61702050112801321</c:v>
                </c:pt>
                <c:pt idx="49">
                  <c:v>0.49903487232159688</c:v>
                </c:pt>
              </c:numCache>
              <c:extLst xmlns:c15="http://schemas.microsoft.com/office/drawing/2012/chart"/>
            </c:numRef>
          </c:val>
          <c:smooth val="0"/>
          <c:extLst xmlns:c15="http://schemas.microsoft.com/office/drawing/2012/chart">
            <c:ext xmlns:c16="http://schemas.microsoft.com/office/drawing/2014/chart" uri="{C3380CC4-5D6E-409C-BE32-E72D297353CC}">
              <c16:uniqueId val="{00000003-1531-49C0-B69C-D8F594B2CAEB}"/>
            </c:ext>
          </c:extLst>
        </c:ser>
        <c:dLbls>
          <c:showLegendKey val="0"/>
          <c:showVal val="0"/>
          <c:showCatName val="0"/>
          <c:showSerName val="0"/>
          <c:showPercent val="0"/>
          <c:showBubbleSize val="0"/>
        </c:dLbls>
        <c:smooth val="0"/>
        <c:axId val="145462832"/>
        <c:axId val="145796664"/>
        <c:extLst/>
      </c:lineChart>
      <c:catAx>
        <c:axId val="145462832"/>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dk1"/>
                    </a:solidFill>
                    <a:latin typeface="+mn-lt"/>
                    <a:ea typeface="+mn-ea"/>
                    <a:cs typeface="+mn-cs"/>
                  </a:defRPr>
                </a:pPr>
                <a:r>
                  <a:rPr lang="en-ZA" sz="1400"/>
                  <a:t>Age</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dk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0" i="0" u="none" strike="noStrike" kern="1200" baseline="0">
                <a:solidFill>
                  <a:schemeClr val="dk1"/>
                </a:solidFill>
                <a:latin typeface="+mn-lt"/>
                <a:ea typeface="+mn-ea"/>
                <a:cs typeface="+mn-cs"/>
              </a:defRPr>
            </a:pPr>
            <a:endParaRPr lang="en-US"/>
          </a:p>
        </c:txPr>
        <c:crossAx val="145796664"/>
        <c:crosses val="autoZero"/>
        <c:auto val="1"/>
        <c:lblAlgn val="ctr"/>
        <c:lblOffset val="100"/>
        <c:noMultiLvlLbl val="0"/>
      </c:catAx>
      <c:valAx>
        <c:axId val="1457966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dk1"/>
                    </a:solidFill>
                    <a:latin typeface="+mn-lt"/>
                    <a:ea typeface="+mn-ea"/>
                    <a:cs typeface="+mn-cs"/>
                  </a:defRPr>
                </a:pPr>
                <a:r>
                  <a:rPr lang="en-ZA" sz="1400"/>
                  <a:t>Expected future lifteime (years)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dk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dk1"/>
                </a:solidFill>
                <a:latin typeface="+mn-lt"/>
                <a:ea typeface="+mn-ea"/>
                <a:cs typeface="+mn-cs"/>
              </a:defRPr>
            </a:pPr>
            <a:endParaRPr lang="en-US"/>
          </a:p>
        </c:txPr>
        <c:crossAx val="14546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dk1"/>
              </a:solidFill>
              <a:latin typeface="+mn-lt"/>
              <a:ea typeface="+mn-ea"/>
              <a:cs typeface="+mn-cs"/>
            </a:defRPr>
          </a:pPr>
          <a:endParaRPr lang="en-US"/>
        </a:p>
      </c:txPr>
    </c:legend>
    <c:plotVisOnly val="1"/>
    <c:dispBlanksAs val="gap"/>
    <c:showDLblsOverMax val="0"/>
  </c:chart>
  <c:spPr>
    <a:solidFill>
      <a:schemeClr val="lt1"/>
    </a:solidFill>
    <a:ln w="12700" cap="flat" cmpd="sng" algn="ctr">
      <a:no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lineChart>
        <c:grouping val="standard"/>
        <c:varyColors val="0"/>
        <c:ser>
          <c:idx val="0"/>
          <c:order val="0"/>
          <c:tx>
            <c:v>Females</c:v>
          </c:tx>
          <c:spPr>
            <a:ln w="28575" cap="rnd">
              <a:solidFill>
                <a:srgbClr val="C00000"/>
              </a:solidFill>
              <a:round/>
            </a:ln>
            <a:effectLst/>
          </c:spPr>
          <c:marker>
            <c:symbol val="none"/>
          </c:marker>
          <c:cat>
            <c:numRef>
              <c:f>Results!$A$8:$A$57</c:f>
              <c:numCache>
                <c:formatCode>General</c:formatCode>
                <c:ptCount val="50"/>
                <c:pt idx="0">
                  <c:v>60</c:v>
                </c:pt>
                <c:pt idx="1">
                  <c:v>61</c:v>
                </c:pt>
                <c:pt idx="2">
                  <c:v>62</c:v>
                </c:pt>
                <c:pt idx="3">
                  <c:v>63</c:v>
                </c:pt>
                <c:pt idx="4">
                  <c:v>64</c:v>
                </c:pt>
                <c:pt idx="5">
                  <c:v>65</c:v>
                </c:pt>
                <c:pt idx="6">
                  <c:v>66</c:v>
                </c:pt>
                <c:pt idx="7">
                  <c:v>67</c:v>
                </c:pt>
                <c:pt idx="8">
                  <c:v>68</c:v>
                </c:pt>
                <c:pt idx="9">
                  <c:v>69</c:v>
                </c:pt>
                <c:pt idx="10">
                  <c:v>70</c:v>
                </c:pt>
                <c:pt idx="11">
                  <c:v>71</c:v>
                </c:pt>
                <c:pt idx="12">
                  <c:v>72</c:v>
                </c:pt>
                <c:pt idx="13">
                  <c:v>73</c:v>
                </c:pt>
                <c:pt idx="14">
                  <c:v>74</c:v>
                </c:pt>
                <c:pt idx="15">
                  <c:v>75</c:v>
                </c:pt>
                <c:pt idx="16">
                  <c:v>76</c:v>
                </c:pt>
                <c:pt idx="17">
                  <c:v>77</c:v>
                </c:pt>
                <c:pt idx="18">
                  <c:v>78</c:v>
                </c:pt>
                <c:pt idx="19">
                  <c:v>79</c:v>
                </c:pt>
                <c:pt idx="20">
                  <c:v>80</c:v>
                </c:pt>
                <c:pt idx="21">
                  <c:v>81</c:v>
                </c:pt>
                <c:pt idx="22">
                  <c:v>82</c:v>
                </c:pt>
                <c:pt idx="23">
                  <c:v>83</c:v>
                </c:pt>
                <c:pt idx="24">
                  <c:v>84</c:v>
                </c:pt>
                <c:pt idx="25">
                  <c:v>85</c:v>
                </c:pt>
                <c:pt idx="26">
                  <c:v>86</c:v>
                </c:pt>
                <c:pt idx="27">
                  <c:v>87</c:v>
                </c:pt>
                <c:pt idx="28">
                  <c:v>88</c:v>
                </c:pt>
                <c:pt idx="29">
                  <c:v>89</c:v>
                </c:pt>
                <c:pt idx="30">
                  <c:v>90</c:v>
                </c:pt>
                <c:pt idx="31">
                  <c:v>91</c:v>
                </c:pt>
                <c:pt idx="32">
                  <c:v>92</c:v>
                </c:pt>
                <c:pt idx="33">
                  <c:v>93</c:v>
                </c:pt>
                <c:pt idx="34">
                  <c:v>94</c:v>
                </c:pt>
                <c:pt idx="35">
                  <c:v>95</c:v>
                </c:pt>
                <c:pt idx="36">
                  <c:v>96</c:v>
                </c:pt>
                <c:pt idx="37">
                  <c:v>97</c:v>
                </c:pt>
                <c:pt idx="38">
                  <c:v>98</c:v>
                </c:pt>
                <c:pt idx="39">
                  <c:v>99</c:v>
                </c:pt>
                <c:pt idx="40">
                  <c:v>100</c:v>
                </c:pt>
                <c:pt idx="41">
                  <c:v>101</c:v>
                </c:pt>
                <c:pt idx="42">
                  <c:v>102</c:v>
                </c:pt>
                <c:pt idx="43">
                  <c:v>103</c:v>
                </c:pt>
                <c:pt idx="44">
                  <c:v>104</c:v>
                </c:pt>
                <c:pt idx="45">
                  <c:v>105</c:v>
                </c:pt>
                <c:pt idx="46">
                  <c:v>106</c:v>
                </c:pt>
                <c:pt idx="47">
                  <c:v>107</c:v>
                </c:pt>
                <c:pt idx="48">
                  <c:v>108</c:v>
                </c:pt>
                <c:pt idx="49">
                  <c:v>109</c:v>
                </c:pt>
              </c:numCache>
            </c:numRef>
          </c:cat>
          <c:val>
            <c:numRef>
              <c:f>Results!$B$8:$B$57</c:f>
              <c:numCache>
                <c:formatCode>General</c:formatCode>
                <c:ptCount val="50"/>
                <c:pt idx="0">
                  <c:v>4220397.0015643248</c:v>
                </c:pt>
                <c:pt idx="1">
                  <c:v>4071410.4968255665</c:v>
                </c:pt>
                <c:pt idx="2">
                  <c:v>3921619.7633347833</c:v>
                </c:pt>
                <c:pt idx="3">
                  <c:v>3771379.1646752199</c:v>
                </c:pt>
                <c:pt idx="4">
                  <c:v>3621033.6121546719</c:v>
                </c:pt>
                <c:pt idx="5">
                  <c:v>3470920.4689405169</c:v>
                </c:pt>
                <c:pt idx="6">
                  <c:v>3321370.9800417321</c:v>
                </c:pt>
                <c:pt idx="7">
                  <c:v>3172711.3418291989</c:v>
                </c:pt>
                <c:pt idx="8">
                  <c:v>3025263.4392435444</c:v>
                </c:pt>
                <c:pt idx="9">
                  <c:v>2879345.2465186734</c:v>
                </c:pt>
                <c:pt idx="10">
                  <c:v>2735270.8825833267</c:v>
                </c:pt>
                <c:pt idx="11">
                  <c:v>2593350.3160877</c:v>
                </c:pt>
                <c:pt idx="12">
                  <c:v>2453888.7205750491</c:v>
                </c:pt>
                <c:pt idx="13">
                  <c:v>2317185.4893922228</c:v>
                </c:pt>
                <c:pt idx="14">
                  <c:v>2183532.937797437</c:v>
                </c:pt>
                <c:pt idx="15">
                  <c:v>2053214.757000993</c:v>
                </c:pt>
                <c:pt idx="16">
                  <c:v>1926504.3424984519</c:v>
                </c:pt>
                <c:pt idx="17">
                  <c:v>1803663.1853454628</c:v>
                </c:pt>
                <c:pt idx="18">
                  <c:v>1684939.5503856018</c:v>
                </c:pt>
                <c:pt idx="19">
                  <c:v>1570567.5930489986</c:v>
                </c:pt>
                <c:pt idx="20">
                  <c:v>1460766.7883777423</c:v>
                </c:pt>
                <c:pt idx="21">
                  <c:v>1355740.9938442961</c:v>
                </c:pt>
                <c:pt idx="22">
                  <c:v>1255675.7214215607</c:v>
                </c:pt>
                <c:pt idx="23">
                  <c:v>1160731.6397002535</c:v>
                </c:pt>
                <c:pt idx="24">
                  <c:v>1071032.7840214099</c:v>
                </c:pt>
                <c:pt idx="25">
                  <c:v>986650.22316972306</c:v>
                </c:pt>
                <c:pt idx="26">
                  <c:v>907585.99691502505</c:v>
                </c:pt>
                <c:pt idx="27">
                  <c:v>833768.52921419195</c:v>
                </c:pt>
                <c:pt idx="28">
                  <c:v>765068.57073599205</c:v>
                </c:pt>
                <c:pt idx="29">
                  <c:v>701320.6791360256</c:v>
                </c:pt>
                <c:pt idx="30">
                  <c:v>642337.89315642475</c:v>
                </c:pt>
                <c:pt idx="31">
                  <c:v>587919.50149568636</c:v>
                </c:pt>
                <c:pt idx="32">
                  <c:v>537854.7093430449</c:v>
                </c:pt>
                <c:pt idx="33">
                  <c:v>491924.62712482479</c:v>
                </c:pt>
                <c:pt idx="34">
                  <c:v>449903.93072899029</c:v>
                </c:pt>
                <c:pt idx="35">
                  <c:v>411562.69581703009</c:v>
                </c:pt>
                <c:pt idx="36">
                  <c:v>376668.44917690597</c:v>
                </c:pt>
                <c:pt idx="37">
                  <c:v>344988.29927517497</c:v>
                </c:pt>
                <c:pt idx="38">
                  <c:v>316290.97667572688</c:v>
                </c:pt>
                <c:pt idx="39">
                  <c:v>290348.65635161696</c:v>
                </c:pt>
                <c:pt idx="40">
                  <c:v>266938.52063699294</c:v>
                </c:pt>
                <c:pt idx="41">
                  <c:v>245844.14111052817</c:v>
                </c:pt>
                <c:pt idx="42">
                  <c:v>226856.85718295831</c:v>
                </c:pt>
                <c:pt idx="43">
                  <c:v>209777.19035890489</c:v>
                </c:pt>
                <c:pt idx="44">
                  <c:v>194415.18906839812</c:v>
                </c:pt>
                <c:pt idx="45">
                  <c:v>180583.684053134</c:v>
                </c:pt>
                <c:pt idx="46">
                  <c:v>168058.68627996079</c:v>
                </c:pt>
                <c:pt idx="47">
                  <c:v>156396.75174002693</c:v>
                </c:pt>
                <c:pt idx="48">
                  <c:v>144682.34362643273</c:v>
                </c:pt>
                <c:pt idx="49">
                  <c:v>129352.05239372706</c:v>
                </c:pt>
              </c:numCache>
            </c:numRef>
          </c:val>
          <c:smooth val="0"/>
          <c:extLst>
            <c:ext xmlns:c16="http://schemas.microsoft.com/office/drawing/2014/chart" uri="{C3380CC4-5D6E-409C-BE32-E72D297353CC}">
              <c16:uniqueId val="{00000008-E4C8-4F33-819A-9AB0F7513681}"/>
            </c:ext>
          </c:extLst>
        </c:ser>
        <c:ser>
          <c:idx val="1"/>
          <c:order val="1"/>
          <c:tx>
            <c:v>Males</c:v>
          </c:tx>
          <c:spPr>
            <a:ln w="28575" cap="rnd">
              <a:solidFill>
                <a:srgbClr val="005876"/>
              </a:solidFill>
              <a:round/>
            </a:ln>
            <a:effectLst/>
          </c:spPr>
          <c:marker>
            <c:symbol val="none"/>
          </c:marker>
          <c:cat>
            <c:numRef>
              <c:f>Results!$A$8:$A$57</c:f>
              <c:numCache>
                <c:formatCode>General</c:formatCode>
                <c:ptCount val="50"/>
                <c:pt idx="0">
                  <c:v>60</c:v>
                </c:pt>
                <c:pt idx="1">
                  <c:v>61</c:v>
                </c:pt>
                <c:pt idx="2">
                  <c:v>62</c:v>
                </c:pt>
                <c:pt idx="3">
                  <c:v>63</c:v>
                </c:pt>
                <c:pt idx="4">
                  <c:v>64</c:v>
                </c:pt>
                <c:pt idx="5">
                  <c:v>65</c:v>
                </c:pt>
                <c:pt idx="6">
                  <c:v>66</c:v>
                </c:pt>
                <c:pt idx="7">
                  <c:v>67</c:v>
                </c:pt>
                <c:pt idx="8">
                  <c:v>68</c:v>
                </c:pt>
                <c:pt idx="9">
                  <c:v>69</c:v>
                </c:pt>
                <c:pt idx="10">
                  <c:v>70</c:v>
                </c:pt>
                <c:pt idx="11">
                  <c:v>71</c:v>
                </c:pt>
                <c:pt idx="12">
                  <c:v>72</c:v>
                </c:pt>
                <c:pt idx="13">
                  <c:v>73</c:v>
                </c:pt>
                <c:pt idx="14">
                  <c:v>74</c:v>
                </c:pt>
                <c:pt idx="15">
                  <c:v>75</c:v>
                </c:pt>
                <c:pt idx="16">
                  <c:v>76</c:v>
                </c:pt>
                <c:pt idx="17">
                  <c:v>77</c:v>
                </c:pt>
                <c:pt idx="18">
                  <c:v>78</c:v>
                </c:pt>
                <c:pt idx="19">
                  <c:v>79</c:v>
                </c:pt>
                <c:pt idx="20">
                  <c:v>80</c:v>
                </c:pt>
                <c:pt idx="21">
                  <c:v>81</c:v>
                </c:pt>
                <c:pt idx="22">
                  <c:v>82</c:v>
                </c:pt>
                <c:pt idx="23">
                  <c:v>83</c:v>
                </c:pt>
                <c:pt idx="24">
                  <c:v>84</c:v>
                </c:pt>
                <c:pt idx="25">
                  <c:v>85</c:v>
                </c:pt>
                <c:pt idx="26">
                  <c:v>86</c:v>
                </c:pt>
                <c:pt idx="27">
                  <c:v>87</c:v>
                </c:pt>
                <c:pt idx="28">
                  <c:v>88</c:v>
                </c:pt>
                <c:pt idx="29">
                  <c:v>89</c:v>
                </c:pt>
                <c:pt idx="30">
                  <c:v>90</c:v>
                </c:pt>
                <c:pt idx="31">
                  <c:v>91</c:v>
                </c:pt>
                <c:pt idx="32">
                  <c:v>92</c:v>
                </c:pt>
                <c:pt idx="33">
                  <c:v>93</c:v>
                </c:pt>
                <c:pt idx="34">
                  <c:v>94</c:v>
                </c:pt>
                <c:pt idx="35">
                  <c:v>95</c:v>
                </c:pt>
                <c:pt idx="36">
                  <c:v>96</c:v>
                </c:pt>
                <c:pt idx="37">
                  <c:v>97</c:v>
                </c:pt>
                <c:pt idx="38">
                  <c:v>98</c:v>
                </c:pt>
                <c:pt idx="39">
                  <c:v>99</c:v>
                </c:pt>
                <c:pt idx="40">
                  <c:v>100</c:v>
                </c:pt>
                <c:pt idx="41">
                  <c:v>101</c:v>
                </c:pt>
                <c:pt idx="42">
                  <c:v>102</c:v>
                </c:pt>
                <c:pt idx="43">
                  <c:v>103</c:v>
                </c:pt>
                <c:pt idx="44">
                  <c:v>104</c:v>
                </c:pt>
                <c:pt idx="45">
                  <c:v>105</c:v>
                </c:pt>
                <c:pt idx="46">
                  <c:v>106</c:v>
                </c:pt>
                <c:pt idx="47">
                  <c:v>107</c:v>
                </c:pt>
                <c:pt idx="48">
                  <c:v>108</c:v>
                </c:pt>
                <c:pt idx="49">
                  <c:v>109</c:v>
                </c:pt>
              </c:numCache>
            </c:numRef>
          </c:cat>
          <c:val>
            <c:numRef>
              <c:f>Results!$N$8:$N$57</c:f>
              <c:numCache>
                <c:formatCode>General</c:formatCode>
                <c:ptCount val="50"/>
                <c:pt idx="0">
                  <c:v>2735134.512681087</c:v>
                </c:pt>
                <c:pt idx="1">
                  <c:v>2633448.3787960759</c:v>
                </c:pt>
                <c:pt idx="2">
                  <c:v>2531084.7296937816</c:v>
                </c:pt>
                <c:pt idx="3">
                  <c:v>2428460.4273332562</c:v>
                </c:pt>
                <c:pt idx="4">
                  <c:v>2325977.6898920666</c:v>
                </c:pt>
                <c:pt idx="5">
                  <c:v>2224021.1921912879</c:v>
                </c:pt>
                <c:pt idx="6">
                  <c:v>2122955.4778105584</c:v>
                </c:pt>
                <c:pt idx="7">
                  <c:v>2023122.7564579293</c:v>
                </c:pt>
                <c:pt idx="8">
                  <c:v>1924841.1022762107</c:v>
                </c:pt>
                <c:pt idx="9">
                  <c:v>1828403.0432175761</c:v>
                </c:pt>
                <c:pt idx="10">
                  <c:v>1734074.5231070342</c:v>
                </c:pt>
                <c:pt idx="11">
                  <c:v>1642094.2163786038</c:v>
                </c:pt>
                <c:pt idx="12">
                  <c:v>1552673.1743763641</c:v>
                </c:pt>
                <c:pt idx="13">
                  <c:v>1465994.7796792297</c:v>
                </c:pt>
                <c:pt idx="14">
                  <c:v>1382214.9797783683</c:v>
                </c:pt>
                <c:pt idx="15">
                  <c:v>1301462.7626231385</c:v>
                </c:pt>
                <c:pt idx="16">
                  <c:v>1223840.8238708554</c:v>
                </c:pt>
                <c:pt idx="17">
                  <c:v>1149426.3617102585</c:v>
                </c:pt>
                <c:pt idx="18">
                  <c:v>1078271.9259101651</c:v>
                </c:pt>
                <c:pt idx="19">
                  <c:v>1010406.2564022286</c:v>
                </c:pt>
                <c:pt idx="20">
                  <c:v>945835.09193993872</c:v>
                </c:pt>
                <c:pt idx="21">
                  <c:v>884542.02391156647</c:v>
                </c:pt>
                <c:pt idx="22">
                  <c:v>826489.60562373127</c:v>
                </c:pt>
                <c:pt idx="23">
                  <c:v>771621.04521800333</c:v>
                </c:pt>
                <c:pt idx="24">
                  <c:v>719862.83810088725</c:v>
                </c:pt>
                <c:pt idx="25">
                  <c:v>671128.61842576682</c:v>
                </c:pt>
                <c:pt idx="26">
                  <c:v>625324.02528943715</c:v>
                </c:pt>
                <c:pt idx="27">
                  <c:v>582350.89306396968</c:v>
                </c:pt>
                <c:pt idx="28">
                  <c:v>542108.37324143481</c:v>
                </c:pt>
                <c:pt idx="29">
                  <c:v>504492.28746708238</c:v>
                </c:pt>
                <c:pt idx="30">
                  <c:v>469394.60779080883</c:v>
                </c:pt>
                <c:pt idx="31">
                  <c:v>436703.50793576724</c:v>
                </c:pt>
                <c:pt idx="32">
                  <c:v>406303.92472475988</c:v>
                </c:pt>
                <c:pt idx="33">
                  <c:v>378078.45758013264</c:v>
                </c:pt>
                <c:pt idx="34">
                  <c:v>351908.46117051982</c:v>
                </c:pt>
                <c:pt idx="35">
                  <c:v>327675.2320984563</c:v>
                </c:pt>
                <c:pt idx="36">
                  <c:v>305261.21199764585</c:v>
                </c:pt>
                <c:pt idx="37">
                  <c:v>284551.12368980091</c:v>
                </c:pt>
                <c:pt idx="38">
                  <c:v>265432.93822727492</c:v>
                </c:pt>
                <c:pt idx="39">
                  <c:v>247798.56192360705</c:v>
                </c:pt>
                <c:pt idx="40">
                  <c:v>231544.16569034834</c:v>
                </c:pt>
                <c:pt idx="41">
                  <c:v>216570.18640506474</c:v>
                </c:pt>
                <c:pt idx="42">
                  <c:v>202781.20850139679</c:v>
                </c:pt>
                <c:pt idx="43">
                  <c:v>190086.03726619668</c:v>
                </c:pt>
                <c:pt idx="44">
                  <c:v>178397.68351824585</c:v>
                </c:pt>
                <c:pt idx="45">
                  <c:v>167629.38858362622</c:v>
                </c:pt>
                <c:pt idx="46">
                  <c:v>157666.82396596589</c:v>
                </c:pt>
                <c:pt idx="47">
                  <c:v>148334.81758242895</c:v>
                </c:pt>
                <c:pt idx="48">
                  <c:v>139019.06666601708</c:v>
                </c:pt>
                <c:pt idx="49">
                  <c:v>125850.58808044661</c:v>
                </c:pt>
              </c:numCache>
            </c:numRef>
          </c:val>
          <c:smooth val="0"/>
          <c:extLst>
            <c:ext xmlns:c16="http://schemas.microsoft.com/office/drawing/2014/chart" uri="{C3380CC4-5D6E-409C-BE32-E72D297353CC}">
              <c16:uniqueId val="{00000009-E4C8-4F33-819A-9AB0F7513681}"/>
            </c:ext>
          </c:extLst>
        </c:ser>
        <c:dLbls>
          <c:showLegendKey val="0"/>
          <c:showVal val="0"/>
          <c:showCatName val="0"/>
          <c:showSerName val="0"/>
          <c:showPercent val="0"/>
          <c:showBubbleSize val="0"/>
        </c:dLbls>
        <c:smooth val="0"/>
        <c:axId val="145828536"/>
        <c:axId val="145664272"/>
      </c:lineChart>
      <c:catAx>
        <c:axId val="145828536"/>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dk1"/>
                    </a:solidFill>
                    <a:latin typeface="+mn-lt"/>
                    <a:ea typeface="+mn-ea"/>
                    <a:cs typeface="+mn-cs"/>
                  </a:defRPr>
                </a:pPr>
                <a:r>
                  <a:rPr lang="en-ZA" sz="1400"/>
                  <a:t>Age</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dk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0" i="0" u="none" strike="noStrike" kern="1200" baseline="0">
                <a:solidFill>
                  <a:schemeClr val="dk1"/>
                </a:solidFill>
                <a:latin typeface="+mn-lt"/>
                <a:ea typeface="+mn-ea"/>
                <a:cs typeface="+mn-cs"/>
              </a:defRPr>
            </a:pPr>
            <a:endParaRPr lang="en-US"/>
          </a:p>
        </c:txPr>
        <c:crossAx val="145664272"/>
        <c:crosses val="autoZero"/>
        <c:auto val="1"/>
        <c:lblAlgn val="ctr"/>
        <c:lblOffset val="100"/>
        <c:noMultiLvlLbl val="0"/>
      </c:catAx>
      <c:valAx>
        <c:axId val="14566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dk1"/>
                </a:solidFill>
                <a:latin typeface="+mn-lt"/>
                <a:ea typeface="+mn-ea"/>
                <a:cs typeface="+mn-cs"/>
              </a:defRPr>
            </a:pPr>
            <a:endParaRPr lang="en-US"/>
          </a:p>
        </c:txPr>
        <c:crossAx val="145828536"/>
        <c:crosses val="autoZero"/>
        <c:crossBetween val="between"/>
        <c:dispUnits>
          <c:builtInUnit val="thousands"/>
          <c:dispUnitsLbl>
            <c:layout>
              <c:manualLayout>
                <c:xMode val="edge"/>
                <c:yMode val="edge"/>
                <c:x val="1.2023637330894859E-2"/>
                <c:y val="0.33458572737201109"/>
              </c:manualLayout>
            </c:layout>
            <c:tx>
              <c:rich>
                <a:bodyPr rot="-5400000" spcFirstLastPara="1" vertOverflow="ellipsis" vert="horz" wrap="square" anchor="ctr" anchorCtr="1"/>
                <a:lstStyle/>
                <a:p>
                  <a:pPr>
                    <a:defRPr sz="1400" b="0" i="0" u="none" strike="noStrike" kern="1200" baseline="0">
                      <a:solidFill>
                        <a:schemeClr val="dk1"/>
                      </a:solidFill>
                      <a:latin typeface="+mn-lt"/>
                      <a:ea typeface="+mn-ea"/>
                      <a:cs typeface="+mn-cs"/>
                    </a:defRPr>
                  </a:pPr>
                  <a:r>
                    <a:rPr lang="en-US" sz="1400" dirty="0"/>
                    <a:t>R000</a:t>
                  </a:r>
                </a:p>
              </c:rich>
            </c:tx>
            <c:spPr>
              <a:noFill/>
              <a:ln>
                <a:noFill/>
              </a:ln>
              <a:effectLst/>
            </c:spPr>
            <c:txPr>
              <a:bodyPr rot="-5400000" spcFirstLastPara="1" vertOverflow="ellipsis" vert="horz" wrap="square" anchor="ctr" anchorCtr="1"/>
              <a:lstStyle/>
              <a:p>
                <a:pPr>
                  <a:defRPr sz="1400" b="0" i="0" u="none" strike="noStrike" kern="1200" baseline="0">
                    <a:solidFill>
                      <a:schemeClr val="dk1"/>
                    </a:solidFill>
                    <a:latin typeface="+mn-lt"/>
                    <a:ea typeface="+mn-ea"/>
                    <a:cs typeface="+mn-cs"/>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dk1"/>
              </a:solidFill>
              <a:latin typeface="+mn-lt"/>
              <a:ea typeface="+mn-ea"/>
              <a:cs typeface="+mn-cs"/>
            </a:defRPr>
          </a:pPr>
          <a:endParaRPr lang="en-US"/>
        </a:p>
      </c:txPr>
    </c:legend>
    <c:plotVisOnly val="1"/>
    <c:dispBlanksAs val="gap"/>
    <c:showDLblsOverMax val="0"/>
  </c:chart>
  <c:spPr>
    <a:solidFill>
      <a:schemeClr val="lt1"/>
    </a:solidFill>
    <a:ln w="12700" cap="flat" cmpd="sng" algn="ctr">
      <a:no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4D4185-542B-4C07-97CF-DEDB2909A2CA}"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B1312163-8CD9-498C-8CD9-ACF2A971B88F}">
      <dgm:prSet phldrT="[Text]"/>
      <dgm:spPr/>
      <dgm:t>
        <a:bodyPr/>
        <a:lstStyle/>
        <a:p>
          <a:r>
            <a:rPr lang="en-US" b="1" dirty="0"/>
            <a:t>(Further) </a:t>
          </a:r>
        </a:p>
        <a:p>
          <a:r>
            <a:rPr lang="en-US" b="1" dirty="0"/>
            <a:t>Reduced confidence</a:t>
          </a:r>
        </a:p>
      </dgm:t>
    </dgm:pt>
    <dgm:pt modelId="{39EE7DF0-6F77-403E-A295-20F54396744D}" type="parTrans" cxnId="{7B2D5C4F-E613-4437-A7BA-10B7F1DEDDD5}">
      <dgm:prSet/>
      <dgm:spPr/>
      <dgm:t>
        <a:bodyPr/>
        <a:lstStyle/>
        <a:p>
          <a:endParaRPr lang="en-US" b="1"/>
        </a:p>
      </dgm:t>
    </dgm:pt>
    <dgm:pt modelId="{6EC080B5-606A-484C-A6A7-648BDB08DC5D}" type="sibTrans" cxnId="{7B2D5C4F-E613-4437-A7BA-10B7F1DEDDD5}">
      <dgm:prSet/>
      <dgm:spPr/>
      <dgm:t>
        <a:bodyPr/>
        <a:lstStyle/>
        <a:p>
          <a:endParaRPr lang="en-US" b="1"/>
        </a:p>
      </dgm:t>
    </dgm:pt>
    <dgm:pt modelId="{4276BEE3-6D9F-48A2-A2A2-E67D4C0C7111}">
      <dgm:prSet phldrT="[Text]"/>
      <dgm:spPr/>
      <dgm:t>
        <a:bodyPr/>
        <a:lstStyle/>
        <a:p>
          <a:r>
            <a:rPr lang="en-US" b="1" dirty="0"/>
            <a:t>(Further)</a:t>
          </a:r>
        </a:p>
        <a:p>
          <a:r>
            <a:rPr lang="en-US" b="1" dirty="0"/>
            <a:t>Lack of engagement</a:t>
          </a:r>
        </a:p>
      </dgm:t>
    </dgm:pt>
    <dgm:pt modelId="{25CF88C8-E969-4917-A50D-4C33D88118CA}" type="parTrans" cxnId="{A7D26FDA-971C-4248-90C0-AAED6F56E7B3}">
      <dgm:prSet/>
      <dgm:spPr/>
      <dgm:t>
        <a:bodyPr/>
        <a:lstStyle/>
        <a:p>
          <a:endParaRPr lang="en-US" b="1"/>
        </a:p>
      </dgm:t>
    </dgm:pt>
    <dgm:pt modelId="{115ABD5B-8BC5-45BB-AC89-63B6A40382BC}" type="sibTrans" cxnId="{A7D26FDA-971C-4248-90C0-AAED6F56E7B3}">
      <dgm:prSet/>
      <dgm:spPr/>
      <dgm:t>
        <a:bodyPr/>
        <a:lstStyle/>
        <a:p>
          <a:endParaRPr lang="en-US" b="1"/>
        </a:p>
      </dgm:t>
    </dgm:pt>
    <dgm:pt modelId="{10A20BB5-E47D-490E-9272-FEF089E19B6F}">
      <dgm:prSet phldrT="[Text]"/>
      <dgm:spPr/>
      <dgm:t>
        <a:bodyPr/>
        <a:lstStyle/>
        <a:p>
          <a:r>
            <a:rPr lang="en-US" b="1" dirty="0"/>
            <a:t>Actual cognitive effects</a:t>
          </a:r>
        </a:p>
      </dgm:t>
    </dgm:pt>
    <dgm:pt modelId="{D938853E-FB8F-4453-A39D-A7C9A55C50A9}" type="parTrans" cxnId="{A0570B5D-883A-4AD9-ACD0-C2F42E6FA98F}">
      <dgm:prSet/>
      <dgm:spPr/>
      <dgm:t>
        <a:bodyPr/>
        <a:lstStyle/>
        <a:p>
          <a:endParaRPr lang="en-US" b="1"/>
        </a:p>
      </dgm:t>
    </dgm:pt>
    <dgm:pt modelId="{6E6D5DE6-33BC-4C4C-99AD-C1576F3EC1D9}" type="sibTrans" cxnId="{A0570B5D-883A-4AD9-ACD0-C2F42E6FA98F}">
      <dgm:prSet/>
      <dgm:spPr/>
      <dgm:t>
        <a:bodyPr/>
        <a:lstStyle/>
        <a:p>
          <a:endParaRPr lang="en-US" b="1"/>
        </a:p>
      </dgm:t>
    </dgm:pt>
    <dgm:pt modelId="{4475D5B3-1839-4F7F-9834-A194A4EEDA1B}">
      <dgm:prSet phldrT="[Text]"/>
      <dgm:spPr/>
      <dgm:t>
        <a:bodyPr/>
        <a:lstStyle/>
        <a:p>
          <a:r>
            <a:rPr lang="en-US" b="1" dirty="0"/>
            <a:t>Use it or lose it</a:t>
          </a:r>
        </a:p>
      </dgm:t>
    </dgm:pt>
    <dgm:pt modelId="{DBB619DC-41AC-4A61-8803-8B0055783E5C}" type="parTrans" cxnId="{42F632AD-91F2-49F3-8FFB-803C3D308692}">
      <dgm:prSet/>
      <dgm:spPr/>
      <dgm:t>
        <a:bodyPr/>
        <a:lstStyle/>
        <a:p>
          <a:endParaRPr lang="en-US" b="1"/>
        </a:p>
      </dgm:t>
    </dgm:pt>
    <dgm:pt modelId="{7D3E194E-4AA3-4266-9051-0AE1C7D5D74B}" type="sibTrans" cxnId="{42F632AD-91F2-49F3-8FFB-803C3D308692}">
      <dgm:prSet/>
      <dgm:spPr/>
      <dgm:t>
        <a:bodyPr/>
        <a:lstStyle/>
        <a:p>
          <a:endParaRPr lang="en-US" b="1"/>
        </a:p>
      </dgm:t>
    </dgm:pt>
    <dgm:pt modelId="{A4B5CC8B-DAA1-4AB9-82BC-ABC29781EBAF}" type="pres">
      <dgm:prSet presAssocID="{234D4185-542B-4C07-97CF-DEDB2909A2CA}" presName="cycle" presStyleCnt="0">
        <dgm:presLayoutVars>
          <dgm:dir/>
          <dgm:resizeHandles val="exact"/>
        </dgm:presLayoutVars>
      </dgm:prSet>
      <dgm:spPr/>
    </dgm:pt>
    <dgm:pt modelId="{5D48A37E-D59E-423F-9F4A-CCEDE4966F40}" type="pres">
      <dgm:prSet presAssocID="{B1312163-8CD9-498C-8CD9-ACF2A971B88F}" presName="node" presStyleLbl="node1" presStyleIdx="0" presStyleCnt="4" custScaleX="116862" custScaleY="130610">
        <dgm:presLayoutVars>
          <dgm:bulletEnabled val="1"/>
        </dgm:presLayoutVars>
      </dgm:prSet>
      <dgm:spPr/>
    </dgm:pt>
    <dgm:pt modelId="{A45AD93E-CFFA-441B-96C1-AD6A2132A073}" type="pres">
      <dgm:prSet presAssocID="{B1312163-8CD9-498C-8CD9-ACF2A971B88F}" presName="spNode" presStyleCnt="0"/>
      <dgm:spPr/>
    </dgm:pt>
    <dgm:pt modelId="{960A736D-8FEC-45F1-BB96-DEB3D2203AAC}" type="pres">
      <dgm:prSet presAssocID="{6EC080B5-606A-484C-A6A7-648BDB08DC5D}" presName="sibTrans" presStyleLbl="sibTrans1D1" presStyleIdx="0" presStyleCnt="4"/>
      <dgm:spPr/>
    </dgm:pt>
    <dgm:pt modelId="{A456C7FC-5D31-46B1-B602-AA7DA80B27D5}" type="pres">
      <dgm:prSet presAssocID="{4276BEE3-6D9F-48A2-A2A2-E67D4C0C7111}" presName="node" presStyleLbl="node1" presStyleIdx="1" presStyleCnt="4" custScaleX="122483" custScaleY="128046">
        <dgm:presLayoutVars>
          <dgm:bulletEnabled val="1"/>
        </dgm:presLayoutVars>
      </dgm:prSet>
      <dgm:spPr/>
    </dgm:pt>
    <dgm:pt modelId="{3EB2D15C-B82A-4EDA-94D5-9E65844C6BFE}" type="pres">
      <dgm:prSet presAssocID="{4276BEE3-6D9F-48A2-A2A2-E67D4C0C7111}" presName="spNode" presStyleCnt="0"/>
      <dgm:spPr/>
    </dgm:pt>
    <dgm:pt modelId="{F5CADF42-8D53-499F-80C0-68FAA5BCFF2A}" type="pres">
      <dgm:prSet presAssocID="{115ABD5B-8BC5-45BB-AC89-63B6A40382BC}" presName="sibTrans" presStyleLbl="sibTrans1D1" presStyleIdx="1" presStyleCnt="4"/>
      <dgm:spPr/>
    </dgm:pt>
    <dgm:pt modelId="{C0325E5D-5A8E-47AF-80B2-89402184D853}" type="pres">
      <dgm:prSet presAssocID="{4475D5B3-1839-4F7F-9834-A194A4EEDA1B}" presName="node" presStyleLbl="node1" presStyleIdx="2" presStyleCnt="4" custScaleX="121492" custScaleY="132507">
        <dgm:presLayoutVars>
          <dgm:bulletEnabled val="1"/>
        </dgm:presLayoutVars>
      </dgm:prSet>
      <dgm:spPr/>
    </dgm:pt>
    <dgm:pt modelId="{E75D16AC-806C-4C03-8BC2-0DC47919E905}" type="pres">
      <dgm:prSet presAssocID="{4475D5B3-1839-4F7F-9834-A194A4EEDA1B}" presName="spNode" presStyleCnt="0"/>
      <dgm:spPr/>
    </dgm:pt>
    <dgm:pt modelId="{4F53FAC8-D2BC-4F9C-919D-C5B7F52FADDD}" type="pres">
      <dgm:prSet presAssocID="{7D3E194E-4AA3-4266-9051-0AE1C7D5D74B}" presName="sibTrans" presStyleLbl="sibTrans1D1" presStyleIdx="2" presStyleCnt="4"/>
      <dgm:spPr/>
    </dgm:pt>
    <dgm:pt modelId="{76740D83-DDE9-4BFC-B8D1-26C51C32B692}" type="pres">
      <dgm:prSet presAssocID="{10A20BB5-E47D-490E-9272-FEF089E19B6F}" presName="node" presStyleLbl="node1" presStyleIdx="3" presStyleCnt="4" custScaleX="130957" custScaleY="128994">
        <dgm:presLayoutVars>
          <dgm:bulletEnabled val="1"/>
        </dgm:presLayoutVars>
      </dgm:prSet>
      <dgm:spPr/>
    </dgm:pt>
    <dgm:pt modelId="{7FF2905C-A98E-4A60-B666-447739BBC397}" type="pres">
      <dgm:prSet presAssocID="{10A20BB5-E47D-490E-9272-FEF089E19B6F}" presName="spNode" presStyleCnt="0"/>
      <dgm:spPr/>
    </dgm:pt>
    <dgm:pt modelId="{454427D8-4BEB-4AE3-A631-5068E323DDEB}" type="pres">
      <dgm:prSet presAssocID="{6E6D5DE6-33BC-4C4C-99AD-C1576F3EC1D9}" presName="sibTrans" presStyleLbl="sibTrans1D1" presStyleIdx="3" presStyleCnt="4"/>
      <dgm:spPr/>
    </dgm:pt>
  </dgm:ptLst>
  <dgm:cxnLst>
    <dgm:cxn modelId="{69814F35-F30D-4BFE-8187-67C7022AB8D3}" type="presOf" srcId="{7D3E194E-4AA3-4266-9051-0AE1C7D5D74B}" destId="{4F53FAC8-D2BC-4F9C-919D-C5B7F52FADDD}" srcOrd="0" destOrd="0" presId="urn:microsoft.com/office/officeart/2005/8/layout/cycle5"/>
    <dgm:cxn modelId="{950A993F-9632-43AE-B167-09958F983A65}" type="presOf" srcId="{4276BEE3-6D9F-48A2-A2A2-E67D4C0C7111}" destId="{A456C7FC-5D31-46B1-B602-AA7DA80B27D5}" srcOrd="0" destOrd="0" presId="urn:microsoft.com/office/officeart/2005/8/layout/cycle5"/>
    <dgm:cxn modelId="{A0570B5D-883A-4AD9-ACD0-C2F42E6FA98F}" srcId="{234D4185-542B-4C07-97CF-DEDB2909A2CA}" destId="{10A20BB5-E47D-490E-9272-FEF089E19B6F}" srcOrd="3" destOrd="0" parTransId="{D938853E-FB8F-4453-A39D-A7C9A55C50A9}" sibTransId="{6E6D5DE6-33BC-4C4C-99AD-C1576F3EC1D9}"/>
    <dgm:cxn modelId="{C6B6556C-6232-4BD0-9756-30323513CDF1}" type="presOf" srcId="{10A20BB5-E47D-490E-9272-FEF089E19B6F}" destId="{76740D83-DDE9-4BFC-B8D1-26C51C32B692}" srcOrd="0" destOrd="0" presId="urn:microsoft.com/office/officeart/2005/8/layout/cycle5"/>
    <dgm:cxn modelId="{7B2D5C4F-E613-4437-A7BA-10B7F1DEDDD5}" srcId="{234D4185-542B-4C07-97CF-DEDB2909A2CA}" destId="{B1312163-8CD9-498C-8CD9-ACF2A971B88F}" srcOrd="0" destOrd="0" parTransId="{39EE7DF0-6F77-403E-A295-20F54396744D}" sibTransId="{6EC080B5-606A-484C-A6A7-648BDB08DC5D}"/>
    <dgm:cxn modelId="{939FA173-4492-4701-A518-5315AE93F362}" type="presOf" srcId="{6E6D5DE6-33BC-4C4C-99AD-C1576F3EC1D9}" destId="{454427D8-4BEB-4AE3-A631-5068E323DDEB}" srcOrd="0" destOrd="0" presId="urn:microsoft.com/office/officeart/2005/8/layout/cycle5"/>
    <dgm:cxn modelId="{80C60256-5437-483F-B962-DA20313F0CDB}" type="presOf" srcId="{115ABD5B-8BC5-45BB-AC89-63B6A40382BC}" destId="{F5CADF42-8D53-499F-80C0-68FAA5BCFF2A}" srcOrd="0" destOrd="0" presId="urn:microsoft.com/office/officeart/2005/8/layout/cycle5"/>
    <dgm:cxn modelId="{EC153279-56C7-4872-BF58-07B73C68C073}" type="presOf" srcId="{B1312163-8CD9-498C-8CD9-ACF2A971B88F}" destId="{5D48A37E-D59E-423F-9F4A-CCEDE4966F40}" srcOrd="0" destOrd="0" presId="urn:microsoft.com/office/officeart/2005/8/layout/cycle5"/>
    <dgm:cxn modelId="{42F632AD-91F2-49F3-8FFB-803C3D308692}" srcId="{234D4185-542B-4C07-97CF-DEDB2909A2CA}" destId="{4475D5B3-1839-4F7F-9834-A194A4EEDA1B}" srcOrd="2" destOrd="0" parTransId="{DBB619DC-41AC-4A61-8803-8B0055783E5C}" sibTransId="{7D3E194E-4AA3-4266-9051-0AE1C7D5D74B}"/>
    <dgm:cxn modelId="{ABB0C9D4-4B04-4379-A1AF-D074C1654D70}" type="presOf" srcId="{4475D5B3-1839-4F7F-9834-A194A4EEDA1B}" destId="{C0325E5D-5A8E-47AF-80B2-89402184D853}" srcOrd="0" destOrd="0" presId="urn:microsoft.com/office/officeart/2005/8/layout/cycle5"/>
    <dgm:cxn modelId="{A7D26FDA-971C-4248-90C0-AAED6F56E7B3}" srcId="{234D4185-542B-4C07-97CF-DEDB2909A2CA}" destId="{4276BEE3-6D9F-48A2-A2A2-E67D4C0C7111}" srcOrd="1" destOrd="0" parTransId="{25CF88C8-E969-4917-A50D-4C33D88118CA}" sibTransId="{115ABD5B-8BC5-45BB-AC89-63B6A40382BC}"/>
    <dgm:cxn modelId="{EE2BF7F4-79D1-4739-8E91-75B3D1CC6B2A}" type="presOf" srcId="{234D4185-542B-4C07-97CF-DEDB2909A2CA}" destId="{A4B5CC8B-DAA1-4AB9-82BC-ABC29781EBAF}" srcOrd="0" destOrd="0" presId="urn:microsoft.com/office/officeart/2005/8/layout/cycle5"/>
    <dgm:cxn modelId="{CCCDD4F8-A688-455A-BB69-89A2E2BF8FB5}" type="presOf" srcId="{6EC080B5-606A-484C-A6A7-648BDB08DC5D}" destId="{960A736D-8FEC-45F1-BB96-DEB3D2203AAC}" srcOrd="0" destOrd="0" presId="urn:microsoft.com/office/officeart/2005/8/layout/cycle5"/>
    <dgm:cxn modelId="{A87A9A93-876E-4E8E-B13F-1075737D606E}" type="presParOf" srcId="{A4B5CC8B-DAA1-4AB9-82BC-ABC29781EBAF}" destId="{5D48A37E-D59E-423F-9F4A-CCEDE4966F40}" srcOrd="0" destOrd="0" presId="urn:microsoft.com/office/officeart/2005/8/layout/cycle5"/>
    <dgm:cxn modelId="{1E87D568-8DB6-4516-AF8C-46A728AED89B}" type="presParOf" srcId="{A4B5CC8B-DAA1-4AB9-82BC-ABC29781EBAF}" destId="{A45AD93E-CFFA-441B-96C1-AD6A2132A073}" srcOrd="1" destOrd="0" presId="urn:microsoft.com/office/officeart/2005/8/layout/cycle5"/>
    <dgm:cxn modelId="{EAC8483E-A9FD-4B84-BEE0-CDE54C1538FF}" type="presParOf" srcId="{A4B5CC8B-DAA1-4AB9-82BC-ABC29781EBAF}" destId="{960A736D-8FEC-45F1-BB96-DEB3D2203AAC}" srcOrd="2" destOrd="0" presId="urn:microsoft.com/office/officeart/2005/8/layout/cycle5"/>
    <dgm:cxn modelId="{AFFA4E93-D55B-46D4-A6B8-EF58540C9EB6}" type="presParOf" srcId="{A4B5CC8B-DAA1-4AB9-82BC-ABC29781EBAF}" destId="{A456C7FC-5D31-46B1-B602-AA7DA80B27D5}" srcOrd="3" destOrd="0" presId="urn:microsoft.com/office/officeart/2005/8/layout/cycle5"/>
    <dgm:cxn modelId="{B3BA3FD0-7262-4780-A1A2-3C4C563FB1A0}" type="presParOf" srcId="{A4B5CC8B-DAA1-4AB9-82BC-ABC29781EBAF}" destId="{3EB2D15C-B82A-4EDA-94D5-9E65844C6BFE}" srcOrd="4" destOrd="0" presId="urn:microsoft.com/office/officeart/2005/8/layout/cycle5"/>
    <dgm:cxn modelId="{84BA36F1-1FFE-4522-B96C-2264177CEE8B}" type="presParOf" srcId="{A4B5CC8B-DAA1-4AB9-82BC-ABC29781EBAF}" destId="{F5CADF42-8D53-499F-80C0-68FAA5BCFF2A}" srcOrd="5" destOrd="0" presId="urn:microsoft.com/office/officeart/2005/8/layout/cycle5"/>
    <dgm:cxn modelId="{4C70BA94-AE35-43F7-9C90-3F743639C167}" type="presParOf" srcId="{A4B5CC8B-DAA1-4AB9-82BC-ABC29781EBAF}" destId="{C0325E5D-5A8E-47AF-80B2-89402184D853}" srcOrd="6" destOrd="0" presId="urn:microsoft.com/office/officeart/2005/8/layout/cycle5"/>
    <dgm:cxn modelId="{A0B37893-D571-42DC-8489-2C11C2BD5FE5}" type="presParOf" srcId="{A4B5CC8B-DAA1-4AB9-82BC-ABC29781EBAF}" destId="{E75D16AC-806C-4C03-8BC2-0DC47919E905}" srcOrd="7" destOrd="0" presId="urn:microsoft.com/office/officeart/2005/8/layout/cycle5"/>
    <dgm:cxn modelId="{D17667D0-BED7-40FE-9B82-B13052CABA33}" type="presParOf" srcId="{A4B5CC8B-DAA1-4AB9-82BC-ABC29781EBAF}" destId="{4F53FAC8-D2BC-4F9C-919D-C5B7F52FADDD}" srcOrd="8" destOrd="0" presId="urn:microsoft.com/office/officeart/2005/8/layout/cycle5"/>
    <dgm:cxn modelId="{6119BE4B-647A-427A-97A0-EC7F74C3F485}" type="presParOf" srcId="{A4B5CC8B-DAA1-4AB9-82BC-ABC29781EBAF}" destId="{76740D83-DDE9-4BFC-B8D1-26C51C32B692}" srcOrd="9" destOrd="0" presId="urn:microsoft.com/office/officeart/2005/8/layout/cycle5"/>
    <dgm:cxn modelId="{570B6F5D-B567-4AED-B0DD-415731412239}" type="presParOf" srcId="{A4B5CC8B-DAA1-4AB9-82BC-ABC29781EBAF}" destId="{7FF2905C-A98E-4A60-B666-447739BBC397}" srcOrd="10" destOrd="0" presId="urn:microsoft.com/office/officeart/2005/8/layout/cycle5"/>
    <dgm:cxn modelId="{C8A3F6F6-9204-4F27-95BC-0FF80351A0B9}" type="presParOf" srcId="{A4B5CC8B-DAA1-4AB9-82BC-ABC29781EBAF}" destId="{454427D8-4BEB-4AE3-A631-5068E323DDEB}" srcOrd="11" destOrd="0" presId="urn:microsoft.com/office/officeart/2005/8/layout/cycle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48A37E-D59E-423F-9F4A-CCEDE4966F40}">
      <dsp:nvSpPr>
        <dsp:cNvPr id="0" name=""/>
        <dsp:cNvSpPr/>
      </dsp:nvSpPr>
      <dsp:spPr>
        <a:xfrm>
          <a:off x="1428862" y="-96677"/>
          <a:ext cx="1112166" cy="80795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(Further) </a:t>
          </a:r>
        </a:p>
        <a:p>
          <a:pPr marL="0" lvl="0" indent="0" algn="ctr" defTabSz="533400">
            <a:lnSpc>
              <a:spcPct val="90000"/>
            </a:lnSpc>
            <a:spcBef>
              <a:spcPct val="0"/>
            </a:spcBef>
            <a:spcAft>
              <a:spcPct val="35000"/>
            </a:spcAft>
            <a:buNone/>
          </a:pPr>
          <a:r>
            <a:rPr lang="en-US" sz="1200" b="1" kern="1200" dirty="0"/>
            <a:t>Reduced confidence</a:t>
          </a:r>
        </a:p>
      </dsp:txBody>
      <dsp:txXfrm>
        <a:off x="1468303" y="-57236"/>
        <a:ext cx="1033284" cy="729071"/>
      </dsp:txXfrm>
    </dsp:sp>
    <dsp:sp modelId="{960A736D-8FEC-45F1-BB96-DEB3D2203AAC}">
      <dsp:nvSpPr>
        <dsp:cNvPr id="0" name=""/>
        <dsp:cNvSpPr/>
      </dsp:nvSpPr>
      <dsp:spPr>
        <a:xfrm>
          <a:off x="963030" y="307299"/>
          <a:ext cx="2043829" cy="2043829"/>
        </a:xfrm>
        <a:custGeom>
          <a:avLst/>
          <a:gdLst/>
          <a:ahLst/>
          <a:cxnLst/>
          <a:rect l="0" t="0" r="0" b="0"/>
          <a:pathLst>
            <a:path>
              <a:moveTo>
                <a:pt x="1674844" y="235789"/>
              </a:moveTo>
              <a:arcTo wR="1021914" hR="1021914" stAng="18582714" swAng="124446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A456C7FC-5D31-46B1-B602-AA7DA80B27D5}">
      <dsp:nvSpPr>
        <dsp:cNvPr id="0" name=""/>
        <dsp:cNvSpPr/>
      </dsp:nvSpPr>
      <dsp:spPr>
        <a:xfrm>
          <a:off x="2424029" y="933168"/>
          <a:ext cx="1165661" cy="79209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(Further)</a:t>
          </a:r>
        </a:p>
        <a:p>
          <a:pPr marL="0" lvl="0" indent="0" algn="ctr" defTabSz="533400">
            <a:lnSpc>
              <a:spcPct val="90000"/>
            </a:lnSpc>
            <a:spcBef>
              <a:spcPct val="0"/>
            </a:spcBef>
            <a:spcAft>
              <a:spcPct val="35000"/>
            </a:spcAft>
            <a:buNone/>
          </a:pPr>
          <a:r>
            <a:rPr lang="en-US" sz="1200" b="1" kern="1200" dirty="0"/>
            <a:t>Lack of engagement</a:t>
          </a:r>
        </a:p>
      </dsp:txBody>
      <dsp:txXfrm>
        <a:off x="2462696" y="971835"/>
        <a:ext cx="1088327" cy="714758"/>
      </dsp:txXfrm>
    </dsp:sp>
    <dsp:sp modelId="{F5CADF42-8D53-499F-80C0-68FAA5BCFF2A}">
      <dsp:nvSpPr>
        <dsp:cNvPr id="0" name=""/>
        <dsp:cNvSpPr/>
      </dsp:nvSpPr>
      <dsp:spPr>
        <a:xfrm>
          <a:off x="963030" y="307299"/>
          <a:ext cx="2043829" cy="2043829"/>
        </a:xfrm>
        <a:custGeom>
          <a:avLst/>
          <a:gdLst/>
          <a:ahLst/>
          <a:cxnLst/>
          <a:rect l="0" t="0" r="0" b="0"/>
          <a:pathLst>
            <a:path>
              <a:moveTo>
                <a:pt x="1913420" y="1521441"/>
              </a:moveTo>
              <a:arcTo wR="1021914" hR="1021914" stAng="1755760" swAng="118949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0325E5D-5A8E-47AF-80B2-89402184D853}">
      <dsp:nvSpPr>
        <dsp:cNvPr id="0" name=""/>
        <dsp:cNvSpPr/>
      </dsp:nvSpPr>
      <dsp:spPr>
        <a:xfrm>
          <a:off x="1406830" y="1941284"/>
          <a:ext cx="1156229" cy="8196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Use it or lose it</a:t>
          </a:r>
        </a:p>
      </dsp:txBody>
      <dsp:txXfrm>
        <a:off x="1446844" y="1981298"/>
        <a:ext cx="1076201" cy="739660"/>
      </dsp:txXfrm>
    </dsp:sp>
    <dsp:sp modelId="{4F53FAC8-D2BC-4F9C-919D-C5B7F52FADDD}">
      <dsp:nvSpPr>
        <dsp:cNvPr id="0" name=""/>
        <dsp:cNvSpPr/>
      </dsp:nvSpPr>
      <dsp:spPr>
        <a:xfrm>
          <a:off x="963030" y="307299"/>
          <a:ext cx="2043829" cy="2043829"/>
        </a:xfrm>
        <a:custGeom>
          <a:avLst/>
          <a:gdLst/>
          <a:ahLst/>
          <a:cxnLst/>
          <a:rect l="0" t="0" r="0" b="0"/>
          <a:pathLst>
            <a:path>
              <a:moveTo>
                <a:pt x="353119" y="1794586"/>
              </a:moveTo>
              <a:arcTo wR="1021914" hR="1021914" stAng="7852693" swAng="118289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6740D83-DDE9-4BFC-B8D1-26C51C32B692}">
      <dsp:nvSpPr>
        <dsp:cNvPr id="0" name=""/>
        <dsp:cNvSpPr/>
      </dsp:nvSpPr>
      <dsp:spPr>
        <a:xfrm>
          <a:off x="339877" y="930235"/>
          <a:ext cx="1246307" cy="797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Actual cognitive effects</a:t>
          </a:r>
        </a:p>
      </dsp:txBody>
      <dsp:txXfrm>
        <a:off x="378830" y="969188"/>
        <a:ext cx="1168401" cy="720050"/>
      </dsp:txXfrm>
    </dsp:sp>
    <dsp:sp modelId="{454427D8-4BEB-4AE3-A631-5068E323DDEB}">
      <dsp:nvSpPr>
        <dsp:cNvPr id="0" name=""/>
        <dsp:cNvSpPr/>
      </dsp:nvSpPr>
      <dsp:spPr>
        <a:xfrm>
          <a:off x="963030" y="307299"/>
          <a:ext cx="2043829" cy="2043829"/>
        </a:xfrm>
        <a:custGeom>
          <a:avLst/>
          <a:gdLst/>
          <a:ahLst/>
          <a:cxnLst/>
          <a:rect l="0" t="0" r="0" b="0"/>
          <a:pathLst>
            <a:path>
              <a:moveTo>
                <a:pt x="134171" y="515731"/>
              </a:moveTo>
              <a:arcTo wR="1021914" hR="1021914" stAng="12581484" swAng="1237849"/>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Z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1D9947E-897F-4102-B1E4-8D31B8AAFF31}" type="datetimeFigureOut">
              <a:rPr lang="en-ZA"/>
              <a:pPr>
                <a:defRPr/>
              </a:pPr>
              <a:t>2025/07/30</a:t>
            </a:fld>
            <a:endParaRPr lang="en-Z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ZA"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ZA"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Z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08EE7EA-DCE3-4C00-B192-074613195793}" type="slidenum">
              <a:rPr lang="en-ZA"/>
              <a:pPr>
                <a:defRPr/>
              </a:pPr>
              <a:t>‹#›</a:t>
            </a:fld>
            <a:endParaRPr lang="en-ZA" dirty="0"/>
          </a:p>
        </p:txBody>
      </p:sp>
    </p:spTree>
    <p:extLst>
      <p:ext uri="{BB962C8B-B14F-4D97-AF65-F5344CB8AC3E}">
        <p14:creationId xmlns:p14="http://schemas.microsoft.com/office/powerpoint/2010/main" val="2667545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a:t>
            </a:fld>
            <a:endParaRPr lang="en-ZA" dirty="0"/>
          </a:p>
        </p:txBody>
      </p:sp>
    </p:spTree>
    <p:extLst>
      <p:ext uri="{BB962C8B-B14F-4D97-AF65-F5344CB8AC3E}">
        <p14:creationId xmlns:p14="http://schemas.microsoft.com/office/powerpoint/2010/main" val="3856757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My</a:t>
            </a:r>
            <a:r>
              <a:rPr lang="en-ZA" baseline="0" dirty="0"/>
              <a:t> role in the research</a:t>
            </a:r>
          </a:p>
          <a:p>
            <a:pPr marL="171450" indent="-171450">
              <a:buFontTx/>
              <a:buChar char="-"/>
            </a:pPr>
            <a:r>
              <a:rPr lang="en-ZA" baseline="0" dirty="0"/>
              <a:t>Each year we are required to come up with 5 research topics that the honours students will select from</a:t>
            </a:r>
          </a:p>
          <a:p>
            <a:pPr marL="171450" indent="-171450">
              <a:buFontTx/>
              <a:buChar char="-"/>
            </a:pPr>
            <a:r>
              <a:rPr lang="en-ZA" baseline="0" dirty="0"/>
              <a:t>My discipline is the retirement fund industry and so my topics are generally retirement related</a:t>
            </a:r>
          </a:p>
          <a:p>
            <a:pPr marL="171450" indent="-171450">
              <a:buFontTx/>
              <a:buChar char="-"/>
            </a:pPr>
            <a:r>
              <a:rPr lang="en-ZA" baseline="0" dirty="0"/>
              <a:t>More recently I have been considering the degrees of inadequacy that may be experienced during retirement</a:t>
            </a:r>
          </a:p>
          <a:p>
            <a:pPr marL="628650" lvl="1" indent="-171450">
              <a:buFontTx/>
              <a:buChar char="-"/>
            </a:pPr>
            <a:r>
              <a:rPr lang="en-ZA" baseline="0" dirty="0"/>
              <a:t>More specifically, whether people who have been disciplined/diligent in saving for retirement actually have saved enough (DB and DC considered)</a:t>
            </a:r>
          </a:p>
          <a:p>
            <a:pPr marL="628650" lvl="1" indent="-171450">
              <a:buFontTx/>
              <a:buChar char="-"/>
            </a:pPr>
            <a:endParaRPr lang="en-ZA" baseline="0" dirty="0"/>
          </a:p>
          <a:p>
            <a:pPr marL="171450" lvl="0" indent="-171450">
              <a:buFontTx/>
              <a:buChar char="-"/>
            </a:pPr>
            <a:r>
              <a:rPr lang="en-ZA" baseline="0" dirty="0"/>
              <a:t>Although I played a supervising role in the research , I am not the author of this paper.</a:t>
            </a:r>
          </a:p>
          <a:p>
            <a:pPr marL="628650" lvl="1" indent="-171450">
              <a:buFontTx/>
              <a:buChar char="-"/>
            </a:pPr>
            <a:r>
              <a:rPr lang="en-ZA" baseline="0" dirty="0"/>
              <a:t>The authors are students who graduated from the Wits Honours Programme in 2017</a:t>
            </a:r>
          </a:p>
          <a:p>
            <a:pPr marL="628650" lvl="1" indent="-171450">
              <a:buFontTx/>
              <a:buChar char="-"/>
            </a:pPr>
            <a:r>
              <a:rPr lang="en-ZA" baseline="0" dirty="0"/>
              <a:t>Namely Matthew </a:t>
            </a:r>
            <a:r>
              <a:rPr lang="en-ZA" baseline="0" dirty="0" err="1"/>
              <a:t>McGurk</a:t>
            </a:r>
            <a:r>
              <a:rPr lang="en-ZA" baseline="0" dirty="0"/>
              <a:t> and Partha Rambaran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3</a:t>
            </a:fld>
            <a:endParaRPr lang="en-ZA" dirty="0"/>
          </a:p>
        </p:txBody>
      </p:sp>
    </p:spTree>
    <p:extLst>
      <p:ext uri="{BB962C8B-B14F-4D97-AF65-F5344CB8AC3E}">
        <p14:creationId xmlns:p14="http://schemas.microsoft.com/office/powerpoint/2010/main" val="2139156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ZA" dirty="0"/>
              <a:t>Research revolves</a:t>
            </a:r>
            <a:r>
              <a:rPr lang="en-ZA" baseline="0" dirty="0"/>
              <a:t> around the impact of cognitive decline in retirement in the context of “ever increasing” longevity.</a:t>
            </a:r>
          </a:p>
          <a:p>
            <a:pPr marL="171450" indent="-171450">
              <a:buFontTx/>
              <a:buChar char="-"/>
            </a:pPr>
            <a:r>
              <a:rPr lang="en-ZA" baseline="0" dirty="0"/>
              <a:t>Importantly the paper considers whether the act and state of retirement itself affect cognitive decline – specifically since we can in some cases expect to be retired for a period similar to our employment period.</a:t>
            </a:r>
          </a:p>
          <a:p>
            <a:pPr marL="171450" indent="-171450">
              <a:buFontTx/>
              <a:buChar char="-"/>
            </a:pPr>
            <a:r>
              <a:rPr lang="en-ZA" baseline="0" dirty="0"/>
              <a:t>In the light of this, should we be saving even more for retirement than to allow for the effects of longevity  (in normal health) alone.</a:t>
            </a:r>
          </a:p>
          <a:p>
            <a:pPr marL="171450" indent="-171450">
              <a:buFontTx/>
              <a:buChar char="-"/>
            </a:pPr>
            <a:endParaRPr lang="en-ZA" baseline="0" dirty="0"/>
          </a:p>
          <a:p>
            <a:pPr marL="171450" indent="-171450">
              <a:buFontTx/>
              <a:buChar char="-"/>
            </a:pPr>
            <a:r>
              <a:rPr lang="en-ZA" baseline="0" dirty="0"/>
              <a:t>This lead to the research aims:</a:t>
            </a:r>
          </a:p>
          <a:p>
            <a:pPr marL="628650" lvl="1" indent="-171450">
              <a:buFontTx/>
              <a:buChar char="-"/>
            </a:pPr>
            <a:r>
              <a:rPr lang="en-ZA" baseline="0" dirty="0"/>
              <a:t>To identify the factors that influence the onset of cognitive decline</a:t>
            </a:r>
          </a:p>
          <a:p>
            <a:pPr marL="628650" lvl="1" indent="-171450">
              <a:buFontTx/>
              <a:buChar char="-"/>
            </a:pPr>
            <a:r>
              <a:rPr lang="en-ZA" baseline="0" dirty="0"/>
              <a:t>Investigate how dementia affects future expected lifetime</a:t>
            </a:r>
          </a:p>
          <a:p>
            <a:pPr marL="628650" lvl="1" indent="-171450">
              <a:buFontTx/>
              <a:buChar char="-"/>
            </a:pPr>
            <a:r>
              <a:rPr lang="en-ZA" baseline="0" dirty="0"/>
              <a:t>Estimate the expected costs incurred in retirement due to dementia</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4</a:t>
            </a:fld>
            <a:endParaRPr lang="en-ZA" dirty="0"/>
          </a:p>
        </p:txBody>
      </p:sp>
    </p:spTree>
    <p:extLst>
      <p:ext uri="{BB962C8B-B14F-4D97-AF65-F5344CB8AC3E}">
        <p14:creationId xmlns:p14="http://schemas.microsoft.com/office/powerpoint/2010/main" val="2770400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Th</a:t>
            </a:r>
            <a:r>
              <a:rPr lang="en-ZA" baseline="0" dirty="0"/>
              <a:t>e paper focuses specifically on dementia as an element of cognitive decline</a:t>
            </a:r>
          </a:p>
          <a:p>
            <a:r>
              <a:rPr lang="en-ZA" baseline="0" dirty="0"/>
              <a:t>Cognitive decline is far more broad than just dementia but at least there is a start</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5</a:t>
            </a:fld>
            <a:endParaRPr lang="en-ZA" dirty="0"/>
          </a:p>
        </p:txBody>
      </p:sp>
    </p:spTree>
    <p:extLst>
      <p:ext uri="{BB962C8B-B14F-4D97-AF65-F5344CB8AC3E}">
        <p14:creationId xmlns:p14="http://schemas.microsoft.com/office/powerpoint/2010/main" val="3883191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What is cognitive decline?</a:t>
            </a:r>
          </a:p>
          <a:p>
            <a:endParaRPr lang="en-ZA" dirty="0"/>
          </a:p>
          <a:p>
            <a:r>
              <a:rPr lang="en-ZA" b="1" dirty="0"/>
              <a:t>Age</a:t>
            </a:r>
            <a:r>
              <a:rPr lang="en-ZA" b="1" baseline="0" dirty="0"/>
              <a:t>-related effects</a:t>
            </a:r>
            <a:endParaRPr lang="en-ZA" b="1" dirty="0"/>
          </a:p>
          <a:p>
            <a:pPr marL="171450" indent="-171450">
              <a:buFontTx/>
              <a:buChar char="-"/>
            </a:pPr>
            <a:r>
              <a:rPr lang="en-ZA" baseline="0" dirty="0"/>
              <a:t>Cognition can be separated into two different effects – “fluid intelligence” and “crystallised intelligence”</a:t>
            </a:r>
          </a:p>
          <a:p>
            <a:pPr marL="628650" lvl="1" indent="-171450">
              <a:buFontTx/>
              <a:buChar char="-"/>
            </a:pPr>
            <a:r>
              <a:rPr lang="en-ZA" baseline="0" dirty="0"/>
              <a:t>Fluid intelligence – ability to reason concepts and solve problems using unfamiliar information and procedures.</a:t>
            </a:r>
          </a:p>
          <a:p>
            <a:pPr marL="628650" lvl="1" indent="-171450">
              <a:buFontTx/>
              <a:buChar char="-"/>
            </a:pPr>
            <a:r>
              <a:rPr lang="en-ZA" baseline="0" dirty="0"/>
              <a:t>Crystallised intelligence – habits and knowledge acquired through education and experience.</a:t>
            </a:r>
          </a:p>
          <a:p>
            <a:pPr marL="628650" lvl="1" indent="-171450">
              <a:buFontTx/>
              <a:buChar char="-"/>
            </a:pPr>
            <a:r>
              <a:rPr lang="en-ZA" baseline="0" dirty="0"/>
              <a:t>Fluid intelligence decreases with age for adults, Crystallised intelligence increase with age</a:t>
            </a:r>
          </a:p>
          <a:p>
            <a:pPr marL="0" lvl="0" indent="0">
              <a:buFontTx/>
              <a:buNone/>
            </a:pPr>
            <a:r>
              <a:rPr lang="en-ZA" baseline="0" dirty="0"/>
              <a:t>- Fluid intelligence starts to decrease from age 20, crystallised intelligence also start to decrease from age 40</a:t>
            </a:r>
            <a:endParaRPr lang="en-ZA" dirty="0"/>
          </a:p>
          <a:p>
            <a:r>
              <a:rPr lang="en-ZA" dirty="0"/>
              <a:t>- Speed of processing</a:t>
            </a:r>
            <a:r>
              <a:rPr lang="en-ZA" baseline="0" dirty="0"/>
              <a:t> new information is a strong predictor of cognitive decline, decline of processing speed starts around age 30</a:t>
            </a:r>
            <a:endParaRPr lang="en-ZA" dirty="0"/>
          </a:p>
          <a:p>
            <a:r>
              <a:rPr lang="en-ZA" dirty="0"/>
              <a:t>	- Example of speed of processing new information, </a:t>
            </a:r>
            <a:r>
              <a:rPr lang="en-ZA" baseline="0" dirty="0"/>
              <a:t>Young child using a phone/pc/</a:t>
            </a:r>
            <a:r>
              <a:rPr lang="en-ZA" baseline="0" dirty="0" err="1"/>
              <a:t>ipad</a:t>
            </a:r>
            <a:r>
              <a:rPr lang="en-ZA" baseline="0" dirty="0"/>
              <a:t> vs elderly grandparent using phone/pc/</a:t>
            </a:r>
            <a:r>
              <a:rPr lang="en-ZA" baseline="0" dirty="0" err="1"/>
              <a:t>ipad</a:t>
            </a:r>
            <a:endParaRPr lang="en-ZA" baseline="0" dirty="0"/>
          </a:p>
          <a:p>
            <a:pPr marL="171450" indent="-171450">
              <a:buFontTx/>
              <a:buChar char="-"/>
            </a:pPr>
            <a:r>
              <a:rPr lang="en-ZA" baseline="0" dirty="0"/>
              <a:t>Therefore cognitive decline actually starts before retirement. Which begs the question…if you live long enough will you become demented??? YES</a:t>
            </a:r>
          </a:p>
          <a:p>
            <a:pPr marL="171450" indent="-171450">
              <a:buFontTx/>
              <a:buChar char="-"/>
            </a:pPr>
            <a:endParaRPr lang="en-ZA" baseline="0" dirty="0"/>
          </a:p>
          <a:p>
            <a:r>
              <a:rPr lang="en-ZA" b="1" dirty="0"/>
              <a:t>The “use it or lose it”</a:t>
            </a:r>
            <a:r>
              <a:rPr lang="en-ZA" b="1" baseline="0" dirty="0"/>
              <a:t> hypothesis</a:t>
            </a:r>
          </a:p>
          <a:p>
            <a:pPr marL="171450" indent="-171450">
              <a:buFontTx/>
              <a:buChar char="-"/>
            </a:pPr>
            <a:r>
              <a:rPr lang="en-ZA" b="0" baseline="0" dirty="0"/>
              <a:t>As the name suggests the use it or lose it hypothesis implies that cognitive decline is accelerated (over and above age related effects) when people slow the use of their accumulated knowledge (like in retirement)</a:t>
            </a:r>
          </a:p>
          <a:p>
            <a:pPr marL="171450" indent="-171450">
              <a:buFontTx/>
              <a:buChar char="-"/>
            </a:pPr>
            <a:r>
              <a:rPr lang="en-ZA" b="0" baseline="0" dirty="0"/>
              <a:t>It has been found that mentally stimulating exercises (as part of daily life or work related) delay the onset of CD</a:t>
            </a:r>
          </a:p>
          <a:p>
            <a:pPr marL="171450" indent="-171450">
              <a:buFontTx/>
              <a:buChar char="-"/>
            </a:pPr>
            <a:r>
              <a:rPr lang="en-ZA" b="0" baseline="0" dirty="0"/>
              <a:t>There is also evidence to support that physical exercise helps in the delay of age-related cognitive decline</a:t>
            </a:r>
          </a:p>
          <a:p>
            <a:pPr marL="171450" indent="-171450">
              <a:buFontTx/>
              <a:buChar char="-"/>
            </a:pPr>
            <a:endParaRPr lang="en-ZA" b="0" baseline="0" dirty="0"/>
          </a:p>
          <a:p>
            <a:pPr marL="0" indent="0">
              <a:buFontTx/>
              <a:buNone/>
            </a:pPr>
            <a:endParaRPr lang="en-ZA" b="0" baseline="0"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6</a:t>
            </a:fld>
            <a:endParaRPr lang="en-ZA" dirty="0"/>
          </a:p>
        </p:txBody>
      </p:sp>
    </p:spTree>
    <p:extLst>
      <p:ext uri="{BB962C8B-B14F-4D97-AF65-F5344CB8AC3E}">
        <p14:creationId xmlns:p14="http://schemas.microsoft.com/office/powerpoint/2010/main" val="3618712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b="1" dirty="0"/>
              <a:t>The</a:t>
            </a:r>
            <a:r>
              <a:rPr lang="en-ZA" b="1" baseline="0" dirty="0"/>
              <a:t> effect of retirement</a:t>
            </a:r>
          </a:p>
          <a:p>
            <a:pPr marL="171450" indent="-171450">
              <a:buFontTx/>
              <a:buChar char="-"/>
            </a:pPr>
            <a:r>
              <a:rPr lang="en-ZA" b="0" baseline="0" dirty="0"/>
              <a:t>So what of the effect of retirement?</a:t>
            </a:r>
          </a:p>
          <a:p>
            <a:pPr marL="171450" indent="-171450">
              <a:buFontTx/>
              <a:buChar char="-"/>
            </a:pPr>
            <a:r>
              <a:rPr lang="en-ZA" b="0" baseline="0" dirty="0"/>
              <a:t>There are two views</a:t>
            </a:r>
          </a:p>
          <a:p>
            <a:pPr marL="628650" lvl="1" indent="-171450">
              <a:buFontTx/>
              <a:buChar char="-"/>
            </a:pPr>
            <a:r>
              <a:rPr lang="en-ZA" b="0" baseline="0" dirty="0"/>
              <a:t>One is that retirement is beneficial since it relieves the stress related with working</a:t>
            </a:r>
          </a:p>
          <a:p>
            <a:pPr marL="628650" lvl="1" indent="-171450">
              <a:buFontTx/>
              <a:buChar char="-"/>
            </a:pPr>
            <a:r>
              <a:rPr lang="en-ZA" b="0" baseline="0" dirty="0"/>
              <a:t>The other is that retirement is harmful to cognitive abilities aligning with the “use it or lose it” hypothesis.</a:t>
            </a:r>
          </a:p>
          <a:p>
            <a:pPr marL="171450" lvl="0" indent="-171450">
              <a:buFontTx/>
              <a:buChar char="-"/>
            </a:pPr>
            <a:r>
              <a:rPr lang="en-ZA" b="0" baseline="0" dirty="0"/>
              <a:t>Testing the two theories of the impact of retirement can be done using regression techniques but allowing for:</a:t>
            </a:r>
          </a:p>
          <a:p>
            <a:pPr marL="628650" lvl="1" indent="-171450">
              <a:buFontTx/>
              <a:buChar char="-"/>
            </a:pPr>
            <a:r>
              <a:rPr lang="en-ZA" b="0" baseline="0" dirty="0"/>
              <a:t>The people who select into retirement due to cognitive decline (reverse causation)</a:t>
            </a:r>
          </a:p>
          <a:p>
            <a:pPr marL="628650" lvl="1" indent="-171450">
              <a:buFontTx/>
              <a:buChar char="-"/>
            </a:pPr>
            <a:r>
              <a:rPr lang="en-ZA" b="0" baseline="0" dirty="0"/>
              <a:t>The onset of cognitive decline in retirement is not immediate</a:t>
            </a:r>
          </a:p>
          <a:p>
            <a:pPr marL="628650" lvl="1" indent="-171450">
              <a:buFontTx/>
              <a:buChar char="-"/>
            </a:pPr>
            <a:r>
              <a:rPr lang="en-ZA" b="0" baseline="0" dirty="0"/>
              <a:t>Different occupations rely to different degrees on cognitive (as opposed to physical) ability</a:t>
            </a:r>
          </a:p>
          <a:p>
            <a:pPr marL="628650" lvl="1" indent="-171450">
              <a:buFontTx/>
              <a:buChar char="-"/>
            </a:pPr>
            <a:endParaRPr lang="en-ZA" b="0" baseline="0" dirty="0"/>
          </a:p>
          <a:p>
            <a:pPr marL="628650" lvl="1" indent="-171450">
              <a:buFontTx/>
              <a:buChar char="-"/>
            </a:pPr>
            <a:r>
              <a:rPr lang="en-ZA" b="0" baseline="0" dirty="0"/>
              <a:t>After allowing for reverse causation findings are that:</a:t>
            </a:r>
          </a:p>
          <a:p>
            <a:pPr marL="1085850" lvl="2" indent="-171450">
              <a:buFontTx/>
              <a:buChar char="-"/>
            </a:pPr>
            <a:r>
              <a:rPr lang="en-ZA" b="0" baseline="0" dirty="0"/>
              <a:t>The longer one spends in retirement the greater the level of cognitive decline experienced (negative causal relationship)</a:t>
            </a:r>
          </a:p>
          <a:p>
            <a:pPr marL="1085850" lvl="2" indent="-171450">
              <a:buFontTx/>
              <a:buChar char="-"/>
            </a:pPr>
            <a:r>
              <a:rPr lang="en-ZA" b="0" baseline="0" dirty="0"/>
              <a:t>People with physically strenuous jobs experience improved cognition after retiring</a:t>
            </a:r>
          </a:p>
          <a:p>
            <a:pPr marL="171450" lvl="0" indent="-171450">
              <a:buFontTx/>
              <a:buChar char="-"/>
            </a:pPr>
            <a:r>
              <a:rPr lang="en-ZA" b="0" baseline="0" dirty="0"/>
              <a:t>The largest contributor to a decline in cognitive ability after retirement can likely be attributed to the vicious cycle of:</a:t>
            </a:r>
          </a:p>
          <a:p>
            <a:pPr marL="628650" lvl="1" indent="-171450">
              <a:buFontTx/>
              <a:buChar char="-"/>
            </a:pPr>
            <a:r>
              <a:rPr lang="en-ZA" b="0" baseline="0" dirty="0"/>
              <a:t>Retired individuals having a reduced confidence in their cognitive ability due to reduced engagement in cognitive activity</a:t>
            </a:r>
          </a:p>
          <a:p>
            <a:pPr marL="628650" lvl="1" indent="-171450">
              <a:buFontTx/>
              <a:buChar char="-"/>
            </a:pPr>
            <a:r>
              <a:rPr lang="en-ZA" b="0" baseline="0" dirty="0"/>
              <a:t>As a result they don’t engage in cognitive activities as much as they could (or used to)</a:t>
            </a:r>
          </a:p>
          <a:p>
            <a:pPr marL="628650" lvl="1" indent="-171450">
              <a:buFontTx/>
              <a:buChar char="-"/>
            </a:pPr>
            <a:r>
              <a:rPr lang="en-ZA" b="0" baseline="0" dirty="0"/>
              <a:t>This enhances the “use it or lose it” hypothesis</a:t>
            </a:r>
          </a:p>
          <a:p>
            <a:pPr marL="628650" lvl="1" indent="-171450">
              <a:buFontTx/>
              <a:buChar char="-"/>
            </a:pPr>
            <a:r>
              <a:rPr lang="en-ZA" b="0" baseline="0" dirty="0"/>
              <a:t>Which causes an actual decline in cognitive ability and so the cycle begins again.</a:t>
            </a:r>
          </a:p>
          <a:p>
            <a:pPr marL="628650" lvl="1" indent="-171450">
              <a:buFontTx/>
              <a:buChar char="-"/>
            </a:pPr>
            <a:endParaRPr lang="en-ZA" b="0"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7</a:t>
            </a:fld>
            <a:endParaRPr lang="en-ZA" dirty="0"/>
          </a:p>
        </p:txBody>
      </p:sp>
    </p:spTree>
    <p:extLst>
      <p:ext uri="{BB962C8B-B14F-4D97-AF65-F5344CB8AC3E}">
        <p14:creationId xmlns:p14="http://schemas.microsoft.com/office/powerpoint/2010/main" val="926414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To quantify</a:t>
            </a:r>
            <a:r>
              <a:rPr lang="en-ZA" baseline="0" dirty="0"/>
              <a:t> the financial effect of dementia in retirement, the authors constructed a model consisting of three decrements ( stages)</a:t>
            </a:r>
          </a:p>
          <a:p>
            <a:pPr marL="171450" indent="-171450">
              <a:buFontTx/>
              <a:buChar char="-"/>
            </a:pPr>
            <a:r>
              <a:rPr lang="en-ZA" baseline="0" dirty="0"/>
              <a:t>Normal health</a:t>
            </a:r>
          </a:p>
          <a:p>
            <a:pPr marL="171450" indent="-171450">
              <a:buFontTx/>
              <a:buChar char="-"/>
            </a:pPr>
            <a:r>
              <a:rPr lang="en-ZA" baseline="0" dirty="0"/>
              <a:t>Dementia</a:t>
            </a:r>
          </a:p>
          <a:p>
            <a:pPr marL="171450" indent="-171450">
              <a:buFontTx/>
              <a:buChar char="-"/>
            </a:pPr>
            <a:r>
              <a:rPr lang="en-ZA" baseline="0" dirty="0"/>
              <a:t>Dead</a:t>
            </a:r>
          </a:p>
          <a:p>
            <a:pPr marL="171450" indent="-171450">
              <a:buFontTx/>
              <a:buChar char="-"/>
            </a:pPr>
            <a:endParaRPr lang="en-ZA" baseline="0" dirty="0"/>
          </a:p>
          <a:p>
            <a:pPr marL="171450" indent="-171450">
              <a:buFontTx/>
              <a:buChar char="-"/>
            </a:pPr>
            <a:r>
              <a:rPr lang="en-ZA" baseline="0" dirty="0"/>
              <a:t>Importantly, death can occur from the normal state or from the demented state but once a person has exited the normal health state, they cannot return to it.</a:t>
            </a:r>
          </a:p>
          <a:p>
            <a:pPr marL="171450" indent="-171450">
              <a:buFontTx/>
              <a:buChar char="-"/>
            </a:pPr>
            <a:r>
              <a:rPr lang="en-ZA" baseline="0" dirty="0"/>
              <a:t>The different states were considered from age 60 and the rate of transition from the healthy state to the other two states at each age after 60 was determined from data as discussed on the next slide.</a:t>
            </a:r>
          </a:p>
          <a:p>
            <a:pPr marL="171450" indent="-171450">
              <a:buFontTx/>
              <a:buChar char="-"/>
            </a:pPr>
            <a:r>
              <a:rPr lang="en-ZA" baseline="0" dirty="0"/>
              <a:t>In the demented state there were two sub-states: home care and the need for institutionalisation</a:t>
            </a:r>
          </a:p>
          <a:p>
            <a:pPr marL="0" indent="0">
              <a:buFontTx/>
              <a:buNone/>
            </a:pPr>
            <a:r>
              <a:rPr lang="en-ZA" baseline="0" dirty="0"/>
              <a:t>	- Home care refers to when the dementia is not far progressed but is bad enough to require a nurse to look after (for example cook, clean and watch) an individual</a:t>
            </a:r>
          </a:p>
          <a:p>
            <a:pPr marL="0" indent="0">
              <a:buFontTx/>
              <a:buNone/>
            </a:pPr>
            <a:r>
              <a:rPr lang="en-ZA" baseline="0" dirty="0"/>
              <a:t>	- Institutionalisation refers to when the dementia is far progressed and full time care is required for all purposes (feeding, bathing </a:t>
            </a:r>
            <a:r>
              <a:rPr lang="en-ZA" baseline="0" dirty="0" err="1"/>
              <a:t>etc</a:t>
            </a:r>
            <a:r>
              <a:rPr lang="en-ZA" baseline="0" dirty="0"/>
              <a:t>) </a:t>
            </a:r>
          </a:p>
          <a:p>
            <a:pPr marL="0" indent="0">
              <a:buFontTx/>
              <a:buNone/>
            </a:pPr>
            <a:r>
              <a:rPr lang="en-ZA" baseline="0" dirty="0"/>
              <a:t>	- Home care is expected to cost about R192 000 per annum (in excess of groceries, home maintenance, medical care </a:t>
            </a:r>
            <a:r>
              <a:rPr lang="en-ZA" baseline="0" dirty="0" err="1"/>
              <a:t>etc</a:t>
            </a:r>
            <a:r>
              <a:rPr lang="en-ZA" baseline="0" dirty="0"/>
              <a:t>)</a:t>
            </a:r>
          </a:p>
          <a:p>
            <a:pPr marL="0" indent="0">
              <a:buFontTx/>
              <a:buNone/>
            </a:pPr>
            <a:r>
              <a:rPr lang="en-ZA" baseline="0" dirty="0"/>
              <a:t>	- Institutional care is expected to cost around R300 000 per annum and likely includes all living costs.</a:t>
            </a:r>
          </a:p>
          <a:p>
            <a:pPr marL="0" indent="0">
              <a:buFontTx/>
              <a:buNone/>
            </a:pPr>
            <a:r>
              <a:rPr lang="en-ZA" baseline="0" dirty="0"/>
              <a:t>	- Females are expected to live longer in the demented state but are expected to progress faster into needing institutionalised care than males (3 years vs 4 years)</a:t>
            </a:r>
          </a:p>
          <a:p>
            <a:pPr marL="0" indent="0">
              <a:buFontTx/>
              <a:buNone/>
            </a:pPr>
            <a:endParaRPr lang="en-ZA" baseline="0" dirty="0"/>
          </a:p>
          <a:p>
            <a:pPr marL="171450" indent="-171450">
              <a:buFontTx/>
              <a:buChar char="-"/>
            </a:pPr>
            <a:r>
              <a:rPr lang="en-ZA" baseline="0" dirty="0"/>
              <a:t>The main assumptions used in the model are:</a:t>
            </a:r>
          </a:p>
          <a:p>
            <a:pPr marL="0" indent="0">
              <a:buFontTx/>
              <a:buNone/>
            </a:pPr>
            <a:r>
              <a:rPr lang="en-ZA" baseline="0" dirty="0"/>
              <a:t>	- A retirement age of 60 (prevailing retirement age in SA)</a:t>
            </a:r>
          </a:p>
          <a:p>
            <a:pPr marL="0" indent="0">
              <a:buFontTx/>
              <a:buNone/>
            </a:pPr>
            <a:r>
              <a:rPr lang="en-ZA" baseline="0" dirty="0"/>
              <a:t>	- PV discount factor of 9.7% pa  (average return on annuity by large south African insurer)</a:t>
            </a:r>
          </a:p>
          <a:p>
            <a:pPr marL="0" indent="0">
              <a:buFontTx/>
              <a:buNone/>
            </a:pPr>
            <a:r>
              <a:rPr lang="en-ZA" baseline="0" dirty="0"/>
              <a:t>	- Cost increase of 8.71% pa (average medical inflation from Jan 2012 to April 2016)</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8</a:t>
            </a:fld>
            <a:endParaRPr lang="en-ZA" dirty="0"/>
          </a:p>
        </p:txBody>
      </p:sp>
    </p:spTree>
    <p:extLst>
      <p:ext uri="{BB962C8B-B14F-4D97-AF65-F5344CB8AC3E}">
        <p14:creationId xmlns:p14="http://schemas.microsoft.com/office/powerpoint/2010/main" val="2681002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baseline="0" dirty="0"/>
              <a:t>Quick slide: Showcase the sources of the data for completeness</a:t>
            </a:r>
          </a:p>
          <a:p>
            <a:endParaRPr lang="en-ZA" baseline="0" dirty="0"/>
          </a:p>
          <a:p>
            <a:r>
              <a:rPr lang="en-ZA" baseline="0" dirty="0"/>
              <a:t>Mu – movement from normal to death</a:t>
            </a:r>
          </a:p>
          <a:p>
            <a:r>
              <a:rPr lang="en-ZA" baseline="0" dirty="0"/>
              <a:t>Sigma – movement from normal to demented</a:t>
            </a:r>
          </a:p>
          <a:p>
            <a:r>
              <a:rPr lang="en-ZA" baseline="0" dirty="0"/>
              <a:t>Nu – movement from demented to dead</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9</a:t>
            </a:fld>
            <a:endParaRPr lang="en-ZA" dirty="0"/>
          </a:p>
        </p:txBody>
      </p:sp>
    </p:spTree>
    <p:extLst>
      <p:ext uri="{BB962C8B-B14F-4D97-AF65-F5344CB8AC3E}">
        <p14:creationId xmlns:p14="http://schemas.microsoft.com/office/powerpoint/2010/main" val="4167193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Graph</a:t>
            </a:r>
            <a:r>
              <a:rPr lang="en-ZA" baseline="0" dirty="0"/>
              <a:t> shows the expected future lifetime for someone classified as demented at each age from age 60</a:t>
            </a:r>
          </a:p>
          <a:p>
            <a:endParaRPr lang="en-ZA" baseline="0" dirty="0"/>
          </a:p>
          <a:p>
            <a:pPr marL="171450" indent="-171450">
              <a:buFontTx/>
              <a:buChar char="-"/>
            </a:pPr>
            <a:r>
              <a:rPr lang="en-ZA" baseline="0" dirty="0"/>
              <a:t>At age 60 the expected future lifetime is about 17 years for a female and about 11 years for a male.</a:t>
            </a:r>
          </a:p>
          <a:p>
            <a:pPr marL="171450" indent="-171450">
              <a:buFontTx/>
              <a:buChar char="-"/>
            </a:pPr>
            <a:r>
              <a:rPr lang="en-ZA" baseline="0" dirty="0"/>
              <a:t>At older ages (from around age 95, the graphs converge – this is spurious anyway as the numbers become too low to generate credible results).</a:t>
            </a:r>
          </a:p>
          <a:p>
            <a:pPr marL="171450" indent="-171450">
              <a:buFontTx/>
              <a:buChar char="-"/>
            </a:pPr>
            <a:endParaRPr lang="en-ZA" baseline="0" dirty="0"/>
          </a:p>
          <a:p>
            <a:pPr marL="171450" indent="-171450">
              <a:buFontTx/>
              <a:buChar char="-"/>
            </a:pPr>
            <a:r>
              <a:rPr lang="en-ZA" baseline="0" dirty="0"/>
              <a:t>The graphs or life expectancy in normal health are superimposed</a:t>
            </a:r>
          </a:p>
          <a:p>
            <a:pPr marL="171450" indent="-171450">
              <a:buFontTx/>
              <a:buChar char="-"/>
            </a:pPr>
            <a:r>
              <a:rPr lang="en-ZA" baseline="0" dirty="0"/>
              <a:t>We can see that dementia does have a marked impact on expected future lifetime</a:t>
            </a:r>
          </a:p>
          <a:p>
            <a:pPr marL="171450" indent="-171450">
              <a:buFontTx/>
              <a:buChar char="-"/>
            </a:pPr>
            <a:r>
              <a:rPr lang="en-ZA" baseline="0" dirty="0"/>
              <a:t>The greatest nominal effect is at the youngest ages, again the graphs converge with each other and the demented state graphs.</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10</a:t>
            </a:fld>
            <a:endParaRPr lang="en-ZA" dirty="0"/>
          </a:p>
        </p:txBody>
      </p:sp>
    </p:spTree>
    <p:extLst>
      <p:ext uri="{BB962C8B-B14F-4D97-AF65-F5344CB8AC3E}">
        <p14:creationId xmlns:p14="http://schemas.microsoft.com/office/powerpoint/2010/main" val="361386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Cost of care is significantly</a:t>
            </a:r>
            <a:r>
              <a:rPr lang="en-ZA" baseline="0" dirty="0"/>
              <a:t> higher for females at young  ages</a:t>
            </a:r>
          </a:p>
          <a:p>
            <a:pPr marL="171450" indent="-171450">
              <a:buFontTx/>
              <a:buChar char="-"/>
            </a:pPr>
            <a:r>
              <a:rPr lang="en-ZA" baseline="0" dirty="0"/>
              <a:t>They become institutionalised earlier</a:t>
            </a:r>
          </a:p>
          <a:p>
            <a:pPr marL="171450" indent="-171450">
              <a:buFontTx/>
              <a:buChar char="-"/>
            </a:pPr>
            <a:r>
              <a:rPr lang="en-ZA" baseline="0" dirty="0"/>
              <a:t>They live for longer than males</a:t>
            </a:r>
          </a:p>
          <a:p>
            <a:pPr marL="171450" indent="-171450">
              <a:buFontTx/>
              <a:buChar char="-"/>
            </a:pPr>
            <a:r>
              <a:rPr lang="en-ZA" baseline="0" dirty="0"/>
              <a:t>Costs are R4.2 million for a female who becomes demented at age 60. The cost is understated to the extent that in the years before institutionalisation normal living costs like food, home maintenance, medical care </a:t>
            </a:r>
            <a:r>
              <a:rPr lang="en-ZA" baseline="0" dirty="0" err="1"/>
              <a:t>etc</a:t>
            </a:r>
            <a:r>
              <a:rPr lang="en-ZA" baseline="0" dirty="0"/>
              <a:t> will also need to be covered</a:t>
            </a:r>
          </a:p>
          <a:p>
            <a:pPr marL="171450" indent="-171450">
              <a:buFontTx/>
              <a:buChar char="-"/>
            </a:pPr>
            <a:r>
              <a:rPr lang="en-ZA" baseline="0" dirty="0"/>
              <a:t>For a male the cost ids R</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11</a:t>
            </a:fld>
            <a:endParaRPr lang="en-ZA" dirty="0"/>
          </a:p>
        </p:txBody>
      </p:sp>
    </p:spTree>
    <p:extLst>
      <p:ext uri="{BB962C8B-B14F-4D97-AF65-F5344CB8AC3E}">
        <p14:creationId xmlns:p14="http://schemas.microsoft.com/office/powerpoint/2010/main" val="3271973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EPV of</a:t>
            </a:r>
            <a:r>
              <a:rPr lang="en-ZA" baseline="0" dirty="0"/>
              <a:t> cost if in normal state takes account of the probability of becoming demented (dependent on the probability of death from the normal state).</a:t>
            </a:r>
          </a:p>
          <a:p>
            <a:r>
              <a:rPr lang="en-ZA" baseline="0" dirty="0"/>
              <a:t>(note that the probability of death from the normal state looks at forced annuitant mortality which is heavier than elective annuitant mortality – actual cost could be higher)</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12</a:t>
            </a:fld>
            <a:endParaRPr lang="en-ZA" dirty="0"/>
          </a:p>
        </p:txBody>
      </p:sp>
    </p:spTree>
    <p:extLst>
      <p:ext uri="{BB962C8B-B14F-4D97-AF65-F5344CB8AC3E}">
        <p14:creationId xmlns:p14="http://schemas.microsoft.com/office/powerpoint/2010/main" val="794877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It</a:t>
            </a:r>
            <a:r>
              <a:rPr lang="en-ZA" baseline="0" dirty="0"/>
              <a:t> is common knowledge that people have poor habits when it comes to saving for retirement</a:t>
            </a:r>
          </a:p>
          <a:p>
            <a:endParaRPr lang="en-ZA" baseline="0" dirty="0"/>
          </a:p>
          <a:p>
            <a:r>
              <a:rPr lang="en-ZA" baseline="0" dirty="0"/>
              <a:t>Longevity increase the cost of retirement because</a:t>
            </a:r>
          </a:p>
          <a:p>
            <a:pPr marL="171450" indent="-171450">
              <a:buFontTx/>
              <a:buChar char="-"/>
            </a:pPr>
            <a:r>
              <a:rPr lang="en-ZA" baseline="0" dirty="0"/>
              <a:t>Longer time in retirement (this is known)</a:t>
            </a:r>
          </a:p>
          <a:p>
            <a:pPr marL="171450" indent="-171450">
              <a:buFontTx/>
              <a:buChar char="-"/>
            </a:pPr>
            <a:r>
              <a:rPr lang="en-ZA" baseline="0" dirty="0"/>
              <a:t>Need for full time care at old ages – not really factored in at this stage</a:t>
            </a:r>
          </a:p>
          <a:p>
            <a:pPr marL="171450" indent="-171450">
              <a:buFontTx/>
              <a:buChar char="-"/>
            </a:pPr>
            <a:r>
              <a:rPr lang="en-ZA" baseline="0" dirty="0"/>
              <a:t>Only one element is considered here but I think we have just scratched the surface – what are we missing??</a:t>
            </a:r>
            <a:endParaRPr lang="en-ZA" dirty="0"/>
          </a:p>
          <a:p>
            <a:endParaRPr lang="en-ZA" dirty="0"/>
          </a:p>
          <a:p>
            <a:r>
              <a:rPr lang="en-ZA" dirty="0"/>
              <a:t>Does</a:t>
            </a:r>
            <a:r>
              <a:rPr lang="en-ZA" baseline="0" dirty="0"/>
              <a:t> additional saving for longevity outweigh saving for dementia care but at a reduced lifespan</a:t>
            </a:r>
          </a:p>
          <a:p>
            <a:r>
              <a:rPr lang="en-ZA" baseline="0" dirty="0"/>
              <a:t>If it does, are there any products out there that actually allow for this kind of sudden uplift in required income?</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13</a:t>
            </a:fld>
            <a:endParaRPr lang="en-ZA" dirty="0"/>
          </a:p>
        </p:txBody>
      </p:sp>
    </p:spTree>
    <p:extLst>
      <p:ext uri="{BB962C8B-B14F-4D97-AF65-F5344CB8AC3E}">
        <p14:creationId xmlns:p14="http://schemas.microsoft.com/office/powerpoint/2010/main" val="37417821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14</a:t>
            </a:fld>
            <a:endParaRPr lang="en-ZA" dirty="0"/>
          </a:p>
        </p:txBody>
      </p:sp>
    </p:spTree>
    <p:extLst>
      <p:ext uri="{BB962C8B-B14F-4D97-AF65-F5344CB8AC3E}">
        <p14:creationId xmlns:p14="http://schemas.microsoft.com/office/powerpoint/2010/main" val="1248537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F7187E2-73A7-4F0D-AF13-1E1959219CD6}" type="slidenum">
              <a:rPr lang="en-US"/>
              <a:pPr>
                <a:defRPr/>
              </a:pPr>
              <a:t>‹#›</a:t>
            </a:fld>
            <a:endParaRPr lang="en-US" dirty="0"/>
          </a:p>
        </p:txBody>
      </p:sp>
    </p:spTree>
    <p:extLst>
      <p:ext uri="{BB962C8B-B14F-4D97-AF65-F5344CB8AC3E}">
        <p14:creationId xmlns:p14="http://schemas.microsoft.com/office/powerpoint/2010/main" val="3471804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423FF57-415F-4004-9178-180C1E74BD78}" type="slidenum">
              <a:rPr lang="en-US"/>
              <a:pPr>
                <a:defRPr/>
              </a:pPr>
              <a:t>‹#›</a:t>
            </a:fld>
            <a:endParaRPr lang="en-US" dirty="0"/>
          </a:p>
        </p:txBody>
      </p:sp>
    </p:spTree>
    <p:extLst>
      <p:ext uri="{BB962C8B-B14F-4D97-AF65-F5344CB8AC3E}">
        <p14:creationId xmlns:p14="http://schemas.microsoft.com/office/powerpoint/2010/main" val="2019192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BC4A7D1-A6F7-4CE3-9B3C-D48CF076FDA8}" type="slidenum">
              <a:rPr lang="en-US"/>
              <a:pPr>
                <a:defRPr/>
              </a:pPr>
              <a:t>‹#›</a:t>
            </a:fld>
            <a:endParaRPr lang="en-US" dirty="0"/>
          </a:p>
        </p:txBody>
      </p:sp>
    </p:spTree>
    <p:extLst>
      <p:ext uri="{BB962C8B-B14F-4D97-AF65-F5344CB8AC3E}">
        <p14:creationId xmlns:p14="http://schemas.microsoft.com/office/powerpoint/2010/main" val="3746224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B35C583-B99C-4919-BCD1-8BC589E0C1FE}" type="slidenum">
              <a:rPr lang="en-US"/>
              <a:pPr>
                <a:defRPr/>
              </a:pPr>
              <a:t>‹#›</a:t>
            </a:fld>
            <a:endParaRPr lang="en-US" dirty="0"/>
          </a:p>
        </p:txBody>
      </p:sp>
    </p:spTree>
    <p:extLst>
      <p:ext uri="{BB962C8B-B14F-4D97-AF65-F5344CB8AC3E}">
        <p14:creationId xmlns:p14="http://schemas.microsoft.com/office/powerpoint/2010/main" val="1473115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B93E77F3-FB6D-4B7D-9E54-5EF9BDA8D0AA}" type="slidenum">
              <a:rPr lang="en-US"/>
              <a:pPr>
                <a:defRPr/>
              </a:pPr>
              <a:t>‹#›</a:t>
            </a:fld>
            <a:endParaRPr lang="en-US" dirty="0"/>
          </a:p>
        </p:txBody>
      </p:sp>
    </p:spTree>
    <p:extLst>
      <p:ext uri="{BB962C8B-B14F-4D97-AF65-F5344CB8AC3E}">
        <p14:creationId xmlns:p14="http://schemas.microsoft.com/office/powerpoint/2010/main" val="4140648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F023093-48EC-4902-B09F-7F21F9F611D6}" type="slidenum">
              <a:rPr lang="en-US"/>
              <a:pPr>
                <a:defRPr/>
              </a:pPr>
              <a:t>‹#›</a:t>
            </a:fld>
            <a:endParaRPr lang="en-US" dirty="0"/>
          </a:p>
        </p:txBody>
      </p:sp>
    </p:spTree>
    <p:extLst>
      <p:ext uri="{BB962C8B-B14F-4D97-AF65-F5344CB8AC3E}">
        <p14:creationId xmlns:p14="http://schemas.microsoft.com/office/powerpoint/2010/main" val="111505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52CBFD13-4979-4A8F-905C-03B6822B4E89}" type="slidenum">
              <a:rPr lang="en-US"/>
              <a:pPr>
                <a:defRPr/>
              </a:pPr>
              <a:t>‹#›</a:t>
            </a:fld>
            <a:endParaRPr lang="en-US" dirty="0"/>
          </a:p>
        </p:txBody>
      </p:sp>
    </p:spTree>
    <p:extLst>
      <p:ext uri="{BB962C8B-B14F-4D97-AF65-F5344CB8AC3E}">
        <p14:creationId xmlns:p14="http://schemas.microsoft.com/office/powerpoint/2010/main" val="1320802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D826E32-FA47-4B5A-8D25-BB5BE0DD93E2}" type="slidenum">
              <a:rPr lang="en-US"/>
              <a:pPr>
                <a:defRPr/>
              </a:pPr>
              <a:t>‹#›</a:t>
            </a:fld>
            <a:endParaRPr lang="en-US" dirty="0"/>
          </a:p>
        </p:txBody>
      </p:sp>
    </p:spTree>
    <p:extLst>
      <p:ext uri="{BB962C8B-B14F-4D97-AF65-F5344CB8AC3E}">
        <p14:creationId xmlns:p14="http://schemas.microsoft.com/office/powerpoint/2010/main" val="272456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C3179E6-1D0F-4F98-85F6-FAE388ECBC40}" type="slidenum">
              <a:rPr lang="en-US"/>
              <a:pPr>
                <a:defRPr/>
              </a:pPr>
              <a:t>‹#›</a:t>
            </a:fld>
            <a:endParaRPr lang="en-US" dirty="0"/>
          </a:p>
        </p:txBody>
      </p:sp>
    </p:spTree>
    <p:extLst>
      <p:ext uri="{BB962C8B-B14F-4D97-AF65-F5344CB8AC3E}">
        <p14:creationId xmlns:p14="http://schemas.microsoft.com/office/powerpoint/2010/main" val="3957825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B2BCBF3-58E2-4B17-9800-AA541AC05A86}" type="slidenum">
              <a:rPr lang="en-US"/>
              <a:pPr>
                <a:defRPr/>
              </a:pPr>
              <a:t>‹#›</a:t>
            </a:fld>
            <a:endParaRPr lang="en-US" dirty="0"/>
          </a:p>
        </p:txBody>
      </p:sp>
    </p:spTree>
    <p:extLst>
      <p:ext uri="{BB962C8B-B14F-4D97-AF65-F5344CB8AC3E}">
        <p14:creationId xmlns:p14="http://schemas.microsoft.com/office/powerpoint/2010/main" val="4264893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2EBF61A-CA2C-444A-ACA9-6D08629EB6EB}" type="slidenum">
              <a:rPr lang="en-US"/>
              <a:pPr>
                <a:defRPr/>
              </a:pPr>
              <a:t>‹#›</a:t>
            </a:fld>
            <a:endParaRPr lang="en-US" dirty="0"/>
          </a:p>
        </p:txBody>
      </p:sp>
    </p:spTree>
    <p:extLst>
      <p:ext uri="{BB962C8B-B14F-4D97-AF65-F5344CB8AC3E}">
        <p14:creationId xmlns:p14="http://schemas.microsoft.com/office/powerpoint/2010/main" val="1893766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9" descr="ASSA PTT-0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lgn="r">
              <a:defRPr sz="1400"/>
            </a:lvl1pPr>
          </a:lstStyle>
          <a:p>
            <a:pPr>
              <a:defRPr/>
            </a:pPr>
            <a:fld id="{D63D3EB9-90AB-4E3C-AF4F-1AE06CABCC8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pitchFamily="1" charset="-128"/>
        </a:defRPr>
      </a:lvl2pPr>
      <a:lvl3pPr algn="ctr" rtl="0" eaLnBrk="0" fontAlgn="base" hangingPunct="0">
        <a:spcBef>
          <a:spcPct val="0"/>
        </a:spcBef>
        <a:spcAft>
          <a:spcPct val="0"/>
        </a:spcAft>
        <a:defRPr sz="4400">
          <a:solidFill>
            <a:schemeClr val="tx2"/>
          </a:solidFill>
          <a:latin typeface="Arial" charset="0"/>
          <a:ea typeface="ＭＳ Ｐゴシック" pitchFamily="1" charset="-128"/>
        </a:defRPr>
      </a:lvl3pPr>
      <a:lvl4pPr algn="ctr" rtl="0" eaLnBrk="0" fontAlgn="base" hangingPunct="0">
        <a:spcBef>
          <a:spcPct val="0"/>
        </a:spcBef>
        <a:spcAft>
          <a:spcPct val="0"/>
        </a:spcAft>
        <a:defRPr sz="4400">
          <a:solidFill>
            <a:schemeClr val="tx2"/>
          </a:solidFill>
          <a:latin typeface="Arial" charset="0"/>
          <a:ea typeface="ＭＳ Ｐゴシック" pitchFamily="1" charset="-128"/>
        </a:defRPr>
      </a:lvl4pPr>
      <a:lvl5pPr algn="ctr" rtl="0" eaLnBrk="0" fontAlgn="base" hangingPunct="0">
        <a:spcBef>
          <a:spcPct val="0"/>
        </a:spcBef>
        <a:spcAft>
          <a:spcPct val="0"/>
        </a:spcAft>
        <a:defRPr sz="4400">
          <a:solidFill>
            <a:schemeClr val="tx2"/>
          </a:solidFill>
          <a:latin typeface="Arial" charset="0"/>
          <a:ea typeface="ＭＳ Ｐゴシック" pitchFamily="1" charset="-128"/>
        </a:defRPr>
      </a:lvl5pPr>
      <a:lvl6pPr marL="457200" algn="ctr" rtl="0" fontAlgn="base">
        <a:spcBef>
          <a:spcPct val="0"/>
        </a:spcBef>
        <a:spcAft>
          <a:spcPct val="0"/>
        </a:spcAft>
        <a:defRPr sz="4400">
          <a:solidFill>
            <a:schemeClr val="tx2"/>
          </a:solidFill>
          <a:latin typeface="Arial" charset="0"/>
          <a:ea typeface="ＭＳ Ｐゴシック" pitchFamily="1" charset="-128"/>
        </a:defRPr>
      </a:lvl6pPr>
      <a:lvl7pPr marL="914400" algn="ctr" rtl="0" fontAlgn="base">
        <a:spcBef>
          <a:spcPct val="0"/>
        </a:spcBef>
        <a:spcAft>
          <a:spcPct val="0"/>
        </a:spcAft>
        <a:defRPr sz="4400">
          <a:solidFill>
            <a:schemeClr val="tx2"/>
          </a:solidFill>
          <a:latin typeface="Arial" charset="0"/>
          <a:ea typeface="ＭＳ Ｐゴシック" pitchFamily="1" charset="-128"/>
        </a:defRPr>
      </a:lvl7pPr>
      <a:lvl8pPr marL="1371600" algn="ctr" rtl="0" fontAlgn="base">
        <a:spcBef>
          <a:spcPct val="0"/>
        </a:spcBef>
        <a:spcAft>
          <a:spcPct val="0"/>
        </a:spcAft>
        <a:defRPr sz="4400">
          <a:solidFill>
            <a:schemeClr val="tx2"/>
          </a:solidFill>
          <a:latin typeface="Arial" charset="0"/>
          <a:ea typeface="ＭＳ Ｐゴシック" pitchFamily="1" charset="-128"/>
        </a:defRPr>
      </a:lvl8pPr>
      <a:lvl9pPr marL="1828800" algn="ctr" rtl="0" fontAlgn="base">
        <a:spcBef>
          <a:spcPct val="0"/>
        </a:spcBef>
        <a:spcAft>
          <a:spcPct val="0"/>
        </a:spcAft>
        <a:defRPr sz="4400">
          <a:solidFill>
            <a:schemeClr val="tx2"/>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4.png"/><Relationship Id="rId7" Type="http://schemas.openxmlformats.org/officeDocument/2006/relationships/image" Target="../media/image6.wmf"/><Relationship Id="rId12"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oleObject" Target="../embeddings/oleObject2.bin"/><Relationship Id="rId11" Type="http://schemas.openxmlformats.org/officeDocument/2006/relationships/image" Target="../media/image9.png"/><Relationship Id="rId5" Type="http://schemas.openxmlformats.org/officeDocument/2006/relationships/image" Target="../media/image5.wmf"/><Relationship Id="rId10" Type="http://schemas.openxmlformats.org/officeDocument/2006/relationships/image" Target="../media/image8.png"/><Relationship Id="rId4" Type="http://schemas.openxmlformats.org/officeDocument/2006/relationships/oleObject" Target="../embeddings/oleObject1.bin"/><Relationship Id="rId9" Type="http://schemas.openxmlformats.org/officeDocument/2006/relationships/image" Target="../media/image7.wmf"/></Relationships>
</file>

<file path=ppt/slides/_rels/slide9.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wmf"/><Relationship Id="rId5" Type="http://schemas.openxmlformats.org/officeDocument/2006/relationships/oleObject" Target="../embeddings/oleObject5.bin"/><Relationship Id="rId4" Type="http://schemas.openxmlformats.org/officeDocument/2006/relationships/image" Target="../media/image11.wmf"/></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6" descr="ASSA PTT-03-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392"/>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835696" y="4437112"/>
            <a:ext cx="5616624" cy="1569660"/>
          </a:xfrm>
          <a:prstGeom prst="rect">
            <a:avLst/>
          </a:prstGeom>
          <a:noFill/>
        </p:spPr>
        <p:txBody>
          <a:bodyPr wrap="square" rtlCol="0">
            <a:spAutoFit/>
          </a:bodyPr>
          <a:lstStyle/>
          <a:p>
            <a:pPr algn="ctr"/>
            <a:r>
              <a:rPr lang="en-US" dirty="0">
                <a:solidFill>
                  <a:schemeClr val="bg1"/>
                </a:solidFill>
              </a:rPr>
              <a:t>Subject: </a:t>
            </a:r>
          </a:p>
          <a:p>
            <a:pPr algn="ctr"/>
            <a:r>
              <a:rPr lang="en-US" dirty="0">
                <a:solidFill>
                  <a:schemeClr val="bg1"/>
                </a:solidFill>
              </a:rPr>
              <a:t>AN INVESTIGATION INTO COGNITIVE DECLINE AND ITS COSTS IN RETIREMENT.</a:t>
            </a:r>
          </a:p>
        </p:txBody>
      </p:sp>
      <p:sp>
        <p:nvSpPr>
          <p:cNvPr id="4" name="TextBox 3"/>
          <p:cNvSpPr txBox="1"/>
          <p:nvPr/>
        </p:nvSpPr>
        <p:spPr>
          <a:xfrm>
            <a:off x="6660232" y="5796553"/>
            <a:ext cx="2195736" cy="584775"/>
          </a:xfrm>
          <a:prstGeom prst="rect">
            <a:avLst/>
          </a:prstGeom>
          <a:noFill/>
        </p:spPr>
        <p:txBody>
          <a:bodyPr wrap="square" rtlCol="0">
            <a:spAutoFit/>
          </a:bodyPr>
          <a:lstStyle/>
          <a:p>
            <a:r>
              <a:rPr lang="en-US" sz="1600" dirty="0">
                <a:solidFill>
                  <a:schemeClr val="bg1"/>
                </a:solidFill>
              </a:rPr>
              <a:t>Author: Lucia Viegas</a:t>
            </a:r>
          </a:p>
          <a:p>
            <a:r>
              <a:rPr lang="en-US" sz="1600" dirty="0">
                <a:solidFill>
                  <a:schemeClr val="bg1"/>
                </a:solidFill>
              </a:rPr>
              <a:t>Date: 6 August 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Content</a:t>
            </a:r>
          </a:p>
        </p:txBody>
      </p:sp>
      <p:sp>
        <p:nvSpPr>
          <p:cNvPr id="3075" name="Rectangle 3"/>
          <p:cNvSpPr>
            <a:spLocks noGrp="1" noChangeArrowheads="1"/>
          </p:cNvSpPr>
          <p:nvPr>
            <p:ph type="body" idx="1"/>
          </p:nvPr>
        </p:nvSpPr>
        <p:spPr>
          <a:xfrm>
            <a:off x="685800" y="1268760"/>
            <a:ext cx="7772400" cy="360040"/>
          </a:xfrm>
          <a:solidFill>
            <a:srgbClr val="C00000"/>
          </a:solidFill>
          <a:effectLst>
            <a:outerShdw blurRad="50800" dist="38100" dir="2700000" algn="tl" rotWithShape="0">
              <a:prstClr val="black">
                <a:alpha val="40000"/>
              </a:prstClr>
            </a:outerShdw>
          </a:effectLst>
        </p:spPr>
        <p:txBody>
          <a:bodyPr/>
          <a:lstStyle/>
          <a:p>
            <a:pPr marL="0" indent="0">
              <a:buNone/>
            </a:pPr>
            <a:r>
              <a:rPr lang="en-US" sz="1600" b="1" dirty="0">
                <a:solidFill>
                  <a:schemeClr val="bg1"/>
                </a:solidFill>
              </a:rPr>
              <a:t>Background</a:t>
            </a:r>
          </a:p>
        </p:txBody>
      </p:sp>
      <p:sp>
        <p:nvSpPr>
          <p:cNvPr id="4" name="Rectangle 3"/>
          <p:cNvSpPr txBox="1">
            <a:spLocks noChangeArrowheads="1"/>
          </p:cNvSpPr>
          <p:nvPr/>
        </p:nvSpPr>
        <p:spPr bwMode="auto">
          <a:xfrm>
            <a:off x="688032" y="1772816"/>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Aims of research</a:t>
            </a:r>
          </a:p>
          <a:p>
            <a:pPr marL="0" indent="0">
              <a:buFontTx/>
              <a:buNone/>
            </a:pPr>
            <a:endParaRPr lang="en-US" sz="1600" b="1" kern="0" dirty="0">
              <a:solidFill>
                <a:schemeClr val="bg1"/>
              </a:solidFill>
            </a:endParaRPr>
          </a:p>
        </p:txBody>
      </p:sp>
      <p:sp>
        <p:nvSpPr>
          <p:cNvPr id="5" name="Rectangle 3"/>
          <p:cNvSpPr txBox="1">
            <a:spLocks noChangeArrowheads="1"/>
          </p:cNvSpPr>
          <p:nvPr/>
        </p:nvSpPr>
        <p:spPr bwMode="auto">
          <a:xfrm>
            <a:off x="683568" y="2276872"/>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Cognitive decline</a:t>
            </a:r>
          </a:p>
          <a:p>
            <a:pPr marL="0" indent="0">
              <a:buFontTx/>
              <a:buNone/>
            </a:pPr>
            <a:endParaRPr lang="en-US" sz="1600" b="1" kern="0" dirty="0">
              <a:solidFill>
                <a:schemeClr val="bg1"/>
              </a:solidFill>
            </a:endParaRPr>
          </a:p>
        </p:txBody>
      </p:sp>
      <p:sp>
        <p:nvSpPr>
          <p:cNvPr id="6" name="Rectangle 3"/>
          <p:cNvSpPr txBox="1">
            <a:spLocks noChangeArrowheads="1"/>
          </p:cNvSpPr>
          <p:nvPr/>
        </p:nvSpPr>
        <p:spPr bwMode="auto">
          <a:xfrm>
            <a:off x="697268" y="2780928"/>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Model &amp; Data</a:t>
            </a:r>
          </a:p>
          <a:p>
            <a:pPr marL="0" indent="0">
              <a:buFontTx/>
              <a:buNone/>
            </a:pPr>
            <a:endParaRPr lang="en-US" sz="1600" b="1" kern="0" dirty="0">
              <a:solidFill>
                <a:schemeClr val="bg1"/>
              </a:solidFill>
            </a:endParaRPr>
          </a:p>
        </p:txBody>
      </p:sp>
      <p:sp>
        <p:nvSpPr>
          <p:cNvPr id="8" name="Rectangle 3"/>
          <p:cNvSpPr txBox="1">
            <a:spLocks noChangeArrowheads="1"/>
          </p:cNvSpPr>
          <p:nvPr/>
        </p:nvSpPr>
        <p:spPr bwMode="auto">
          <a:xfrm>
            <a:off x="683568" y="3284984"/>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Results</a:t>
            </a:r>
          </a:p>
          <a:p>
            <a:pPr marL="0" indent="0">
              <a:buFontTx/>
              <a:buNone/>
            </a:pPr>
            <a:endParaRPr lang="en-US" sz="1600" b="1" kern="0" dirty="0">
              <a:solidFill>
                <a:schemeClr val="bg1"/>
              </a:solidFill>
            </a:endParaRPr>
          </a:p>
        </p:txBody>
      </p:sp>
      <p:sp>
        <p:nvSpPr>
          <p:cNvPr id="9" name="Rectangle 3"/>
          <p:cNvSpPr txBox="1">
            <a:spLocks noChangeArrowheads="1"/>
          </p:cNvSpPr>
          <p:nvPr/>
        </p:nvSpPr>
        <p:spPr bwMode="auto">
          <a:xfrm>
            <a:off x="683568" y="3789040"/>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Conclusion</a:t>
            </a:r>
          </a:p>
          <a:p>
            <a:pPr marL="0" indent="0">
              <a:buFontTx/>
              <a:buNone/>
            </a:pPr>
            <a:endParaRPr lang="en-US" sz="1600" b="1" kern="0" dirty="0">
              <a:solidFill>
                <a:schemeClr val="bg1"/>
              </a:solidFill>
            </a:endParaRPr>
          </a:p>
        </p:txBody>
      </p:sp>
      <p:sp>
        <p:nvSpPr>
          <p:cNvPr id="11" name="Rectangle 3"/>
          <p:cNvSpPr txBox="1">
            <a:spLocks noChangeArrowheads="1"/>
          </p:cNvSpPr>
          <p:nvPr/>
        </p:nvSpPr>
        <p:spPr bwMode="auto">
          <a:xfrm>
            <a:off x="688032" y="4365104"/>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Discussion</a:t>
            </a:r>
          </a:p>
          <a:p>
            <a:pPr marL="0" indent="0">
              <a:buFontTx/>
              <a:buNone/>
            </a:pPr>
            <a:endParaRPr lang="en-US" sz="1600" b="1" kern="0" dirty="0">
              <a:solidFill>
                <a:schemeClr val="bg1"/>
              </a:solidFill>
            </a:endParaRPr>
          </a:p>
        </p:txBody>
      </p:sp>
    </p:spTree>
    <p:extLst>
      <p:ext uri="{BB962C8B-B14F-4D97-AF65-F5344CB8AC3E}">
        <p14:creationId xmlns:p14="http://schemas.microsoft.com/office/powerpoint/2010/main" val="2483577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Background</a:t>
            </a:r>
          </a:p>
        </p:txBody>
      </p:sp>
      <p:sp>
        <p:nvSpPr>
          <p:cNvPr id="10" name="TextBox 9"/>
          <p:cNvSpPr txBox="1"/>
          <p:nvPr/>
        </p:nvSpPr>
        <p:spPr>
          <a:xfrm>
            <a:off x="827584" y="1340768"/>
            <a:ext cx="7704856" cy="3960440"/>
          </a:xfrm>
          <a:prstGeom prst="rect">
            <a:avLst/>
          </a:prstGeom>
          <a:noFill/>
        </p:spPr>
        <p:txBody>
          <a:bodyPr wrap="square" rtlCol="0">
            <a:noAutofit/>
          </a:bodyPr>
          <a:lstStyle/>
          <a:p>
            <a:endParaRPr lang="en-US" sz="1800" dirty="0">
              <a:latin typeface="Calibri" panose="020F0502020204030204" pitchFamily="34" charset="0"/>
            </a:endParaRPr>
          </a:p>
          <a:p>
            <a:endParaRPr lang="en-US" sz="1800" dirty="0"/>
          </a:p>
          <a:p>
            <a:pPr marL="285750" indent="-285750">
              <a:buFont typeface="Arial" panose="020B0604020202020204" pitchFamily="34" charset="0"/>
              <a:buChar char="•"/>
            </a:pPr>
            <a:r>
              <a:rPr lang="en-US" sz="1800" dirty="0">
                <a:latin typeface="Calibri" panose="020F0502020204030204" pitchFamily="34" charset="0"/>
              </a:rPr>
              <a:t>My role in the research</a:t>
            </a:r>
          </a:p>
          <a:p>
            <a:pPr marL="742950" lvl="1" indent="-285750">
              <a:buFont typeface="Arial" panose="020B0604020202020204" pitchFamily="34" charset="0"/>
              <a:buChar char="•"/>
            </a:pPr>
            <a:r>
              <a:rPr lang="en-US" sz="1800" dirty="0">
                <a:latin typeface="Calibri" panose="020F0502020204030204" pitchFamily="34" charset="0"/>
              </a:rPr>
              <a:t>Wits University</a:t>
            </a:r>
          </a:p>
          <a:p>
            <a:pPr marL="742950" lvl="1" indent="-285750">
              <a:buFont typeface="Arial" panose="020B0604020202020204" pitchFamily="34" charset="0"/>
              <a:buChar char="•"/>
            </a:pPr>
            <a:r>
              <a:rPr lang="en-US" sz="1800" dirty="0">
                <a:latin typeface="Calibri" panose="020F0502020204030204" pitchFamily="34" charset="0"/>
              </a:rPr>
              <a:t>Retirement</a:t>
            </a:r>
          </a:p>
          <a:p>
            <a:pPr marL="742950" lvl="1" indent="-285750">
              <a:buFont typeface="Arial" panose="020B0604020202020204" pitchFamily="34" charset="0"/>
              <a:buChar char="•"/>
            </a:pPr>
            <a:r>
              <a:rPr lang="en-US" sz="1800" dirty="0">
                <a:latin typeface="Calibri" panose="020F0502020204030204" pitchFamily="34" charset="0"/>
              </a:rPr>
              <a:t>Degrees of inadequacy</a:t>
            </a:r>
          </a:p>
          <a:p>
            <a:pPr marL="742950" lvl="1" indent="-285750">
              <a:buFont typeface="Arial" panose="020B0604020202020204" pitchFamily="34" charset="0"/>
              <a:buChar char="•"/>
            </a:pPr>
            <a:endParaRPr lang="en-US" sz="1800" dirty="0">
              <a:latin typeface="Calibri" panose="020F0502020204030204" pitchFamily="34" charset="0"/>
            </a:endParaRPr>
          </a:p>
          <a:p>
            <a:pPr marL="285750" indent="-285750">
              <a:buFont typeface="Arial" panose="020B0604020202020204" pitchFamily="34" charset="0"/>
              <a:buChar char="•"/>
            </a:pPr>
            <a:endParaRPr lang="en-US" sz="1800" dirty="0">
              <a:latin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rPr>
              <a:t>Authors of the paper</a:t>
            </a:r>
          </a:p>
          <a:p>
            <a:pPr marL="742950" lvl="1" indent="-285750">
              <a:buFont typeface="Arial" panose="020B0604020202020204" pitchFamily="34" charset="0"/>
              <a:buChar char="•"/>
            </a:pPr>
            <a:r>
              <a:rPr lang="en-US" sz="1800" dirty="0">
                <a:latin typeface="Calibri" panose="020F0502020204030204" pitchFamily="34" charset="0"/>
              </a:rPr>
              <a:t>Matthew </a:t>
            </a:r>
            <a:r>
              <a:rPr lang="en-US" sz="1800" dirty="0" err="1">
                <a:latin typeface="Calibri" panose="020F0502020204030204" pitchFamily="34" charset="0"/>
              </a:rPr>
              <a:t>McGurk</a:t>
            </a:r>
            <a:endParaRPr lang="en-US" sz="1800" dirty="0">
              <a:latin typeface="Calibri" panose="020F0502020204030204" pitchFamily="34" charset="0"/>
            </a:endParaRPr>
          </a:p>
          <a:p>
            <a:pPr marL="742950" lvl="1" indent="-285750">
              <a:buFont typeface="Arial" panose="020B0604020202020204" pitchFamily="34" charset="0"/>
              <a:buChar char="•"/>
            </a:pPr>
            <a:r>
              <a:rPr lang="en-US" sz="1800" dirty="0">
                <a:latin typeface="Calibri" panose="020F0502020204030204" pitchFamily="34" charset="0"/>
              </a:rPr>
              <a:t>Partha Rambaran</a:t>
            </a:r>
          </a:p>
          <a:p>
            <a:endParaRPr lang="en-US" sz="18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263862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Aims of research</a:t>
            </a:r>
          </a:p>
        </p:txBody>
      </p:sp>
      <p:sp>
        <p:nvSpPr>
          <p:cNvPr id="10" name="TextBox 9"/>
          <p:cNvSpPr txBox="1"/>
          <p:nvPr/>
        </p:nvSpPr>
        <p:spPr>
          <a:xfrm>
            <a:off x="827584" y="1340768"/>
            <a:ext cx="7704856" cy="3960440"/>
          </a:xfrm>
          <a:prstGeom prst="rect">
            <a:avLst/>
          </a:prstGeom>
          <a:noFill/>
        </p:spPr>
        <p:txBody>
          <a:bodyPr wrap="square" rtlCol="0">
            <a:noAutofit/>
          </a:bodyPr>
          <a:lstStyle/>
          <a:p>
            <a:r>
              <a:rPr lang="en-US" sz="1800" b="1" dirty="0">
                <a:latin typeface="Calibri" panose="020F0502020204030204" pitchFamily="34" charset="0"/>
              </a:rPr>
              <a:t>Research questions</a:t>
            </a:r>
          </a:p>
          <a:p>
            <a:endParaRPr lang="en-US" sz="1800" dirty="0"/>
          </a:p>
          <a:p>
            <a:pPr marL="285750" indent="-285750">
              <a:buFont typeface="Arial" panose="020B0604020202020204" pitchFamily="34" charset="0"/>
              <a:buChar char="•"/>
            </a:pPr>
            <a:r>
              <a:rPr lang="en-US" sz="1800" dirty="0">
                <a:latin typeface="Calibri" panose="020F0502020204030204" pitchFamily="34" charset="0"/>
              </a:rPr>
              <a:t>Cognitive decline in the context of longevity</a:t>
            </a:r>
          </a:p>
          <a:p>
            <a:pPr marL="285750" indent="-285750">
              <a:buFont typeface="Arial" panose="020B0604020202020204" pitchFamily="34" charset="0"/>
              <a:buChar char="•"/>
            </a:pPr>
            <a:r>
              <a:rPr lang="en-US" sz="1800" dirty="0">
                <a:latin typeface="Calibri" panose="020F0502020204030204" pitchFamily="34" charset="0"/>
              </a:rPr>
              <a:t>How does retirement affect cognitive decline?</a:t>
            </a:r>
          </a:p>
          <a:p>
            <a:pPr marL="285750" indent="-285750">
              <a:buFont typeface="Arial" panose="020B0604020202020204" pitchFamily="34" charset="0"/>
              <a:buChar char="•"/>
            </a:pPr>
            <a:r>
              <a:rPr lang="en-US" sz="1800" dirty="0">
                <a:latin typeface="Calibri" panose="020F0502020204030204" pitchFamily="34" charset="0"/>
              </a:rPr>
              <a:t>Should we be saving more to account for additional care during retirement?</a:t>
            </a:r>
          </a:p>
          <a:p>
            <a:pPr marL="285750" indent="-285750">
              <a:buFont typeface="Arial" panose="020B0604020202020204" pitchFamily="34" charset="0"/>
              <a:buChar char="•"/>
            </a:pPr>
            <a:endParaRPr lang="en-US" sz="1800" dirty="0">
              <a:latin typeface="Calibri" panose="020F0502020204030204" pitchFamily="34" charset="0"/>
            </a:endParaRPr>
          </a:p>
          <a:p>
            <a:pPr marL="285750" indent="-285750">
              <a:buFont typeface="Arial" panose="020B0604020202020204" pitchFamily="34" charset="0"/>
              <a:buChar char="•"/>
            </a:pPr>
            <a:endParaRPr lang="en-US" sz="1800" dirty="0">
              <a:latin typeface="Calibri" panose="020F0502020204030204" pitchFamily="34" charset="0"/>
            </a:endParaRPr>
          </a:p>
          <a:p>
            <a:r>
              <a:rPr lang="en-US" sz="1800" b="1" dirty="0">
                <a:latin typeface="Calibri" panose="020F0502020204030204" pitchFamily="34" charset="0"/>
              </a:rPr>
              <a:t>Research aims</a:t>
            </a:r>
          </a:p>
          <a:p>
            <a:endParaRPr lang="en-US" sz="1800" dirty="0">
              <a:latin typeface="Calibri" panose="020F0502020204030204" pitchFamily="34" charset="0"/>
            </a:endParaRPr>
          </a:p>
          <a:p>
            <a:pPr marL="285750" indent="-285750">
              <a:buFont typeface="Calibri" panose="020F0502020204030204" pitchFamily="34" charset="0"/>
              <a:buChar char="―"/>
            </a:pPr>
            <a:r>
              <a:rPr lang="en-US" sz="1800" dirty="0">
                <a:latin typeface="Calibri" panose="020F0502020204030204" pitchFamily="34" charset="0"/>
              </a:rPr>
              <a:t>Identify the factors that influence the onset of cognitive decline</a:t>
            </a:r>
          </a:p>
          <a:p>
            <a:pPr marL="285750" indent="-285750">
              <a:buFont typeface="Calibri" panose="020F0502020204030204" pitchFamily="34" charset="0"/>
              <a:buChar char="―"/>
            </a:pPr>
            <a:r>
              <a:rPr lang="en-US" sz="1800" dirty="0">
                <a:latin typeface="Calibri" panose="020F0502020204030204" pitchFamily="34" charset="0"/>
              </a:rPr>
              <a:t>Investigate how dementia affects future expected lifetime</a:t>
            </a:r>
          </a:p>
          <a:p>
            <a:pPr marL="285750" indent="-285750">
              <a:buFont typeface="Calibri" panose="020F0502020204030204" pitchFamily="34" charset="0"/>
              <a:buChar char="―"/>
            </a:pPr>
            <a:r>
              <a:rPr lang="en-US" sz="1800" dirty="0">
                <a:latin typeface="Calibri" panose="020F0502020204030204" pitchFamily="34" charset="0"/>
              </a:rPr>
              <a:t>Estimate the expected costs incurred in retirement due to dementia</a:t>
            </a:r>
          </a:p>
          <a:p>
            <a:endParaRPr lang="en-US" sz="18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419585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0">
                                            <p:txEl>
                                              <p:pRg st="9" end="9"/>
                                            </p:txEl>
                                          </p:spTgt>
                                        </p:tgtEl>
                                        <p:attrNameLst>
                                          <p:attrName>style.visibility</p:attrName>
                                        </p:attrNameLst>
                                      </p:cBhvr>
                                      <p:to>
                                        <p:strVal val="visible"/>
                                      </p:to>
                                    </p:set>
                                    <p:anim calcmode="lin" valueType="num">
                                      <p:cBhvr additive="base">
                                        <p:cTn id="11" dur="500" fill="hold"/>
                                        <p:tgtEl>
                                          <p:spTgt spid="10">
                                            <p:txEl>
                                              <p:pRg st="9" end="9"/>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xEl>
                                              <p:pRg st="10" end="10"/>
                                            </p:txEl>
                                          </p:spTgt>
                                        </p:tgtEl>
                                        <p:attrNameLst>
                                          <p:attrName>style.visibility</p:attrName>
                                        </p:attrNameLst>
                                      </p:cBhvr>
                                      <p:to>
                                        <p:strVal val="visible"/>
                                      </p:to>
                                    </p:set>
                                    <p:anim calcmode="lin" valueType="num">
                                      <p:cBhvr additive="base">
                                        <p:cTn id="17" dur="500" fill="hold"/>
                                        <p:tgtEl>
                                          <p:spTgt spid="10">
                                            <p:txEl>
                                              <p:pRg st="10" end="1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xEl>
                                              <p:pRg st="11" end="11"/>
                                            </p:txEl>
                                          </p:spTgt>
                                        </p:tgtEl>
                                        <p:attrNameLst>
                                          <p:attrName>style.visibility</p:attrName>
                                        </p:attrNameLst>
                                      </p:cBhvr>
                                      <p:to>
                                        <p:strVal val="visible"/>
                                      </p:to>
                                    </p:set>
                                    <p:anim calcmode="lin" valueType="num">
                                      <p:cBhvr additive="base">
                                        <p:cTn id="23" dur="500" fill="hold"/>
                                        <p:tgtEl>
                                          <p:spTgt spid="10">
                                            <p:txEl>
                                              <p:pRg st="11" end="1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Aims of research</a:t>
            </a:r>
          </a:p>
        </p:txBody>
      </p:sp>
      <p:sp>
        <p:nvSpPr>
          <p:cNvPr id="10" name="TextBox 9"/>
          <p:cNvSpPr txBox="1"/>
          <p:nvPr/>
        </p:nvSpPr>
        <p:spPr>
          <a:xfrm>
            <a:off x="827584" y="1340768"/>
            <a:ext cx="7704856" cy="3960440"/>
          </a:xfrm>
          <a:prstGeom prst="rect">
            <a:avLst/>
          </a:prstGeom>
          <a:noFill/>
        </p:spPr>
        <p:txBody>
          <a:bodyPr wrap="square" rtlCol="0">
            <a:noAutofit/>
          </a:bodyPr>
          <a:lstStyle/>
          <a:p>
            <a:r>
              <a:rPr lang="en-US" sz="1800" b="1" dirty="0">
                <a:latin typeface="Calibri" panose="020F0502020204030204" pitchFamily="34" charset="0"/>
              </a:rPr>
              <a:t>Research questions</a:t>
            </a:r>
          </a:p>
          <a:p>
            <a:endParaRPr lang="en-US" sz="1800" dirty="0"/>
          </a:p>
          <a:p>
            <a:pPr marL="285750" indent="-285750">
              <a:buFont typeface="Arial" panose="020B0604020202020204" pitchFamily="34" charset="0"/>
              <a:buChar char="•"/>
            </a:pPr>
            <a:r>
              <a:rPr lang="en-US" sz="1800" dirty="0">
                <a:latin typeface="Calibri" panose="020F0502020204030204" pitchFamily="34" charset="0"/>
              </a:rPr>
              <a:t>Cognitive decline in the context of longevity</a:t>
            </a:r>
          </a:p>
          <a:p>
            <a:pPr marL="285750" indent="-285750">
              <a:buFont typeface="Arial" panose="020B0604020202020204" pitchFamily="34" charset="0"/>
              <a:buChar char="•"/>
            </a:pPr>
            <a:r>
              <a:rPr lang="en-US" sz="1800" dirty="0">
                <a:latin typeface="Calibri" panose="020F0502020204030204" pitchFamily="34" charset="0"/>
              </a:rPr>
              <a:t>How does retirement affect cognitive decline?</a:t>
            </a:r>
          </a:p>
          <a:p>
            <a:pPr marL="285750" indent="-285750">
              <a:buFont typeface="Arial" panose="020B0604020202020204" pitchFamily="34" charset="0"/>
              <a:buChar char="•"/>
            </a:pPr>
            <a:r>
              <a:rPr lang="en-US" sz="1800" dirty="0">
                <a:latin typeface="Calibri" panose="020F0502020204030204" pitchFamily="34" charset="0"/>
              </a:rPr>
              <a:t>Should we be saving more to account for additional care during retirement?</a:t>
            </a:r>
          </a:p>
          <a:p>
            <a:pPr marL="285750" indent="-285750">
              <a:buFont typeface="Arial" panose="020B0604020202020204" pitchFamily="34" charset="0"/>
              <a:buChar char="•"/>
            </a:pPr>
            <a:endParaRPr lang="en-US" sz="1800" dirty="0">
              <a:latin typeface="Calibri" panose="020F0502020204030204" pitchFamily="34" charset="0"/>
            </a:endParaRPr>
          </a:p>
          <a:p>
            <a:pPr marL="285750" indent="-285750">
              <a:buFont typeface="Arial" panose="020B0604020202020204" pitchFamily="34" charset="0"/>
              <a:buChar char="•"/>
            </a:pPr>
            <a:endParaRPr lang="en-US" sz="1800" dirty="0">
              <a:latin typeface="Calibri" panose="020F0502020204030204" pitchFamily="34" charset="0"/>
            </a:endParaRPr>
          </a:p>
          <a:p>
            <a:r>
              <a:rPr lang="en-US" sz="1800" b="1" dirty="0">
                <a:latin typeface="Calibri" panose="020F0502020204030204" pitchFamily="34" charset="0"/>
              </a:rPr>
              <a:t>Research aims</a:t>
            </a:r>
          </a:p>
          <a:p>
            <a:endParaRPr lang="en-US" sz="1800" dirty="0">
              <a:latin typeface="Calibri" panose="020F0502020204030204" pitchFamily="34" charset="0"/>
            </a:endParaRPr>
          </a:p>
          <a:p>
            <a:pPr marL="285750" indent="-285750">
              <a:buFont typeface="Calibri" panose="020F0502020204030204" pitchFamily="34" charset="0"/>
              <a:buChar char="―"/>
            </a:pPr>
            <a:r>
              <a:rPr lang="en-US" sz="1800" dirty="0">
                <a:latin typeface="Calibri" panose="020F0502020204030204" pitchFamily="34" charset="0"/>
              </a:rPr>
              <a:t>Identify the factors that influence the onset of cognitive decline</a:t>
            </a:r>
          </a:p>
          <a:p>
            <a:pPr marL="285750" indent="-285750">
              <a:buFont typeface="Calibri" panose="020F0502020204030204" pitchFamily="34" charset="0"/>
              <a:buChar char="―"/>
            </a:pPr>
            <a:r>
              <a:rPr lang="en-US" sz="1800" dirty="0">
                <a:latin typeface="Calibri" panose="020F0502020204030204" pitchFamily="34" charset="0"/>
              </a:rPr>
              <a:t>Investigate how </a:t>
            </a:r>
            <a:r>
              <a:rPr lang="en-US" sz="1800" b="1" dirty="0">
                <a:solidFill>
                  <a:srgbClr val="C00000"/>
                </a:solidFill>
                <a:latin typeface="Calibri" panose="020F0502020204030204" pitchFamily="34" charset="0"/>
              </a:rPr>
              <a:t>dementia</a:t>
            </a:r>
            <a:r>
              <a:rPr lang="en-US" sz="1800" dirty="0">
                <a:latin typeface="Calibri" panose="020F0502020204030204" pitchFamily="34" charset="0"/>
              </a:rPr>
              <a:t> affects future expected lifetime</a:t>
            </a:r>
          </a:p>
          <a:p>
            <a:pPr marL="285750" indent="-285750">
              <a:buFont typeface="Calibri" panose="020F0502020204030204" pitchFamily="34" charset="0"/>
              <a:buChar char="―"/>
            </a:pPr>
            <a:r>
              <a:rPr lang="en-US" sz="1800" dirty="0">
                <a:latin typeface="Calibri" panose="020F0502020204030204" pitchFamily="34" charset="0"/>
              </a:rPr>
              <a:t>Estimate the expected costs incurred in retirement due to </a:t>
            </a:r>
            <a:r>
              <a:rPr lang="en-US" sz="1800" b="1" dirty="0">
                <a:solidFill>
                  <a:srgbClr val="C00000"/>
                </a:solidFill>
                <a:latin typeface="Calibri" panose="020F0502020204030204" pitchFamily="34" charset="0"/>
              </a:rPr>
              <a:t>dementia</a:t>
            </a:r>
          </a:p>
          <a:p>
            <a:endParaRPr lang="en-US" sz="18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436859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Cognitive decline</a:t>
            </a:r>
          </a:p>
        </p:txBody>
      </p:sp>
      <p:sp>
        <p:nvSpPr>
          <p:cNvPr id="10" name="TextBox 9"/>
          <p:cNvSpPr txBox="1"/>
          <p:nvPr/>
        </p:nvSpPr>
        <p:spPr>
          <a:xfrm>
            <a:off x="827584" y="1340768"/>
            <a:ext cx="7704856" cy="3960440"/>
          </a:xfrm>
          <a:prstGeom prst="rect">
            <a:avLst/>
          </a:prstGeom>
          <a:noFill/>
        </p:spPr>
        <p:txBody>
          <a:bodyPr wrap="square" rtlCol="0">
            <a:noAutofit/>
          </a:bodyPr>
          <a:lstStyle/>
          <a:p>
            <a:r>
              <a:rPr lang="en-US" sz="1800" b="1" dirty="0">
                <a:solidFill>
                  <a:srgbClr val="000000"/>
                </a:solidFill>
                <a:latin typeface="Calibri" panose="020F0502020204030204" pitchFamily="34" charset="0"/>
              </a:rPr>
              <a:t>Age-related effects</a:t>
            </a:r>
          </a:p>
          <a:p>
            <a:endParaRPr lang="en-US" sz="1400" b="1" dirty="0">
              <a:solidFill>
                <a:srgbClr val="000000"/>
              </a:solidFill>
              <a:latin typeface="Calibri" panose="020F0502020204030204" pitchFamily="34" charset="0"/>
            </a:endParaRPr>
          </a:p>
          <a:p>
            <a:pPr marL="285750" indent="-285750">
              <a:buFont typeface="Wingdings" panose="05000000000000000000" pitchFamily="2" charset="2"/>
              <a:buChar char="§"/>
            </a:pPr>
            <a:r>
              <a:rPr lang="en-US" sz="1400" dirty="0">
                <a:solidFill>
                  <a:srgbClr val="000000"/>
                </a:solidFill>
                <a:latin typeface="Calibri" panose="020F0502020204030204" pitchFamily="34" charset="0"/>
              </a:rPr>
              <a:t> Fluid intelligence vs 	  </a:t>
            </a:r>
            <a:r>
              <a:rPr lang="en-US" sz="1400" dirty="0" err="1">
                <a:solidFill>
                  <a:srgbClr val="000000"/>
                </a:solidFill>
                <a:latin typeface="Calibri" panose="020F0502020204030204" pitchFamily="34" charset="0"/>
              </a:rPr>
              <a:t>Crystallised</a:t>
            </a:r>
            <a:r>
              <a:rPr lang="en-US" sz="1400" dirty="0">
                <a:solidFill>
                  <a:srgbClr val="000000"/>
                </a:solidFill>
                <a:latin typeface="Calibri" panose="020F0502020204030204" pitchFamily="34" charset="0"/>
              </a:rPr>
              <a:t> intelligence</a:t>
            </a:r>
          </a:p>
          <a:p>
            <a:r>
              <a:rPr lang="en-US" sz="1400" dirty="0">
                <a:solidFill>
                  <a:srgbClr val="000000"/>
                </a:solidFill>
                <a:latin typeface="Calibri" panose="020F0502020204030204" pitchFamily="34" charset="0"/>
              </a:rPr>
              <a:t>    20	                    40</a:t>
            </a:r>
          </a:p>
          <a:p>
            <a:pPr marL="285750" indent="-285750">
              <a:buFont typeface="Wingdings" panose="05000000000000000000" pitchFamily="2" charset="2"/>
              <a:buChar char="§"/>
            </a:pPr>
            <a:r>
              <a:rPr lang="en-US" sz="1400" dirty="0">
                <a:solidFill>
                  <a:srgbClr val="000000"/>
                </a:solidFill>
                <a:latin typeface="Calibri" panose="020F0502020204030204" pitchFamily="34" charset="0"/>
              </a:rPr>
              <a:t>Speed of processing new information – declines from age 30</a:t>
            </a:r>
          </a:p>
          <a:p>
            <a:pPr marL="285750" indent="-285750">
              <a:buFont typeface="Wingdings" panose="05000000000000000000" pitchFamily="2" charset="2"/>
              <a:buChar char="§"/>
            </a:pPr>
            <a:r>
              <a:rPr lang="en-US" sz="1400" dirty="0">
                <a:solidFill>
                  <a:srgbClr val="000000"/>
                </a:solidFill>
                <a:latin typeface="Calibri" panose="020F0502020204030204" pitchFamily="34" charset="0"/>
              </a:rPr>
              <a:t>Cognitive decline occurs earlier than retirement</a:t>
            </a:r>
          </a:p>
          <a:p>
            <a:pPr marL="285750" indent="-285750">
              <a:buFont typeface="Wingdings" panose="05000000000000000000" pitchFamily="2" charset="2"/>
              <a:buChar char="§"/>
            </a:pPr>
            <a:r>
              <a:rPr lang="en-US" sz="1400" dirty="0">
                <a:solidFill>
                  <a:srgbClr val="000000"/>
                </a:solidFill>
                <a:latin typeface="Calibri" panose="020F0502020204030204" pitchFamily="34" charset="0"/>
              </a:rPr>
              <a:t>In other words…if you live long enough, you will become demented!</a:t>
            </a:r>
          </a:p>
          <a:p>
            <a:endParaRPr lang="en-US" sz="1800" b="1" dirty="0">
              <a:solidFill>
                <a:srgbClr val="000000"/>
              </a:solidFill>
              <a:latin typeface="Calibri" panose="020F0502020204030204" pitchFamily="34" charset="0"/>
            </a:endParaRPr>
          </a:p>
          <a:p>
            <a:r>
              <a:rPr lang="en-US" sz="1800" b="1" dirty="0">
                <a:solidFill>
                  <a:srgbClr val="000000"/>
                </a:solidFill>
                <a:latin typeface="Calibri" panose="020F0502020204030204" pitchFamily="34" charset="0"/>
              </a:rPr>
              <a:t>The “use it or lose it” hypothesis</a:t>
            </a:r>
          </a:p>
          <a:p>
            <a:pPr marL="285750" indent="-285750">
              <a:buFont typeface="Wingdings" panose="05000000000000000000" pitchFamily="2" charset="2"/>
              <a:buChar char="§"/>
            </a:pPr>
            <a:r>
              <a:rPr lang="en-US" sz="1400" dirty="0">
                <a:solidFill>
                  <a:srgbClr val="000000"/>
                </a:solidFill>
                <a:latin typeface="Calibri" panose="020F0502020204030204" pitchFamily="34" charset="0"/>
              </a:rPr>
              <a:t>Over and above age-related effects</a:t>
            </a:r>
          </a:p>
          <a:p>
            <a:pPr marL="285750" indent="-285750">
              <a:buFont typeface="Wingdings" panose="05000000000000000000" pitchFamily="2" charset="2"/>
              <a:buChar char="§"/>
            </a:pPr>
            <a:r>
              <a:rPr lang="en-US" sz="1400" dirty="0">
                <a:solidFill>
                  <a:srgbClr val="000000"/>
                </a:solidFill>
                <a:latin typeface="Calibri" panose="020F0502020204030204" pitchFamily="34" charset="0"/>
              </a:rPr>
              <a:t>Mentally stimulating exercises delay onset of cognitive decline</a:t>
            </a:r>
          </a:p>
          <a:p>
            <a:pPr marL="285750" indent="-285750">
              <a:buFont typeface="Wingdings" panose="05000000000000000000" pitchFamily="2" charset="2"/>
              <a:buChar char="§"/>
            </a:pPr>
            <a:r>
              <a:rPr lang="en-US" sz="1400" dirty="0">
                <a:solidFill>
                  <a:srgbClr val="000000"/>
                </a:solidFill>
                <a:latin typeface="Calibri" panose="020F0502020204030204" pitchFamily="34" charset="0"/>
              </a:rPr>
              <a:t>Physical exercise delays age-related cognitive decline</a:t>
            </a:r>
          </a:p>
          <a:p>
            <a:endParaRPr lang="en-US" sz="1800" b="1" dirty="0">
              <a:solidFill>
                <a:srgbClr val="000000"/>
              </a:solidFill>
              <a:latin typeface="Calibri" panose="020F0502020204030204" pitchFamily="34" charset="0"/>
            </a:endParaRPr>
          </a:p>
          <a:p>
            <a:r>
              <a:rPr lang="en-US" sz="1800" b="1" dirty="0">
                <a:solidFill>
                  <a:srgbClr val="000000"/>
                </a:solidFill>
                <a:latin typeface="Calibri" panose="020F0502020204030204" pitchFamily="34" charset="0"/>
              </a:rPr>
              <a:t>The effect of retirement</a:t>
            </a:r>
          </a:p>
          <a:p>
            <a:pPr marL="285750" indent="-285750">
              <a:buFont typeface="Wingdings" panose="05000000000000000000" pitchFamily="2" charset="2"/>
              <a:buChar char="§"/>
            </a:pPr>
            <a:endParaRPr lang="en-US" sz="1400" dirty="0">
              <a:solidFill>
                <a:srgbClr val="000000"/>
              </a:solidFill>
              <a:latin typeface="Calibri" panose="020F0502020204030204" pitchFamily="34" charset="0"/>
            </a:endParaRPr>
          </a:p>
        </p:txBody>
      </p:sp>
      <p:sp>
        <p:nvSpPr>
          <p:cNvPr id="2" name="Down Arrow 1"/>
          <p:cNvSpPr/>
          <p:nvPr/>
        </p:nvSpPr>
        <p:spPr bwMode="auto">
          <a:xfrm>
            <a:off x="1115616" y="1844824"/>
            <a:ext cx="72008" cy="216024"/>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sp>
        <p:nvSpPr>
          <p:cNvPr id="3" name="Up Arrow 2"/>
          <p:cNvSpPr/>
          <p:nvPr/>
        </p:nvSpPr>
        <p:spPr bwMode="auto">
          <a:xfrm>
            <a:off x="2699792" y="1844824"/>
            <a:ext cx="72008" cy="216024"/>
          </a:xfrm>
          <a:prstGeom prst="up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7" name="Down Arrow 6"/>
          <p:cNvSpPr/>
          <p:nvPr/>
        </p:nvSpPr>
        <p:spPr bwMode="auto">
          <a:xfrm>
            <a:off x="2699792" y="1844824"/>
            <a:ext cx="72008" cy="216024"/>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1" charset="-128"/>
            </a:endParaRPr>
          </a:p>
        </p:txBody>
      </p:sp>
    </p:spTree>
    <p:extLst>
      <p:ext uri="{BB962C8B-B14F-4D97-AF65-F5344CB8AC3E}">
        <p14:creationId xmlns:p14="http://schemas.microsoft.com/office/powerpoint/2010/main" val="1141496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0">
                                            <p:txEl>
                                              <p:pRg st="8" end="8"/>
                                            </p:txEl>
                                          </p:spTgt>
                                        </p:tgtEl>
                                        <p:attrNameLst>
                                          <p:attrName>style.visibility</p:attrName>
                                        </p:attrNameLst>
                                      </p:cBhvr>
                                      <p:to>
                                        <p:strVal val="visible"/>
                                      </p:to>
                                    </p:set>
                                    <p:anim calcmode="lin" valueType="num">
                                      <p:cBhvr additive="base">
                                        <p:cTn id="11" dur="500" fill="hold"/>
                                        <p:tgtEl>
                                          <p:spTgt spid="10">
                                            <p:txEl>
                                              <p:pRg st="8" end="8"/>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0">
                                            <p:txEl>
                                              <p:pRg st="8" end="8"/>
                                            </p:txEl>
                                          </p:spTgt>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0">
                                            <p:txEl>
                                              <p:pRg st="13" end="13"/>
                                            </p:txEl>
                                          </p:spTgt>
                                        </p:tgtEl>
                                        <p:attrNameLst>
                                          <p:attrName>style.visibility</p:attrName>
                                        </p:attrNameLst>
                                      </p:cBhvr>
                                      <p:to>
                                        <p:strVal val="visible"/>
                                      </p:to>
                                    </p:set>
                                    <p:anim calcmode="lin" valueType="num">
                                      <p:cBhvr additive="base">
                                        <p:cTn id="15" dur="500" fill="hold"/>
                                        <p:tgtEl>
                                          <p:spTgt spid="10">
                                            <p:txEl>
                                              <p:pRg st="13" end="1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
                                            <p:txEl>
                                              <p:pRg st="13" end="13"/>
                                            </p:txEl>
                                          </p:spTgt>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 calcmode="lin" valueType="num">
                                      <p:cBhvr additive="base">
                                        <p:cTn id="21" dur="500" fill="hold"/>
                                        <p:tgtEl>
                                          <p:spTgt spid="10">
                                            <p:txEl>
                                              <p:pRg st="2" end="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up)">
                                      <p:cBhvr>
                                        <p:cTn id="27" dur="500"/>
                                        <p:tgtEl>
                                          <p:spTgt spid="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49" presetClass="entr" presetSubtype="0" repeatCount="3000" decel="100000" fill="hold" grpId="2"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 calcmode="lin" valueType="num">
                                      <p:cBhvr>
                                        <p:cTn id="37" dur="500" fill="hold"/>
                                        <p:tgtEl>
                                          <p:spTgt spid="7"/>
                                        </p:tgtEl>
                                        <p:attrNameLst>
                                          <p:attrName>style.rotation</p:attrName>
                                        </p:attrNameLst>
                                      </p:cBhvr>
                                      <p:tavLst>
                                        <p:tav tm="0">
                                          <p:val>
                                            <p:fltVal val="360"/>
                                          </p:val>
                                        </p:tav>
                                        <p:tav tm="100000">
                                          <p:val>
                                            <p:fltVal val="0"/>
                                          </p:val>
                                        </p:tav>
                                      </p:tavLst>
                                    </p:anim>
                                    <p:animEffect transition="in" filter="fade">
                                      <p:cBhvr>
                                        <p:cTn id="38" dur="500"/>
                                        <p:tgtEl>
                                          <p:spTgt spid="7"/>
                                        </p:tgtEl>
                                      </p:cBhvr>
                                    </p:animEffect>
                                  </p:childTnLst>
                                </p:cTn>
                              </p:par>
                              <p:par>
                                <p:cTn id="39" presetID="10" presetClass="exit" presetSubtype="0" fill="hold" grpId="1" nodeType="withEffect">
                                  <p:stCondLst>
                                    <p:cond delay="0"/>
                                  </p:stCondLst>
                                  <p:childTnLst>
                                    <p:animEffect transition="out" filter="fade">
                                      <p:cBhvr>
                                        <p:cTn id="40" dur="2000"/>
                                        <p:tgtEl>
                                          <p:spTgt spid="3"/>
                                        </p:tgtEl>
                                      </p:cBhvr>
                                    </p:animEffect>
                                    <p:set>
                                      <p:cBhvr>
                                        <p:cTn id="41" dur="1" fill="hold">
                                          <p:stCondLst>
                                            <p:cond delay="1999"/>
                                          </p:stCondLst>
                                        </p:cTn>
                                        <p:tgtEl>
                                          <p:spTgt spid="3"/>
                                        </p:tgtEl>
                                        <p:attrNameLst>
                                          <p:attrName>style.visibility</p:attrName>
                                        </p:attrNameLst>
                                      </p:cBhvr>
                                      <p:to>
                                        <p:strVal val="hidden"/>
                                      </p:to>
                                    </p:set>
                                  </p:childTnLst>
                                </p:cTn>
                              </p:par>
                              <p:par>
                                <p:cTn id="42" presetID="10" presetClass="entr" presetSubtype="0" fill="hold" nodeType="withEffect">
                                  <p:stCondLst>
                                    <p:cond delay="0"/>
                                  </p:stCondLst>
                                  <p:childTnLst>
                                    <p:set>
                                      <p:cBhvr>
                                        <p:cTn id="43" dur="1" fill="hold">
                                          <p:stCondLst>
                                            <p:cond delay="0"/>
                                          </p:stCondLst>
                                        </p:cTn>
                                        <p:tgtEl>
                                          <p:spTgt spid="10">
                                            <p:txEl>
                                              <p:pRg st="3" end="3"/>
                                            </p:txEl>
                                          </p:spTgt>
                                        </p:tgtEl>
                                        <p:attrNameLst>
                                          <p:attrName>style.visibility</p:attrName>
                                        </p:attrNameLst>
                                      </p:cBhvr>
                                      <p:to>
                                        <p:strVal val="visible"/>
                                      </p:to>
                                    </p:set>
                                    <p:animEffect transition="in" filter="fade">
                                      <p:cBhvr>
                                        <p:cTn id="44" dur="2000"/>
                                        <p:tgtEl>
                                          <p:spTgt spid="10">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10">
                                            <p:txEl>
                                              <p:pRg st="4" end="4"/>
                                            </p:txEl>
                                          </p:spTgt>
                                        </p:tgtEl>
                                        <p:attrNameLst>
                                          <p:attrName>style.visibility</p:attrName>
                                        </p:attrNameLst>
                                      </p:cBhvr>
                                      <p:to>
                                        <p:strVal val="visible"/>
                                      </p:to>
                                    </p:set>
                                    <p:anim calcmode="lin" valueType="num">
                                      <p:cBhvr additive="base">
                                        <p:cTn id="49" dur="500" fill="hold"/>
                                        <p:tgtEl>
                                          <p:spTgt spid="10">
                                            <p:txEl>
                                              <p:pRg st="4" end="4"/>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0">
                                            <p:txEl>
                                              <p:pRg st="4" end="4"/>
                                            </p:txEl>
                                          </p:spTgt>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10">
                                            <p:txEl>
                                              <p:pRg st="5" end="5"/>
                                            </p:txEl>
                                          </p:spTgt>
                                        </p:tgtEl>
                                        <p:attrNameLst>
                                          <p:attrName>style.visibility</p:attrName>
                                        </p:attrNameLst>
                                      </p:cBhvr>
                                      <p:to>
                                        <p:strVal val="visible"/>
                                      </p:to>
                                    </p:set>
                                    <p:anim calcmode="lin" valueType="num">
                                      <p:cBhvr additive="base">
                                        <p:cTn id="53" dur="500" fill="hold"/>
                                        <p:tgtEl>
                                          <p:spTgt spid="10">
                                            <p:txEl>
                                              <p:pRg st="5" end="5"/>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10">
                                            <p:txEl>
                                              <p:pRg st="5" end="5"/>
                                            </p:txEl>
                                          </p:spTgt>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10">
                                            <p:txEl>
                                              <p:pRg st="6" end="6"/>
                                            </p:txEl>
                                          </p:spTgt>
                                        </p:tgtEl>
                                        <p:attrNameLst>
                                          <p:attrName>style.visibility</p:attrName>
                                        </p:attrNameLst>
                                      </p:cBhvr>
                                      <p:to>
                                        <p:strVal val="visible"/>
                                      </p:to>
                                    </p:set>
                                    <p:anim calcmode="lin" valueType="num">
                                      <p:cBhvr additive="base">
                                        <p:cTn id="57" dur="500" fill="hold"/>
                                        <p:tgtEl>
                                          <p:spTgt spid="10">
                                            <p:txEl>
                                              <p:pRg st="6" end="6"/>
                                            </p:txEl>
                                          </p:spTgt>
                                        </p:tgtEl>
                                        <p:attrNameLst>
                                          <p:attrName>ppt_x</p:attrName>
                                        </p:attrNameLst>
                                      </p:cBhvr>
                                      <p:tavLst>
                                        <p:tav tm="0">
                                          <p:val>
                                            <p:strVal val="0-#ppt_w/2"/>
                                          </p:val>
                                        </p:tav>
                                        <p:tav tm="100000">
                                          <p:val>
                                            <p:strVal val="#ppt_x"/>
                                          </p:val>
                                        </p:tav>
                                      </p:tavLst>
                                    </p:anim>
                                    <p:anim calcmode="lin" valueType="num">
                                      <p:cBhvr additive="base">
                                        <p:cTn id="58" dur="500" fill="hold"/>
                                        <p:tgtEl>
                                          <p:spTgt spid="10">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10">
                                            <p:txEl>
                                              <p:pRg st="9" end="9"/>
                                            </p:txEl>
                                          </p:spTgt>
                                        </p:tgtEl>
                                        <p:attrNameLst>
                                          <p:attrName>style.visibility</p:attrName>
                                        </p:attrNameLst>
                                      </p:cBhvr>
                                      <p:to>
                                        <p:strVal val="visible"/>
                                      </p:to>
                                    </p:set>
                                    <p:anim calcmode="lin" valueType="num">
                                      <p:cBhvr additive="base">
                                        <p:cTn id="63" dur="500" fill="hold"/>
                                        <p:tgtEl>
                                          <p:spTgt spid="10">
                                            <p:txEl>
                                              <p:pRg st="9" end="9"/>
                                            </p:tx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10">
                                            <p:txEl>
                                              <p:pRg st="9" end="9"/>
                                            </p:txEl>
                                          </p:spTgt>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10">
                                            <p:txEl>
                                              <p:pRg st="10" end="10"/>
                                            </p:txEl>
                                          </p:spTgt>
                                        </p:tgtEl>
                                        <p:attrNameLst>
                                          <p:attrName>style.visibility</p:attrName>
                                        </p:attrNameLst>
                                      </p:cBhvr>
                                      <p:to>
                                        <p:strVal val="visible"/>
                                      </p:to>
                                    </p:set>
                                    <p:anim calcmode="lin" valueType="num">
                                      <p:cBhvr additive="base">
                                        <p:cTn id="67" dur="500" fill="hold"/>
                                        <p:tgtEl>
                                          <p:spTgt spid="10">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10">
                                            <p:txEl>
                                              <p:pRg st="10" end="10"/>
                                            </p:txEl>
                                          </p:spTgt>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10">
                                            <p:txEl>
                                              <p:pRg st="11" end="11"/>
                                            </p:txEl>
                                          </p:spTgt>
                                        </p:tgtEl>
                                        <p:attrNameLst>
                                          <p:attrName>style.visibility</p:attrName>
                                        </p:attrNameLst>
                                      </p:cBhvr>
                                      <p:to>
                                        <p:strVal val="visible"/>
                                      </p:to>
                                    </p:set>
                                    <p:anim calcmode="lin" valueType="num">
                                      <p:cBhvr additive="base">
                                        <p:cTn id="71" dur="500" fill="hold"/>
                                        <p:tgtEl>
                                          <p:spTgt spid="10">
                                            <p:txEl>
                                              <p:pRg st="11" end="11"/>
                                            </p:txEl>
                                          </p:spTgt>
                                        </p:tgtEl>
                                        <p:attrNameLst>
                                          <p:attrName>ppt_x</p:attrName>
                                        </p:attrNameLst>
                                      </p:cBhvr>
                                      <p:tavLst>
                                        <p:tav tm="0">
                                          <p:val>
                                            <p:strVal val="0-#ppt_w/2"/>
                                          </p:val>
                                        </p:tav>
                                        <p:tav tm="100000">
                                          <p:val>
                                            <p:strVal val="#ppt_x"/>
                                          </p:val>
                                        </p:tav>
                                      </p:tavLst>
                                    </p:anim>
                                    <p:anim calcmode="lin" valueType="num">
                                      <p:cBhvr additive="base">
                                        <p:cTn id="72" dur="500" fill="hold"/>
                                        <p:tgtEl>
                                          <p:spTgt spid="10">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nodeType="clickEffect">
                                  <p:stCondLst>
                                    <p:cond delay="0"/>
                                  </p:stCondLst>
                                  <p:childTnLst>
                                    <p:set>
                                      <p:cBhvr>
                                        <p:cTn id="76" dur="1" fill="hold">
                                          <p:stCondLst>
                                            <p:cond delay="0"/>
                                          </p:stCondLst>
                                        </p:cTn>
                                        <p:tgtEl>
                                          <p:spTgt spid="10">
                                            <p:txEl>
                                              <p:pRg st="0" end="0"/>
                                            </p:txEl>
                                          </p:spTgt>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10">
                                            <p:txEl>
                                              <p:pRg st="2" end="2"/>
                                            </p:txEl>
                                          </p:spTgt>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10">
                                            <p:txEl>
                                              <p:pRg st="3" end="3"/>
                                            </p:txEl>
                                          </p:spTgt>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10">
                                            <p:txEl>
                                              <p:pRg st="4" end="4"/>
                                            </p:txEl>
                                          </p:spTgt>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0">
                                            <p:txEl>
                                              <p:pRg st="5" end="5"/>
                                            </p:txEl>
                                          </p:spTgt>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10">
                                            <p:txEl>
                                              <p:pRg st="6" end="6"/>
                                            </p:txEl>
                                          </p:spTgt>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10">
                                            <p:txEl>
                                              <p:pRg st="8" end="8"/>
                                            </p:txEl>
                                          </p:spTgt>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10">
                                            <p:txEl>
                                              <p:pRg st="9" end="9"/>
                                            </p:txEl>
                                          </p:spTgt>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10">
                                            <p:txEl>
                                              <p:pRg st="10" end="10"/>
                                            </p:txEl>
                                          </p:spTgt>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10">
                                            <p:txEl>
                                              <p:pRg st="11" end="11"/>
                                            </p:txEl>
                                          </p:spTgt>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2"/>
                                        </p:tgtEl>
                                        <p:attrNameLst>
                                          <p:attrName>style.visibility</p:attrName>
                                        </p:attrNameLst>
                                      </p:cBhvr>
                                      <p:to>
                                        <p:strVal val="hidden"/>
                                      </p:to>
                                    </p:set>
                                  </p:childTnLst>
                                </p:cTn>
                              </p:par>
                              <p:par>
                                <p:cTn id="97" presetID="1" presetClass="exit" presetSubtype="0" fill="hold" grpId="3" nodeType="withEffect">
                                  <p:stCondLst>
                                    <p:cond delay="0"/>
                                  </p:stCondLst>
                                  <p:childTnLst>
                                    <p:set>
                                      <p:cBhvr>
                                        <p:cTn id="98" dur="1" fill="hold">
                                          <p:stCondLst>
                                            <p:cond delay="0"/>
                                          </p:stCondLst>
                                        </p:cTn>
                                        <p:tgtEl>
                                          <p:spTgt spid="7"/>
                                        </p:tgtEl>
                                        <p:attrNameLst>
                                          <p:attrName>style.visibility</p:attrName>
                                        </p:attrNameLst>
                                      </p:cBhvr>
                                      <p:to>
                                        <p:strVal val="hidden"/>
                                      </p:to>
                                    </p:set>
                                  </p:childTnLst>
                                </p:cTn>
                              </p:par>
                              <p:par>
                                <p:cTn id="99" presetID="1" presetClass="exit" presetSubtype="0" fill="hold" grpId="2" nodeType="withEffect">
                                  <p:stCondLst>
                                    <p:cond delay="0"/>
                                  </p:stCondLst>
                                  <p:childTnLst>
                                    <p:set>
                                      <p:cBhvr>
                                        <p:cTn id="100" dur="1" fill="hold">
                                          <p:stCondLst>
                                            <p:cond delay="0"/>
                                          </p:stCondLst>
                                        </p:cTn>
                                        <p:tgtEl>
                                          <p:spTgt spid="3"/>
                                        </p:tgtEl>
                                        <p:attrNameLst>
                                          <p:attrName>style.visibility</p:attrName>
                                        </p:attrNameLst>
                                      </p:cBhvr>
                                      <p:to>
                                        <p:strVal val="hidden"/>
                                      </p:to>
                                    </p:set>
                                  </p:childTnLst>
                                </p:cTn>
                              </p:par>
                            </p:childTnLst>
                          </p:cTn>
                        </p:par>
                      </p:childTnLst>
                    </p:cTn>
                  </p:par>
                  <p:par>
                    <p:cTn id="101" fill="hold">
                      <p:stCondLst>
                        <p:cond delay="indefinite"/>
                      </p:stCondLst>
                      <p:childTnLst>
                        <p:par>
                          <p:cTn id="102" fill="hold">
                            <p:stCondLst>
                              <p:cond delay="0"/>
                            </p:stCondLst>
                            <p:childTnLst>
                              <p:par>
                                <p:cTn id="103" presetID="64" presetClass="path" presetSubtype="0" accel="50000" decel="50000" fill="hold" nodeType="clickEffect">
                                  <p:stCondLst>
                                    <p:cond delay="0"/>
                                  </p:stCondLst>
                                  <p:childTnLst>
                                    <p:animMotion origin="layout" path="M -3.33333E-6 1.48148E-6 L -0.00277 -0.43519 " pathEditMode="fixed" rAng="0" ptsTypes="AA">
                                      <p:cBhvr>
                                        <p:cTn id="104" dur="2000" fill="hold"/>
                                        <p:tgtEl>
                                          <p:spTgt spid="10">
                                            <p:txEl>
                                              <p:pRg st="13" end="13"/>
                                            </p:txEl>
                                          </p:spTgt>
                                        </p:tgtEl>
                                        <p:attrNameLst>
                                          <p:attrName>ppt_x</p:attrName>
                                          <p:attrName>ppt_y</p:attrName>
                                        </p:attrNameLst>
                                      </p:cBhvr>
                                      <p:rCtr x="-139" y="-2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3" grpId="2" animBg="1"/>
      <p:bldP spid="7" grpId="2" animBg="1"/>
      <p:bldP spid="7" grpId="3"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Cognitive decline</a:t>
            </a:r>
          </a:p>
        </p:txBody>
      </p:sp>
      <p:sp>
        <p:nvSpPr>
          <p:cNvPr id="10" name="TextBox 9"/>
          <p:cNvSpPr txBox="1"/>
          <p:nvPr/>
        </p:nvSpPr>
        <p:spPr>
          <a:xfrm>
            <a:off x="827584" y="1340768"/>
            <a:ext cx="7704856" cy="3960440"/>
          </a:xfrm>
          <a:prstGeom prst="rect">
            <a:avLst/>
          </a:prstGeom>
          <a:noFill/>
        </p:spPr>
        <p:txBody>
          <a:bodyPr wrap="square" rtlCol="0">
            <a:noAutofit/>
          </a:bodyPr>
          <a:lstStyle/>
          <a:p>
            <a:r>
              <a:rPr lang="en-US" sz="1800" b="1" dirty="0">
                <a:solidFill>
                  <a:srgbClr val="000000"/>
                </a:solidFill>
                <a:latin typeface="Calibri" panose="020F0502020204030204" pitchFamily="34" charset="0"/>
              </a:rPr>
              <a:t>The effect of retirement</a:t>
            </a:r>
          </a:p>
          <a:p>
            <a:pPr marL="285750" indent="-285750">
              <a:buFont typeface="Wingdings" panose="05000000000000000000" pitchFamily="2" charset="2"/>
              <a:buChar char="§"/>
            </a:pPr>
            <a:r>
              <a:rPr lang="en-US" sz="1400" dirty="0">
                <a:solidFill>
                  <a:srgbClr val="000000"/>
                </a:solidFill>
                <a:latin typeface="Calibri" panose="020F0502020204030204" pitchFamily="34" charset="0"/>
              </a:rPr>
              <a:t>Beneficial (stress relief) vs Detrimental (“use it or lose it”)</a:t>
            </a:r>
          </a:p>
          <a:p>
            <a:pPr marL="285750" indent="-285750">
              <a:buFont typeface="Wingdings" panose="05000000000000000000" pitchFamily="2" charset="2"/>
              <a:buChar char="§"/>
            </a:pPr>
            <a:r>
              <a:rPr lang="en-US" sz="1400" dirty="0">
                <a:solidFill>
                  <a:srgbClr val="000000"/>
                </a:solidFill>
                <a:latin typeface="Calibri" panose="020F0502020204030204" pitchFamily="34" charset="0"/>
              </a:rPr>
              <a:t>Difficult to test</a:t>
            </a:r>
          </a:p>
          <a:p>
            <a:pPr marL="742950" lvl="1" indent="-285750">
              <a:buFont typeface="Calibri" panose="020F0502020204030204" pitchFamily="34" charset="0"/>
              <a:buChar char="―"/>
            </a:pPr>
            <a:r>
              <a:rPr lang="en-US" sz="1400" dirty="0">
                <a:solidFill>
                  <a:srgbClr val="000000"/>
                </a:solidFill>
                <a:latin typeface="Calibri" panose="020F0502020204030204" pitchFamily="34" charset="0"/>
              </a:rPr>
              <a:t>Reverse causation</a:t>
            </a:r>
          </a:p>
          <a:p>
            <a:pPr marL="742950" lvl="1" indent="-285750">
              <a:buFont typeface="Calibri" panose="020F0502020204030204" pitchFamily="34" charset="0"/>
              <a:buChar char="―"/>
            </a:pPr>
            <a:r>
              <a:rPr lang="en-US" sz="1400" dirty="0">
                <a:solidFill>
                  <a:srgbClr val="000000"/>
                </a:solidFill>
                <a:latin typeface="Calibri" panose="020F0502020204030204" pitchFamily="34" charset="0"/>
              </a:rPr>
              <a:t>Time effect            negative causal relationship </a:t>
            </a:r>
          </a:p>
          <a:p>
            <a:pPr marL="742950" lvl="1" indent="-285750">
              <a:buFont typeface="Calibri" panose="020F0502020204030204" pitchFamily="34" charset="0"/>
              <a:buChar char="―"/>
            </a:pPr>
            <a:r>
              <a:rPr lang="en-US" sz="1400" dirty="0">
                <a:solidFill>
                  <a:srgbClr val="000000"/>
                </a:solidFill>
                <a:latin typeface="Calibri" panose="020F0502020204030204" pitchFamily="34" charset="0"/>
              </a:rPr>
              <a:t>Occupational heterogeneity              improves cognition for physically strenuous jobs</a:t>
            </a:r>
          </a:p>
          <a:p>
            <a:pPr marL="742950" lvl="1" indent="-285750">
              <a:buFont typeface="Calibri" panose="020F0502020204030204" pitchFamily="34" charset="0"/>
              <a:buChar char="―"/>
            </a:pPr>
            <a:endParaRPr lang="en-US" sz="1400" dirty="0">
              <a:solidFill>
                <a:srgbClr val="000000"/>
              </a:solidFill>
              <a:latin typeface="Calibri" panose="020F0502020204030204" pitchFamily="34" charset="0"/>
            </a:endParaRPr>
          </a:p>
          <a:p>
            <a:pPr marL="285750" indent="-285750">
              <a:buFont typeface="Wingdings" panose="05000000000000000000" pitchFamily="2" charset="2"/>
              <a:buChar char="§"/>
            </a:pPr>
            <a:r>
              <a:rPr lang="en-US" sz="1400" dirty="0">
                <a:solidFill>
                  <a:srgbClr val="000000"/>
                </a:solidFill>
                <a:latin typeface="Calibri" panose="020F0502020204030204" pitchFamily="34" charset="0"/>
              </a:rPr>
              <a:t>The vicious cycle:</a:t>
            </a:r>
          </a:p>
          <a:p>
            <a:pPr lvl="1"/>
            <a:endParaRPr lang="en-US" sz="1400" dirty="0">
              <a:solidFill>
                <a:srgbClr val="000000"/>
              </a:solidFill>
              <a:latin typeface="Calibri" panose="020F0502020204030204" pitchFamily="34" charset="0"/>
            </a:endParaRPr>
          </a:p>
          <a:p>
            <a:pPr marL="285750" indent="-285750">
              <a:buFont typeface="Wingdings" panose="05000000000000000000" pitchFamily="2" charset="2"/>
              <a:buChar char="§"/>
            </a:pPr>
            <a:endParaRPr lang="en-US" sz="1400" dirty="0">
              <a:solidFill>
                <a:srgbClr val="000000"/>
              </a:solidFill>
              <a:latin typeface="Calibri" panose="020F0502020204030204" pitchFamily="34" charset="0"/>
            </a:endParaRPr>
          </a:p>
        </p:txBody>
      </p:sp>
      <p:cxnSp>
        <p:nvCxnSpPr>
          <p:cNvPr id="6" name="Straight Arrow Connector 5"/>
          <p:cNvCxnSpPr/>
          <p:nvPr/>
        </p:nvCxnSpPr>
        <p:spPr bwMode="auto">
          <a:xfrm>
            <a:off x="2555776" y="2420888"/>
            <a:ext cx="360040"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Arrow Connector 10"/>
          <p:cNvCxnSpPr/>
          <p:nvPr/>
        </p:nvCxnSpPr>
        <p:spPr bwMode="auto">
          <a:xfrm>
            <a:off x="3779912" y="2636912"/>
            <a:ext cx="360040"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12" name="Diagram 11"/>
          <p:cNvGraphicFramePr/>
          <p:nvPr>
            <p:extLst>
              <p:ext uri="{D42A27DB-BD31-4B8C-83A1-F6EECF244321}">
                <p14:modId xmlns:p14="http://schemas.microsoft.com/office/powerpoint/2010/main" val="2073773501"/>
              </p:ext>
            </p:extLst>
          </p:nvPr>
        </p:nvGraphicFramePr>
        <p:xfrm>
          <a:off x="2586648" y="3068960"/>
          <a:ext cx="3929568" cy="26642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13749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additive="base">
                                        <p:cTn id="7" dur="500" fill="hold"/>
                                        <p:tgtEl>
                                          <p:spTgt spid="10">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 calcmode="lin" valueType="num">
                                      <p:cBhvr additive="base">
                                        <p:cTn id="13" dur="500" fill="hold"/>
                                        <p:tgtEl>
                                          <p:spTgt spid="10">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
                                            <p:txEl>
                                              <p:pRg st="2" end="2"/>
                                            </p:txEl>
                                          </p:spTgt>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 calcmode="lin" valueType="num">
                                      <p:cBhvr additive="base">
                                        <p:cTn id="17" dur="500" fill="hold"/>
                                        <p:tgtEl>
                                          <p:spTgt spid="10">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0">
                                            <p:txEl>
                                              <p:pRg st="3" end="3"/>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0">
                                            <p:txEl>
                                              <p:pRg st="4" end="4"/>
                                            </p:txEl>
                                          </p:spTgt>
                                        </p:tgtEl>
                                        <p:attrNameLst>
                                          <p:attrName>style.visibility</p:attrName>
                                        </p:attrNameLst>
                                      </p:cBhvr>
                                      <p:to>
                                        <p:strVal val="visible"/>
                                      </p:to>
                                    </p:set>
                                    <p:anim calcmode="lin" valueType="num">
                                      <p:cBhvr additive="base">
                                        <p:cTn id="21" dur="500" fill="hold"/>
                                        <p:tgtEl>
                                          <p:spTgt spid="10">
                                            <p:txEl>
                                              <p:pRg st="4" end="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0">
                                            <p:txEl>
                                              <p:pRg st="4" end="4"/>
                                            </p:txEl>
                                          </p:spTgt>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10">
                                            <p:txEl>
                                              <p:pRg st="5" end="5"/>
                                            </p:txEl>
                                          </p:spTgt>
                                        </p:tgtEl>
                                        <p:attrNameLst>
                                          <p:attrName>style.visibility</p:attrName>
                                        </p:attrNameLst>
                                      </p:cBhvr>
                                      <p:to>
                                        <p:strVal val="visible"/>
                                      </p:to>
                                    </p:set>
                                    <p:anim calcmode="lin" valueType="num">
                                      <p:cBhvr additive="base">
                                        <p:cTn id="25" dur="500" fill="hold"/>
                                        <p:tgtEl>
                                          <p:spTgt spid="10">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
                                            <p:txEl>
                                              <p:pRg st="5" end="5"/>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0-#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0-#ppt_w/2"/>
                                          </p:val>
                                        </p:tav>
                                        <p:tav tm="100000">
                                          <p:val>
                                            <p:strVal val="#ppt_x"/>
                                          </p:val>
                                        </p:tav>
                                      </p:tavLst>
                                    </p:anim>
                                    <p:anim calcmode="lin" valueType="num">
                                      <p:cBhvr additive="base">
                                        <p:cTn id="3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10">
                                            <p:txEl>
                                              <p:pRg st="7" end="7"/>
                                            </p:txEl>
                                          </p:spTgt>
                                        </p:tgtEl>
                                        <p:attrNameLst>
                                          <p:attrName>style.visibility</p:attrName>
                                        </p:attrNameLst>
                                      </p:cBhvr>
                                      <p:to>
                                        <p:strVal val="visible"/>
                                      </p:to>
                                    </p:set>
                                    <p:anim calcmode="lin" valueType="num">
                                      <p:cBhvr additive="base">
                                        <p:cTn id="39" dur="500" fill="hold"/>
                                        <p:tgtEl>
                                          <p:spTgt spid="10">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0">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2">
                                            <p:graphicEl>
                                              <a:dgm id="{5D48A37E-D59E-423F-9F4A-CCEDE4966F40}"/>
                                            </p:graphic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2">
                                            <p:graphicEl>
                                              <a:dgm id="{960A736D-8FEC-45F1-BB96-DEB3D2203AAC}"/>
                                            </p:graphicEl>
                                          </p:spTgt>
                                        </p:tgtEl>
                                        <p:attrNameLst>
                                          <p:attrName>style.visibility</p:attrName>
                                        </p:attrNameLst>
                                      </p:cBhvr>
                                      <p:to>
                                        <p:strVal val="visible"/>
                                      </p:to>
                                    </p:set>
                                    <p:animEffect transition="in" filter="wipe(left)">
                                      <p:cBhvr>
                                        <p:cTn id="49" dur="500"/>
                                        <p:tgtEl>
                                          <p:spTgt spid="12">
                                            <p:graphicEl>
                                              <a:dgm id="{960A736D-8FEC-45F1-BB96-DEB3D2203AAC}"/>
                                            </p:graphicEl>
                                          </p:spTgt>
                                        </p:tgtEl>
                                      </p:cBhvr>
                                    </p:animEffect>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12">
                                            <p:graphicEl>
                                              <a:dgm id="{A456C7FC-5D31-46B1-B602-AA7DA80B27D5}"/>
                                            </p:graphic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2" fill="hold" grpId="0" nodeType="clickEffect">
                                  <p:stCondLst>
                                    <p:cond delay="0"/>
                                  </p:stCondLst>
                                  <p:childTnLst>
                                    <p:set>
                                      <p:cBhvr>
                                        <p:cTn id="56" dur="1" fill="hold">
                                          <p:stCondLst>
                                            <p:cond delay="0"/>
                                          </p:stCondLst>
                                        </p:cTn>
                                        <p:tgtEl>
                                          <p:spTgt spid="12">
                                            <p:graphicEl>
                                              <a:dgm id="{F5CADF42-8D53-499F-80C0-68FAA5BCFF2A}"/>
                                            </p:graphicEl>
                                          </p:spTgt>
                                        </p:tgtEl>
                                        <p:attrNameLst>
                                          <p:attrName>style.visibility</p:attrName>
                                        </p:attrNameLst>
                                      </p:cBhvr>
                                      <p:to>
                                        <p:strVal val="visible"/>
                                      </p:to>
                                    </p:set>
                                    <p:animEffect transition="in" filter="wipe(right)">
                                      <p:cBhvr>
                                        <p:cTn id="57" dur="500"/>
                                        <p:tgtEl>
                                          <p:spTgt spid="12">
                                            <p:graphicEl>
                                              <a:dgm id="{F5CADF42-8D53-499F-80C0-68FAA5BCFF2A}"/>
                                            </p:graphicEl>
                                          </p:spTgt>
                                        </p:tgtEl>
                                      </p:cBhvr>
                                    </p:animEffect>
                                  </p:childTnLst>
                                </p:cTn>
                              </p:par>
                            </p:childTnLst>
                          </p:cTn>
                        </p:par>
                        <p:par>
                          <p:cTn id="58" fill="hold">
                            <p:stCondLst>
                              <p:cond delay="500"/>
                            </p:stCondLst>
                            <p:childTnLst>
                              <p:par>
                                <p:cTn id="59" presetID="1" presetClass="entr" presetSubtype="0" fill="hold" grpId="0" nodeType="afterEffect">
                                  <p:stCondLst>
                                    <p:cond delay="0"/>
                                  </p:stCondLst>
                                  <p:childTnLst>
                                    <p:set>
                                      <p:cBhvr>
                                        <p:cTn id="60" dur="1" fill="hold">
                                          <p:stCondLst>
                                            <p:cond delay="0"/>
                                          </p:stCondLst>
                                        </p:cTn>
                                        <p:tgtEl>
                                          <p:spTgt spid="12">
                                            <p:graphicEl>
                                              <a:dgm id="{C0325E5D-5A8E-47AF-80B2-89402184D853}"/>
                                            </p:graphic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12">
                                            <p:graphicEl>
                                              <a:dgm id="{4F53FAC8-D2BC-4F9C-919D-C5B7F52FADDD}"/>
                                            </p:graphicEl>
                                          </p:spTgt>
                                        </p:tgtEl>
                                        <p:attrNameLst>
                                          <p:attrName>style.visibility</p:attrName>
                                        </p:attrNameLst>
                                      </p:cBhvr>
                                      <p:to>
                                        <p:strVal val="visible"/>
                                      </p:to>
                                    </p:set>
                                    <p:animEffect transition="in" filter="wipe(down)">
                                      <p:cBhvr>
                                        <p:cTn id="65" dur="500"/>
                                        <p:tgtEl>
                                          <p:spTgt spid="12">
                                            <p:graphicEl>
                                              <a:dgm id="{4F53FAC8-D2BC-4F9C-919D-C5B7F52FADDD}"/>
                                            </p:graphicEl>
                                          </p:spTgt>
                                        </p:tgtEl>
                                      </p:cBhvr>
                                    </p:animEffect>
                                  </p:childTnLst>
                                </p:cTn>
                              </p:par>
                            </p:childTnLst>
                          </p:cTn>
                        </p:par>
                        <p:par>
                          <p:cTn id="66" fill="hold">
                            <p:stCondLst>
                              <p:cond delay="500"/>
                            </p:stCondLst>
                            <p:childTnLst>
                              <p:par>
                                <p:cTn id="67" presetID="1" presetClass="entr" presetSubtype="0" fill="hold" grpId="0" nodeType="afterEffect">
                                  <p:stCondLst>
                                    <p:cond delay="0"/>
                                  </p:stCondLst>
                                  <p:childTnLst>
                                    <p:set>
                                      <p:cBhvr>
                                        <p:cTn id="68" dur="1" fill="hold">
                                          <p:stCondLst>
                                            <p:cond delay="0"/>
                                          </p:stCondLst>
                                        </p:cTn>
                                        <p:tgtEl>
                                          <p:spTgt spid="12">
                                            <p:graphicEl>
                                              <a:dgm id="{76740D83-DDE9-4BFC-B8D1-26C51C32B692}"/>
                                            </p:graphicEl>
                                          </p:spTgt>
                                        </p:tgtEl>
                                        <p:attrNameLst>
                                          <p:attrName>style.visibility</p:attrName>
                                        </p:attrNameLst>
                                      </p:cBhvr>
                                      <p:to>
                                        <p:strVal val="visible"/>
                                      </p:to>
                                    </p:set>
                                  </p:childTnLst>
                                </p:cTn>
                              </p:par>
                            </p:childTnLst>
                          </p:cTn>
                        </p:par>
                        <p:par>
                          <p:cTn id="69" fill="hold">
                            <p:stCondLst>
                              <p:cond delay="500"/>
                            </p:stCondLst>
                            <p:childTnLst>
                              <p:par>
                                <p:cTn id="70" presetID="22" presetClass="entr" presetSubtype="4" fill="hold" grpId="0" nodeType="afterEffect">
                                  <p:stCondLst>
                                    <p:cond delay="0"/>
                                  </p:stCondLst>
                                  <p:childTnLst>
                                    <p:set>
                                      <p:cBhvr>
                                        <p:cTn id="71" dur="1" fill="hold">
                                          <p:stCondLst>
                                            <p:cond delay="0"/>
                                          </p:stCondLst>
                                        </p:cTn>
                                        <p:tgtEl>
                                          <p:spTgt spid="12">
                                            <p:graphicEl>
                                              <a:dgm id="{454427D8-4BEB-4AE3-A631-5068E323DDEB}"/>
                                            </p:graphicEl>
                                          </p:spTgt>
                                        </p:tgtEl>
                                        <p:attrNameLst>
                                          <p:attrName>style.visibility</p:attrName>
                                        </p:attrNameLst>
                                      </p:cBhvr>
                                      <p:to>
                                        <p:strVal val="visible"/>
                                      </p:to>
                                    </p:set>
                                    <p:animEffect transition="in" filter="wipe(down)">
                                      <p:cBhvr>
                                        <p:cTn id="72" dur="500"/>
                                        <p:tgtEl>
                                          <p:spTgt spid="12">
                                            <p:graphicEl>
                                              <a:dgm id="{454427D8-4BEB-4AE3-A631-5068E323DDE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uiExpand="1">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57"/>
          <p:cNvPicPr>
            <a:picLocks noChangeAspect="1"/>
          </p:cNvPicPr>
          <p:nvPr/>
        </p:nvPicPr>
        <p:blipFill>
          <a:blip r:embed="rId3"/>
          <a:stretch>
            <a:fillRect/>
          </a:stretch>
        </p:blipFill>
        <p:spPr>
          <a:xfrm>
            <a:off x="7924769" y="1124744"/>
            <a:ext cx="389756" cy="548545"/>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Model and Data</a:t>
            </a:r>
          </a:p>
        </p:txBody>
      </p:sp>
      <p:sp>
        <p:nvSpPr>
          <p:cNvPr id="10" name="TextBox 9"/>
          <p:cNvSpPr txBox="1"/>
          <p:nvPr/>
        </p:nvSpPr>
        <p:spPr>
          <a:xfrm>
            <a:off x="903564" y="1273230"/>
            <a:ext cx="7704856" cy="3960440"/>
          </a:xfrm>
          <a:prstGeom prst="rect">
            <a:avLst/>
          </a:prstGeom>
          <a:noFill/>
        </p:spPr>
        <p:txBody>
          <a:bodyPr wrap="square" rtlCol="0">
            <a:noAutofit/>
          </a:bodyPr>
          <a:lstStyle/>
          <a:p>
            <a:pPr lvl="1"/>
            <a:endParaRPr lang="en-US" sz="1400" dirty="0">
              <a:solidFill>
                <a:srgbClr val="000000"/>
              </a:solidFill>
              <a:latin typeface="Calibri" panose="020F0502020204030204" pitchFamily="34" charset="0"/>
            </a:endParaRPr>
          </a:p>
          <a:p>
            <a:pPr marL="285750" indent="-285750">
              <a:buFont typeface="Wingdings" panose="05000000000000000000" pitchFamily="2" charset="2"/>
              <a:buChar char="§"/>
            </a:pPr>
            <a:endParaRPr lang="en-US" sz="1400" dirty="0">
              <a:solidFill>
                <a:srgbClr val="000000"/>
              </a:solidFill>
              <a:latin typeface="Calibri" panose="020F0502020204030204" pitchFamily="34" charset="0"/>
            </a:endParaRPr>
          </a:p>
          <a:p>
            <a:pPr marL="285750" indent="-285750">
              <a:buFont typeface="Wingdings" panose="05000000000000000000" pitchFamily="2" charset="2"/>
              <a:buChar char="§"/>
            </a:pPr>
            <a:endParaRPr lang="en-US" sz="1400" dirty="0">
              <a:solidFill>
                <a:srgbClr val="000000"/>
              </a:solidFill>
              <a:latin typeface="Calibri" panose="020F0502020204030204" pitchFamily="34" charset="0"/>
            </a:endParaRPr>
          </a:p>
          <a:p>
            <a:pPr marL="285750" indent="-285750">
              <a:buFont typeface="Wingdings" panose="05000000000000000000" pitchFamily="2" charset="2"/>
              <a:buChar char="§"/>
            </a:pPr>
            <a:endParaRPr lang="en-US" sz="1400" dirty="0">
              <a:solidFill>
                <a:srgbClr val="000000"/>
              </a:solidFill>
              <a:latin typeface="Calibri" panose="020F0502020204030204" pitchFamily="34" charset="0"/>
            </a:endParaRPr>
          </a:p>
          <a:p>
            <a:pPr marL="285750" indent="-285750">
              <a:buFont typeface="Wingdings" panose="05000000000000000000" pitchFamily="2" charset="2"/>
              <a:buChar char="§"/>
            </a:pPr>
            <a:endParaRPr lang="en-US" sz="1400" dirty="0">
              <a:solidFill>
                <a:srgbClr val="000000"/>
              </a:solidFill>
              <a:latin typeface="Calibri" panose="020F0502020204030204" pitchFamily="34" charset="0"/>
            </a:endParaRPr>
          </a:p>
          <a:p>
            <a:pPr marL="285750" indent="-285750">
              <a:buFont typeface="Wingdings" panose="05000000000000000000" pitchFamily="2" charset="2"/>
              <a:buChar char="§"/>
            </a:pPr>
            <a:endParaRPr lang="en-US" sz="1400" dirty="0">
              <a:solidFill>
                <a:srgbClr val="000000"/>
              </a:solidFill>
              <a:latin typeface="Calibri" panose="020F0502020204030204" pitchFamily="34" charset="0"/>
            </a:endParaRPr>
          </a:p>
          <a:p>
            <a:pPr marL="285750" indent="-285750">
              <a:buFont typeface="Wingdings" panose="05000000000000000000" pitchFamily="2" charset="2"/>
              <a:buChar char="§"/>
            </a:pPr>
            <a:endParaRPr lang="en-US" sz="1400" dirty="0">
              <a:solidFill>
                <a:srgbClr val="000000"/>
              </a:solidFill>
              <a:latin typeface="Calibri" panose="020F0502020204030204" pitchFamily="34" charset="0"/>
            </a:endParaRPr>
          </a:p>
          <a:p>
            <a:pPr marL="285750" indent="-285750">
              <a:buFont typeface="Wingdings" panose="05000000000000000000" pitchFamily="2" charset="2"/>
              <a:buChar char="§"/>
            </a:pPr>
            <a:endParaRPr lang="en-US" sz="1400" dirty="0">
              <a:solidFill>
                <a:srgbClr val="000000"/>
              </a:solidFill>
              <a:latin typeface="Calibri" panose="020F0502020204030204" pitchFamily="34" charset="0"/>
            </a:endParaRPr>
          </a:p>
          <a:p>
            <a:pPr marL="285750" indent="-285750">
              <a:buFont typeface="Wingdings" panose="05000000000000000000" pitchFamily="2" charset="2"/>
              <a:buChar char="§"/>
            </a:pPr>
            <a:endParaRPr lang="en-US" sz="1400" dirty="0">
              <a:solidFill>
                <a:srgbClr val="000000"/>
              </a:solidFill>
              <a:latin typeface="Calibri" panose="020F0502020204030204" pitchFamily="34" charset="0"/>
            </a:endParaRPr>
          </a:p>
          <a:p>
            <a:pPr marL="285750" indent="-285750">
              <a:buFont typeface="Wingdings" panose="05000000000000000000" pitchFamily="2" charset="2"/>
              <a:buChar char="§"/>
            </a:pPr>
            <a:endParaRPr lang="en-US" sz="1400" dirty="0">
              <a:solidFill>
                <a:srgbClr val="000000"/>
              </a:solidFill>
              <a:latin typeface="Calibri" panose="020F0502020204030204" pitchFamily="34" charset="0"/>
            </a:endParaRPr>
          </a:p>
          <a:p>
            <a:pPr marL="285750" indent="-285750">
              <a:buFont typeface="Wingdings" panose="05000000000000000000" pitchFamily="2" charset="2"/>
              <a:buChar char="§"/>
            </a:pPr>
            <a:endParaRPr lang="en-US" sz="1400" dirty="0">
              <a:solidFill>
                <a:srgbClr val="000000"/>
              </a:solidFill>
              <a:latin typeface="Calibri" panose="020F0502020204030204" pitchFamily="34" charset="0"/>
            </a:endParaRPr>
          </a:p>
          <a:p>
            <a:pPr marL="285750" indent="-285750">
              <a:buFont typeface="Wingdings" panose="05000000000000000000" pitchFamily="2" charset="2"/>
              <a:buChar char="§"/>
            </a:pPr>
            <a:endParaRPr lang="en-US" sz="1400" dirty="0">
              <a:solidFill>
                <a:srgbClr val="000000"/>
              </a:solidFill>
              <a:latin typeface="Calibri" panose="020F0502020204030204" pitchFamily="34" charset="0"/>
            </a:endParaRPr>
          </a:p>
          <a:p>
            <a:pPr marL="285750" indent="-285750">
              <a:buFont typeface="Wingdings" panose="05000000000000000000" pitchFamily="2" charset="2"/>
              <a:buChar char="§"/>
            </a:pPr>
            <a:endParaRPr lang="en-US" sz="1400" dirty="0">
              <a:solidFill>
                <a:srgbClr val="000000"/>
              </a:solidFill>
              <a:latin typeface="Calibri" panose="020F0502020204030204" pitchFamily="34" charset="0"/>
            </a:endParaRPr>
          </a:p>
          <a:p>
            <a:endParaRPr lang="en-US" sz="1400" dirty="0">
              <a:solidFill>
                <a:srgbClr val="000000"/>
              </a:solidFill>
              <a:latin typeface="Calibri" panose="020F0502020204030204" pitchFamily="34" charset="0"/>
            </a:endParaRPr>
          </a:p>
          <a:p>
            <a:r>
              <a:rPr lang="en-US" sz="1800" b="1" dirty="0">
                <a:solidFill>
                  <a:srgbClr val="000000"/>
                </a:solidFill>
                <a:latin typeface="Calibri" panose="020F0502020204030204" pitchFamily="34" charset="0"/>
              </a:rPr>
              <a:t>Assumptions</a:t>
            </a:r>
          </a:p>
          <a:p>
            <a:pPr marL="285750" indent="-285750">
              <a:buFont typeface="Wingdings" panose="05000000000000000000" pitchFamily="2" charset="2"/>
              <a:buChar char="§"/>
            </a:pPr>
            <a:r>
              <a:rPr lang="en-US" sz="1800" dirty="0">
                <a:solidFill>
                  <a:srgbClr val="000000"/>
                </a:solidFill>
                <a:latin typeface="Calibri" panose="020F0502020204030204" pitchFamily="34" charset="0"/>
              </a:rPr>
              <a:t>Retirement at age 60 </a:t>
            </a:r>
          </a:p>
          <a:p>
            <a:pPr marL="285750" indent="-285750">
              <a:buFont typeface="Wingdings" panose="05000000000000000000" pitchFamily="2" charset="2"/>
              <a:buChar char="§"/>
            </a:pPr>
            <a:r>
              <a:rPr lang="en-US" sz="1800" dirty="0">
                <a:solidFill>
                  <a:srgbClr val="000000"/>
                </a:solidFill>
                <a:latin typeface="Calibri" panose="020F0502020204030204" pitchFamily="34" charset="0"/>
              </a:rPr>
              <a:t>Interest = 9.7% per annum</a:t>
            </a:r>
          </a:p>
          <a:p>
            <a:pPr marL="285750" indent="-285750">
              <a:buFont typeface="Wingdings" panose="05000000000000000000" pitchFamily="2" charset="2"/>
              <a:buChar char="§"/>
            </a:pPr>
            <a:r>
              <a:rPr lang="en-US" sz="1800" dirty="0">
                <a:solidFill>
                  <a:srgbClr val="000000"/>
                </a:solidFill>
                <a:latin typeface="Calibri" panose="020F0502020204030204" pitchFamily="34" charset="0"/>
              </a:rPr>
              <a:t>Cost increases = 8.71% per annum</a:t>
            </a:r>
          </a:p>
        </p:txBody>
      </p:sp>
      <p:sp>
        <p:nvSpPr>
          <p:cNvPr id="2" name="Rounded Rectangle 1"/>
          <p:cNvSpPr/>
          <p:nvPr/>
        </p:nvSpPr>
        <p:spPr bwMode="auto">
          <a:xfrm>
            <a:off x="683568" y="1484784"/>
            <a:ext cx="1481565" cy="799393"/>
          </a:xfrm>
          <a:prstGeom prst="roundRect">
            <a:avLst/>
          </a:prstGeom>
          <a:solidFill>
            <a:srgbClr val="00587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charset="0"/>
                <a:ea typeface="ＭＳ Ｐゴシック" pitchFamily="1" charset="-128"/>
              </a:rPr>
              <a:t>Normal</a:t>
            </a:r>
          </a:p>
        </p:txBody>
      </p:sp>
      <p:cxnSp>
        <p:nvCxnSpPr>
          <p:cNvPr id="5" name="Straight Arrow Connector 4"/>
          <p:cNvCxnSpPr/>
          <p:nvPr/>
        </p:nvCxnSpPr>
        <p:spPr bwMode="auto">
          <a:xfrm>
            <a:off x="2195736" y="1916832"/>
            <a:ext cx="966707" cy="1"/>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Arrow Connector 7"/>
          <p:cNvCxnSpPr/>
          <p:nvPr/>
        </p:nvCxnSpPr>
        <p:spPr bwMode="auto">
          <a:xfrm>
            <a:off x="1426193" y="2320900"/>
            <a:ext cx="1054825" cy="566772"/>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Arrow Connector 14"/>
          <p:cNvCxnSpPr/>
          <p:nvPr/>
        </p:nvCxnSpPr>
        <p:spPr bwMode="auto">
          <a:xfrm flipH="1">
            <a:off x="2929803" y="2288534"/>
            <a:ext cx="1042880" cy="589756"/>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17" name="Object 16"/>
          <p:cNvGraphicFramePr>
            <a:graphicFrameLocks noChangeAspect="1"/>
          </p:cNvGraphicFramePr>
          <p:nvPr>
            <p:extLst>
              <p:ext uri="{D42A27DB-BD31-4B8C-83A1-F6EECF244321}">
                <p14:modId xmlns:p14="http://schemas.microsoft.com/office/powerpoint/2010/main" val="459962880"/>
              </p:ext>
            </p:extLst>
          </p:nvPr>
        </p:nvGraphicFramePr>
        <p:xfrm>
          <a:off x="2483768" y="1435527"/>
          <a:ext cx="446658" cy="625321"/>
        </p:xfrm>
        <a:graphic>
          <a:graphicData uri="http://schemas.openxmlformats.org/presentationml/2006/ole">
            <mc:AlternateContent xmlns:mc="http://schemas.openxmlformats.org/markup-compatibility/2006">
              <mc:Choice xmlns:v="urn:schemas-microsoft-com:vml" Requires="v">
                <p:oleObj name="Equation" r:id="rId4" imgW="190440" imgH="266400" progId="Equation.DSMT4">
                  <p:embed/>
                </p:oleObj>
              </mc:Choice>
              <mc:Fallback>
                <p:oleObj name="Equation" r:id="rId4" imgW="190440" imgH="266400" progId="Equation.DSMT4">
                  <p:embed/>
                  <p:pic>
                    <p:nvPicPr>
                      <p:cNvPr id="0" name=""/>
                      <p:cNvPicPr/>
                      <p:nvPr/>
                    </p:nvPicPr>
                    <p:blipFill>
                      <a:blip r:embed="rId5"/>
                      <a:stretch>
                        <a:fillRect/>
                      </a:stretch>
                    </p:blipFill>
                    <p:spPr>
                      <a:xfrm>
                        <a:off x="2483768" y="1435527"/>
                        <a:ext cx="446658" cy="625321"/>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226242020"/>
              </p:ext>
            </p:extLst>
          </p:nvPr>
        </p:nvGraphicFramePr>
        <p:xfrm>
          <a:off x="3565538" y="2492896"/>
          <a:ext cx="387350" cy="625475"/>
        </p:xfrm>
        <a:graphic>
          <a:graphicData uri="http://schemas.openxmlformats.org/presentationml/2006/ole">
            <mc:AlternateContent xmlns:mc="http://schemas.openxmlformats.org/markup-compatibility/2006">
              <mc:Choice xmlns:v="urn:schemas-microsoft-com:vml" Requires="v">
                <p:oleObj name="Equation" r:id="rId6" imgW="164880" imgH="266400" progId="Equation.DSMT4">
                  <p:embed/>
                </p:oleObj>
              </mc:Choice>
              <mc:Fallback>
                <p:oleObj name="Equation" r:id="rId6" imgW="164880" imgH="266400" progId="Equation.DSMT4">
                  <p:embed/>
                  <p:pic>
                    <p:nvPicPr>
                      <p:cNvPr id="0" name=""/>
                      <p:cNvPicPr/>
                      <p:nvPr/>
                    </p:nvPicPr>
                    <p:blipFill>
                      <a:blip r:embed="rId7"/>
                      <a:stretch>
                        <a:fillRect/>
                      </a:stretch>
                    </p:blipFill>
                    <p:spPr>
                      <a:xfrm>
                        <a:off x="3565538" y="2492896"/>
                        <a:ext cx="387350" cy="625475"/>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71822124"/>
              </p:ext>
            </p:extLst>
          </p:nvPr>
        </p:nvGraphicFramePr>
        <p:xfrm>
          <a:off x="1475656" y="2492896"/>
          <a:ext cx="447675" cy="625475"/>
        </p:xfrm>
        <a:graphic>
          <a:graphicData uri="http://schemas.openxmlformats.org/presentationml/2006/ole">
            <mc:AlternateContent xmlns:mc="http://schemas.openxmlformats.org/markup-compatibility/2006">
              <mc:Choice xmlns:v="urn:schemas-microsoft-com:vml" Requires="v">
                <p:oleObj name="Equation" r:id="rId8" imgW="190440" imgH="266400" progId="Equation.DSMT4">
                  <p:embed/>
                </p:oleObj>
              </mc:Choice>
              <mc:Fallback>
                <p:oleObj name="Equation" r:id="rId8" imgW="190440" imgH="266400" progId="Equation.DSMT4">
                  <p:embed/>
                  <p:pic>
                    <p:nvPicPr>
                      <p:cNvPr id="0" name=""/>
                      <p:cNvPicPr/>
                      <p:nvPr/>
                    </p:nvPicPr>
                    <p:blipFill>
                      <a:blip r:embed="rId9"/>
                      <a:stretch>
                        <a:fillRect/>
                      </a:stretch>
                    </p:blipFill>
                    <p:spPr>
                      <a:xfrm>
                        <a:off x="1475656" y="2492896"/>
                        <a:ext cx="447675" cy="625475"/>
                      </a:xfrm>
                      <a:prstGeom prst="rect">
                        <a:avLst/>
                      </a:prstGeom>
                    </p:spPr>
                  </p:pic>
                </p:oleObj>
              </mc:Fallback>
            </mc:AlternateContent>
          </a:graphicData>
        </a:graphic>
      </p:graphicFrame>
      <p:sp>
        <p:nvSpPr>
          <p:cNvPr id="18" name="AutoShape 2" descr="Image result for home clipart"/>
          <p:cNvSpPr>
            <a:spLocks noChangeAspect="1" noChangeArrowheads="1"/>
          </p:cNvSpPr>
          <p:nvPr/>
        </p:nvSpPr>
        <p:spPr bwMode="auto">
          <a:xfrm>
            <a:off x="7327540" y="3012212"/>
            <a:ext cx="1280880" cy="128088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23" name="Straight Arrow Connector 22"/>
          <p:cNvCxnSpPr/>
          <p:nvPr/>
        </p:nvCxnSpPr>
        <p:spPr bwMode="auto">
          <a:xfrm flipV="1">
            <a:off x="4685413" y="1287427"/>
            <a:ext cx="594666" cy="56876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6" name="Picture 25"/>
          <p:cNvPicPr>
            <a:picLocks noChangeAspect="1"/>
          </p:cNvPicPr>
          <p:nvPr/>
        </p:nvPicPr>
        <p:blipFill>
          <a:blip r:embed="rId10"/>
          <a:stretch>
            <a:fillRect/>
          </a:stretch>
        </p:blipFill>
        <p:spPr>
          <a:xfrm>
            <a:off x="5321148" y="2216039"/>
            <a:ext cx="1626072" cy="1186186"/>
          </a:xfrm>
          <a:prstGeom prst="rect">
            <a:avLst/>
          </a:prstGeom>
        </p:spPr>
      </p:pic>
      <p:pic>
        <p:nvPicPr>
          <p:cNvPr id="27" name="Picture 26"/>
          <p:cNvPicPr>
            <a:picLocks noChangeAspect="1"/>
          </p:cNvPicPr>
          <p:nvPr/>
        </p:nvPicPr>
        <p:blipFill>
          <a:blip r:embed="rId11"/>
          <a:stretch>
            <a:fillRect/>
          </a:stretch>
        </p:blipFill>
        <p:spPr>
          <a:xfrm>
            <a:off x="5327514" y="520942"/>
            <a:ext cx="1624051" cy="1179444"/>
          </a:xfrm>
          <a:prstGeom prst="rect">
            <a:avLst/>
          </a:prstGeom>
        </p:spPr>
      </p:pic>
      <p:cxnSp>
        <p:nvCxnSpPr>
          <p:cNvPr id="29" name="Straight Arrow Connector 28"/>
          <p:cNvCxnSpPr/>
          <p:nvPr/>
        </p:nvCxnSpPr>
        <p:spPr bwMode="auto">
          <a:xfrm>
            <a:off x="4685413" y="1882159"/>
            <a:ext cx="594666" cy="634789"/>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TextBox 30"/>
          <p:cNvSpPr txBox="1"/>
          <p:nvPr/>
        </p:nvSpPr>
        <p:spPr>
          <a:xfrm>
            <a:off x="5384854" y="188718"/>
            <a:ext cx="1942686" cy="369332"/>
          </a:xfrm>
          <a:prstGeom prst="rect">
            <a:avLst/>
          </a:prstGeom>
          <a:noFill/>
        </p:spPr>
        <p:txBody>
          <a:bodyPr wrap="square" rtlCol="0">
            <a:spAutoFit/>
          </a:bodyPr>
          <a:lstStyle/>
          <a:p>
            <a:r>
              <a:rPr lang="en-US" sz="1800" dirty="0"/>
              <a:t>R192 000 pa</a:t>
            </a:r>
          </a:p>
        </p:txBody>
      </p:sp>
      <p:sp>
        <p:nvSpPr>
          <p:cNvPr id="33" name="TextBox 32"/>
          <p:cNvSpPr txBox="1"/>
          <p:nvPr/>
        </p:nvSpPr>
        <p:spPr>
          <a:xfrm>
            <a:off x="5350087" y="3362311"/>
            <a:ext cx="1942686" cy="369332"/>
          </a:xfrm>
          <a:prstGeom prst="rect">
            <a:avLst/>
          </a:prstGeom>
          <a:noFill/>
        </p:spPr>
        <p:txBody>
          <a:bodyPr wrap="square" rtlCol="0">
            <a:spAutoFit/>
          </a:bodyPr>
          <a:lstStyle/>
          <a:p>
            <a:r>
              <a:rPr lang="en-US" sz="1800" dirty="0"/>
              <a:t>R300 000 pa</a:t>
            </a:r>
          </a:p>
        </p:txBody>
      </p:sp>
      <p:sp>
        <p:nvSpPr>
          <p:cNvPr id="34" name="Rounded Rectangle 33"/>
          <p:cNvSpPr/>
          <p:nvPr/>
        </p:nvSpPr>
        <p:spPr bwMode="auto">
          <a:xfrm>
            <a:off x="3203848" y="1484784"/>
            <a:ext cx="1481565" cy="799393"/>
          </a:xfrm>
          <a:prstGeom prst="roundRect">
            <a:avLst/>
          </a:prstGeom>
          <a:solidFill>
            <a:srgbClr val="00587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dirty="0">
                <a:solidFill>
                  <a:schemeClr val="bg1"/>
                </a:solidFill>
              </a:rPr>
              <a:t>Demented</a:t>
            </a:r>
            <a:endParaRPr kumimoji="0" lang="en-US" sz="2000" b="0" i="0" u="none" strike="noStrike" cap="none" normalizeH="0" baseline="0" dirty="0">
              <a:ln>
                <a:noFill/>
              </a:ln>
              <a:solidFill>
                <a:schemeClr val="bg1"/>
              </a:solidFill>
              <a:effectLst/>
            </a:endParaRPr>
          </a:p>
        </p:txBody>
      </p:sp>
      <p:sp>
        <p:nvSpPr>
          <p:cNvPr id="36" name="Rounded Rectangle 35"/>
          <p:cNvSpPr/>
          <p:nvPr/>
        </p:nvSpPr>
        <p:spPr bwMode="auto">
          <a:xfrm>
            <a:off x="1995013" y="2932250"/>
            <a:ext cx="1481565" cy="799393"/>
          </a:xfrm>
          <a:prstGeom prst="roundRect">
            <a:avLst/>
          </a:prstGeom>
          <a:solidFill>
            <a:srgbClr val="00587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dirty="0">
                <a:solidFill>
                  <a:schemeClr val="bg1"/>
                </a:solidFill>
              </a:rPr>
              <a:t>Dead</a:t>
            </a:r>
            <a:endParaRPr kumimoji="0" lang="en-US" sz="2000" b="0" i="0" u="none" strike="noStrike" cap="none" normalizeH="0" baseline="0" dirty="0">
              <a:ln>
                <a:noFill/>
              </a:ln>
              <a:solidFill>
                <a:schemeClr val="bg1"/>
              </a:solidFill>
              <a:effectLst/>
            </a:endParaRPr>
          </a:p>
        </p:txBody>
      </p:sp>
      <p:sp>
        <p:nvSpPr>
          <p:cNvPr id="40" name="Curved Left Arrow 39"/>
          <p:cNvSpPr/>
          <p:nvPr/>
        </p:nvSpPr>
        <p:spPr bwMode="auto">
          <a:xfrm>
            <a:off x="6947220" y="1110664"/>
            <a:ext cx="865140" cy="1821586"/>
          </a:xfrm>
          <a:prstGeom prst="curvedLef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pic>
        <p:nvPicPr>
          <p:cNvPr id="59" name="Picture 58"/>
          <p:cNvPicPr>
            <a:picLocks noChangeAspect="1"/>
          </p:cNvPicPr>
          <p:nvPr/>
        </p:nvPicPr>
        <p:blipFill rotWithShape="1">
          <a:blip r:embed="rId12"/>
          <a:srcRect l="24446" r="25416"/>
          <a:stretch/>
        </p:blipFill>
        <p:spPr>
          <a:xfrm>
            <a:off x="7855772" y="1700386"/>
            <a:ext cx="460871" cy="583791"/>
          </a:xfrm>
          <a:prstGeom prst="rect">
            <a:avLst/>
          </a:prstGeom>
        </p:spPr>
      </p:pic>
      <p:sp>
        <p:nvSpPr>
          <p:cNvPr id="60" name="TextBox 59"/>
          <p:cNvSpPr txBox="1"/>
          <p:nvPr/>
        </p:nvSpPr>
        <p:spPr>
          <a:xfrm>
            <a:off x="8244408" y="1329052"/>
            <a:ext cx="824948" cy="307777"/>
          </a:xfrm>
          <a:prstGeom prst="rect">
            <a:avLst/>
          </a:prstGeom>
          <a:noFill/>
        </p:spPr>
        <p:txBody>
          <a:bodyPr wrap="square" rtlCol="0">
            <a:spAutoFit/>
          </a:bodyPr>
          <a:lstStyle/>
          <a:p>
            <a:r>
              <a:rPr lang="en-US" sz="1400" dirty="0"/>
              <a:t>4 years</a:t>
            </a:r>
          </a:p>
        </p:txBody>
      </p:sp>
      <p:sp>
        <p:nvSpPr>
          <p:cNvPr id="62" name="TextBox 61"/>
          <p:cNvSpPr txBox="1"/>
          <p:nvPr/>
        </p:nvSpPr>
        <p:spPr>
          <a:xfrm>
            <a:off x="8244408" y="1916832"/>
            <a:ext cx="824948" cy="307777"/>
          </a:xfrm>
          <a:prstGeom prst="rect">
            <a:avLst/>
          </a:prstGeom>
          <a:noFill/>
        </p:spPr>
        <p:txBody>
          <a:bodyPr wrap="square" rtlCol="0">
            <a:spAutoFit/>
          </a:bodyPr>
          <a:lstStyle/>
          <a:p>
            <a:r>
              <a:rPr lang="en-US" sz="1400" dirty="0"/>
              <a:t>3 years</a:t>
            </a:r>
          </a:p>
        </p:txBody>
      </p:sp>
    </p:spTree>
    <p:extLst>
      <p:ext uri="{BB962C8B-B14F-4D97-AF65-F5344CB8AC3E}">
        <p14:creationId xmlns:p14="http://schemas.microsoft.com/office/powerpoint/2010/main" val="1196396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12" presetClass="entr" presetSubtype="4"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ppt_y</p:attrName>
                                        </p:attrNameLst>
                                      </p:cBhvr>
                                      <p:tavLst>
                                        <p:tav tm="0">
                                          <p:val>
                                            <p:strVal val="#ppt_y+#ppt_h*1.125000"/>
                                          </p:val>
                                        </p:tav>
                                        <p:tav tm="100000">
                                          <p:val>
                                            <p:strVal val="#ppt_y"/>
                                          </p:val>
                                        </p:tav>
                                      </p:tavLst>
                                    </p:anim>
                                    <p:animEffect transition="in" filter="wipe(up)">
                                      <p:cBhvr>
                                        <p:cTn id="12" dur="500"/>
                                        <p:tgtEl>
                                          <p:spTgt spid="17"/>
                                        </p:tgtEl>
                                      </p:cBhvr>
                                    </p:animEffect>
                                  </p:childTnLst>
                                </p:cTn>
                              </p:par>
                              <p:par>
                                <p:cTn id="13" presetID="1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ppt_y</p:attrName>
                                        </p:attrNameLst>
                                      </p:cBhvr>
                                      <p:tavLst>
                                        <p:tav tm="0">
                                          <p:val>
                                            <p:strVal val="#ppt_y+#ppt_h*1.125000"/>
                                          </p:val>
                                        </p:tav>
                                        <p:tav tm="100000">
                                          <p:val>
                                            <p:strVal val="#ppt_y"/>
                                          </p:val>
                                        </p:tav>
                                      </p:tavLst>
                                    </p:anim>
                                    <p:animEffect transition="in" filter="wipe(up)">
                                      <p:cBhvr>
                                        <p:cTn id="16" dur="500"/>
                                        <p:tgtEl>
                                          <p:spTgt spid="5"/>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p:tgtEl>
                                          <p:spTgt spid="34"/>
                                        </p:tgtEl>
                                        <p:attrNameLst>
                                          <p:attrName>ppt_y</p:attrName>
                                        </p:attrNameLst>
                                      </p:cBhvr>
                                      <p:tavLst>
                                        <p:tav tm="0">
                                          <p:val>
                                            <p:strVal val="#ppt_y+#ppt_h*1.125000"/>
                                          </p:val>
                                        </p:tav>
                                        <p:tav tm="100000">
                                          <p:val>
                                            <p:strVal val="#ppt_y"/>
                                          </p:val>
                                        </p:tav>
                                      </p:tavLst>
                                    </p:anim>
                                    <p:animEffect transition="in" filter="wipe(up)">
                                      <p:cBhvr>
                                        <p:cTn id="20" dur="500"/>
                                        <p:tgtEl>
                                          <p:spTgt spid="34"/>
                                        </p:tgtEl>
                                      </p:cBhvr>
                                    </p:animEffect>
                                  </p:childTnLst>
                                </p:cTn>
                              </p:par>
                              <p:par>
                                <p:cTn id="21" presetID="12" presetClass="entr" presetSubtype="4"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p:tgtEl>
                                          <p:spTgt spid="15"/>
                                        </p:tgtEl>
                                        <p:attrNameLst>
                                          <p:attrName>ppt_y</p:attrName>
                                        </p:attrNameLst>
                                      </p:cBhvr>
                                      <p:tavLst>
                                        <p:tav tm="0">
                                          <p:val>
                                            <p:strVal val="#ppt_y+#ppt_h*1.125000"/>
                                          </p:val>
                                        </p:tav>
                                        <p:tav tm="100000">
                                          <p:val>
                                            <p:strVal val="#ppt_y"/>
                                          </p:val>
                                        </p:tav>
                                      </p:tavLst>
                                    </p:anim>
                                    <p:animEffect transition="in" filter="wipe(up)">
                                      <p:cBhvr>
                                        <p:cTn id="24" dur="500"/>
                                        <p:tgtEl>
                                          <p:spTgt spid="15"/>
                                        </p:tgtEl>
                                      </p:cBhvr>
                                    </p:animEffect>
                                  </p:childTnLst>
                                </p:cTn>
                              </p:par>
                              <p:par>
                                <p:cTn id="25" presetID="12" presetClass="entr" presetSubtype="4"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ppt_y</p:attrName>
                                        </p:attrNameLst>
                                      </p:cBhvr>
                                      <p:tavLst>
                                        <p:tav tm="0">
                                          <p:val>
                                            <p:strVal val="#ppt_y+#ppt_h*1.125000"/>
                                          </p:val>
                                        </p:tav>
                                        <p:tav tm="100000">
                                          <p:val>
                                            <p:strVal val="#ppt_y"/>
                                          </p:val>
                                        </p:tav>
                                      </p:tavLst>
                                    </p:anim>
                                    <p:animEffect transition="in" filter="wipe(up)">
                                      <p:cBhvr>
                                        <p:cTn id="28" dur="500"/>
                                        <p:tgtEl>
                                          <p:spTgt spid="19"/>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p:tgtEl>
                                          <p:spTgt spid="36"/>
                                        </p:tgtEl>
                                        <p:attrNameLst>
                                          <p:attrName>ppt_y</p:attrName>
                                        </p:attrNameLst>
                                      </p:cBhvr>
                                      <p:tavLst>
                                        <p:tav tm="0">
                                          <p:val>
                                            <p:strVal val="#ppt_y+#ppt_h*1.125000"/>
                                          </p:val>
                                        </p:tav>
                                        <p:tav tm="100000">
                                          <p:val>
                                            <p:strVal val="#ppt_y"/>
                                          </p:val>
                                        </p:tav>
                                      </p:tavLst>
                                    </p:anim>
                                    <p:animEffect transition="in" filter="wipe(up)">
                                      <p:cBhvr>
                                        <p:cTn id="32" dur="500"/>
                                        <p:tgtEl>
                                          <p:spTgt spid="36"/>
                                        </p:tgtEl>
                                      </p:cBhvr>
                                    </p:animEffect>
                                  </p:childTnLst>
                                </p:cTn>
                              </p:par>
                              <p:par>
                                <p:cTn id="33" presetID="12" presetClass="entr" presetSubtype="4"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p:tgtEl>
                                          <p:spTgt spid="20"/>
                                        </p:tgtEl>
                                        <p:attrNameLst>
                                          <p:attrName>ppt_y</p:attrName>
                                        </p:attrNameLst>
                                      </p:cBhvr>
                                      <p:tavLst>
                                        <p:tav tm="0">
                                          <p:val>
                                            <p:strVal val="#ppt_y+#ppt_h*1.125000"/>
                                          </p:val>
                                        </p:tav>
                                        <p:tav tm="100000">
                                          <p:val>
                                            <p:strVal val="#ppt_y"/>
                                          </p:val>
                                        </p:tav>
                                      </p:tavLst>
                                    </p:anim>
                                    <p:animEffect transition="in" filter="wipe(up)">
                                      <p:cBhvr>
                                        <p:cTn id="36" dur="500"/>
                                        <p:tgtEl>
                                          <p:spTgt spid="20"/>
                                        </p:tgtEl>
                                      </p:cBhvr>
                                    </p:animEffect>
                                  </p:childTnLst>
                                </p:cTn>
                              </p:par>
                              <p:par>
                                <p:cTn id="37" presetID="12" presetClass="entr" presetSubtype="4"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p:tgtEl>
                                          <p:spTgt spid="8"/>
                                        </p:tgtEl>
                                        <p:attrNameLst>
                                          <p:attrName>ppt_y</p:attrName>
                                        </p:attrNameLst>
                                      </p:cBhvr>
                                      <p:tavLst>
                                        <p:tav tm="0">
                                          <p:val>
                                            <p:strVal val="#ppt_y+#ppt_h*1.125000"/>
                                          </p:val>
                                        </p:tav>
                                        <p:tav tm="100000">
                                          <p:val>
                                            <p:strVal val="#ppt_y"/>
                                          </p:val>
                                        </p:tav>
                                      </p:tavLst>
                                    </p:anim>
                                    <p:animEffect transition="in" filter="wipe(up)">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left)">
                                      <p:cBhvr>
                                        <p:cTn id="45" dur="500"/>
                                        <p:tgtEl>
                                          <p:spTgt spid="23"/>
                                        </p:tgtEl>
                                      </p:cBhvr>
                                    </p:animEffect>
                                  </p:childTnLst>
                                </p:cTn>
                              </p:par>
                              <p:par>
                                <p:cTn id="46" presetID="2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500"/>
                            </p:stCondLst>
                            <p:childTnLst>
                              <p:par>
                                <p:cTn id="50" presetID="1" presetClass="entr" presetSubtype="0"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2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31"/>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wipe(up)">
                                      <p:cBhvr>
                                        <p:cTn id="64" dur="500"/>
                                        <p:tgtEl>
                                          <p:spTgt spid="40"/>
                                        </p:tgtEl>
                                      </p:cBhvr>
                                    </p:animEffect>
                                  </p:childTnLst>
                                </p:cTn>
                              </p:par>
                            </p:childTnLst>
                          </p:cTn>
                        </p:par>
                        <p:par>
                          <p:cTn id="65" fill="hold">
                            <p:stCondLst>
                              <p:cond delay="500"/>
                            </p:stCondLst>
                            <p:childTnLst>
                              <p:par>
                                <p:cTn id="66" presetID="1" presetClass="entr" presetSubtype="0" fill="hold" nodeType="afterEffect">
                                  <p:stCondLst>
                                    <p:cond delay="0"/>
                                  </p:stCondLst>
                                  <p:childTnLst>
                                    <p:set>
                                      <p:cBhvr>
                                        <p:cTn id="67" dur="1" fill="hold">
                                          <p:stCondLst>
                                            <p:cond delay="0"/>
                                          </p:stCondLst>
                                        </p:cTn>
                                        <p:tgtEl>
                                          <p:spTgt spid="58"/>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60"/>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59"/>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62"/>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10">
                                            <p:txEl>
                                              <p:pRg st="14" end="14"/>
                                            </p:txEl>
                                          </p:spTgt>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10">
                                            <p:txEl>
                                              <p:pRg st="15" end="15"/>
                                            </p:txEl>
                                          </p:spTgt>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10">
                                            <p:txEl>
                                              <p:pRg st="16" end="16"/>
                                            </p:txEl>
                                          </p:spTgt>
                                        </p:tgtEl>
                                        <p:attrNameLst>
                                          <p:attrName>style.visibility</p:attrName>
                                        </p:attrNameLst>
                                      </p:cBhvr>
                                      <p:to>
                                        <p:strVal val="visible"/>
                                      </p:to>
                                    </p:set>
                                  </p:childTnLst>
                                </p:cTn>
                              </p:par>
                              <p:par>
                                <p:cTn id="82" presetID="1" presetClass="entr" presetSubtype="0" fill="hold" nodeType="withEffect">
                                  <p:stCondLst>
                                    <p:cond delay="0"/>
                                  </p:stCondLst>
                                  <p:childTnLst>
                                    <p:set>
                                      <p:cBhvr>
                                        <p:cTn id="83" dur="1" fill="hold">
                                          <p:stCondLst>
                                            <p:cond delay="0"/>
                                          </p:stCondLst>
                                        </p:cTn>
                                        <p:tgtEl>
                                          <p:spTgt spid="10">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1" grpId="0"/>
      <p:bldP spid="33" grpId="0"/>
      <p:bldP spid="34" grpId="0" animBg="1"/>
      <p:bldP spid="36" grpId="0" animBg="1"/>
      <p:bldP spid="40" grpId="0" animBg="1"/>
      <p:bldP spid="60" grpId="0"/>
      <p:bldP spid="6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Model and Data</a:t>
            </a:r>
          </a:p>
        </p:txBody>
      </p:sp>
      <p:sp>
        <p:nvSpPr>
          <p:cNvPr id="18" name="AutoShape 2" descr="Image result for home clipart"/>
          <p:cNvSpPr>
            <a:spLocks noChangeAspect="1" noChangeArrowheads="1"/>
          </p:cNvSpPr>
          <p:nvPr/>
        </p:nvSpPr>
        <p:spPr bwMode="auto">
          <a:xfrm>
            <a:off x="7327540" y="3012212"/>
            <a:ext cx="1280880" cy="128088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TextBox 24"/>
          <p:cNvSpPr txBox="1"/>
          <p:nvPr/>
        </p:nvSpPr>
        <p:spPr>
          <a:xfrm>
            <a:off x="903564" y="1273230"/>
            <a:ext cx="7704856" cy="3960440"/>
          </a:xfrm>
          <a:prstGeom prst="rect">
            <a:avLst/>
          </a:prstGeom>
          <a:noFill/>
        </p:spPr>
        <p:txBody>
          <a:bodyPr wrap="square" rtlCol="0">
            <a:noAutofit/>
          </a:bodyPr>
          <a:lstStyle/>
          <a:p>
            <a:pPr lvl="1"/>
            <a:endParaRPr lang="en-US" sz="1400" dirty="0">
              <a:solidFill>
                <a:srgbClr val="000000"/>
              </a:solidFill>
              <a:latin typeface="Calibri" panose="020F0502020204030204" pitchFamily="34" charset="0"/>
            </a:endParaRPr>
          </a:p>
          <a:p>
            <a:r>
              <a:rPr lang="en-US" sz="1800" b="1" dirty="0">
                <a:solidFill>
                  <a:srgbClr val="000000"/>
                </a:solidFill>
                <a:latin typeface="Calibri" panose="020F0502020204030204" pitchFamily="34" charset="0"/>
              </a:rPr>
              <a:t>Parameters</a:t>
            </a:r>
          </a:p>
          <a:p>
            <a:pPr marL="285750" indent="-285750">
              <a:buFont typeface="Wingdings" panose="05000000000000000000" pitchFamily="2" charset="2"/>
              <a:buChar char="§"/>
            </a:pPr>
            <a:r>
              <a:rPr lang="en-US" sz="1600" b="1" dirty="0">
                <a:solidFill>
                  <a:srgbClr val="000000"/>
                </a:solidFill>
                <a:latin typeface="Calibri" panose="020F0502020204030204" pitchFamily="34" charset="0"/>
              </a:rPr>
              <a:t>      </a:t>
            </a:r>
            <a:r>
              <a:rPr lang="en-US" sz="1600" dirty="0">
                <a:solidFill>
                  <a:srgbClr val="000000"/>
                </a:solidFill>
                <a:latin typeface="Calibri" panose="020F0502020204030204" pitchFamily="34" charset="0"/>
              </a:rPr>
              <a:t>-</a:t>
            </a:r>
            <a:r>
              <a:rPr lang="en-US" sz="1600" b="1" dirty="0">
                <a:solidFill>
                  <a:srgbClr val="000000"/>
                </a:solidFill>
                <a:latin typeface="Calibri" panose="020F0502020204030204" pitchFamily="34" charset="0"/>
              </a:rPr>
              <a:t> 	</a:t>
            </a:r>
            <a:r>
              <a:rPr lang="en-US" sz="1600" dirty="0">
                <a:solidFill>
                  <a:srgbClr val="000000"/>
                </a:solidFill>
                <a:latin typeface="Calibri" panose="020F0502020204030204" pitchFamily="34" charset="0"/>
              </a:rPr>
              <a:t>ASSA CSI: Pensioner mortality investigation. 2005 - 2010</a:t>
            </a:r>
            <a:endParaRPr lang="en-US" sz="1600" b="1" dirty="0">
              <a:solidFill>
                <a:srgbClr val="000000"/>
              </a:solidFill>
              <a:latin typeface="Calibri" panose="020F0502020204030204" pitchFamily="34" charset="0"/>
            </a:endParaRPr>
          </a:p>
          <a:p>
            <a:pPr marL="285750" indent="-285750">
              <a:buFont typeface="Wingdings" panose="05000000000000000000" pitchFamily="2" charset="2"/>
              <a:buChar char="§"/>
            </a:pPr>
            <a:endParaRPr lang="en-US" sz="1600" b="1" dirty="0">
              <a:solidFill>
                <a:srgbClr val="000000"/>
              </a:solidFill>
              <a:latin typeface="Calibri" panose="020F0502020204030204" pitchFamily="34" charset="0"/>
            </a:endParaRPr>
          </a:p>
          <a:p>
            <a:pPr marL="285750" indent="-285750">
              <a:buFont typeface="Wingdings" panose="05000000000000000000" pitchFamily="2" charset="2"/>
              <a:buChar char="§"/>
            </a:pPr>
            <a:r>
              <a:rPr lang="en-US" sz="1600" dirty="0">
                <a:solidFill>
                  <a:srgbClr val="000000"/>
                </a:solidFill>
                <a:latin typeface="Calibri" panose="020F0502020204030204" pitchFamily="34" charset="0"/>
              </a:rPr>
              <a:t>      - 	</a:t>
            </a:r>
            <a:r>
              <a:rPr lang="en-US" sz="1600" dirty="0" err="1">
                <a:solidFill>
                  <a:srgbClr val="000000"/>
                </a:solidFill>
                <a:latin typeface="Calibri" panose="020F0502020204030204" pitchFamily="34" charset="0"/>
              </a:rPr>
              <a:t>Ott</a:t>
            </a:r>
            <a:r>
              <a:rPr lang="en-US" sz="1600" dirty="0">
                <a:solidFill>
                  <a:srgbClr val="000000"/>
                </a:solidFill>
                <a:latin typeface="Calibri" panose="020F0502020204030204" pitchFamily="34" charset="0"/>
              </a:rPr>
              <a:t> et al. (1998) and </a:t>
            </a:r>
            <a:r>
              <a:rPr lang="en-US" sz="1600" dirty="0" err="1">
                <a:solidFill>
                  <a:srgbClr val="000000"/>
                </a:solidFill>
                <a:latin typeface="Calibri" panose="020F0502020204030204" pitchFamily="34" charset="0"/>
              </a:rPr>
              <a:t>Fratiglioni</a:t>
            </a:r>
            <a:r>
              <a:rPr lang="en-US" sz="1600" dirty="0">
                <a:solidFill>
                  <a:srgbClr val="000000"/>
                </a:solidFill>
                <a:latin typeface="Calibri" panose="020F0502020204030204" pitchFamily="34" charset="0"/>
              </a:rPr>
              <a:t> et al. (2000)</a:t>
            </a:r>
          </a:p>
          <a:p>
            <a:pPr marL="285750" indent="-285750">
              <a:buFont typeface="Wingdings" panose="05000000000000000000" pitchFamily="2" charset="2"/>
              <a:buChar char="§"/>
            </a:pPr>
            <a:endParaRPr lang="en-US" sz="1600" dirty="0">
              <a:solidFill>
                <a:srgbClr val="000000"/>
              </a:solidFill>
              <a:latin typeface="Calibri" panose="020F0502020204030204" pitchFamily="34" charset="0"/>
            </a:endParaRPr>
          </a:p>
          <a:p>
            <a:pPr marL="285750" indent="-285750">
              <a:buFont typeface="Wingdings" panose="05000000000000000000" pitchFamily="2" charset="2"/>
              <a:buChar char="§"/>
            </a:pPr>
            <a:r>
              <a:rPr lang="en-US" sz="1600" dirty="0">
                <a:solidFill>
                  <a:srgbClr val="000000"/>
                </a:solidFill>
                <a:latin typeface="Calibri" panose="020F0502020204030204" pitchFamily="34" charset="0"/>
              </a:rPr>
              <a:t>      - 	20 year study on effect of cognitive decline on mortality: (Gayle, Martyn &amp; 	Cooper, 1996)</a:t>
            </a:r>
          </a:p>
          <a:p>
            <a:pPr marL="285750" indent="-285750">
              <a:buFont typeface="Wingdings" panose="05000000000000000000" pitchFamily="2" charset="2"/>
              <a:buChar char="§"/>
            </a:pPr>
            <a:endParaRPr lang="en-US" sz="1600" dirty="0">
              <a:solidFill>
                <a:srgbClr val="000000"/>
              </a:solidFill>
              <a:latin typeface="Calibri" panose="020F0502020204030204" pitchFamily="34" charset="0"/>
            </a:endParaRPr>
          </a:p>
          <a:p>
            <a:pPr marL="285750" indent="-285750">
              <a:buFont typeface="Wingdings" panose="05000000000000000000" pitchFamily="2" charset="2"/>
              <a:buChar char="§"/>
            </a:pPr>
            <a:r>
              <a:rPr lang="en-US" sz="1600" dirty="0">
                <a:solidFill>
                  <a:srgbClr val="000000"/>
                </a:solidFill>
                <a:latin typeface="Calibri" panose="020F0502020204030204" pitchFamily="34" charset="0"/>
              </a:rPr>
              <a:t>Cost of care  – “A place for mom. Dementia care guide.”</a:t>
            </a:r>
          </a:p>
          <a:p>
            <a:pPr lvl="1"/>
            <a:r>
              <a:rPr lang="en-US" sz="1600" dirty="0">
                <a:solidFill>
                  <a:srgbClr val="000000"/>
                </a:solidFill>
                <a:latin typeface="Calibri" panose="020F0502020204030204" pitchFamily="34" charset="0"/>
              </a:rPr>
              <a:t>	          – “IOL Personal Finance: Frail Care: what you should know.”	</a:t>
            </a:r>
          </a:p>
          <a:p>
            <a:endParaRPr lang="en-US" sz="1600" dirty="0">
              <a:solidFill>
                <a:srgbClr val="000000"/>
              </a:solidFill>
              <a:latin typeface="Calibri" panose="020F0502020204030204" pitchFamily="34" charset="0"/>
            </a:endParaRPr>
          </a:p>
          <a:p>
            <a:pPr marL="285750" indent="-285750">
              <a:buFont typeface="Wingdings" panose="05000000000000000000" pitchFamily="2" charset="2"/>
              <a:buChar char="§"/>
            </a:pPr>
            <a:r>
              <a:rPr lang="en-US" sz="1600" dirty="0" err="1">
                <a:solidFill>
                  <a:srgbClr val="000000"/>
                </a:solidFill>
                <a:latin typeface="Calibri" panose="020F0502020204030204" pitchFamily="34" charset="0"/>
              </a:rPr>
              <a:t>Institutionalisation</a:t>
            </a:r>
            <a:r>
              <a:rPr lang="en-US" sz="1600" dirty="0">
                <a:solidFill>
                  <a:srgbClr val="000000"/>
                </a:solidFill>
                <a:latin typeface="Calibri" panose="020F0502020204030204" pitchFamily="34" charset="0"/>
              </a:rPr>
              <a:t> – Thomas et al. (2004)</a:t>
            </a:r>
          </a:p>
          <a:p>
            <a:endParaRPr lang="en-US" sz="1600" dirty="0">
              <a:solidFill>
                <a:srgbClr val="000000"/>
              </a:solidFill>
              <a:latin typeface="Calibri" panose="020F0502020204030204" pitchFamily="34" charset="0"/>
            </a:endParaRPr>
          </a:p>
          <a:p>
            <a:pPr marL="285750" indent="-285750">
              <a:buFont typeface="Wingdings" panose="05000000000000000000" pitchFamily="2" charset="2"/>
              <a:buChar char="§"/>
            </a:pPr>
            <a:endParaRPr lang="en-US" sz="1800" dirty="0">
              <a:solidFill>
                <a:srgbClr val="000000"/>
              </a:solidFill>
              <a:latin typeface="Calibri" panose="020F0502020204030204" pitchFamily="34"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3276038447"/>
              </p:ext>
            </p:extLst>
          </p:nvPr>
        </p:nvGraphicFramePr>
        <p:xfrm>
          <a:off x="1187624" y="1700808"/>
          <a:ext cx="360040" cy="504057"/>
        </p:xfrm>
        <a:graphic>
          <a:graphicData uri="http://schemas.openxmlformats.org/presentationml/2006/ole">
            <mc:AlternateContent xmlns:mc="http://schemas.openxmlformats.org/markup-compatibility/2006">
              <mc:Choice xmlns:v="urn:schemas-microsoft-com:vml" Requires="v">
                <p:oleObj name="Equation" r:id="rId3" imgW="190440" imgH="266400" progId="Equation.DSMT4">
                  <p:embed/>
                </p:oleObj>
              </mc:Choice>
              <mc:Fallback>
                <p:oleObj name="Equation" r:id="rId3" imgW="190440" imgH="266400" progId="Equation.DSMT4">
                  <p:embed/>
                  <p:pic>
                    <p:nvPicPr>
                      <p:cNvPr id="0" name=""/>
                      <p:cNvPicPr/>
                      <p:nvPr/>
                    </p:nvPicPr>
                    <p:blipFill>
                      <a:blip r:embed="rId4"/>
                      <a:stretch>
                        <a:fillRect/>
                      </a:stretch>
                    </p:blipFill>
                    <p:spPr>
                      <a:xfrm>
                        <a:off x="1187624" y="1700808"/>
                        <a:ext cx="360040" cy="504057"/>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3522546491"/>
              </p:ext>
            </p:extLst>
          </p:nvPr>
        </p:nvGraphicFramePr>
        <p:xfrm>
          <a:off x="1225550" y="2684463"/>
          <a:ext cx="312738" cy="503237"/>
        </p:xfrm>
        <a:graphic>
          <a:graphicData uri="http://schemas.openxmlformats.org/presentationml/2006/ole">
            <mc:AlternateContent xmlns:mc="http://schemas.openxmlformats.org/markup-compatibility/2006">
              <mc:Choice xmlns:v="urn:schemas-microsoft-com:vml" Requires="v">
                <p:oleObj name="Equation" r:id="rId5" imgW="164880" imgH="266400" progId="Equation.DSMT4">
                  <p:embed/>
                </p:oleObj>
              </mc:Choice>
              <mc:Fallback>
                <p:oleObj name="Equation" r:id="rId5" imgW="164880" imgH="266400" progId="Equation.DSMT4">
                  <p:embed/>
                  <p:pic>
                    <p:nvPicPr>
                      <p:cNvPr id="0" name=""/>
                      <p:cNvPicPr/>
                      <p:nvPr/>
                    </p:nvPicPr>
                    <p:blipFill>
                      <a:blip r:embed="rId6"/>
                      <a:stretch>
                        <a:fillRect/>
                      </a:stretch>
                    </p:blipFill>
                    <p:spPr>
                      <a:xfrm>
                        <a:off x="1225550" y="2684463"/>
                        <a:ext cx="312738" cy="503237"/>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3806848665"/>
              </p:ext>
            </p:extLst>
          </p:nvPr>
        </p:nvGraphicFramePr>
        <p:xfrm>
          <a:off x="1187624" y="2204863"/>
          <a:ext cx="360040" cy="504057"/>
        </p:xfrm>
        <a:graphic>
          <a:graphicData uri="http://schemas.openxmlformats.org/presentationml/2006/ole">
            <mc:AlternateContent xmlns:mc="http://schemas.openxmlformats.org/markup-compatibility/2006">
              <mc:Choice xmlns:v="urn:schemas-microsoft-com:vml" Requires="v">
                <p:oleObj name="Equation" r:id="rId7" imgW="190440" imgH="266400" progId="Equation.DSMT4">
                  <p:embed/>
                </p:oleObj>
              </mc:Choice>
              <mc:Fallback>
                <p:oleObj name="Equation" r:id="rId7" imgW="190440" imgH="266400" progId="Equation.DSMT4">
                  <p:embed/>
                  <p:pic>
                    <p:nvPicPr>
                      <p:cNvPr id="0" name=""/>
                      <p:cNvPicPr/>
                      <p:nvPr/>
                    </p:nvPicPr>
                    <p:blipFill>
                      <a:blip r:embed="rId8"/>
                      <a:stretch>
                        <a:fillRect/>
                      </a:stretch>
                    </p:blipFill>
                    <p:spPr>
                      <a:xfrm>
                        <a:off x="1187624" y="2204863"/>
                        <a:ext cx="360040" cy="504057"/>
                      </a:xfrm>
                      <a:prstGeom prst="rect">
                        <a:avLst/>
                      </a:prstGeom>
                    </p:spPr>
                  </p:pic>
                </p:oleObj>
              </mc:Fallback>
            </mc:AlternateContent>
          </a:graphicData>
        </a:graphic>
      </p:graphicFrame>
    </p:spTree>
    <p:extLst>
      <p:ext uri="{BB962C8B-B14F-4D97-AF65-F5344CB8AC3E}">
        <p14:creationId xmlns:p14="http://schemas.microsoft.com/office/powerpoint/2010/main" val="4057456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Results</a:t>
            </a:r>
          </a:p>
        </p:txBody>
      </p:sp>
      <p:sp>
        <p:nvSpPr>
          <p:cNvPr id="18" name="AutoShape 2" descr="Image result for home clipart"/>
          <p:cNvSpPr>
            <a:spLocks noChangeAspect="1" noChangeArrowheads="1"/>
          </p:cNvSpPr>
          <p:nvPr/>
        </p:nvSpPr>
        <p:spPr bwMode="auto">
          <a:xfrm>
            <a:off x="7327540" y="3012212"/>
            <a:ext cx="1280880" cy="128088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8" name="Chart 7">
            <a:extLst>
              <a:ext uri="{FF2B5EF4-FFF2-40B4-BE49-F238E27FC236}">
                <a16:creationId xmlns:a16="http://schemas.microsoft.com/office/drawing/2014/main" id="{A164E5B2-B069-4672-A4F1-57E61B643D47}"/>
              </a:ext>
              <a:ext uri="{147F2762-F138-4A5C-976F-8EAC2B608ADB}">
                <a16:predDERef xmlns:a16="http://schemas.microsoft.com/office/drawing/2014/main" pred="{6CAC54C3-B3F8-43BE-A884-9A66FAD67779}"/>
              </a:ext>
            </a:extLst>
          </p:cNvPr>
          <p:cNvGraphicFramePr>
            <a:graphicFrameLocks/>
          </p:cNvGraphicFramePr>
          <p:nvPr>
            <p:extLst>
              <p:ext uri="{D42A27DB-BD31-4B8C-83A1-F6EECF244321}">
                <p14:modId xmlns:p14="http://schemas.microsoft.com/office/powerpoint/2010/main" val="364727209"/>
              </p:ext>
            </p:extLst>
          </p:nvPr>
        </p:nvGraphicFramePr>
        <p:xfrm>
          <a:off x="899592" y="1556792"/>
          <a:ext cx="7128792" cy="394518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2195736" y="1124744"/>
            <a:ext cx="6480720" cy="369332"/>
          </a:xfrm>
          <a:prstGeom prst="rect">
            <a:avLst/>
          </a:prstGeom>
          <a:noFill/>
        </p:spPr>
        <p:txBody>
          <a:bodyPr wrap="square" rtlCol="0">
            <a:spAutoFit/>
          </a:bodyPr>
          <a:lstStyle/>
          <a:p>
            <a:r>
              <a:rPr lang="en-US" sz="1800" dirty="0"/>
              <a:t>Expected future lifetime in the demented state</a:t>
            </a:r>
          </a:p>
        </p:txBody>
      </p:sp>
    </p:spTree>
    <p:extLst>
      <p:ext uri="{BB962C8B-B14F-4D97-AF65-F5344CB8AC3E}">
        <p14:creationId xmlns:p14="http://schemas.microsoft.com/office/powerpoint/2010/main" val="415448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graphicEl>
                                              <a:chart seriesIdx="2" categoryIdx="-4" bldStep="series"/>
                                            </p:graphicEl>
                                          </p:spTgt>
                                        </p:tgtEl>
                                        <p:attrNameLst>
                                          <p:attrName>style.visibility</p:attrName>
                                        </p:attrNameLst>
                                      </p:cBhvr>
                                      <p:to>
                                        <p:strVal val="visible"/>
                                      </p:to>
                                    </p:set>
                                    <p:animEffect transition="in" filter="wipe(left)">
                                      <p:cBhvr>
                                        <p:cTn id="7" dur="1000"/>
                                        <p:tgtEl>
                                          <p:spTgt spid="8">
                                            <p:graphicEl>
                                              <a:chart seriesIdx="2" categoryIdx="-4" bldStep="series"/>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graphicEl>
                                              <a:chart seriesIdx="3" categoryIdx="-4" bldStep="series"/>
                                            </p:graphicEl>
                                          </p:spTgt>
                                        </p:tgtEl>
                                        <p:attrNameLst>
                                          <p:attrName>style.visibility</p:attrName>
                                        </p:attrNameLst>
                                      </p:cBhvr>
                                      <p:to>
                                        <p:strVal val="visible"/>
                                      </p:to>
                                    </p:set>
                                    <p:animEffect transition="in" filter="wipe(left)">
                                      <p:cBhvr>
                                        <p:cTn id="10" dur="1000"/>
                                        <p:tgtEl>
                                          <p:spTgt spid="8">
                                            <p:graphicEl>
                                              <a:chart seriesIdx="3"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Chart bld="series"/>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Results</a:t>
            </a:r>
          </a:p>
        </p:txBody>
      </p:sp>
      <p:sp>
        <p:nvSpPr>
          <p:cNvPr id="18" name="AutoShape 2" descr="Image result for home clipart"/>
          <p:cNvSpPr>
            <a:spLocks noChangeAspect="1" noChangeArrowheads="1"/>
          </p:cNvSpPr>
          <p:nvPr/>
        </p:nvSpPr>
        <p:spPr bwMode="auto">
          <a:xfrm>
            <a:off x="7327540" y="3012212"/>
            <a:ext cx="1280880" cy="128088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
          <p:cNvSpPr txBox="1"/>
          <p:nvPr/>
        </p:nvSpPr>
        <p:spPr>
          <a:xfrm>
            <a:off x="2195736" y="1124744"/>
            <a:ext cx="6480720" cy="369332"/>
          </a:xfrm>
          <a:prstGeom prst="rect">
            <a:avLst/>
          </a:prstGeom>
          <a:noFill/>
        </p:spPr>
        <p:txBody>
          <a:bodyPr wrap="square" rtlCol="0">
            <a:spAutoFit/>
          </a:bodyPr>
          <a:lstStyle/>
          <a:p>
            <a:r>
              <a:rPr lang="en-US" sz="1800" dirty="0"/>
              <a:t>EPV of cost of care per age of dementia onset</a:t>
            </a:r>
          </a:p>
        </p:txBody>
      </p:sp>
      <p:graphicFrame>
        <p:nvGraphicFramePr>
          <p:cNvPr id="6" name="Chart 5">
            <a:extLst>
              <a:ext uri="{FF2B5EF4-FFF2-40B4-BE49-F238E27FC236}">
                <a16:creationId xmlns:a16="http://schemas.microsoft.com/office/drawing/2014/main" id="{D8DD6577-21B9-42A2-872E-FDA80231462F}"/>
              </a:ext>
            </a:extLst>
          </p:cNvPr>
          <p:cNvGraphicFramePr>
            <a:graphicFrameLocks/>
          </p:cNvGraphicFramePr>
          <p:nvPr>
            <p:extLst>
              <p:ext uri="{D42A27DB-BD31-4B8C-83A1-F6EECF244321}">
                <p14:modId xmlns:p14="http://schemas.microsoft.com/office/powerpoint/2010/main" val="4010382535"/>
              </p:ext>
            </p:extLst>
          </p:nvPr>
        </p:nvGraphicFramePr>
        <p:xfrm>
          <a:off x="827584" y="1628800"/>
          <a:ext cx="7488832" cy="38164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27244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Results</a:t>
            </a:r>
          </a:p>
        </p:txBody>
      </p:sp>
      <p:sp>
        <p:nvSpPr>
          <p:cNvPr id="10" name="TextBox 9"/>
          <p:cNvSpPr txBox="1"/>
          <p:nvPr/>
        </p:nvSpPr>
        <p:spPr>
          <a:xfrm>
            <a:off x="827584" y="1340768"/>
            <a:ext cx="7704856" cy="3960440"/>
          </a:xfrm>
          <a:prstGeom prst="rect">
            <a:avLst/>
          </a:prstGeom>
          <a:noFill/>
        </p:spPr>
        <p:txBody>
          <a:bodyPr wrap="square" rtlCol="0">
            <a:noAutofit/>
          </a:bodyPr>
          <a:lstStyle/>
          <a:p>
            <a:r>
              <a:rPr lang="en-US" sz="1800" dirty="0">
                <a:latin typeface="Calibri" panose="020F0502020204030204" pitchFamily="34" charset="0"/>
              </a:rPr>
              <a:t>EPV of cost of care given dementia onset at age 60</a:t>
            </a:r>
          </a:p>
          <a:p>
            <a:pPr marL="285750" indent="-285750">
              <a:buFont typeface="Wingdings" panose="05000000000000000000" pitchFamily="2" charset="2"/>
              <a:buChar char="§"/>
            </a:pPr>
            <a:r>
              <a:rPr lang="en-US" sz="1800" dirty="0">
                <a:latin typeface="Calibri" panose="020F0502020204030204" pitchFamily="34" charset="0"/>
              </a:rPr>
              <a:t>Males = R 2 735 000</a:t>
            </a:r>
          </a:p>
          <a:p>
            <a:pPr marL="285750" indent="-285750">
              <a:buFont typeface="Wingdings" panose="05000000000000000000" pitchFamily="2" charset="2"/>
              <a:buChar char="§"/>
            </a:pPr>
            <a:r>
              <a:rPr lang="en-US" sz="1800" dirty="0">
                <a:latin typeface="Calibri" panose="020F0502020204030204" pitchFamily="34" charset="0"/>
              </a:rPr>
              <a:t>Females = R4 220 000</a:t>
            </a:r>
          </a:p>
          <a:p>
            <a:pPr marL="285750" indent="-285750">
              <a:buFont typeface="Wingdings" panose="05000000000000000000" pitchFamily="2" charset="2"/>
              <a:buChar char="§"/>
            </a:pPr>
            <a:endParaRPr lang="en-US" sz="1800" dirty="0">
              <a:latin typeface="Calibri" panose="020F0502020204030204" pitchFamily="34" charset="0"/>
            </a:endParaRPr>
          </a:p>
          <a:p>
            <a:r>
              <a:rPr lang="en-US" sz="1800" dirty="0">
                <a:latin typeface="Calibri" panose="020F0502020204030204" pitchFamily="34" charset="0"/>
              </a:rPr>
              <a:t>EPV of cost of care if in normal state at age 60</a:t>
            </a:r>
          </a:p>
          <a:p>
            <a:pPr marL="285750" indent="-285750">
              <a:buFont typeface="Wingdings" panose="05000000000000000000" pitchFamily="2" charset="2"/>
              <a:buChar char="§"/>
            </a:pPr>
            <a:r>
              <a:rPr lang="en-US" sz="1800" dirty="0">
                <a:latin typeface="Calibri" panose="020F0502020204030204" pitchFamily="34" charset="0"/>
              </a:rPr>
              <a:t>Males = R 92 000</a:t>
            </a:r>
          </a:p>
          <a:p>
            <a:pPr marL="285750" indent="-285750">
              <a:buFont typeface="Wingdings" panose="05000000000000000000" pitchFamily="2" charset="2"/>
              <a:buChar char="§"/>
            </a:pPr>
            <a:r>
              <a:rPr lang="en-US" sz="1800" dirty="0">
                <a:latin typeface="Calibri" panose="020F0502020204030204" pitchFamily="34" charset="0"/>
              </a:rPr>
              <a:t>Females = R261 000</a:t>
            </a:r>
          </a:p>
        </p:txBody>
      </p:sp>
    </p:spTree>
    <p:extLst>
      <p:ext uri="{BB962C8B-B14F-4D97-AF65-F5344CB8AC3E}">
        <p14:creationId xmlns:p14="http://schemas.microsoft.com/office/powerpoint/2010/main" val="546843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Conclusion</a:t>
            </a:r>
          </a:p>
        </p:txBody>
      </p:sp>
      <p:sp>
        <p:nvSpPr>
          <p:cNvPr id="10" name="TextBox 9"/>
          <p:cNvSpPr txBox="1"/>
          <p:nvPr/>
        </p:nvSpPr>
        <p:spPr>
          <a:xfrm>
            <a:off x="827584" y="1340768"/>
            <a:ext cx="7704856" cy="3960440"/>
          </a:xfrm>
          <a:prstGeom prst="rect">
            <a:avLst/>
          </a:prstGeom>
          <a:noFill/>
        </p:spPr>
        <p:txBody>
          <a:bodyPr wrap="square" rtlCol="0">
            <a:noAutofit/>
          </a:bodyPr>
          <a:lstStyle/>
          <a:p>
            <a:pPr marL="285750" indent="-285750">
              <a:buFont typeface="Wingdings" panose="05000000000000000000" pitchFamily="2" charset="2"/>
              <a:buChar char="§"/>
            </a:pPr>
            <a:r>
              <a:rPr lang="en-US" sz="1800" dirty="0">
                <a:latin typeface="Calibri" panose="020F0502020204030204" pitchFamily="34" charset="0"/>
              </a:rPr>
              <a:t>Generally retirement savings are insufficient</a:t>
            </a:r>
          </a:p>
          <a:p>
            <a:pPr marL="285750" indent="-285750">
              <a:buFont typeface="Wingdings" panose="05000000000000000000" pitchFamily="2" charset="2"/>
              <a:buChar char="§"/>
            </a:pPr>
            <a:endParaRPr lang="en-US" sz="1800" dirty="0">
              <a:latin typeface="Calibri" panose="020F0502020204030204" pitchFamily="34" charset="0"/>
            </a:endParaRPr>
          </a:p>
          <a:p>
            <a:pPr marL="285750" indent="-285750">
              <a:buFont typeface="Wingdings" panose="05000000000000000000" pitchFamily="2" charset="2"/>
              <a:buChar char="§"/>
            </a:pPr>
            <a:r>
              <a:rPr lang="en-US" sz="1800" dirty="0">
                <a:latin typeface="Calibri" panose="020F0502020204030204" pitchFamily="34" charset="0"/>
              </a:rPr>
              <a:t>Longevity increases cost of retirement</a:t>
            </a:r>
          </a:p>
          <a:p>
            <a:pPr marL="800100" lvl="1" indent="-342900">
              <a:buFont typeface="Calibri" panose="020F0502020204030204" pitchFamily="34" charset="0"/>
              <a:buChar char="―"/>
            </a:pPr>
            <a:r>
              <a:rPr lang="en-US" sz="1800" dirty="0">
                <a:latin typeface="Calibri" panose="020F0502020204030204" pitchFamily="34" charset="0"/>
              </a:rPr>
              <a:t>Payments required for longer period (known)</a:t>
            </a:r>
          </a:p>
          <a:p>
            <a:pPr marL="800100" lvl="1" indent="-342900">
              <a:buFont typeface="Calibri" panose="020F0502020204030204" pitchFamily="34" charset="0"/>
              <a:buChar char="―"/>
            </a:pPr>
            <a:r>
              <a:rPr lang="en-US" sz="1800" dirty="0">
                <a:latin typeface="Calibri" panose="020F0502020204030204" pitchFamily="34" charset="0"/>
              </a:rPr>
              <a:t>Need for full time medical care at older ages</a:t>
            </a:r>
          </a:p>
          <a:p>
            <a:pPr marL="800100" lvl="1" indent="-342900">
              <a:buFont typeface="Calibri" panose="020F0502020204030204" pitchFamily="34" charset="0"/>
              <a:buChar char="―"/>
            </a:pPr>
            <a:r>
              <a:rPr lang="en-US" sz="1800" dirty="0">
                <a:latin typeface="Calibri" panose="020F0502020204030204" pitchFamily="34" charset="0"/>
              </a:rPr>
              <a:t>Only one element (dementia) considered</a:t>
            </a:r>
          </a:p>
          <a:p>
            <a:pPr marL="800100" lvl="1" indent="-342900">
              <a:buFont typeface="Calibri" panose="020F0502020204030204" pitchFamily="34" charset="0"/>
              <a:buChar char="―"/>
            </a:pPr>
            <a:r>
              <a:rPr lang="en-US" sz="1800" dirty="0">
                <a:latin typeface="Calibri" panose="020F0502020204030204" pitchFamily="34" charset="0"/>
              </a:rPr>
              <a:t>What else might we have missed?</a:t>
            </a:r>
          </a:p>
          <a:p>
            <a:pPr marL="800100" lvl="1" indent="-342900">
              <a:buFont typeface="Calibri" panose="020F0502020204030204" pitchFamily="34" charset="0"/>
              <a:buChar char="―"/>
            </a:pPr>
            <a:endParaRPr lang="en-US" sz="1800" dirty="0">
              <a:latin typeface="Calibri" panose="020F0502020204030204" pitchFamily="34" charset="0"/>
            </a:endParaRPr>
          </a:p>
          <a:p>
            <a:pPr marL="342900" indent="-342900">
              <a:buFont typeface="Wingdings" panose="05000000000000000000" pitchFamily="2" charset="2"/>
              <a:buChar char="§"/>
            </a:pPr>
            <a:r>
              <a:rPr lang="en-US" sz="1800" dirty="0">
                <a:latin typeface="Calibri" panose="020F0502020204030204" pitchFamily="34" charset="0"/>
              </a:rPr>
              <a:t>Gaps in insurance – is the risk too high?</a:t>
            </a:r>
          </a:p>
          <a:p>
            <a:pPr marL="800100" lvl="1" indent="-342900">
              <a:buFont typeface="Calibri" panose="020F0502020204030204" pitchFamily="34" charset="0"/>
              <a:buChar char="―"/>
            </a:pPr>
            <a:endParaRPr lang="en-US" sz="1800" dirty="0">
              <a:latin typeface="Calibri" panose="020F0502020204030204" pitchFamily="34" charset="0"/>
            </a:endParaRPr>
          </a:p>
          <a:p>
            <a:pPr marL="342900" indent="-342900">
              <a:buFont typeface="Wingdings" panose="05000000000000000000" pitchFamily="2" charset="2"/>
              <a:buChar char="§"/>
            </a:pPr>
            <a:endParaRPr lang="en-US" sz="1800" dirty="0">
              <a:latin typeface="Calibri" panose="020F0502020204030204" pitchFamily="34" charset="0"/>
            </a:endParaRPr>
          </a:p>
        </p:txBody>
      </p:sp>
    </p:spTree>
    <p:extLst>
      <p:ext uri="{BB962C8B-B14F-4D97-AF65-F5344CB8AC3E}">
        <p14:creationId xmlns:p14="http://schemas.microsoft.com/office/powerpoint/2010/main" val="789038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Conclusion</a:t>
            </a:r>
          </a:p>
        </p:txBody>
      </p:sp>
      <p:sp>
        <p:nvSpPr>
          <p:cNvPr id="10" name="TextBox 9"/>
          <p:cNvSpPr txBox="1"/>
          <p:nvPr/>
        </p:nvSpPr>
        <p:spPr>
          <a:xfrm>
            <a:off x="827584" y="1340768"/>
            <a:ext cx="7704856" cy="3960440"/>
          </a:xfrm>
          <a:prstGeom prst="rect">
            <a:avLst/>
          </a:prstGeom>
          <a:noFill/>
        </p:spPr>
        <p:txBody>
          <a:bodyPr wrap="square" rtlCol="0" anchor="ctr">
            <a:noAutofit/>
          </a:bodyPr>
          <a:lstStyle/>
          <a:p>
            <a:pPr lvl="1" algn="ctr"/>
            <a:r>
              <a:rPr lang="en-US" sz="4000" b="1" dirty="0">
                <a:solidFill>
                  <a:srgbClr val="C00000"/>
                </a:solidFill>
                <a:latin typeface="Calibri" panose="020F0502020204030204" pitchFamily="34" charset="0"/>
              </a:rPr>
              <a:t>Discussion</a:t>
            </a:r>
          </a:p>
          <a:p>
            <a:pPr marL="342900" indent="-342900" algn="ctr">
              <a:buFont typeface="Wingdings" panose="05000000000000000000" pitchFamily="2" charset="2"/>
              <a:buChar char="§"/>
            </a:pPr>
            <a:endParaRPr lang="en-US" sz="1800" dirty="0">
              <a:latin typeface="Calibri" panose="020F0502020204030204" pitchFamily="34" charset="0"/>
            </a:endParaRPr>
          </a:p>
        </p:txBody>
      </p:sp>
    </p:spTree>
    <p:extLst>
      <p:ext uri="{BB962C8B-B14F-4D97-AF65-F5344CB8AC3E}">
        <p14:creationId xmlns:p14="http://schemas.microsoft.com/office/powerpoint/2010/main" val="3637668663"/>
      </p:ext>
    </p:extLst>
  </p:cSld>
  <p:clrMapOvr>
    <a:masterClrMapping/>
  </p:clrMapOvr>
</p:sld>
</file>

<file path=ppt/theme/theme1.xml><?xml version="1.0" encoding="utf-8"?>
<a:theme xmlns:a="http://schemas.openxmlformats.org/drawingml/2006/main" name="Blank Presentation">
  <a:themeElements>
    <a:clrScheme name="Custom 13">
      <a:dk1>
        <a:srgbClr val="000000"/>
      </a:dk1>
      <a:lt1>
        <a:srgbClr val="FFFFFF"/>
      </a:lt1>
      <a:dk2>
        <a:srgbClr val="000000"/>
      </a:dk2>
      <a:lt2>
        <a:srgbClr val="7F7F7F"/>
      </a:lt2>
      <a:accent1>
        <a:srgbClr val="C00000"/>
      </a:accent1>
      <a:accent2>
        <a:srgbClr val="808080"/>
      </a:accent2>
      <a:accent3>
        <a:srgbClr val="FF7111"/>
      </a:accent3>
      <a:accent4>
        <a:srgbClr val="000000"/>
      </a:accent4>
      <a:accent5>
        <a:srgbClr val="00759E"/>
      </a:accent5>
      <a:accent6>
        <a:srgbClr val="B2B2B2"/>
      </a:accent6>
      <a:hlink>
        <a:srgbClr val="FFBFBF"/>
      </a:hlink>
      <a:folHlink>
        <a:srgbClr val="99CC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CC2131EC6BC245BE80808FF2395D20" ma:contentTypeVersion="15" ma:contentTypeDescription="Create a new document." ma:contentTypeScope="" ma:versionID="969708624394e5cf9920bd9fa2589401">
  <xsd:schema xmlns:xsd="http://www.w3.org/2001/XMLSchema" xmlns:xs="http://www.w3.org/2001/XMLSchema" xmlns:p="http://schemas.microsoft.com/office/2006/metadata/properties" xmlns:ns2="96d2161b-6042-486a-ae80-a686226e8ade" xmlns:ns3="4973980f-dc49-4b73-885d-baabe04b5290" targetNamespace="http://schemas.microsoft.com/office/2006/metadata/properties" ma:root="true" ma:fieldsID="2eca130d87e522a2dc615cc464dbb96a" ns2:_="" ns3:_="">
    <xsd:import namespace="96d2161b-6042-486a-ae80-a686226e8ade"/>
    <xsd:import namespace="4973980f-dc49-4b73-885d-baabe04b529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2161b-6042-486a-ae80-a686226e8a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db6a357-f029-49c2-bf43-a7a50e729ab6}" ma:internalName="TaxCatchAll" ma:showField="CatchAllData" ma:web="96d2161b-6042-486a-ae80-a686226e8a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973980f-dc49-4b73-885d-baabe04b529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5ef5152-bb20-4323-97fa-b2191cfb060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6d2161b-6042-486a-ae80-a686226e8ade" xsi:nil="true"/>
    <lcf76f155ced4ddcb4097134ff3c332f xmlns="4973980f-dc49-4b73-885d-baabe04b529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2964E06-EC39-4897-B1E8-041D099FDD31}"/>
</file>

<file path=customXml/itemProps2.xml><?xml version="1.0" encoding="utf-8"?>
<ds:datastoreItem xmlns:ds="http://schemas.openxmlformats.org/officeDocument/2006/customXml" ds:itemID="{52D21088-C290-4E82-8BB2-418E9E32052D}"/>
</file>

<file path=customXml/itemProps3.xml><?xml version="1.0" encoding="utf-8"?>
<ds:datastoreItem xmlns:ds="http://schemas.openxmlformats.org/officeDocument/2006/customXml" ds:itemID="{9C53B432-BDF9-4819-8E61-6D2894A9A177}"/>
</file>

<file path=docProps/app.xml><?xml version="1.0" encoding="utf-8"?>
<Properties xmlns="http://schemas.openxmlformats.org/officeDocument/2006/extended-properties" xmlns:vt="http://schemas.openxmlformats.org/officeDocument/2006/docPropsVTypes">
  <Template>TM03090434[[fn=Wood Type]]</Template>
  <TotalTime>7045</TotalTime>
  <Words>2027</Words>
  <Application>Microsoft Office PowerPoint</Application>
  <PresentationFormat>On-screen Show (4:3)</PresentationFormat>
  <Paragraphs>259</Paragraphs>
  <Slides>14</Slides>
  <Notes>13</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9" baseType="lpstr">
      <vt:lpstr>Arial</vt:lpstr>
      <vt:lpstr>Calibri</vt:lpstr>
      <vt:lpstr>Wingdings</vt:lpstr>
      <vt:lpstr>Blank Presentation</vt:lpstr>
      <vt:lpstr>Equation</vt:lpstr>
      <vt:lpstr>PowerPoint Presentation</vt:lpstr>
      <vt:lpstr>Content</vt:lpstr>
      <vt:lpstr>Background</vt:lpstr>
      <vt:lpstr>Aims of research</vt:lpstr>
      <vt:lpstr>Aims of research</vt:lpstr>
      <vt:lpstr>Cognitive decline</vt:lpstr>
      <vt:lpstr>Cognitive decline</vt:lpstr>
      <vt:lpstr>Model and Data</vt:lpstr>
      <vt:lpstr>Model and Data</vt:lpstr>
      <vt:lpstr>Results</vt:lpstr>
      <vt:lpstr>Results</vt:lpstr>
      <vt:lpstr>Results</vt:lpstr>
      <vt:lpstr>Conclusion</vt:lpstr>
      <vt:lpstr>Conclusion</vt:lpstr>
    </vt:vector>
  </TitlesOfParts>
  <Company>Francois Rey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Francois Rey</dc:creator>
  <cp:lastModifiedBy>Nicky September</cp:lastModifiedBy>
  <cp:revision>338</cp:revision>
  <dcterms:created xsi:type="dcterms:W3CDTF">2010-02-24T10:45:37Z</dcterms:created>
  <dcterms:modified xsi:type="dcterms:W3CDTF">2025-07-30T14:28:39Z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0x01010005CC2131EC6BC245BE80808FF2395D20</vt:lpwstr>
  </property>
</Properties>
</file>