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0" r:id="rId4"/>
    <p:sldMasterId id="2147483685" r:id="rId5"/>
    <p:sldMasterId id="2147483689" r:id="rId6"/>
    <p:sldMasterId id="2147483702" r:id="rId7"/>
  </p:sldMasterIdLst>
  <p:notesMasterIdLst>
    <p:notesMasterId r:id="rId28"/>
  </p:notesMasterIdLst>
  <p:handoutMasterIdLst>
    <p:handoutMasterId r:id="rId29"/>
  </p:handoutMasterIdLst>
  <p:sldIdLst>
    <p:sldId id="445" r:id="rId8"/>
    <p:sldId id="434" r:id="rId9"/>
    <p:sldId id="452" r:id="rId10"/>
    <p:sldId id="451" r:id="rId11"/>
    <p:sldId id="433" r:id="rId12"/>
    <p:sldId id="432" r:id="rId13"/>
    <p:sldId id="466" r:id="rId14"/>
    <p:sldId id="447" r:id="rId15"/>
    <p:sldId id="464" r:id="rId16"/>
    <p:sldId id="462" r:id="rId17"/>
    <p:sldId id="463" r:id="rId18"/>
    <p:sldId id="448" r:id="rId19"/>
    <p:sldId id="461" r:id="rId20"/>
    <p:sldId id="453" r:id="rId21"/>
    <p:sldId id="455" r:id="rId22"/>
    <p:sldId id="454" r:id="rId23"/>
    <p:sldId id="456" r:id="rId24"/>
    <p:sldId id="458" r:id="rId25"/>
    <p:sldId id="457" r:id="rId26"/>
    <p:sldId id="467" r:id="rId27"/>
  </p:sldIdLst>
  <p:sldSz cx="9144000" cy="5143500" type="screen16x9"/>
  <p:notesSz cx="6797675" cy="9926638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55">
          <p15:clr>
            <a:srgbClr val="A4A3A4"/>
          </p15:clr>
        </p15:guide>
        <p15:guide id="2" orient="horz">
          <p15:clr>
            <a:srgbClr val="A4A3A4"/>
          </p15:clr>
        </p15:guide>
        <p15:guide id="3" orient="horz" pos="4020" userDrawn="1">
          <p15:clr>
            <a:srgbClr val="A4A3A4"/>
          </p15:clr>
        </p15:guide>
        <p15:guide id="4">
          <p15:clr>
            <a:srgbClr val="A4A3A4"/>
          </p15:clr>
        </p15:guide>
        <p15:guide id="5" orient="horz" pos="583">
          <p15:clr>
            <a:srgbClr val="A4A3A4"/>
          </p15:clr>
        </p15:guide>
        <p15:guide id="6" orient="horz" pos="3015">
          <p15:clr>
            <a:srgbClr val="A4A3A4"/>
          </p15:clr>
        </p15:guide>
        <p15:guide id="7" orient="horz" pos="182">
          <p15:clr>
            <a:srgbClr val="A4A3A4"/>
          </p15:clr>
        </p15:guide>
        <p15:guide id="8" orient="horz" pos="763">
          <p15:clr>
            <a:srgbClr val="A4A3A4"/>
          </p15:clr>
        </p15:guide>
        <p15:guide id="9" pos="294">
          <p15:clr>
            <a:srgbClr val="A4A3A4"/>
          </p15:clr>
        </p15:guide>
        <p15:guide id="10" pos="3290">
          <p15:clr>
            <a:srgbClr val="A4A3A4"/>
          </p15:clr>
        </p15:guide>
        <p15:guide id="11" pos="279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3127">
          <p15:clr>
            <a:srgbClr val="A4A3A4"/>
          </p15:clr>
        </p15:guide>
        <p15:guide id="4" pos="214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ood, Helen" initials="WH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DC8"/>
    <a:srgbClr val="0000CC"/>
    <a:srgbClr val="FF9900"/>
    <a:srgbClr val="00FF00"/>
    <a:srgbClr val="009999"/>
    <a:srgbClr val="D5D5D5"/>
    <a:srgbClr val="009B9A"/>
    <a:srgbClr val="FFFFFF"/>
    <a:srgbClr val="009BA4"/>
    <a:srgbClr val="91D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854" autoAdjust="0"/>
    <p:restoredTop sz="92277" autoAdjust="0"/>
  </p:normalViewPr>
  <p:slideViewPr>
    <p:cSldViewPr>
      <p:cViewPr varScale="1">
        <p:scale>
          <a:sx n="135" d="100"/>
          <a:sy n="135" d="100"/>
        </p:scale>
        <p:origin x="1488" y="108"/>
      </p:cViewPr>
      <p:guideLst>
        <p:guide orient="horz" pos="755"/>
        <p:guide orient="horz"/>
        <p:guide orient="horz" pos="4020"/>
        <p:guide/>
        <p:guide orient="horz" pos="583"/>
        <p:guide orient="horz" pos="3015"/>
        <p:guide orient="horz" pos="182"/>
        <p:guide orient="horz" pos="763"/>
        <p:guide pos="294"/>
        <p:guide pos="3290"/>
        <p:guide pos="27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2309" y="-106"/>
      </p:cViewPr>
      <p:guideLst>
        <p:guide orient="horz" pos="2880"/>
        <p:guide pos="2160"/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tags" Target="tags/tag1.xml"/><Relationship Id="rId35" Type="http://schemas.openxmlformats.org/officeDocument/2006/relationships/tableStyles" Target="tableStyles.xml"/><Relationship Id="rId8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24ACD-0B1F-40DD-8A89-2E5EE2E25A92}" type="datetimeFigureOut">
              <a:rPr lang="en-ZA" smtClean="0"/>
              <a:pPr/>
              <a:t>2025/07/30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5DB465-FA98-4266-8CA5-B91E311DD249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959788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AAF343-731B-4F95-BDD4-3107C4B0233F}" type="datetimeFigureOut">
              <a:rPr lang="en-ZA" smtClean="0"/>
              <a:pPr/>
              <a:t>2025/07/30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EAF50C-4A81-4711-A0F1-52813E66C64C}" type="slidenum">
              <a:rPr lang="en-ZA" smtClean="0"/>
              <a:pPr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19397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NULL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urquoise/turquois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2211710"/>
            <a:ext cx="8352000" cy="540000"/>
          </a:xfrm>
          <a:prstGeom prst="rect">
            <a:avLst/>
          </a:prstGeom>
          <a:solidFill>
            <a:srgbClr val="009BA4"/>
          </a:solidFill>
        </p:spPr>
        <p:txBody>
          <a:bodyPr lIns="0" tIns="0" rIns="0" bIns="0"/>
          <a:lstStyle>
            <a:lvl1pPr algn="l">
              <a:defRPr sz="4400" spc="-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18203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urquoise/turquois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2211710"/>
            <a:ext cx="8352000" cy="540000"/>
          </a:xfrm>
          <a:prstGeom prst="rect">
            <a:avLst/>
          </a:prstGeom>
          <a:solidFill>
            <a:srgbClr val="009BA4"/>
          </a:solidFill>
        </p:spPr>
        <p:txBody>
          <a:bodyPr lIns="0" tIns="0" rIns="0" bIns="0"/>
          <a:lstStyle>
            <a:lvl1pPr algn="l">
              <a:defRPr sz="4400" spc="-100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79545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 Slide Option 01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9870" y="621859"/>
            <a:ext cx="3282177" cy="3256847"/>
          </a:xfrm>
        </p:spPr>
        <p:txBody>
          <a:bodyPr/>
          <a:lstStyle>
            <a:lvl1pPr algn="l">
              <a:lnSpc>
                <a:spcPts val="4400"/>
              </a:lnSpc>
              <a:defRPr b="1">
                <a:solidFill>
                  <a:srgbClr val="3C474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9871" y="4384624"/>
            <a:ext cx="5447965" cy="627127"/>
          </a:xfrm>
        </p:spPr>
        <p:txBody>
          <a:bodyPr anchor="ctr">
            <a:noAutofit/>
          </a:bodyPr>
          <a:lstStyle>
            <a:lvl1pPr marL="0" indent="0" algn="l">
              <a:buNone/>
              <a:defRPr sz="1800">
                <a:solidFill>
                  <a:srgbClr val="15A3B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7" name="Picture 6" descr="WB 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0" y="4495293"/>
            <a:ext cx="1652016" cy="38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68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Option 01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Rectangle 9"/>
          <p:cNvSpPr/>
          <p:nvPr userDrawn="1"/>
        </p:nvSpPr>
        <p:spPr>
          <a:xfrm flipV="1">
            <a:off x="115930" y="123244"/>
            <a:ext cx="8895014" cy="996683"/>
          </a:xfrm>
          <a:prstGeom prst="round1Rect">
            <a:avLst>
              <a:gd name="adj" fmla="val 5564"/>
            </a:avLst>
          </a:prstGeom>
          <a:solidFill>
            <a:srgbClr val="15A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47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7" name="Picture 6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</a:t>
            </a:r>
            <a:r>
              <a:rPr lang="en-ZA" sz="800" dirty="0">
                <a:solidFill>
                  <a:srgbClr val="15A3B2"/>
                </a:solidFill>
                <a:latin typeface="Calibri Light"/>
                <a:cs typeface="Calibri Light"/>
              </a:rPr>
              <a:t>An Authorised Financial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2551180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Option - 01 Turquois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9144000" cy="4594623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ound Single Corner Rectangle 9"/>
          <p:cNvSpPr/>
          <p:nvPr userDrawn="1"/>
        </p:nvSpPr>
        <p:spPr>
          <a:xfrm flipV="1">
            <a:off x="115930" y="123244"/>
            <a:ext cx="8895014" cy="996683"/>
          </a:xfrm>
          <a:prstGeom prst="round1Rect">
            <a:avLst>
              <a:gd name="adj" fmla="val 55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3C474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7920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</a:t>
            </a:r>
            <a:r>
              <a:rPr lang="en-US" sz="800" dirty="0" err="1">
                <a:solidFill>
                  <a:srgbClr val="15A3B2"/>
                </a:solidFill>
                <a:latin typeface="Calibri Light"/>
                <a:cs typeface="Calibri Light"/>
              </a:rPr>
              <a:t>Authorised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4160379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Option 02 - 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Rectangle 9"/>
          <p:cNvSpPr/>
          <p:nvPr userDrawn="1"/>
        </p:nvSpPr>
        <p:spPr>
          <a:xfrm flipV="1">
            <a:off x="115930" y="123244"/>
            <a:ext cx="8895014" cy="996683"/>
          </a:xfrm>
          <a:prstGeom prst="round1Rect">
            <a:avLst>
              <a:gd name="adj" fmla="val 5564"/>
            </a:avLst>
          </a:prstGeom>
          <a:solidFill>
            <a:srgbClr val="3C47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en-US">
              <a:solidFill>
                <a:srgbClr val="3C474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7" name="Picture 6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</a:t>
            </a:r>
            <a:r>
              <a:rPr lang="en-US" sz="800" dirty="0" err="1">
                <a:solidFill>
                  <a:srgbClr val="15A3B2"/>
                </a:solidFill>
                <a:latin typeface="Calibri Light"/>
                <a:cs typeface="Calibri Light"/>
              </a:rPr>
              <a:t>Authorised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 Financial Services and Registered Credit Provider. NCRCP20.</a:t>
            </a: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24771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3562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Option 02 - Grey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1"/>
            <a:ext cx="9144000" cy="4594623"/>
          </a:xfrm>
          <a:prstGeom prst="rect">
            <a:avLst/>
          </a:prstGeom>
          <a:solidFill>
            <a:srgbClr val="3C474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ound Single Corner Rectangle 9"/>
          <p:cNvSpPr/>
          <p:nvPr userDrawn="1"/>
        </p:nvSpPr>
        <p:spPr>
          <a:xfrm flipV="1">
            <a:off x="115930" y="123244"/>
            <a:ext cx="8895014" cy="996683"/>
          </a:xfrm>
          <a:prstGeom prst="round1Rect">
            <a:avLst>
              <a:gd name="adj" fmla="val 556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189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15A3B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179202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lvl2pPr>
              <a:defRPr>
                <a:solidFill>
                  <a:srgbClr val="FFFFFF"/>
                </a:solidFill>
              </a:defRPr>
            </a:lvl2pPr>
            <a:lvl3pPr>
              <a:defRPr>
                <a:solidFill>
                  <a:srgbClr val="FFFFFF"/>
                </a:solidFill>
              </a:defRPr>
            </a:lvl3pPr>
            <a:lvl4pPr>
              <a:defRPr>
                <a:solidFill>
                  <a:srgbClr val="FFFFFF"/>
                </a:solidFill>
              </a:defRPr>
            </a:lvl4pPr>
            <a:lvl5pP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</a:t>
            </a:r>
            <a:r>
              <a:rPr lang="en-US" sz="800" dirty="0" err="1">
                <a:solidFill>
                  <a:srgbClr val="15A3B2"/>
                </a:solidFill>
                <a:latin typeface="Calibri Light"/>
                <a:cs typeface="Calibri Light"/>
              </a:rPr>
              <a:t>Authorised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15134810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none">
                <a:solidFill>
                  <a:srgbClr val="15A3B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3C474E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871484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3495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3495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8" name="Picture 7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</a:t>
            </a:r>
            <a:r>
              <a:rPr lang="en-US" sz="800" dirty="0" err="1">
                <a:solidFill>
                  <a:srgbClr val="15A3B2"/>
                </a:solidFill>
                <a:latin typeface="Calibri Light"/>
                <a:cs typeface="Calibri Light"/>
              </a:rPr>
              <a:t>Authorised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920552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39200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F39200"/>
                </a:solidFill>
              </a:defRPr>
            </a:lvl1pPr>
            <a:lvl2pPr marL="457189" indent="0">
              <a:buNone/>
              <a:defRPr sz="2000" b="1"/>
            </a:lvl2pPr>
            <a:lvl3pPr marL="914378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2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11" name="TextBox 10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</a:t>
            </a:r>
            <a:r>
              <a:rPr lang="en-US" sz="800" dirty="0" err="1">
                <a:solidFill>
                  <a:srgbClr val="15A3B2"/>
                </a:solidFill>
                <a:latin typeface="Calibri Light"/>
                <a:cs typeface="Calibri Light"/>
              </a:rPr>
              <a:t>Authorised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26789676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6" name="Picture 5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</a:t>
            </a:r>
            <a:r>
              <a:rPr lang="en-US" sz="800" dirty="0" err="1">
                <a:solidFill>
                  <a:srgbClr val="15A3B2"/>
                </a:solidFill>
                <a:latin typeface="Calibri Light"/>
                <a:cs typeface="Calibri Light"/>
              </a:rPr>
              <a:t>Authorised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2899750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6" name="TextBox 5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</a:t>
            </a:r>
            <a:r>
              <a:rPr lang="en-US" sz="800" dirty="0" err="1">
                <a:solidFill>
                  <a:srgbClr val="15A3B2"/>
                </a:solidFill>
                <a:latin typeface="Calibri Light"/>
                <a:cs typeface="Calibri Light"/>
              </a:rPr>
              <a:t>Authorised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23282047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</a:t>
            </a:r>
            <a:r>
              <a:rPr lang="en-US" sz="800" dirty="0" err="1">
                <a:solidFill>
                  <a:srgbClr val="15A3B2"/>
                </a:solidFill>
                <a:latin typeface="Calibri Light"/>
                <a:cs typeface="Calibri Light"/>
              </a:rPr>
              <a:t>Authorised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30323816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8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2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8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2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" name="Picture 7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2" y="4700356"/>
            <a:ext cx="948849" cy="222332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87929" y="4736256"/>
            <a:ext cx="52229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189">
              <a:defRPr/>
            </a:pP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</a:t>
            </a:r>
            <a:r>
              <a:rPr lang="en-US" sz="800" dirty="0" err="1">
                <a:solidFill>
                  <a:srgbClr val="15A3B2"/>
                </a:solidFill>
                <a:latin typeface="Calibri Light"/>
                <a:cs typeface="Calibri Light"/>
              </a:rPr>
              <a:t>Authorised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2782709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Slide Option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5A3B2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0" y="4495293"/>
            <a:ext cx="1652016" cy="387096"/>
          </a:xfrm>
          <a:prstGeom prst="rect">
            <a:avLst/>
          </a:prstGeom>
        </p:spPr>
      </p:pic>
      <p:sp>
        <p:nvSpPr>
          <p:cNvPr id="15" name="Rounded Rectangle 14"/>
          <p:cNvSpPr/>
          <p:nvPr userDrawn="1"/>
        </p:nvSpPr>
        <p:spPr>
          <a:xfrm>
            <a:off x="198000" y="194526"/>
            <a:ext cx="8748000" cy="4047066"/>
          </a:xfrm>
          <a:prstGeom prst="roundRect">
            <a:avLst>
              <a:gd name="adj" fmla="val 1761"/>
            </a:avLst>
          </a:prstGeom>
          <a:blipFill rotWithShape="1">
            <a:blip r:embed="rId3" cstate="print"/>
            <a:srcRect/>
            <a:stretch>
              <a:fillRect t="-22350" b="-22350"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6" name="Picture 15"/>
          <p:cNvPicPr>
            <a:picLocks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00" y="193060"/>
            <a:ext cx="5187249" cy="4049999"/>
          </a:xfrm>
          <a:prstGeom prst="roundRect">
            <a:avLst>
              <a:gd name="adj" fmla="val 1358"/>
            </a:avLst>
          </a:prstGeom>
        </p:spPr>
      </p:pic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44010" y="863600"/>
            <a:ext cx="3759690" cy="2604477"/>
          </a:xfrm>
        </p:spPr>
        <p:txBody>
          <a:bodyPr/>
          <a:lstStyle>
            <a:lvl1pPr>
              <a:lnSpc>
                <a:spcPct val="8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48075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urquois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 userDrawn="1"/>
        </p:nvSpPr>
        <p:spPr>
          <a:xfrm rot="18900000">
            <a:off x="560677" y="97596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6" name="Round Single Corner Rectangle 15"/>
          <p:cNvSpPr/>
          <p:nvPr userDrawn="1"/>
        </p:nvSpPr>
        <p:spPr>
          <a:xfrm flipV="1">
            <a:off x="203200" y="180391"/>
            <a:ext cx="8756650" cy="996683"/>
          </a:xfrm>
          <a:prstGeom prst="round1Rect">
            <a:avLst>
              <a:gd name="adj" fmla="val 3016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 rot="18900000">
            <a:off x="560677" y="893412"/>
            <a:ext cx="349690" cy="349692"/>
          </a:xfrm>
          <a:prstGeom prst="roundRect">
            <a:avLst>
              <a:gd name="adj" fmla="val 6871"/>
            </a:avLst>
          </a:prstGeom>
          <a:solidFill>
            <a:srgbClr val="15A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Round Single Corner Rectangle 17"/>
          <p:cNvSpPr/>
          <p:nvPr userDrawn="1"/>
        </p:nvSpPr>
        <p:spPr>
          <a:xfrm flipV="1">
            <a:off x="115930" y="123243"/>
            <a:ext cx="8895014" cy="996683"/>
          </a:xfrm>
          <a:prstGeom prst="round1Rect">
            <a:avLst>
              <a:gd name="adj" fmla="val 3016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215900" y="247649"/>
            <a:ext cx="8648700" cy="73636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215900" y="1555207"/>
            <a:ext cx="8648700" cy="2928870"/>
          </a:xfrm>
        </p:spPr>
        <p:txBody>
          <a:bodyPr/>
          <a:lstStyle>
            <a:lvl1pPr>
              <a:defRPr>
                <a:solidFill>
                  <a:srgbClr val="3C474E"/>
                </a:solidFill>
              </a:defRPr>
            </a:lvl1pPr>
            <a:lvl2pPr>
              <a:defRPr>
                <a:solidFill>
                  <a:srgbClr val="3C474E"/>
                </a:solidFill>
              </a:defRPr>
            </a:lvl2pPr>
            <a:lvl3pPr>
              <a:defRPr>
                <a:solidFill>
                  <a:srgbClr val="3C474E"/>
                </a:solidFill>
              </a:defRPr>
            </a:lvl3pPr>
            <a:lvl4pPr>
              <a:defRPr>
                <a:solidFill>
                  <a:srgbClr val="3C474E"/>
                </a:solidFill>
              </a:defRPr>
            </a:lvl4pPr>
            <a:lvl5pPr>
              <a:defRPr>
                <a:solidFill>
                  <a:srgbClr val="3C474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1" name="Picture 30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2"/>
          </a:xfrm>
          <a:prstGeom prst="rect">
            <a:avLst/>
          </a:prstGeom>
        </p:spPr>
      </p:pic>
      <p:sp>
        <p:nvSpPr>
          <p:cNvPr id="32" name="TextBox 31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38401627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urquoise 01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215900" y="1555207"/>
            <a:ext cx="8648700" cy="2928870"/>
          </a:xfrm>
        </p:spPr>
        <p:txBody>
          <a:bodyPr/>
          <a:lstStyle>
            <a:lvl1pPr>
              <a:defRPr>
                <a:solidFill>
                  <a:srgbClr val="3C474E"/>
                </a:solidFill>
              </a:defRPr>
            </a:lvl1pPr>
            <a:lvl2pPr>
              <a:defRPr>
                <a:solidFill>
                  <a:srgbClr val="3C474E"/>
                </a:solidFill>
              </a:defRPr>
            </a:lvl2pPr>
            <a:lvl3pPr>
              <a:defRPr>
                <a:solidFill>
                  <a:srgbClr val="3C474E"/>
                </a:solidFill>
              </a:defRPr>
            </a:lvl3pPr>
            <a:lvl4pPr>
              <a:defRPr>
                <a:solidFill>
                  <a:srgbClr val="3C474E"/>
                </a:solidFill>
              </a:defRPr>
            </a:lvl4pPr>
            <a:lvl5pPr>
              <a:defRPr>
                <a:solidFill>
                  <a:srgbClr val="3C474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1" name="Picture 30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2"/>
          </a:xfrm>
          <a:prstGeom prst="rect">
            <a:avLst/>
          </a:prstGeom>
        </p:spPr>
      </p:pic>
      <p:sp>
        <p:nvSpPr>
          <p:cNvPr id="32" name="TextBox 31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  <p:sp>
        <p:nvSpPr>
          <p:cNvPr id="9" name="Rounded Rectangle 8"/>
          <p:cNvSpPr/>
          <p:nvPr userDrawn="1"/>
        </p:nvSpPr>
        <p:spPr>
          <a:xfrm rot="18900000">
            <a:off x="560677" y="97596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0" name="Round Single Corner Rectangle 9"/>
          <p:cNvSpPr/>
          <p:nvPr userDrawn="1"/>
        </p:nvSpPr>
        <p:spPr>
          <a:xfrm flipV="1">
            <a:off x="203200" y="180391"/>
            <a:ext cx="8756650" cy="996683"/>
          </a:xfrm>
          <a:prstGeom prst="round1Rect">
            <a:avLst>
              <a:gd name="adj" fmla="val 3016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1" name="Rounded Rectangle 10"/>
          <p:cNvSpPr/>
          <p:nvPr userDrawn="1"/>
        </p:nvSpPr>
        <p:spPr>
          <a:xfrm rot="18900000">
            <a:off x="560677" y="893412"/>
            <a:ext cx="349690" cy="349692"/>
          </a:xfrm>
          <a:prstGeom prst="roundRect">
            <a:avLst>
              <a:gd name="adj" fmla="val 6871"/>
            </a:avLst>
          </a:prstGeom>
          <a:solidFill>
            <a:srgbClr val="15A3B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Round Single Corner Rectangle 11"/>
          <p:cNvSpPr/>
          <p:nvPr userDrawn="1"/>
        </p:nvSpPr>
        <p:spPr>
          <a:xfrm flipV="1">
            <a:off x="115930" y="123243"/>
            <a:ext cx="8895014" cy="996683"/>
          </a:xfrm>
          <a:prstGeom prst="round1Rect">
            <a:avLst>
              <a:gd name="adj" fmla="val 3016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76350" y="292100"/>
            <a:ext cx="7588250" cy="69191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ounded Rectangle 13"/>
          <p:cNvSpPr/>
          <p:nvPr userDrawn="1"/>
        </p:nvSpPr>
        <p:spPr>
          <a:xfrm rot="18900000">
            <a:off x="406712" y="363716"/>
            <a:ext cx="657620" cy="657625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22797" y="479803"/>
            <a:ext cx="425450" cy="4254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6552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urquoise 0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215900" y="1555207"/>
            <a:ext cx="8648700" cy="292887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prstClr val="white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  <p:sp>
        <p:nvSpPr>
          <p:cNvPr id="17" name="Rounded Rectangle 16"/>
          <p:cNvSpPr/>
          <p:nvPr userDrawn="1"/>
        </p:nvSpPr>
        <p:spPr>
          <a:xfrm rot="18900000">
            <a:off x="560677" y="97596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8" name="Round Single Corner Rectangle 17"/>
          <p:cNvSpPr/>
          <p:nvPr userDrawn="1"/>
        </p:nvSpPr>
        <p:spPr>
          <a:xfrm flipV="1">
            <a:off x="203200" y="180391"/>
            <a:ext cx="8756650" cy="996683"/>
          </a:xfrm>
          <a:prstGeom prst="round1Rect">
            <a:avLst>
              <a:gd name="adj" fmla="val 301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 rot="18900000">
            <a:off x="560677" y="89341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ound Single Corner Rectangle 19"/>
          <p:cNvSpPr/>
          <p:nvPr userDrawn="1"/>
        </p:nvSpPr>
        <p:spPr>
          <a:xfrm flipV="1">
            <a:off x="115930" y="123243"/>
            <a:ext cx="8895014" cy="996683"/>
          </a:xfrm>
          <a:prstGeom prst="round1Rect">
            <a:avLst>
              <a:gd name="adj" fmla="val 30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215900" y="247649"/>
            <a:ext cx="8648700" cy="736361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928235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Turquoise 02 WITH IC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215900" y="1555207"/>
            <a:ext cx="8648700" cy="292887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prstClr val="white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  <p:sp>
        <p:nvSpPr>
          <p:cNvPr id="17" name="Rounded Rectangle 16"/>
          <p:cNvSpPr/>
          <p:nvPr userDrawn="1"/>
        </p:nvSpPr>
        <p:spPr>
          <a:xfrm rot="18900000">
            <a:off x="560677" y="97596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8" name="Round Single Corner Rectangle 17"/>
          <p:cNvSpPr/>
          <p:nvPr userDrawn="1"/>
        </p:nvSpPr>
        <p:spPr>
          <a:xfrm flipV="1">
            <a:off x="203200" y="180391"/>
            <a:ext cx="8756650" cy="996683"/>
          </a:xfrm>
          <a:prstGeom prst="round1Rect">
            <a:avLst>
              <a:gd name="adj" fmla="val 3016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 rot="18900000">
            <a:off x="560677" y="89341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ound Single Corner Rectangle 19"/>
          <p:cNvSpPr/>
          <p:nvPr userDrawn="1"/>
        </p:nvSpPr>
        <p:spPr>
          <a:xfrm flipV="1">
            <a:off x="115930" y="123243"/>
            <a:ext cx="8895014" cy="996683"/>
          </a:xfrm>
          <a:prstGeom prst="round1Rect">
            <a:avLst>
              <a:gd name="adj" fmla="val 30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76350" y="292100"/>
            <a:ext cx="7588250" cy="691910"/>
          </a:xfrm>
        </p:spPr>
        <p:txBody>
          <a:bodyPr anchor="ctr"/>
          <a:lstStyle>
            <a:lvl1pPr>
              <a:defRPr>
                <a:solidFill>
                  <a:srgbClr val="3C474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2" name="Rounded Rectangle 21"/>
          <p:cNvSpPr/>
          <p:nvPr userDrawn="1"/>
        </p:nvSpPr>
        <p:spPr>
          <a:xfrm rot="18900000">
            <a:off x="406712" y="363716"/>
            <a:ext cx="657620" cy="657625"/>
          </a:xfrm>
          <a:prstGeom prst="roundRect">
            <a:avLst>
              <a:gd name="adj" fmla="val 687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22797" y="479803"/>
            <a:ext cx="425450" cy="4254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18026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Grey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 userDrawn="1"/>
        </p:nvSpPr>
        <p:spPr>
          <a:xfrm rot="18900000">
            <a:off x="560677" y="97596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6" name="Round Single Corner Rectangle 15"/>
          <p:cNvSpPr/>
          <p:nvPr userDrawn="1"/>
        </p:nvSpPr>
        <p:spPr>
          <a:xfrm flipV="1">
            <a:off x="203200" y="180391"/>
            <a:ext cx="8756650" cy="996683"/>
          </a:xfrm>
          <a:prstGeom prst="round1Rect">
            <a:avLst>
              <a:gd name="adj" fmla="val 3016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 rot="18900000">
            <a:off x="560677" y="89341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Round Single Corner Rectangle 17"/>
          <p:cNvSpPr/>
          <p:nvPr userDrawn="1"/>
        </p:nvSpPr>
        <p:spPr>
          <a:xfrm flipV="1">
            <a:off x="115930" y="123243"/>
            <a:ext cx="8895014" cy="996683"/>
          </a:xfrm>
          <a:prstGeom prst="round1Rect">
            <a:avLst>
              <a:gd name="adj" fmla="val 3016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2" name="Title 1"/>
          <p:cNvSpPr>
            <a:spLocks noGrp="1"/>
          </p:cNvSpPr>
          <p:nvPr>
            <p:ph type="title"/>
          </p:nvPr>
        </p:nvSpPr>
        <p:spPr>
          <a:xfrm>
            <a:off x="215900" y="247649"/>
            <a:ext cx="8648700" cy="736361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215900" y="1555207"/>
            <a:ext cx="8648700" cy="2928870"/>
          </a:xfrm>
        </p:spPr>
        <p:txBody>
          <a:bodyPr/>
          <a:lstStyle>
            <a:lvl1pPr>
              <a:defRPr>
                <a:solidFill>
                  <a:srgbClr val="3C474E"/>
                </a:solidFill>
              </a:defRPr>
            </a:lvl1pPr>
            <a:lvl2pPr>
              <a:defRPr>
                <a:solidFill>
                  <a:srgbClr val="3C474E"/>
                </a:solidFill>
              </a:defRPr>
            </a:lvl2pPr>
            <a:lvl3pPr>
              <a:defRPr>
                <a:solidFill>
                  <a:srgbClr val="3C474E"/>
                </a:solidFill>
              </a:defRPr>
            </a:lvl3pPr>
            <a:lvl4pPr>
              <a:defRPr>
                <a:solidFill>
                  <a:srgbClr val="3C474E"/>
                </a:solidFill>
              </a:defRPr>
            </a:lvl4pPr>
            <a:lvl5pPr>
              <a:defRPr>
                <a:solidFill>
                  <a:srgbClr val="3C474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1" name="Picture 30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2"/>
          </a:xfrm>
          <a:prstGeom prst="rect">
            <a:avLst/>
          </a:prstGeom>
        </p:spPr>
      </p:pic>
      <p:sp>
        <p:nvSpPr>
          <p:cNvPr id="32" name="TextBox 31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26088994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Grey 01 WITH IC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 userDrawn="1"/>
        </p:nvSpPr>
        <p:spPr>
          <a:xfrm rot="18900000">
            <a:off x="560677" y="97596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6" name="Round Single Corner Rectangle 15"/>
          <p:cNvSpPr/>
          <p:nvPr userDrawn="1"/>
        </p:nvSpPr>
        <p:spPr>
          <a:xfrm flipV="1">
            <a:off x="203200" y="180391"/>
            <a:ext cx="8756650" cy="996683"/>
          </a:xfrm>
          <a:prstGeom prst="round1Rect">
            <a:avLst>
              <a:gd name="adj" fmla="val 3016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 rot="18900000">
            <a:off x="560677" y="89341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8" name="Round Single Corner Rectangle 17"/>
          <p:cNvSpPr/>
          <p:nvPr userDrawn="1"/>
        </p:nvSpPr>
        <p:spPr>
          <a:xfrm flipV="1">
            <a:off x="115930" y="123243"/>
            <a:ext cx="8895014" cy="996683"/>
          </a:xfrm>
          <a:prstGeom prst="round1Rect">
            <a:avLst>
              <a:gd name="adj" fmla="val 3016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215900" y="1555207"/>
            <a:ext cx="8648700" cy="2928870"/>
          </a:xfrm>
        </p:spPr>
        <p:txBody>
          <a:bodyPr/>
          <a:lstStyle>
            <a:lvl1pPr>
              <a:defRPr>
                <a:solidFill>
                  <a:srgbClr val="3C474E"/>
                </a:solidFill>
              </a:defRPr>
            </a:lvl1pPr>
            <a:lvl2pPr>
              <a:defRPr>
                <a:solidFill>
                  <a:srgbClr val="3C474E"/>
                </a:solidFill>
              </a:defRPr>
            </a:lvl2pPr>
            <a:lvl3pPr>
              <a:defRPr>
                <a:solidFill>
                  <a:srgbClr val="3C474E"/>
                </a:solidFill>
              </a:defRPr>
            </a:lvl3pPr>
            <a:lvl4pPr>
              <a:defRPr>
                <a:solidFill>
                  <a:srgbClr val="3C474E"/>
                </a:solidFill>
              </a:defRPr>
            </a:lvl4pPr>
            <a:lvl5pPr>
              <a:defRPr>
                <a:solidFill>
                  <a:srgbClr val="3C474E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31" name="Picture 30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2"/>
          </a:xfrm>
          <a:prstGeom prst="rect">
            <a:avLst/>
          </a:prstGeom>
        </p:spPr>
      </p:pic>
      <p:sp>
        <p:nvSpPr>
          <p:cNvPr id="32" name="TextBox 31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1276350" y="292100"/>
            <a:ext cx="7588250" cy="691910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ounded Rectangle 13"/>
          <p:cNvSpPr/>
          <p:nvPr userDrawn="1"/>
        </p:nvSpPr>
        <p:spPr>
          <a:xfrm rot="18900000">
            <a:off x="406712" y="363716"/>
            <a:ext cx="657620" cy="657625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22797" y="479803"/>
            <a:ext cx="425450" cy="4254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769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Grey 0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215900" y="1555207"/>
            <a:ext cx="8648700" cy="292887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prstClr val="white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  <p:sp>
        <p:nvSpPr>
          <p:cNvPr id="17" name="Rounded Rectangle 16"/>
          <p:cNvSpPr/>
          <p:nvPr userDrawn="1"/>
        </p:nvSpPr>
        <p:spPr>
          <a:xfrm rot="18900000">
            <a:off x="560677" y="97596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8" name="Round Single Corner Rectangle 17"/>
          <p:cNvSpPr/>
          <p:nvPr userDrawn="1"/>
        </p:nvSpPr>
        <p:spPr>
          <a:xfrm flipV="1">
            <a:off x="203200" y="180391"/>
            <a:ext cx="8756650" cy="996683"/>
          </a:xfrm>
          <a:prstGeom prst="round1Rect">
            <a:avLst>
              <a:gd name="adj" fmla="val 3016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 rot="18900000">
            <a:off x="560677" y="89341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ound Single Corner Rectangle 19"/>
          <p:cNvSpPr/>
          <p:nvPr userDrawn="1"/>
        </p:nvSpPr>
        <p:spPr>
          <a:xfrm flipV="1">
            <a:off x="115930" y="123243"/>
            <a:ext cx="8895014" cy="996683"/>
          </a:xfrm>
          <a:prstGeom prst="round1Rect">
            <a:avLst>
              <a:gd name="adj" fmla="val 30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Title 1"/>
          <p:cNvSpPr>
            <a:spLocks noGrp="1"/>
          </p:cNvSpPr>
          <p:nvPr>
            <p:ph type="title"/>
          </p:nvPr>
        </p:nvSpPr>
        <p:spPr>
          <a:xfrm>
            <a:off x="215900" y="247649"/>
            <a:ext cx="8648700" cy="736361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876397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Slide - Grey 02 WITH IC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2"/>
          <p:cNvSpPr>
            <a:spLocks noGrp="1"/>
          </p:cNvSpPr>
          <p:nvPr>
            <p:ph idx="1"/>
          </p:nvPr>
        </p:nvSpPr>
        <p:spPr>
          <a:xfrm>
            <a:off x="215900" y="1555207"/>
            <a:ext cx="8648700" cy="292887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  <a:lvl2pPr>
              <a:defRPr>
                <a:solidFill>
                  <a:schemeClr val="bg2"/>
                </a:solidFill>
              </a:defRPr>
            </a:lvl2pPr>
            <a:lvl3pPr>
              <a:defRPr>
                <a:solidFill>
                  <a:schemeClr val="bg2"/>
                </a:solidFill>
              </a:defRPr>
            </a:lvl3pPr>
            <a:lvl4pPr>
              <a:defRPr>
                <a:solidFill>
                  <a:schemeClr val="bg2"/>
                </a:solidFill>
              </a:defRPr>
            </a:lvl4pPr>
            <a:lvl5pPr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1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prstClr val="white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  <p:sp>
        <p:nvSpPr>
          <p:cNvPr id="17" name="Rounded Rectangle 16"/>
          <p:cNvSpPr/>
          <p:nvPr userDrawn="1"/>
        </p:nvSpPr>
        <p:spPr>
          <a:xfrm rot="18900000">
            <a:off x="560677" y="97596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8" name="Round Single Corner Rectangle 17"/>
          <p:cNvSpPr/>
          <p:nvPr userDrawn="1"/>
        </p:nvSpPr>
        <p:spPr>
          <a:xfrm flipV="1">
            <a:off x="203200" y="180391"/>
            <a:ext cx="8756650" cy="996683"/>
          </a:xfrm>
          <a:prstGeom prst="round1Rect">
            <a:avLst>
              <a:gd name="adj" fmla="val 3016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srgbClr val="3C474E"/>
              </a:solidFill>
            </a:endParaRPr>
          </a:p>
        </p:txBody>
      </p:sp>
      <p:sp>
        <p:nvSpPr>
          <p:cNvPr id="19" name="Rounded Rectangle 18"/>
          <p:cNvSpPr/>
          <p:nvPr userDrawn="1"/>
        </p:nvSpPr>
        <p:spPr>
          <a:xfrm rot="18900000">
            <a:off x="560677" y="893412"/>
            <a:ext cx="349690" cy="349692"/>
          </a:xfrm>
          <a:prstGeom prst="roundRect">
            <a:avLst>
              <a:gd name="adj" fmla="val 687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0" name="Round Single Corner Rectangle 19"/>
          <p:cNvSpPr/>
          <p:nvPr userDrawn="1"/>
        </p:nvSpPr>
        <p:spPr>
          <a:xfrm flipV="1">
            <a:off x="115930" y="123243"/>
            <a:ext cx="8895014" cy="996683"/>
          </a:xfrm>
          <a:prstGeom prst="round1Rect">
            <a:avLst>
              <a:gd name="adj" fmla="val 301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1276350" y="292100"/>
            <a:ext cx="7588250" cy="691910"/>
          </a:xfrm>
        </p:spPr>
        <p:txBody>
          <a:bodyPr anchor="ctr"/>
          <a:lstStyle>
            <a:lvl1pPr>
              <a:defRPr>
                <a:solidFill>
                  <a:srgbClr val="3C474E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4" name="Rounded Rectangle 13"/>
          <p:cNvSpPr/>
          <p:nvPr userDrawn="1"/>
        </p:nvSpPr>
        <p:spPr>
          <a:xfrm rot="18900000">
            <a:off x="406712" y="363716"/>
            <a:ext cx="657620" cy="657625"/>
          </a:xfrm>
          <a:prstGeom prst="roundRect">
            <a:avLst>
              <a:gd name="adj" fmla="val 6871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0"/>
          </p:nvPr>
        </p:nvSpPr>
        <p:spPr>
          <a:xfrm>
            <a:off x="522797" y="479803"/>
            <a:ext cx="425450" cy="425450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8242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Text Based 0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 flipH="1">
            <a:off x="198000" y="194526"/>
            <a:ext cx="8748000" cy="4047066"/>
          </a:xfrm>
          <a:prstGeom prst="roundRect">
            <a:avLst>
              <a:gd name="adj" fmla="val 1761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00" y="195192"/>
            <a:ext cx="6555729" cy="40463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6710" y="2019300"/>
            <a:ext cx="4934440" cy="1651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1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prstClr val="white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prstClr val="white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24285472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Text Based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 flipH="1">
            <a:off x="198000" y="194526"/>
            <a:ext cx="8748000" cy="4047066"/>
          </a:xfrm>
          <a:prstGeom prst="roundRect">
            <a:avLst>
              <a:gd name="adj" fmla="val 1761"/>
            </a:avLst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00" y="195192"/>
            <a:ext cx="6555730" cy="404639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6710" y="2019300"/>
            <a:ext cx="4934440" cy="1651000"/>
          </a:xfrm>
        </p:spPr>
        <p:txBody>
          <a:bodyPr>
            <a:normAutofit/>
          </a:bodyPr>
          <a:lstStyle>
            <a:lvl1pPr>
              <a:lnSpc>
                <a:spcPct val="80000"/>
              </a:lnSpc>
              <a:defRPr sz="36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4" name="Picture 13" descr="WB Logo_RGB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2"/>
          </a:xfrm>
          <a:prstGeom prst="rect">
            <a:avLst/>
          </a:prstGeom>
        </p:spPr>
      </p:pic>
      <p:sp>
        <p:nvSpPr>
          <p:cNvPr id="15" name="TextBox 14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</p:spTree>
    <p:extLst>
      <p:ext uri="{BB962C8B-B14F-4D97-AF65-F5344CB8AC3E}">
        <p14:creationId xmlns:p14="http://schemas.microsoft.com/office/powerpoint/2010/main" val="29658557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WB Logo_RGB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2301" y="4700355"/>
            <a:ext cx="948849" cy="222332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187928" y="4736255"/>
            <a:ext cx="517743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WesBank - a division of </a:t>
            </a:r>
            <a:r>
              <a:rPr lang="en-US" sz="1000" b="1" dirty="0">
                <a:solidFill>
                  <a:srgbClr val="15A3B2"/>
                </a:solidFill>
                <a:cs typeface="Calibri"/>
              </a:rPr>
              <a:t>FirstRand Bank </a:t>
            </a:r>
            <a:r>
              <a:rPr lang="en-US" sz="800" dirty="0">
                <a:solidFill>
                  <a:srgbClr val="15A3B2"/>
                </a:solidFill>
                <a:latin typeface="Calibri Light"/>
                <a:cs typeface="Calibri Light"/>
              </a:rPr>
              <a:t>Ltd. An Authorised Financial Services and Registered Credit Provider. NCRCP20.</a:t>
            </a: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5900" y="126761"/>
            <a:ext cx="8229600" cy="56538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5529670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>
            <a:spLocks noGrp="1"/>
          </p:cNvSpPr>
          <p:nvPr>
            <p:ph type="title"/>
          </p:nvPr>
        </p:nvSpPr>
        <p:spPr>
          <a:xfrm>
            <a:off x="251519" y="673734"/>
            <a:ext cx="7776866" cy="70919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251521" y="1419621"/>
            <a:ext cx="7776864" cy="3366692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hape 2"/>
          <p:cNvSpPr>
            <a:spLocks noGrp="1"/>
          </p:cNvSpPr>
          <p:nvPr>
            <p:ph type="sldNum" sz="quarter" idx="10"/>
          </p:nvPr>
        </p:nvSpPr>
        <p:spPr>
          <a:xfrm>
            <a:off x="250825" y="4851400"/>
            <a:ext cx="287338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 defTabSz="457200"/>
            <a:fld id="{B5282DA8-F8D1-488E-88B5-C7054CF1E2E4}" type="slidenum">
              <a:rPr lang="en-US">
                <a:solidFill>
                  <a:srgbClr val="009999"/>
                </a:solidFill>
              </a:rPr>
              <a:pPr defTabSz="457200"/>
              <a:t>‹#›</a:t>
            </a:fld>
            <a:endParaRPr lang="en-US">
              <a:solidFill>
                <a:srgbClr val="0099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656202"/>
      </p:ext>
    </p:extLst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>
                <a:solidFill>
                  <a:srgbClr val="F191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fld id="{5F968550-0F43-4725-951B-EEE20588E590}" type="datetimeFigureOut">
              <a:rPr lang="en-US" smtClean="0">
                <a:solidFill>
                  <a:srgbClr val="3C474E"/>
                </a:solidFill>
              </a:rPr>
              <a:pPr defTabSz="457200"/>
              <a:t>7/30/2025</a:t>
            </a:fld>
            <a:endParaRPr lang="en-US">
              <a:solidFill>
                <a:srgbClr val="3C474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pPr defTabSz="457200"/>
            <a:endParaRPr lang="en-US">
              <a:solidFill>
                <a:srgbClr val="3C474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pPr defTabSz="457200"/>
            <a:fld id="{FA6A4331-CCA9-463C-A02A-4815B0D85F00}" type="slidenum">
              <a:rPr lang="en-US" smtClean="0">
                <a:solidFill>
                  <a:srgbClr val="3C474E"/>
                </a:solidFill>
              </a:rPr>
              <a:pPr defTabSz="457200"/>
              <a:t>‹#›</a:t>
            </a:fld>
            <a:endParaRPr lang="en-US">
              <a:solidFill>
                <a:srgbClr val="3C474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2413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6" Type="http://schemas.openxmlformats.org/officeDocument/2006/relationships/image" Target="../media/image4.emf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tags" Target="../tags/tag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9B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876006"/>
            <a:ext cx="263284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7F6F6B69-60D0-4037-B62A-B1214BA7EE15}" type="datetime3">
              <a:rPr lang="en-ZA" sz="1200" b="0" smtClean="0">
                <a:solidFill>
                  <a:schemeClr val="tx1"/>
                </a:solidFill>
                <a:latin typeface="+mn-lt"/>
              </a:rPr>
              <a:pPr/>
              <a:t>30 July 2025</a:t>
            </a:fld>
            <a:r>
              <a:rPr lang="en-ZA" sz="1200" b="0" dirty="0">
                <a:solidFill>
                  <a:schemeClr val="tx1"/>
                </a:solidFill>
                <a:latin typeface="+mn-lt"/>
              </a:rPr>
              <a:t>   |   slide no. </a:t>
            </a:r>
            <a:fld id="{9F22BE7B-350B-447E-9EBF-BDAC30CCE5AC}" type="slidenum">
              <a:rPr lang="en-ZA" sz="1200" b="0" smtClean="0">
                <a:solidFill>
                  <a:schemeClr val="tx1"/>
                </a:solidFill>
                <a:latin typeface="+mn-lt"/>
              </a:rPr>
              <a:pPr/>
              <a:t>‹#›</a:t>
            </a:fld>
            <a:r>
              <a:rPr lang="en-ZA" sz="1200" b="0" dirty="0">
                <a:solidFill>
                  <a:schemeClr val="tx1"/>
                </a:solidFill>
                <a:latin typeface="+mn-lt"/>
              </a:rPr>
              <a:t>  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1104"/>
            <a:ext cx="1548401" cy="3384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083" y="4199251"/>
            <a:ext cx="1332327" cy="9647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083" y="82721"/>
            <a:ext cx="1448437" cy="104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17761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5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9BA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51520" y="4876006"/>
            <a:ext cx="2632846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fld id="{7F6F6B69-60D0-4037-B62A-B1214BA7EE15}" type="datetime3">
              <a:rPr lang="en-ZA" sz="1200" smtClean="0">
                <a:solidFill>
                  <a:srgbClr val="FFFFFF"/>
                </a:solidFill>
              </a:rPr>
              <a:pPr/>
              <a:t>30 July 2025</a:t>
            </a:fld>
            <a:r>
              <a:rPr lang="en-ZA" sz="1200" dirty="0">
                <a:solidFill>
                  <a:srgbClr val="FFFFFF"/>
                </a:solidFill>
              </a:rPr>
              <a:t>   |   slide no. </a:t>
            </a:r>
            <a:fld id="{9F22BE7B-350B-447E-9EBF-BDAC30CCE5AC}" type="slidenum">
              <a:rPr lang="en-ZA" sz="1200" smtClean="0">
                <a:solidFill>
                  <a:srgbClr val="FFFFFF"/>
                </a:solidFill>
              </a:rPr>
              <a:pPr/>
              <a:t>‹#›</a:t>
            </a:fld>
            <a:r>
              <a:rPr lang="en-ZA" sz="1200" dirty="0">
                <a:solidFill>
                  <a:srgbClr val="FFFFFF"/>
                </a:solidFill>
              </a:rPr>
              <a:t>   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61104"/>
            <a:ext cx="1548401" cy="3384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083" y="4199251"/>
            <a:ext cx="1332327" cy="9647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083" y="82721"/>
            <a:ext cx="1448437" cy="1048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244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6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636579267"/>
              </p:ext>
            </p:extLst>
          </p:nvPr>
        </p:nvGraphicFramePr>
        <p:xfrm>
          <a:off x="1589" y="1589"/>
          <a:ext cx="158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15" imgW="378" imgH="379" progId="TCLayout.ActiveDocument.1">
                  <p:embed/>
                </p:oleObj>
              </mc:Choice>
              <mc:Fallback>
                <p:oleObj name="think-cell Slide" r:id="rId15" imgW="378" imgH="379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9" y="1589"/>
                        <a:ext cx="1587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4756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xStyles>
    <p:titleStyle>
      <a:lvl1pPr algn="l" defTabSz="457189" rtl="0" eaLnBrk="1" latinLnBrk="0" hangingPunct="1">
        <a:spcBef>
          <a:spcPct val="0"/>
        </a:spcBef>
        <a:buNone/>
        <a:defRPr sz="4400" b="1" kern="1200">
          <a:solidFill>
            <a:srgbClr val="15A3B2"/>
          </a:solidFill>
          <a:latin typeface="+mj-lt"/>
          <a:ea typeface="+mj-ea"/>
          <a:cs typeface="+mj-cs"/>
        </a:defRPr>
      </a:lvl1pPr>
    </p:titleStyle>
    <p:bodyStyle>
      <a:lvl1pPr marL="342892" indent="-342892" algn="l" defTabSz="457189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3C474E"/>
          </a:solidFill>
          <a:latin typeface="+mn-lt"/>
          <a:ea typeface="+mn-ea"/>
          <a:cs typeface="+mn-cs"/>
        </a:defRPr>
      </a:lvl1pPr>
      <a:lvl2pPr marL="742931" indent="-285743" algn="l" defTabSz="457189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3C474E"/>
          </a:solidFill>
          <a:latin typeface="+mn-lt"/>
          <a:ea typeface="+mn-ea"/>
          <a:cs typeface="+mn-cs"/>
        </a:defRPr>
      </a:lvl2pPr>
      <a:lvl3pPr marL="1142972" indent="-228594" algn="l" defTabSz="457189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C474E"/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3C474E"/>
          </a:solidFill>
          <a:latin typeface="+mn-lt"/>
          <a:ea typeface="+mn-ea"/>
          <a:cs typeface="+mn-cs"/>
        </a:defRPr>
      </a:lvl4pPr>
      <a:lvl5pPr marL="2057348" indent="-228594" algn="l" defTabSz="457189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3C474E"/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5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8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2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0863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5A3B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3C474E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3C474E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3C474E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3C474E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3C474E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22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1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569870" y="621859"/>
            <a:ext cx="3930122" cy="3256847"/>
          </a:xfrm>
        </p:spPr>
        <p:txBody>
          <a:bodyPr/>
          <a:lstStyle/>
          <a:p>
            <a:r>
              <a:rPr lang="en-US" dirty="0"/>
              <a:t>Creative Thinking for Banking Collaboration</a:t>
            </a:r>
          </a:p>
        </p:txBody>
      </p:sp>
    </p:spTree>
    <p:extLst>
      <p:ext uri="{BB962C8B-B14F-4D97-AF65-F5344CB8AC3E}">
        <p14:creationId xmlns:p14="http://schemas.microsoft.com/office/powerpoint/2010/main" val="347034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9392" y="1272789"/>
            <a:ext cx="6280760" cy="314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Image result for goog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93794"/>
            <a:ext cx="1763687" cy="50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How People Buy Cars</a:t>
            </a:r>
          </a:p>
        </p:txBody>
      </p:sp>
    </p:spTree>
    <p:extLst>
      <p:ext uri="{BB962C8B-B14F-4D97-AF65-F5344CB8AC3E}">
        <p14:creationId xmlns:p14="http://schemas.microsoft.com/office/powerpoint/2010/main" val="1488699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7785" y="2643758"/>
            <a:ext cx="7455904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2" descr="Image result for goog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19622"/>
            <a:ext cx="2526653" cy="79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People Buy Cars</a:t>
            </a:r>
          </a:p>
        </p:txBody>
      </p:sp>
    </p:spTree>
    <p:extLst>
      <p:ext uri="{BB962C8B-B14F-4D97-AF65-F5344CB8AC3E}">
        <p14:creationId xmlns:p14="http://schemas.microsoft.com/office/powerpoint/2010/main" val="24315714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Top SA Sites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8170468"/>
              </p:ext>
            </p:extLst>
          </p:nvPr>
        </p:nvGraphicFramePr>
        <p:xfrm>
          <a:off x="1475655" y="1203598"/>
          <a:ext cx="6552729" cy="3371768"/>
        </p:xfrm>
        <a:graphic>
          <a:graphicData uri="http://schemas.openxmlformats.org/drawingml/2006/table">
            <a:tbl>
              <a:tblPr/>
              <a:tblGrid>
                <a:gridCol w="21842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8424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842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2196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Unique Visitors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/>
                        <a:t>Page Views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9960">
                <a:tc>
                  <a:txBody>
                    <a:bodyPr/>
                    <a:lstStyle/>
                    <a:p>
                      <a:r>
                        <a:rPr lang="en-US" sz="1800" b="1" dirty="0"/>
                        <a:t>News24</a:t>
                      </a:r>
                      <a:endParaRPr lang="en-US" sz="1800" dirty="0"/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6 166 741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62 858 399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9960">
                <a:tc>
                  <a:txBody>
                    <a:bodyPr/>
                    <a:lstStyle/>
                    <a:p>
                      <a:r>
                        <a:rPr lang="en-US" sz="1800" b="1" dirty="0"/>
                        <a:t>IOL</a:t>
                      </a:r>
                      <a:endParaRPr lang="en-US" sz="1800" dirty="0"/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3 739 980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19 365 476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9960">
                <a:tc>
                  <a:txBody>
                    <a:bodyPr/>
                    <a:lstStyle/>
                    <a:p>
                      <a:r>
                        <a:rPr lang="en-US" sz="1800" b="1"/>
                        <a:t>EWN</a:t>
                      </a:r>
                      <a:endParaRPr lang="en-US" sz="1800"/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3 526 706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24 879 097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9960">
                <a:tc>
                  <a:txBody>
                    <a:bodyPr/>
                    <a:lstStyle/>
                    <a:p>
                      <a:r>
                        <a:rPr lang="en-US" sz="1800" b="1" dirty="0" err="1"/>
                        <a:t>Autotrader</a:t>
                      </a:r>
                      <a:endParaRPr lang="en-US" sz="1800" dirty="0"/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1 898 020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60 224 787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9960">
                <a:tc>
                  <a:txBody>
                    <a:bodyPr/>
                    <a:lstStyle/>
                    <a:p>
                      <a:r>
                        <a:rPr lang="en-US" sz="1800" b="1" dirty="0"/>
                        <a:t>Cars</a:t>
                      </a:r>
                      <a:endParaRPr lang="en-US" sz="1800" dirty="0"/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/>
                        <a:t>1 484 482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/>
                        <a:t>58 642 034</a:t>
                      </a:r>
                    </a:p>
                  </a:txBody>
                  <a:tcPr marL="25696" marR="25696" marT="25696" marB="25696" anchor="ctr">
                    <a:lnL>
                      <a:noFill/>
                    </a:lnL>
                    <a:lnR>
                      <a:noFill/>
                    </a:lnR>
                    <a:lnT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1309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/>
              <a:t>Dealership Acquisitions Funnel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5148064" y="1200151"/>
            <a:ext cx="3538736" cy="3247712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pPr marL="0" indent="0">
              <a:buNone/>
            </a:pPr>
            <a:r>
              <a:rPr lang="en-US" sz="2800" dirty="0"/>
              <a:t>Dealer Sales Activity:</a:t>
            </a:r>
          </a:p>
          <a:p>
            <a:pPr marL="798513" lvl="2" indent="-227013"/>
            <a:r>
              <a:rPr lang="en-US" sz="2000" dirty="0"/>
              <a:t>2-3m monthly browsers</a:t>
            </a:r>
          </a:p>
          <a:p>
            <a:pPr marL="808038" lvl="2" indent="-227013"/>
            <a:r>
              <a:rPr lang="en-US" sz="2000" dirty="0"/>
              <a:t>120k F&amp;I applications</a:t>
            </a:r>
          </a:p>
          <a:p>
            <a:pPr marL="808038" lvl="2" indent="-227013"/>
            <a:r>
              <a:rPr lang="en-US" sz="2000" dirty="0"/>
              <a:t>45k Financed Buyers – 70k total buyers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53654" y="1734737"/>
            <a:ext cx="3651532" cy="2244565"/>
            <a:chOff x="4793818" y="1785886"/>
            <a:chExt cx="3852586" cy="2244565"/>
          </a:xfrm>
        </p:grpSpPr>
        <p:pic>
          <p:nvPicPr>
            <p:cNvPr id="24" name="Picture 2" descr="Related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3818" y="1791991"/>
              <a:ext cx="3852586" cy="2238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 rot="19939529">
              <a:off x="5110494" y="1785886"/>
              <a:ext cx="130195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600" dirty="0">
                  <a:solidFill>
                    <a:prstClr val="black"/>
                  </a:solidFill>
                </a:rPr>
                <a:t>Aggregators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744816">
              <a:off x="6654388" y="1939744"/>
              <a:ext cx="11294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 err="1">
                  <a:solidFill>
                    <a:prstClr val="black"/>
                  </a:solidFill>
                </a:rPr>
                <a:t>WebSite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520128">
              <a:off x="6436444" y="3064519"/>
              <a:ext cx="7391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F&amp;I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20064430">
              <a:off x="6134865" y="3428180"/>
              <a:ext cx="11294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Contracting</a:t>
              </a:r>
            </a:p>
          </p:txBody>
        </p:sp>
        <p:cxnSp>
          <p:nvCxnSpPr>
            <p:cNvPr id="31" name="Curved Connector 30"/>
            <p:cNvCxnSpPr>
              <a:stCxn id="25" idx="2"/>
              <a:endCxn id="29" idx="0"/>
            </p:cNvCxnSpPr>
            <p:nvPr/>
          </p:nvCxnSpPr>
          <p:spPr>
            <a:xfrm rot="16200000" flipH="1">
              <a:off x="5855712" y="2093785"/>
              <a:ext cx="961026" cy="983605"/>
            </a:xfrm>
            <a:prstGeom prst="curvedConnector3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urved Connector 31"/>
            <p:cNvCxnSpPr>
              <a:stCxn id="27" idx="0"/>
            </p:cNvCxnSpPr>
            <p:nvPr/>
          </p:nvCxnSpPr>
          <p:spPr>
            <a:xfrm rot="5400000" flipH="1" flipV="1">
              <a:off x="7048001" y="2363822"/>
              <a:ext cx="200147" cy="241298"/>
            </a:xfrm>
            <a:prstGeom prst="curvedConnector2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urved Connector 32"/>
            <p:cNvCxnSpPr>
              <a:endCxn id="26" idx="1"/>
            </p:cNvCxnSpPr>
            <p:nvPr/>
          </p:nvCxnSpPr>
          <p:spPr>
            <a:xfrm rot="5400000" flipH="1" flipV="1">
              <a:off x="5816481" y="1856793"/>
              <a:ext cx="962114" cy="856075"/>
            </a:xfrm>
            <a:prstGeom prst="curvedConnector2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urved Connector 33"/>
            <p:cNvCxnSpPr>
              <a:stCxn id="26" idx="2"/>
              <a:endCxn id="29" idx="0"/>
            </p:cNvCxnSpPr>
            <p:nvPr/>
          </p:nvCxnSpPr>
          <p:spPr>
            <a:xfrm rot="5400000">
              <a:off x="6554647" y="2472665"/>
              <a:ext cx="866817" cy="320055"/>
            </a:xfrm>
            <a:prstGeom prst="curvedConnector3">
              <a:avLst>
                <a:gd name="adj1" fmla="val 50000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34"/>
            <p:cNvCxnSpPr>
              <a:stCxn id="30" idx="0"/>
              <a:endCxn id="25" idx="1"/>
            </p:cNvCxnSpPr>
            <p:nvPr/>
          </p:nvCxnSpPr>
          <p:spPr>
            <a:xfrm rot="16200000" flipV="1">
              <a:off x="5320230" y="2122245"/>
              <a:ext cx="1184260" cy="1454787"/>
            </a:xfrm>
            <a:prstGeom prst="curvedConnector4">
              <a:avLst>
                <a:gd name="adj1" fmla="val 55045"/>
                <a:gd name="adj2" fmla="val 120833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35"/>
            <p:cNvCxnSpPr>
              <a:stCxn id="26" idx="3"/>
              <a:endCxn id="29" idx="3"/>
            </p:cNvCxnSpPr>
            <p:nvPr/>
          </p:nvCxnSpPr>
          <p:spPr>
            <a:xfrm flipH="1">
              <a:off x="7171340" y="2338392"/>
              <a:ext cx="541292" cy="917421"/>
            </a:xfrm>
            <a:prstGeom prst="curvedConnector3">
              <a:avLst>
                <a:gd name="adj1" fmla="val -57709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 rot="1744816">
              <a:off x="6772757" y="2287728"/>
              <a:ext cx="11294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Digital Marketing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 rot="1744816">
              <a:off x="6485602" y="2567083"/>
              <a:ext cx="94160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CRM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rot="20537246">
              <a:off x="5899104" y="2773154"/>
              <a:ext cx="57691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DMS</a:t>
              </a:r>
            </a:p>
          </p:txBody>
        </p:sp>
      </p:grpSp>
      <p:cxnSp>
        <p:nvCxnSpPr>
          <p:cNvPr id="4" name="Straight Connector 3"/>
          <p:cNvCxnSpPr>
            <a:endCxn id="25" idx="0"/>
          </p:cNvCxnSpPr>
          <p:nvPr/>
        </p:nvCxnSpPr>
        <p:spPr>
          <a:xfrm>
            <a:off x="35496" y="1752624"/>
            <a:ext cx="1756695" cy="14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496" y="2571750"/>
            <a:ext cx="1756695" cy="14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5496" y="3221758"/>
            <a:ext cx="1756695" cy="14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2027094"/>
            <a:ext cx="6944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Online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-36512" y="2798488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Showroom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51" y="3515530"/>
            <a:ext cx="1034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F&amp;I Office</a:t>
            </a:r>
          </a:p>
        </p:txBody>
      </p:sp>
    </p:spTree>
    <p:extLst>
      <p:ext uri="{BB962C8B-B14F-4D97-AF65-F5344CB8AC3E}">
        <p14:creationId xmlns:p14="http://schemas.microsoft.com/office/powerpoint/2010/main" val="3320257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/>
              <a:t>Dealership Acquisitions Funnel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932040" y="1200151"/>
            <a:ext cx="4104456" cy="3247712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n-US" sz="2800" dirty="0"/>
              <a:t>Threats to the funnel:</a:t>
            </a:r>
          </a:p>
          <a:p>
            <a:pPr marL="909638" lvl="2" indent="-227013"/>
            <a:r>
              <a:rPr lang="en-US" sz="2000" dirty="0"/>
              <a:t>Massive inefficiency</a:t>
            </a:r>
          </a:p>
          <a:p>
            <a:pPr marL="909638" lvl="2" indent="-227013"/>
            <a:r>
              <a:rPr lang="en-US" sz="2000" dirty="0"/>
              <a:t>Burden of applications</a:t>
            </a:r>
          </a:p>
          <a:p>
            <a:pPr marL="909638" lvl="2" indent="-227013"/>
            <a:r>
              <a:rPr lang="en-US" sz="2000" dirty="0"/>
              <a:t>Disjointed processes – poor integration</a:t>
            </a:r>
          </a:p>
          <a:p>
            <a:pPr marL="909638" lvl="2" indent="-227013"/>
            <a:r>
              <a:rPr lang="en-US" sz="2000" dirty="0"/>
              <a:t>Private Banks</a:t>
            </a:r>
          </a:p>
          <a:p>
            <a:pPr marL="909638" lvl="2" indent="-227013"/>
            <a:r>
              <a:rPr lang="en-US" sz="2000" dirty="0"/>
              <a:t>Direct entrants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53654" y="1734737"/>
            <a:ext cx="3651532" cy="2244565"/>
            <a:chOff x="4793818" y="1785886"/>
            <a:chExt cx="3852586" cy="2244565"/>
          </a:xfrm>
        </p:grpSpPr>
        <p:pic>
          <p:nvPicPr>
            <p:cNvPr id="24" name="Picture 2" descr="Related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3818" y="1791991"/>
              <a:ext cx="3852586" cy="2238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 rot="19939529">
              <a:off x="5110494" y="1785886"/>
              <a:ext cx="130195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600" dirty="0">
                  <a:solidFill>
                    <a:prstClr val="black"/>
                  </a:solidFill>
                </a:rPr>
                <a:t>Aggregators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744816">
              <a:off x="6654388" y="1939744"/>
              <a:ext cx="11294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 err="1">
                  <a:solidFill>
                    <a:prstClr val="black"/>
                  </a:solidFill>
                </a:rPr>
                <a:t>WebSite</a:t>
              </a:r>
              <a:endParaRPr lang="en-US" sz="1200" dirty="0">
                <a:solidFill>
                  <a:prstClr val="black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520128">
              <a:off x="6436444" y="3064519"/>
              <a:ext cx="7391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F&amp;I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20064430">
              <a:off x="6134865" y="3428180"/>
              <a:ext cx="11294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Contracting</a:t>
              </a:r>
            </a:p>
          </p:txBody>
        </p:sp>
        <p:cxnSp>
          <p:nvCxnSpPr>
            <p:cNvPr id="31" name="Curved Connector 30"/>
            <p:cNvCxnSpPr>
              <a:stCxn id="25" idx="2"/>
              <a:endCxn id="29" idx="0"/>
            </p:cNvCxnSpPr>
            <p:nvPr/>
          </p:nvCxnSpPr>
          <p:spPr>
            <a:xfrm rot="16200000" flipH="1">
              <a:off x="5855712" y="2093785"/>
              <a:ext cx="961026" cy="983605"/>
            </a:xfrm>
            <a:prstGeom prst="curvedConnector3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urved Connector 31"/>
            <p:cNvCxnSpPr>
              <a:stCxn id="27" idx="0"/>
            </p:cNvCxnSpPr>
            <p:nvPr/>
          </p:nvCxnSpPr>
          <p:spPr>
            <a:xfrm rot="5400000" flipH="1" flipV="1">
              <a:off x="7048001" y="2363822"/>
              <a:ext cx="200147" cy="241298"/>
            </a:xfrm>
            <a:prstGeom prst="curvedConnector2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urved Connector 32"/>
            <p:cNvCxnSpPr>
              <a:endCxn id="26" idx="1"/>
            </p:cNvCxnSpPr>
            <p:nvPr/>
          </p:nvCxnSpPr>
          <p:spPr>
            <a:xfrm rot="5400000" flipH="1" flipV="1">
              <a:off x="5816481" y="1856793"/>
              <a:ext cx="962114" cy="856075"/>
            </a:xfrm>
            <a:prstGeom prst="curvedConnector2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urved Connector 33"/>
            <p:cNvCxnSpPr>
              <a:stCxn id="26" idx="2"/>
              <a:endCxn id="29" idx="0"/>
            </p:cNvCxnSpPr>
            <p:nvPr/>
          </p:nvCxnSpPr>
          <p:spPr>
            <a:xfrm rot="5400000">
              <a:off x="6554647" y="2472665"/>
              <a:ext cx="866817" cy="320055"/>
            </a:xfrm>
            <a:prstGeom prst="curvedConnector3">
              <a:avLst>
                <a:gd name="adj1" fmla="val 50000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34"/>
            <p:cNvCxnSpPr>
              <a:stCxn id="30" idx="0"/>
              <a:endCxn id="25" idx="1"/>
            </p:cNvCxnSpPr>
            <p:nvPr/>
          </p:nvCxnSpPr>
          <p:spPr>
            <a:xfrm rot="16200000" flipV="1">
              <a:off x="5320230" y="2122245"/>
              <a:ext cx="1184260" cy="1454787"/>
            </a:xfrm>
            <a:prstGeom prst="curvedConnector4">
              <a:avLst>
                <a:gd name="adj1" fmla="val 55045"/>
                <a:gd name="adj2" fmla="val 120833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35"/>
            <p:cNvCxnSpPr>
              <a:stCxn id="26" idx="3"/>
              <a:endCxn id="29" idx="3"/>
            </p:cNvCxnSpPr>
            <p:nvPr/>
          </p:nvCxnSpPr>
          <p:spPr>
            <a:xfrm flipH="1">
              <a:off x="7171340" y="2338392"/>
              <a:ext cx="541292" cy="917421"/>
            </a:xfrm>
            <a:prstGeom prst="curvedConnector3">
              <a:avLst>
                <a:gd name="adj1" fmla="val -57709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 rot="1744816">
              <a:off x="6772757" y="2287728"/>
              <a:ext cx="11294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Digital Marketing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 rot="1744816">
              <a:off x="6485602" y="2567083"/>
              <a:ext cx="94160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CRM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rot="20537246">
              <a:off x="5899104" y="2773154"/>
              <a:ext cx="57691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DMS</a:t>
              </a:r>
            </a:p>
          </p:txBody>
        </p:sp>
      </p:grpSp>
      <p:cxnSp>
        <p:nvCxnSpPr>
          <p:cNvPr id="4" name="Straight Connector 3"/>
          <p:cNvCxnSpPr>
            <a:endCxn id="25" idx="0"/>
          </p:cNvCxnSpPr>
          <p:nvPr/>
        </p:nvCxnSpPr>
        <p:spPr>
          <a:xfrm>
            <a:off x="35496" y="1752624"/>
            <a:ext cx="1756695" cy="14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496" y="2571750"/>
            <a:ext cx="1756695" cy="14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5496" y="3221758"/>
            <a:ext cx="1756695" cy="14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2027094"/>
            <a:ext cx="6944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Online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-36512" y="2798488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Showroom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51" y="3515530"/>
            <a:ext cx="1034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F&amp;I Office</a:t>
            </a:r>
          </a:p>
        </p:txBody>
      </p:sp>
      <p:sp>
        <p:nvSpPr>
          <p:cNvPr id="13" name="Freeform 12"/>
          <p:cNvSpPr/>
          <p:nvPr/>
        </p:nvSpPr>
        <p:spPr>
          <a:xfrm>
            <a:off x="994787" y="1979525"/>
            <a:ext cx="1899138" cy="1969477"/>
          </a:xfrm>
          <a:custGeom>
            <a:avLst/>
            <a:gdLst>
              <a:gd name="connsiteX0" fmla="*/ 0 w 1899138"/>
              <a:gd name="connsiteY0" fmla="*/ 0 h 1969477"/>
              <a:gd name="connsiteX1" fmla="*/ 1396721 w 1899138"/>
              <a:gd name="connsiteY1" fmla="*/ 1376624 h 1969477"/>
              <a:gd name="connsiteX2" fmla="*/ 1436914 w 1899138"/>
              <a:gd name="connsiteY2" fmla="*/ 1899139 h 1969477"/>
              <a:gd name="connsiteX3" fmla="*/ 1728316 w 1899138"/>
              <a:gd name="connsiteY3" fmla="*/ 1969477 h 1969477"/>
              <a:gd name="connsiteX4" fmla="*/ 1899138 w 1899138"/>
              <a:gd name="connsiteY4" fmla="*/ 1949380 h 1969477"/>
              <a:gd name="connsiteX5" fmla="*/ 1868993 w 1899138"/>
              <a:gd name="connsiteY5" fmla="*/ 1396721 h 1969477"/>
              <a:gd name="connsiteX6" fmla="*/ 1024932 w 1899138"/>
              <a:gd name="connsiteY6" fmla="*/ 100484 h 1969477"/>
              <a:gd name="connsiteX7" fmla="*/ 0 w 1899138"/>
              <a:gd name="connsiteY7" fmla="*/ 0 h 1969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899138" h="1969477">
                <a:moveTo>
                  <a:pt x="0" y="0"/>
                </a:moveTo>
                <a:lnTo>
                  <a:pt x="1396721" y="1376624"/>
                </a:lnTo>
                <a:lnTo>
                  <a:pt x="1436914" y="1899139"/>
                </a:lnTo>
                <a:lnTo>
                  <a:pt x="1728316" y="1969477"/>
                </a:lnTo>
                <a:lnTo>
                  <a:pt x="1899138" y="1949380"/>
                </a:lnTo>
                <a:lnTo>
                  <a:pt x="1868993" y="1396721"/>
                </a:lnTo>
                <a:lnTo>
                  <a:pt x="1024932" y="100484"/>
                </a:lnTo>
                <a:lnTo>
                  <a:pt x="0" y="0"/>
                </a:lnTo>
                <a:close/>
              </a:path>
            </a:pathLst>
          </a:custGeom>
          <a:solidFill>
            <a:srgbClr val="FF0000">
              <a:alpha val="4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55354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ZA" sz="3200" b="1" dirty="0">
                <a:latin typeface="+mn-lt"/>
              </a:rPr>
              <a:t>Rethink sale process – </a:t>
            </a:r>
            <a:r>
              <a:rPr lang="en-ZA" sz="3200" dirty="0"/>
              <a:t>revenue per employee</a:t>
            </a:r>
            <a:endParaRPr lang="en-US" sz="3200" dirty="0"/>
          </a:p>
        </p:txBody>
      </p:sp>
      <p:sp>
        <p:nvSpPr>
          <p:cNvPr id="41" name="Round Same Side Corner Rectangle 40"/>
          <p:cNvSpPr/>
          <p:nvPr/>
        </p:nvSpPr>
        <p:spPr>
          <a:xfrm rot="10800000">
            <a:off x="202366" y="4578531"/>
            <a:ext cx="8731771" cy="362052"/>
          </a:xfrm>
          <a:prstGeom prst="round2SameRect">
            <a:avLst>
              <a:gd name="adj1" fmla="val 29295"/>
              <a:gd name="adj2" fmla="val 0"/>
            </a:avLst>
          </a:prstGeom>
          <a:solidFill>
            <a:srgbClr val="0965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2F78E24-D7A5-4924-8B03-9AE85B05C49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0436"/>
          <a:stretch/>
        </p:blipFill>
        <p:spPr>
          <a:xfrm>
            <a:off x="2028014" y="1198518"/>
            <a:ext cx="5087972" cy="3209642"/>
          </a:xfrm>
          <a:prstGeom prst="roundRect">
            <a:avLst>
              <a:gd name="adj" fmla="val 2822"/>
            </a:avLst>
          </a:prstGeom>
        </p:spPr>
      </p:pic>
    </p:spTree>
    <p:extLst>
      <p:ext uri="{BB962C8B-B14F-4D97-AF65-F5344CB8AC3E}">
        <p14:creationId xmlns:p14="http://schemas.microsoft.com/office/powerpoint/2010/main" val="3863640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Dealership / Customer Distances</a:t>
            </a:r>
          </a:p>
        </p:txBody>
      </p:sp>
      <p:pic>
        <p:nvPicPr>
          <p:cNvPr id="2560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6920" y="1428159"/>
            <a:ext cx="5686336" cy="31970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464596" y="1881961"/>
            <a:ext cx="231789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80975" indent="-180975" defTabSz="457200">
              <a:buFont typeface="Arial" pitchFamily="34" charset="0"/>
              <a:buChar char="•"/>
            </a:pPr>
            <a:r>
              <a:rPr lang="en-US" b="1" dirty="0">
                <a:solidFill>
                  <a:prstClr val="white"/>
                </a:solidFill>
              </a:rPr>
              <a:t>Subset of WesBank book</a:t>
            </a:r>
          </a:p>
          <a:p>
            <a:pPr marL="180975" indent="-180975" defTabSz="457200">
              <a:buFont typeface="Arial" pitchFamily="34" charset="0"/>
              <a:buChar char="•"/>
            </a:pPr>
            <a:r>
              <a:rPr lang="en-US" b="1" dirty="0">
                <a:solidFill>
                  <a:prstClr val="white"/>
                </a:solidFill>
              </a:rPr>
              <a:t>Customers / Dealers Gauteng Only</a:t>
            </a:r>
          </a:p>
          <a:p>
            <a:pPr marL="180975" indent="-180975" defTabSz="457200">
              <a:buFont typeface="Arial" pitchFamily="34" charset="0"/>
              <a:buChar char="•"/>
            </a:pPr>
            <a:r>
              <a:rPr lang="en-US" b="1" dirty="0">
                <a:solidFill>
                  <a:prstClr val="white"/>
                </a:solidFill>
              </a:rPr>
              <a:t>Customers Home Address only</a:t>
            </a:r>
          </a:p>
          <a:p>
            <a:pPr marL="180975" indent="-180975" defTabSz="457200">
              <a:buFont typeface="Arial" pitchFamily="34" charset="0"/>
              <a:buChar char="•"/>
            </a:pPr>
            <a:r>
              <a:rPr lang="en-US" b="1" dirty="0">
                <a:solidFill>
                  <a:prstClr val="white"/>
                </a:solidFill>
              </a:rPr>
              <a:t>8% applications - Out of province</a:t>
            </a:r>
          </a:p>
        </p:txBody>
      </p:sp>
    </p:spTree>
    <p:extLst>
      <p:ext uri="{BB962C8B-B14F-4D97-AF65-F5344CB8AC3E}">
        <p14:creationId xmlns:p14="http://schemas.microsoft.com/office/powerpoint/2010/main" val="1021145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Time on Floorplan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3" r="1413" b="19841"/>
          <a:stretch/>
        </p:blipFill>
        <p:spPr>
          <a:xfrm>
            <a:off x="2915901" y="3092812"/>
            <a:ext cx="1005840" cy="36576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3" r="1413" b="19841"/>
          <a:stretch/>
        </p:blipFill>
        <p:spPr>
          <a:xfrm>
            <a:off x="2915901" y="3492842"/>
            <a:ext cx="1005840" cy="3657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3" r="1413" b="19841"/>
          <a:stretch/>
        </p:blipFill>
        <p:spPr>
          <a:xfrm>
            <a:off x="2915901" y="2706474"/>
            <a:ext cx="1005840" cy="36576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3" r="1413" b="19841"/>
          <a:stretch/>
        </p:blipFill>
        <p:spPr>
          <a:xfrm>
            <a:off x="2915901" y="2320136"/>
            <a:ext cx="1005840" cy="3657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3" r="1413" b="19841"/>
          <a:stretch/>
        </p:blipFill>
        <p:spPr>
          <a:xfrm>
            <a:off x="2915901" y="1933798"/>
            <a:ext cx="1005840" cy="36576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3" r="1413" b="19841"/>
          <a:stretch/>
        </p:blipFill>
        <p:spPr>
          <a:xfrm>
            <a:off x="5634920" y="3492842"/>
            <a:ext cx="1005840" cy="36576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36304" y="4002618"/>
            <a:ext cx="1765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Industry Average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16624" y="4002618"/>
            <a:ext cx="13876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Best Practice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444206" y="2706474"/>
            <a:ext cx="8173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Weeks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53" r="1413" b="19841"/>
          <a:stretch/>
        </p:blipFill>
        <p:spPr>
          <a:xfrm>
            <a:off x="2915901" y="1501750"/>
            <a:ext cx="1005840" cy="365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7941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indent="0"/>
            <a:r>
              <a:rPr lang="en-US" sz="3200" dirty="0"/>
              <a:t>Digital Marketing - 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788024" y="1305437"/>
            <a:ext cx="4032448" cy="3247712"/>
          </a:xfrm>
        </p:spPr>
        <p:txBody>
          <a:bodyPr>
            <a:normAutofit/>
          </a:bodyPr>
          <a:lstStyle/>
          <a:p>
            <a:endParaRPr lang="en-US" sz="2800" dirty="0"/>
          </a:p>
          <a:p>
            <a:pPr marL="798513" lvl="2" indent="-227013"/>
            <a:r>
              <a:rPr lang="en-US" sz="2000" dirty="0"/>
              <a:t>Search Engine </a:t>
            </a:r>
            <a:r>
              <a:rPr lang="en-US" sz="2000" dirty="0" err="1"/>
              <a:t>Optimisation</a:t>
            </a:r>
            <a:endParaRPr lang="en-US" sz="2000" dirty="0"/>
          </a:p>
          <a:p>
            <a:pPr marL="798513" lvl="2" indent="-227013"/>
            <a:r>
              <a:rPr lang="en-US" sz="2000" dirty="0"/>
              <a:t>Online ads</a:t>
            </a:r>
          </a:p>
          <a:p>
            <a:pPr marL="798513" lvl="2" indent="-227013"/>
            <a:r>
              <a:rPr lang="en-US" sz="2000" dirty="0"/>
              <a:t>Remarketing</a:t>
            </a:r>
          </a:p>
          <a:p>
            <a:pPr marL="798513" lvl="2" indent="-227013"/>
            <a:r>
              <a:rPr lang="en-US" sz="2000" dirty="0"/>
              <a:t>Content Marketing</a:t>
            </a:r>
          </a:p>
          <a:p>
            <a:pPr marL="798513" lvl="2" indent="-227013"/>
            <a:r>
              <a:rPr lang="en-US" sz="2000" dirty="0"/>
              <a:t>Social Media Marketing</a:t>
            </a:r>
          </a:p>
          <a:p>
            <a:pPr marL="798513" lvl="2" indent="-227013"/>
            <a:r>
              <a:rPr lang="en-US" sz="2000" dirty="0"/>
              <a:t>Marketing ROI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953654" y="1734737"/>
            <a:ext cx="3651532" cy="2244565"/>
            <a:chOff x="4793818" y="1785886"/>
            <a:chExt cx="3852586" cy="2244565"/>
          </a:xfrm>
        </p:grpSpPr>
        <p:pic>
          <p:nvPicPr>
            <p:cNvPr id="24" name="Picture 2" descr="Related image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93818" y="1791991"/>
              <a:ext cx="3852586" cy="223846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TextBox 24"/>
            <p:cNvSpPr txBox="1"/>
            <p:nvPr/>
          </p:nvSpPr>
          <p:spPr>
            <a:xfrm rot="19939529">
              <a:off x="5110494" y="1785886"/>
              <a:ext cx="1301959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defTabSz="457200"/>
              <a:r>
                <a:rPr lang="en-US" sz="1600" dirty="0">
                  <a:solidFill>
                    <a:prstClr val="black"/>
                  </a:solidFill>
                </a:rPr>
                <a:t>Aggregators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 rot="1744816">
              <a:off x="6654388" y="1939744"/>
              <a:ext cx="1129432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b="1" dirty="0" err="1">
                  <a:solidFill>
                    <a:prstClr val="black"/>
                  </a:solidFill>
                </a:rPr>
                <a:t>WebSite</a:t>
              </a:r>
              <a:endParaRPr lang="en-US" sz="1200" b="1" dirty="0">
                <a:solidFill>
                  <a:prstClr val="black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 rot="520128">
              <a:off x="6436444" y="3064519"/>
              <a:ext cx="73911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F&amp;I</a:t>
              </a:r>
            </a:p>
          </p:txBody>
        </p:sp>
        <p:sp>
          <p:nvSpPr>
            <p:cNvPr id="30" name="TextBox 29"/>
            <p:cNvSpPr txBox="1"/>
            <p:nvPr/>
          </p:nvSpPr>
          <p:spPr>
            <a:xfrm rot="20064430">
              <a:off x="6134865" y="3428180"/>
              <a:ext cx="112943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Contracting</a:t>
              </a:r>
            </a:p>
          </p:txBody>
        </p:sp>
        <p:cxnSp>
          <p:nvCxnSpPr>
            <p:cNvPr id="31" name="Curved Connector 30"/>
            <p:cNvCxnSpPr>
              <a:stCxn id="25" idx="2"/>
              <a:endCxn id="29" idx="0"/>
            </p:cNvCxnSpPr>
            <p:nvPr/>
          </p:nvCxnSpPr>
          <p:spPr>
            <a:xfrm rot="16200000" flipH="1">
              <a:off x="5855712" y="2093785"/>
              <a:ext cx="961026" cy="983605"/>
            </a:xfrm>
            <a:prstGeom prst="curvedConnector3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urved Connector 31"/>
            <p:cNvCxnSpPr>
              <a:stCxn id="27" idx="0"/>
            </p:cNvCxnSpPr>
            <p:nvPr/>
          </p:nvCxnSpPr>
          <p:spPr>
            <a:xfrm rot="5400000" flipH="1" flipV="1">
              <a:off x="7048001" y="2363822"/>
              <a:ext cx="200147" cy="241298"/>
            </a:xfrm>
            <a:prstGeom prst="curvedConnector2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urved Connector 32"/>
            <p:cNvCxnSpPr>
              <a:endCxn id="26" idx="1"/>
            </p:cNvCxnSpPr>
            <p:nvPr/>
          </p:nvCxnSpPr>
          <p:spPr>
            <a:xfrm rot="5400000" flipH="1" flipV="1">
              <a:off x="5816481" y="1856793"/>
              <a:ext cx="962114" cy="856075"/>
            </a:xfrm>
            <a:prstGeom prst="curvedConnector2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urved Connector 33"/>
            <p:cNvCxnSpPr>
              <a:stCxn id="26" idx="2"/>
              <a:endCxn id="29" idx="0"/>
            </p:cNvCxnSpPr>
            <p:nvPr/>
          </p:nvCxnSpPr>
          <p:spPr>
            <a:xfrm rot="5400000">
              <a:off x="6554647" y="2472665"/>
              <a:ext cx="866817" cy="320055"/>
            </a:xfrm>
            <a:prstGeom prst="curvedConnector3">
              <a:avLst>
                <a:gd name="adj1" fmla="val 50000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34"/>
            <p:cNvCxnSpPr>
              <a:stCxn id="30" idx="0"/>
              <a:endCxn id="25" idx="1"/>
            </p:cNvCxnSpPr>
            <p:nvPr/>
          </p:nvCxnSpPr>
          <p:spPr>
            <a:xfrm rot="16200000" flipV="1">
              <a:off x="5320230" y="2122245"/>
              <a:ext cx="1184260" cy="1454787"/>
            </a:xfrm>
            <a:prstGeom prst="curvedConnector4">
              <a:avLst>
                <a:gd name="adj1" fmla="val 55045"/>
                <a:gd name="adj2" fmla="val 120833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35"/>
            <p:cNvCxnSpPr>
              <a:stCxn id="26" idx="3"/>
              <a:endCxn id="29" idx="3"/>
            </p:cNvCxnSpPr>
            <p:nvPr/>
          </p:nvCxnSpPr>
          <p:spPr>
            <a:xfrm flipH="1">
              <a:off x="7171340" y="2338392"/>
              <a:ext cx="541292" cy="917421"/>
            </a:xfrm>
            <a:prstGeom prst="curvedConnector3">
              <a:avLst>
                <a:gd name="adj1" fmla="val -57709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 rot="1744816">
              <a:off x="6772757" y="2287728"/>
              <a:ext cx="112943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b="1" dirty="0">
                  <a:solidFill>
                    <a:prstClr val="black"/>
                  </a:solidFill>
                </a:rPr>
                <a:t>Digital Marketing</a:t>
              </a:r>
            </a:p>
          </p:txBody>
        </p:sp>
        <p:sp>
          <p:nvSpPr>
            <p:cNvPr id="27" name="TextBox 26"/>
            <p:cNvSpPr txBox="1"/>
            <p:nvPr/>
          </p:nvSpPr>
          <p:spPr>
            <a:xfrm rot="1744816">
              <a:off x="6485602" y="2567083"/>
              <a:ext cx="941604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CRM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 rot="20537246">
              <a:off x="5899104" y="2773154"/>
              <a:ext cx="576911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 defTabSz="457200"/>
              <a:r>
                <a:rPr lang="en-US" sz="1200" dirty="0">
                  <a:solidFill>
                    <a:prstClr val="black"/>
                  </a:solidFill>
                </a:rPr>
                <a:t>DMS</a:t>
              </a:r>
            </a:p>
          </p:txBody>
        </p:sp>
      </p:grpSp>
      <p:cxnSp>
        <p:nvCxnSpPr>
          <p:cNvPr id="4" name="Straight Connector 3"/>
          <p:cNvCxnSpPr>
            <a:endCxn id="25" idx="0"/>
          </p:cNvCxnSpPr>
          <p:nvPr/>
        </p:nvCxnSpPr>
        <p:spPr>
          <a:xfrm>
            <a:off x="35496" y="1752624"/>
            <a:ext cx="1756695" cy="14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35496" y="2571750"/>
            <a:ext cx="1756695" cy="14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5496" y="3221758"/>
            <a:ext cx="1756695" cy="1478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0" y="2027094"/>
            <a:ext cx="69442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Online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-36512" y="2798488"/>
            <a:ext cx="8643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Showroom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51" y="3515530"/>
            <a:ext cx="10342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F&amp;I Office</a:t>
            </a:r>
          </a:p>
        </p:txBody>
      </p:sp>
      <p:sp>
        <p:nvSpPr>
          <p:cNvPr id="2" name="Oval 1"/>
          <p:cNvSpPr/>
          <p:nvPr/>
        </p:nvSpPr>
        <p:spPr>
          <a:xfrm>
            <a:off x="2636547" y="1732587"/>
            <a:ext cx="1307983" cy="1106402"/>
          </a:xfrm>
          <a:prstGeom prst="ellipse">
            <a:avLst/>
          </a:prstGeom>
          <a:solidFill>
            <a:srgbClr val="FF0000">
              <a:alpha val="41000"/>
            </a:srgb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026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943" y="2172724"/>
            <a:ext cx="4210800" cy="2107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 descr="Image result for google log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063" y="1452644"/>
            <a:ext cx="1763687" cy="501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Digital Marketing Domains</a:t>
            </a:r>
          </a:p>
        </p:txBody>
      </p:sp>
      <p:pic>
        <p:nvPicPr>
          <p:cNvPr id="5122" name="Picture 2" descr="Image result for facebook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7046" y="2238342"/>
            <a:ext cx="935385" cy="935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7" name="Picture 7" descr="Image result for whats app log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159223"/>
            <a:ext cx="1944216" cy="1093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 descr="Image result for instagram log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487" y="3226386"/>
            <a:ext cx="1082502" cy="107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1" name="Picture 11" descr="Image result for messenger log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0465" y="3252844"/>
            <a:ext cx="854392" cy="8620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33" name="Picture 13" descr="Image result for facebook brand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8644" y="1487240"/>
            <a:ext cx="2187387" cy="466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5237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1203598"/>
            <a:ext cx="4729634" cy="3481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/>
          <p:cNvSpPr txBox="1"/>
          <p:nvPr/>
        </p:nvSpPr>
        <p:spPr>
          <a:xfrm>
            <a:off x="5487386" y="864458"/>
            <a:ext cx="3656613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endParaRPr lang="en-US" dirty="0">
              <a:solidFill>
                <a:prstClr val="black"/>
              </a:solidFill>
            </a:endParaRPr>
          </a:p>
          <a:p>
            <a:pPr defTabSz="457200"/>
            <a:r>
              <a:rPr lang="en-US" dirty="0">
                <a:solidFill>
                  <a:prstClr val="black"/>
                </a:solidFill>
              </a:rPr>
              <a:t>Key Features:</a:t>
            </a:r>
          </a:p>
          <a:p>
            <a:pPr defTabSz="457200"/>
            <a:endParaRPr lang="en-US" dirty="0">
              <a:solidFill>
                <a:prstClr val="black"/>
              </a:solidFill>
            </a:endParaRPr>
          </a:p>
          <a:p>
            <a:pPr marL="717550" lvl="1" indent="-260350" defTabSz="457200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Can begin to guide the user on  ‘approval’ from 5 data fields -  ID, Email, Cell#, Income (Gross &amp; Net);</a:t>
            </a:r>
          </a:p>
          <a:p>
            <a:pPr marL="717550" lvl="1" indent="-260350" defTabSz="457200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The assessment of risk is identical to WesBank but significant re-engineering of the scorecard gives </a:t>
            </a:r>
          </a:p>
          <a:p>
            <a:pPr marL="1174750" lvl="2" indent="-260350" defTabSz="457200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ANY approvable deal for a given customer</a:t>
            </a:r>
          </a:p>
          <a:p>
            <a:pPr marL="1174750" lvl="2" indent="-260350" defTabSz="457200">
              <a:spcBef>
                <a:spcPts val="600"/>
              </a:spcBef>
              <a:buFont typeface="Arial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Counter Offer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WesBank Pre-Approvals</a:t>
            </a:r>
          </a:p>
        </p:txBody>
      </p:sp>
    </p:spTree>
    <p:extLst>
      <p:ext uri="{BB962C8B-B14F-4D97-AF65-F5344CB8AC3E}">
        <p14:creationId xmlns:p14="http://schemas.microsoft.com/office/powerpoint/2010/main" val="23646933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4388" t="11319" r="17985" b="10827"/>
          <a:stretch>
            <a:fillRect/>
          </a:stretch>
        </p:blipFill>
        <p:spPr bwMode="auto">
          <a:xfrm>
            <a:off x="1907704" y="1275606"/>
            <a:ext cx="4824536" cy="3122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le 6"/>
          <p:cNvSpPr txBox="1">
            <a:spLocks noGrp="1"/>
          </p:cNvSpPr>
          <p:nvPr>
            <p:ph type="title"/>
          </p:nvPr>
        </p:nvSpPr>
        <p:spPr>
          <a:xfrm>
            <a:off x="457200" y="342215"/>
            <a:ext cx="68559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3200" dirty="0">
                <a:solidFill>
                  <a:schemeClr val="bg1"/>
                </a:solidFill>
              </a:rPr>
              <a:t>WesBank Pre-Approvals – aka </a:t>
            </a:r>
            <a:r>
              <a:rPr lang="en-US" sz="3200" dirty="0" err="1">
                <a:solidFill>
                  <a:schemeClr val="bg1"/>
                </a:solidFill>
              </a:rPr>
              <a:t>Fasttrack</a:t>
            </a:r>
            <a:endParaRPr lang="en-US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9347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Scorecards as a Consumer Tool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522"/>
          <a:stretch/>
        </p:blipFill>
        <p:spPr bwMode="auto">
          <a:xfrm>
            <a:off x="899593" y="1279620"/>
            <a:ext cx="1800200" cy="3566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3968413" y="1923678"/>
            <a:ext cx="3742435" cy="21698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/>
              <a:t>Do you pay your current debt?</a:t>
            </a:r>
          </a:p>
          <a:p>
            <a:pPr>
              <a:lnSpc>
                <a:spcPct val="150000"/>
              </a:lnSpc>
            </a:pPr>
            <a:r>
              <a:rPr lang="en-US" dirty="0"/>
              <a:t>How much have you already?</a:t>
            </a:r>
          </a:p>
          <a:p>
            <a:pPr>
              <a:lnSpc>
                <a:spcPct val="150000"/>
              </a:lnSpc>
            </a:pPr>
            <a:r>
              <a:rPr lang="en-US" dirty="0"/>
              <a:t>Have much have you taken recently?</a:t>
            </a:r>
          </a:p>
          <a:p>
            <a:pPr>
              <a:lnSpc>
                <a:spcPct val="150000"/>
              </a:lnSpc>
            </a:pPr>
            <a:r>
              <a:rPr lang="en-US" dirty="0"/>
              <a:t>Do you pay your other commitments?</a:t>
            </a:r>
          </a:p>
          <a:p>
            <a:pPr>
              <a:lnSpc>
                <a:spcPct val="150000"/>
              </a:lnSpc>
            </a:pPr>
            <a:r>
              <a:rPr lang="en-US" dirty="0"/>
              <a:t>Track Record with debt?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V="1">
            <a:off x="2627784" y="2283718"/>
            <a:ext cx="1340629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V="1">
            <a:off x="2627784" y="2643758"/>
            <a:ext cx="1340629" cy="115212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endCxn id="4" idx="1"/>
          </p:cNvCxnSpPr>
          <p:nvPr/>
        </p:nvCxnSpPr>
        <p:spPr>
          <a:xfrm flipV="1">
            <a:off x="2627784" y="3008591"/>
            <a:ext cx="1340629" cy="10849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flipV="1">
            <a:off x="2627784" y="3435846"/>
            <a:ext cx="1340629" cy="1008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V="1">
            <a:off x="2627784" y="3795886"/>
            <a:ext cx="1340629" cy="93610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56087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Scorecard vs Personality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629" y="1266741"/>
            <a:ext cx="2305471" cy="23604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8995" y="1419622"/>
            <a:ext cx="2186223" cy="23604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915816" y="1680603"/>
            <a:ext cx="3210174" cy="15327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dirty="0"/>
              <a:t>Born:  1948</a:t>
            </a:r>
          </a:p>
          <a:p>
            <a:pPr>
              <a:lnSpc>
                <a:spcPct val="130000"/>
              </a:lnSpc>
            </a:pPr>
            <a:r>
              <a:rPr lang="en-US" dirty="0"/>
              <a:t>Segment:  Upper income</a:t>
            </a:r>
          </a:p>
          <a:p>
            <a:pPr>
              <a:lnSpc>
                <a:spcPct val="130000"/>
              </a:lnSpc>
            </a:pPr>
            <a:r>
              <a:rPr lang="en-US" dirty="0"/>
              <a:t>Own property in Central London</a:t>
            </a:r>
          </a:p>
          <a:p>
            <a:pPr>
              <a:lnSpc>
                <a:spcPct val="130000"/>
              </a:lnSpc>
            </a:pPr>
            <a:r>
              <a:rPr lang="en-US" dirty="0"/>
              <a:t>Married twice</a:t>
            </a:r>
          </a:p>
        </p:txBody>
      </p:sp>
    </p:spTree>
    <p:extLst>
      <p:ext uri="{BB962C8B-B14F-4D97-AF65-F5344CB8AC3E}">
        <p14:creationId xmlns:p14="http://schemas.microsoft.com/office/powerpoint/2010/main" val="4439887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did he win?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449" y="1200150"/>
            <a:ext cx="5905102" cy="3248025"/>
          </a:xfrm>
        </p:spPr>
      </p:pic>
    </p:spTree>
    <p:extLst>
      <p:ext uri="{BB962C8B-B14F-4D97-AF65-F5344CB8AC3E}">
        <p14:creationId xmlns:p14="http://schemas.microsoft.com/office/powerpoint/2010/main" val="2883558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Science or Subterfuge?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259632" y="1447202"/>
            <a:ext cx="1463504" cy="1622014"/>
            <a:chOff x="788906" y="2052610"/>
            <a:chExt cx="1728811" cy="2162686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88906" y="2052610"/>
              <a:ext cx="1728811" cy="172881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1381968" y="3722853"/>
              <a:ext cx="603050" cy="49244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50m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959" y="1266091"/>
            <a:ext cx="3744417" cy="19842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9872" y="3617506"/>
            <a:ext cx="1368152" cy="110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678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b="1" dirty="0"/>
              <a:t>Big 5 Personality Traits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 anchorCtr="0">
            <a:normAutofit fontScale="85000" lnSpcReduction="10000"/>
          </a:bodyPr>
          <a:lstStyle/>
          <a:p>
            <a:pPr marL="0" indent="0">
              <a:lnSpc>
                <a:spcPct val="200000"/>
              </a:lnSpc>
              <a:buNone/>
              <a:tabLst>
                <a:tab pos="3084513" algn="l"/>
                <a:tab pos="5657850" algn="l"/>
                <a:tab pos="6119813" algn="l"/>
              </a:tabLst>
            </a:pPr>
            <a:r>
              <a:rPr lang="en-US" sz="2000" b="1" dirty="0"/>
              <a:t>Openness to Experience</a:t>
            </a:r>
            <a:r>
              <a:rPr lang="en-US" sz="1900" dirty="0"/>
              <a:t>	Inventive/Curious	to	Consistent/Cautious</a:t>
            </a:r>
            <a:endParaRPr lang="en-ZA" sz="1900" dirty="0"/>
          </a:p>
          <a:p>
            <a:pPr marL="0" indent="0">
              <a:lnSpc>
                <a:spcPct val="200000"/>
              </a:lnSpc>
              <a:buNone/>
              <a:tabLst>
                <a:tab pos="3084513" algn="l"/>
                <a:tab pos="5657850" algn="l"/>
                <a:tab pos="6119813" algn="l"/>
              </a:tabLst>
            </a:pPr>
            <a:r>
              <a:rPr lang="en-US" sz="2000" b="1" dirty="0"/>
              <a:t>Conscientiousness</a:t>
            </a:r>
            <a:r>
              <a:rPr lang="en-US" sz="1900" dirty="0"/>
              <a:t>	Efficient/</a:t>
            </a:r>
            <a:r>
              <a:rPr lang="en-US" sz="1900" dirty="0" err="1"/>
              <a:t>Organised</a:t>
            </a:r>
            <a:r>
              <a:rPr lang="en-US" sz="1900" dirty="0"/>
              <a:t>	to	</a:t>
            </a:r>
            <a:r>
              <a:rPr lang="en-US" sz="1900" dirty="0" err="1"/>
              <a:t>EasyGoing</a:t>
            </a:r>
            <a:r>
              <a:rPr lang="en-US" sz="1900" dirty="0"/>
              <a:t>/Careless</a:t>
            </a:r>
            <a:endParaRPr lang="en-ZA" sz="1900" dirty="0"/>
          </a:p>
          <a:p>
            <a:pPr marL="0" indent="0">
              <a:lnSpc>
                <a:spcPct val="200000"/>
              </a:lnSpc>
              <a:buNone/>
              <a:tabLst>
                <a:tab pos="3084513" algn="l"/>
                <a:tab pos="5657850" algn="l"/>
                <a:tab pos="6119813" algn="l"/>
              </a:tabLst>
            </a:pPr>
            <a:r>
              <a:rPr lang="en-US" sz="2000" b="1" dirty="0"/>
              <a:t>Extraversion</a:t>
            </a:r>
            <a:r>
              <a:rPr lang="en-US" sz="1900" dirty="0"/>
              <a:t>	Outgoing/</a:t>
            </a:r>
            <a:r>
              <a:rPr lang="en-US" sz="1900" dirty="0" err="1"/>
              <a:t>Energentic</a:t>
            </a:r>
            <a:r>
              <a:rPr lang="en-US" sz="1900" dirty="0"/>
              <a:t>	to	Solidarity/Reserved</a:t>
            </a:r>
            <a:endParaRPr lang="en-ZA" sz="1900" dirty="0"/>
          </a:p>
          <a:p>
            <a:pPr marL="0" indent="0">
              <a:lnSpc>
                <a:spcPct val="200000"/>
              </a:lnSpc>
              <a:buNone/>
              <a:tabLst>
                <a:tab pos="3084513" algn="l"/>
                <a:tab pos="5657850" algn="l"/>
                <a:tab pos="6119813" algn="l"/>
              </a:tabLst>
            </a:pPr>
            <a:r>
              <a:rPr lang="en-US" sz="2000" b="1" dirty="0"/>
              <a:t>Agreeableness</a:t>
            </a:r>
            <a:r>
              <a:rPr lang="en-US" sz="1900" dirty="0"/>
              <a:t>	Friendly/Compassionate	to	Challenging / Detached</a:t>
            </a:r>
            <a:endParaRPr lang="en-ZA" sz="1900" dirty="0"/>
          </a:p>
          <a:p>
            <a:pPr marL="0" indent="0">
              <a:lnSpc>
                <a:spcPct val="200000"/>
              </a:lnSpc>
              <a:buNone/>
              <a:tabLst>
                <a:tab pos="3084513" algn="l"/>
                <a:tab pos="5657850" algn="l"/>
                <a:tab pos="6119813" algn="l"/>
              </a:tabLst>
            </a:pPr>
            <a:r>
              <a:rPr lang="en-US" sz="1900" b="1" dirty="0"/>
              <a:t>Neuroticism</a:t>
            </a:r>
            <a:r>
              <a:rPr lang="en-US" sz="1900" dirty="0"/>
              <a:t>	Sensitive/Nervous	to 	Secure/Confident</a:t>
            </a:r>
            <a:endParaRPr lang="en-ZA" sz="1900" dirty="0"/>
          </a:p>
        </p:txBody>
      </p:sp>
    </p:spTree>
    <p:extLst>
      <p:ext uri="{BB962C8B-B14F-4D97-AF65-F5344CB8AC3E}">
        <p14:creationId xmlns:p14="http://schemas.microsoft.com/office/powerpoint/2010/main" val="16015821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Hyper Segmentation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mr-IN" dirty="0"/>
              <a:t>…</a:t>
            </a:r>
            <a:r>
              <a:rPr lang="en-US" dirty="0"/>
              <a:t>Pretty much every message that Trump put out was data-driven……... on the day of the third presidential debate between Trump and Clinton, </a:t>
            </a:r>
            <a:r>
              <a:rPr lang="en-US" b="1" dirty="0"/>
              <a:t>Trump’s team tested 175,000 different ad variations for his arguments</a:t>
            </a:r>
            <a:r>
              <a:rPr lang="en-US" dirty="0"/>
              <a:t>, in order to find the right versions above all via Facebook. The messages differed </a:t>
            </a:r>
            <a:r>
              <a:rPr lang="mr-IN" dirty="0"/>
              <a:t>…………</a:t>
            </a:r>
            <a:r>
              <a:rPr lang="en-US" dirty="0"/>
              <a:t> in order to target the recipients in the optimal psychological way</a:t>
            </a:r>
            <a:r>
              <a:rPr lang="mr-IN" dirty="0"/>
              <a:t>……</a:t>
            </a:r>
            <a:r>
              <a:rPr lang="en-US" dirty="0"/>
              <a:t>..This fine-tuning reaches all the way down to the smallest groups</a:t>
            </a:r>
            <a:r>
              <a:rPr lang="mr-IN" dirty="0"/>
              <a:t>……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30336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771650"/>
            <a:ext cx="3871879" cy="21682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960756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REPORTCONTROLSVISIBLE" val="Empty"/>
  <p:tag name="_AMO_UNIQUEIDENTIFIER" val="c2663bcf-2fe9-4044-ba3d-dd36491d4a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FNB 2015 Theme white footer">
  <a:themeElements>
    <a:clrScheme name="FNB Palette">
      <a:dk1>
        <a:srgbClr val="009999"/>
      </a:dk1>
      <a:lt1>
        <a:srgbClr val="FFFFFF"/>
      </a:lt1>
      <a:dk2>
        <a:srgbClr val="006666"/>
      </a:dk2>
      <a:lt2>
        <a:srgbClr val="FFFFFF"/>
      </a:lt2>
      <a:accent1>
        <a:srgbClr val="009999"/>
      </a:accent1>
      <a:accent2>
        <a:srgbClr val="FA9D1E"/>
      </a:accent2>
      <a:accent3>
        <a:srgbClr val="009999"/>
      </a:accent3>
      <a:accent4>
        <a:srgbClr val="F47920"/>
      </a:accent4>
      <a:accent5>
        <a:srgbClr val="003C3D"/>
      </a:accent5>
      <a:accent6>
        <a:srgbClr val="CCCCCC"/>
      </a:accent6>
      <a:hlink>
        <a:srgbClr val="FF6600"/>
      </a:hlink>
      <a:folHlink>
        <a:srgbClr val="FF9933"/>
      </a:folHlink>
    </a:clrScheme>
    <a:fontScheme name="FNB Fonts">
      <a:majorFont>
        <a:latin typeface="FNB Sans Light"/>
        <a:ea typeface=""/>
        <a:cs typeface=""/>
      </a:majorFont>
      <a:minorFont>
        <a:latin typeface="FNB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NB 2015 Theme white footer">
  <a:themeElements>
    <a:clrScheme name="FNB Palette">
      <a:dk1>
        <a:srgbClr val="009999"/>
      </a:dk1>
      <a:lt1>
        <a:srgbClr val="FFFFFF"/>
      </a:lt1>
      <a:dk2>
        <a:srgbClr val="006666"/>
      </a:dk2>
      <a:lt2>
        <a:srgbClr val="FFFFFF"/>
      </a:lt2>
      <a:accent1>
        <a:srgbClr val="009999"/>
      </a:accent1>
      <a:accent2>
        <a:srgbClr val="FA9D1E"/>
      </a:accent2>
      <a:accent3>
        <a:srgbClr val="009999"/>
      </a:accent3>
      <a:accent4>
        <a:srgbClr val="F47920"/>
      </a:accent4>
      <a:accent5>
        <a:srgbClr val="003C3D"/>
      </a:accent5>
      <a:accent6>
        <a:srgbClr val="CCCCCC"/>
      </a:accent6>
      <a:hlink>
        <a:srgbClr val="FF6600"/>
      </a:hlink>
      <a:folHlink>
        <a:srgbClr val="FF9933"/>
      </a:folHlink>
    </a:clrScheme>
    <a:fontScheme name="FNB Fonts">
      <a:majorFont>
        <a:latin typeface="FNB Sans Light"/>
        <a:ea typeface=""/>
        <a:cs typeface=""/>
      </a:majorFont>
      <a:minorFont>
        <a:latin typeface="FNB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Custom 5">
      <a:dk1>
        <a:srgbClr val="3C474E"/>
      </a:dk1>
      <a:lt1>
        <a:sysClr val="window" lastClr="FFFFFF"/>
      </a:lt1>
      <a:dk2>
        <a:srgbClr val="3C474E"/>
      </a:dk2>
      <a:lt2>
        <a:srgbClr val="FFFFFF"/>
      </a:lt2>
      <a:accent1>
        <a:srgbClr val="15A3B2"/>
      </a:accent1>
      <a:accent2>
        <a:srgbClr val="F39200"/>
      </a:accent2>
      <a:accent3>
        <a:srgbClr val="7C878E"/>
      </a:accent3>
      <a:accent4>
        <a:srgbClr val="7030A0"/>
      </a:accent4>
      <a:accent5>
        <a:srgbClr val="000000"/>
      </a:accent5>
      <a:accent6>
        <a:srgbClr val="CF3F27"/>
      </a:accent6>
      <a:hlink>
        <a:srgbClr val="15A3B2"/>
      </a:hlink>
      <a:folHlink>
        <a:srgbClr val="7C87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WesBank 2016">
      <a:dk1>
        <a:srgbClr val="3C474E"/>
      </a:dk1>
      <a:lt1>
        <a:sysClr val="window" lastClr="FFFFFF"/>
      </a:lt1>
      <a:dk2>
        <a:srgbClr val="3C474E"/>
      </a:dk2>
      <a:lt2>
        <a:srgbClr val="FFFFFF"/>
      </a:lt2>
      <a:accent1>
        <a:srgbClr val="69D2DC"/>
      </a:accent1>
      <a:accent2>
        <a:srgbClr val="15A3B2"/>
      </a:accent2>
      <a:accent3>
        <a:srgbClr val="007582"/>
      </a:accent3>
      <a:accent4>
        <a:srgbClr val="F2BC47"/>
      </a:accent4>
      <a:accent5>
        <a:srgbClr val="F39200"/>
      </a:accent5>
      <a:accent6>
        <a:srgbClr val="CF3F27"/>
      </a:accent6>
      <a:hlink>
        <a:srgbClr val="15A3B2"/>
      </a:hlink>
      <a:folHlink>
        <a:srgbClr val="7C878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5CC2131EC6BC245BE80808FF2395D20" ma:contentTypeVersion="15" ma:contentTypeDescription="Create a new document." ma:contentTypeScope="" ma:versionID="969708624394e5cf9920bd9fa2589401">
  <xsd:schema xmlns:xsd="http://www.w3.org/2001/XMLSchema" xmlns:xs="http://www.w3.org/2001/XMLSchema" xmlns:p="http://schemas.microsoft.com/office/2006/metadata/properties" xmlns:ns2="96d2161b-6042-486a-ae80-a686226e8ade" xmlns:ns3="4973980f-dc49-4b73-885d-baabe04b5290" targetNamespace="http://schemas.microsoft.com/office/2006/metadata/properties" ma:root="true" ma:fieldsID="2eca130d87e522a2dc615cc464dbb96a" ns2:_="" ns3:_="">
    <xsd:import namespace="96d2161b-6042-486a-ae80-a686226e8ade"/>
    <xsd:import namespace="4973980f-dc49-4b73-885d-baabe04b5290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CR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d2161b-6042-486a-ae80-a686226e8a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db6a357-f029-49c2-bf43-a7a50e729ab6}" ma:internalName="TaxCatchAll" ma:showField="CatchAllData" ma:web="96d2161b-6042-486a-ae80-a686226e8a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973980f-dc49-4b73-885d-baabe04b52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45ef5152-bb20-4323-97fa-b2191cfb06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>
    <TaxCatchAll xmlns="96d2161b-6042-486a-ae80-a686226e8ade" xsi:nil="true"/>
    <lcf76f155ced4ddcb4097134ff3c332f xmlns="4973980f-dc49-4b73-885d-baabe04b52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AF71D73-8512-413E-BE1F-B1D2587CA3C2}"/>
</file>

<file path=customXml/itemProps2.xml><?xml version="1.0" encoding="utf-8"?>
<ds:datastoreItem xmlns:ds="http://schemas.openxmlformats.org/officeDocument/2006/customXml" ds:itemID="{41EEAADD-AB42-4B9E-952B-19BC8EB2AA7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17B4E78-60EC-42BF-9090-3FDD6D2C2CCE}">
  <ds:schemaRefs>
    <ds:schemaRef ds:uri="2282a382-480e-49d3-9537-c8082346294f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68892</TotalTime>
  <Words>470</Words>
  <Application>Microsoft Office PowerPoint</Application>
  <PresentationFormat>On-screen Show (16:9)</PresentationFormat>
  <Paragraphs>114</Paragraphs>
  <Slides>20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Calibri</vt:lpstr>
      <vt:lpstr>Calibri Light</vt:lpstr>
      <vt:lpstr>FNB Sans Light</vt:lpstr>
      <vt:lpstr>FNB 2015 Theme white footer</vt:lpstr>
      <vt:lpstr>1_FNB 2015 Theme white footer</vt:lpstr>
      <vt:lpstr>1_Office Theme</vt:lpstr>
      <vt:lpstr>Office Theme</vt:lpstr>
      <vt:lpstr>think-cell Slide</vt:lpstr>
      <vt:lpstr>Creative Thinking for Banking Collaboration</vt:lpstr>
      <vt:lpstr>How People Buy Cars</vt:lpstr>
      <vt:lpstr>How People Buy Cars</vt:lpstr>
      <vt:lpstr>Top SA Sites</vt:lpstr>
      <vt:lpstr>Dealership Acquisitions Funnel</vt:lpstr>
      <vt:lpstr>Dealership Acquisitions Funnel</vt:lpstr>
      <vt:lpstr>Rethink sale process – revenue per employee</vt:lpstr>
      <vt:lpstr>Dealership / Customer Distances</vt:lpstr>
      <vt:lpstr>Time on Floorplan</vt:lpstr>
      <vt:lpstr>Digital Marketing - </vt:lpstr>
      <vt:lpstr>Digital Marketing Domains</vt:lpstr>
      <vt:lpstr>WesBank Pre-Approvals</vt:lpstr>
      <vt:lpstr>WesBank Pre-Approvals – aka Fasttrack</vt:lpstr>
      <vt:lpstr>Scorecards as a Consumer Tool</vt:lpstr>
      <vt:lpstr>Scorecard vs Personality</vt:lpstr>
      <vt:lpstr>How did he win?</vt:lpstr>
      <vt:lpstr>Science or Subterfuge?</vt:lpstr>
      <vt:lpstr>Big 5 Personality Traits</vt:lpstr>
      <vt:lpstr>Hyper Segmentation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f2246678</dc:creator>
  <cp:lastModifiedBy>Nicky September</cp:lastModifiedBy>
  <cp:revision>710</cp:revision>
  <cp:lastPrinted>2018-07-09T07:23:37Z</cp:lastPrinted>
  <dcterms:created xsi:type="dcterms:W3CDTF">2015-01-14T08:27:10Z</dcterms:created>
  <dcterms:modified xsi:type="dcterms:W3CDTF">2025-07-30T14:15:52Z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0x01010005CC2131EC6BC245BE80808FF2395D20</vt:lpwstr>
  </property>
</Properties>
</file>