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6"/>
  </p:notesMasterIdLst>
  <p:sldIdLst>
    <p:sldId id="256" r:id="rId2"/>
    <p:sldId id="409" r:id="rId3"/>
    <p:sldId id="410" r:id="rId4"/>
    <p:sldId id="394" r:id="rId5"/>
    <p:sldId id="407" r:id="rId6"/>
    <p:sldId id="400" r:id="rId7"/>
    <p:sldId id="406" r:id="rId8"/>
    <p:sldId id="411" r:id="rId9"/>
    <p:sldId id="412" r:id="rId10"/>
    <p:sldId id="414" r:id="rId11"/>
    <p:sldId id="420" r:id="rId12"/>
    <p:sldId id="421" r:id="rId13"/>
    <p:sldId id="422" r:id="rId14"/>
    <p:sldId id="419" r:id="rId15"/>
    <p:sldId id="418" r:id="rId16"/>
    <p:sldId id="423" r:id="rId17"/>
    <p:sldId id="415" r:id="rId18"/>
    <p:sldId id="424" r:id="rId19"/>
    <p:sldId id="425" r:id="rId20"/>
    <p:sldId id="416" r:id="rId21"/>
    <p:sldId id="408" r:id="rId22"/>
    <p:sldId id="379" r:id="rId23"/>
    <p:sldId id="402" r:id="rId24"/>
    <p:sldId id="392" r:id="rId25"/>
  </p:sldIdLst>
  <p:sldSz cx="9144000" cy="6858000" type="screen4x3"/>
  <p:notesSz cx="6797675" cy="9926638"/>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7C03"/>
    <a:srgbClr val="339966"/>
    <a:srgbClr val="FF6600"/>
    <a:srgbClr val="DE5A00"/>
    <a:srgbClr val="000000"/>
    <a:srgbClr val="C00000"/>
    <a:srgbClr val="00C478"/>
    <a:srgbClr val="00C450"/>
    <a:srgbClr val="00C4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44" autoAdjust="0"/>
    <p:restoredTop sz="96395" autoAdjust="0"/>
  </p:normalViewPr>
  <p:slideViewPr>
    <p:cSldViewPr>
      <p:cViewPr varScale="1">
        <p:scale>
          <a:sx n="80" d="100"/>
          <a:sy n="80" d="100"/>
        </p:scale>
        <p:origin x="1512" y="58"/>
      </p:cViewPr>
      <p:guideLst>
        <p:guide orient="horz" pos="2160"/>
        <p:guide pos="2880"/>
      </p:guideLst>
    </p:cSldViewPr>
  </p:slideViewPr>
  <p:outlineViewPr>
    <p:cViewPr>
      <p:scale>
        <a:sx n="33" d="100"/>
        <a:sy n="33" d="100"/>
      </p:scale>
      <p:origin x="0" y="363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entury Gothic" panose="020B0502020202020204" pitchFamily="34" charset="0"/>
                <a:ea typeface="+mn-ea"/>
                <a:cs typeface="+mn-cs"/>
              </a:defRPr>
            </a:pPr>
            <a:r>
              <a:rPr lang="en-ZA" dirty="0">
                <a:latin typeface="Century Gothic" panose="020B0502020202020204" pitchFamily="34" charset="0"/>
              </a:rPr>
              <a:t>Total</a:t>
            </a:r>
            <a:r>
              <a:rPr lang="en-ZA" baseline="0" dirty="0">
                <a:latin typeface="Century Gothic" panose="020B0502020202020204" pitchFamily="34" charset="0"/>
              </a:rPr>
              <a:t> Reported </a:t>
            </a:r>
            <a:r>
              <a:rPr lang="en-ZA" dirty="0">
                <a:latin typeface="Century Gothic" panose="020B0502020202020204" pitchFamily="34" charset="0"/>
              </a:rPr>
              <a:t>DC Reserves</a:t>
            </a:r>
          </a:p>
          <a:p>
            <a:pPr>
              <a:defRPr>
                <a:latin typeface="Century Gothic" panose="020B0502020202020204" pitchFamily="34" charset="0"/>
              </a:defRPr>
            </a:pPr>
            <a:r>
              <a:rPr lang="en-ZA" dirty="0">
                <a:latin typeface="Century Gothic" panose="020B0502020202020204" pitchFamily="34" charset="0"/>
              </a:rPr>
              <a:t>R’1000</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lineChart>
        <c:grouping val="standard"/>
        <c:varyColors val="0"/>
        <c:ser>
          <c:idx val="0"/>
          <c:order val="0"/>
          <c:tx>
            <c:strRef>
              <c:f>Sheet1!$B$1</c:f>
              <c:strCache>
                <c:ptCount val="1"/>
                <c:pt idx="0">
                  <c:v>DC Reserve Accounts</c:v>
                </c:pt>
              </c:strCache>
            </c:strRef>
          </c:tx>
          <c:spPr>
            <a:ln w="28575" cap="rnd">
              <a:solidFill>
                <a:schemeClr val="accent1"/>
              </a:solidFill>
              <a:round/>
            </a:ln>
            <a:effectLst/>
          </c:spPr>
          <c:marker>
            <c:symbol val="none"/>
          </c:marker>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#,##0</c:formatCode>
                <c:ptCount val="12"/>
                <c:pt idx="0">
                  <c:v>65840.665999999997</c:v>
                </c:pt>
                <c:pt idx="1">
                  <c:v>79049.656000000003</c:v>
                </c:pt>
                <c:pt idx="2">
                  <c:v>85956.664999999994</c:v>
                </c:pt>
                <c:pt idx="3">
                  <c:v>80042.676999999996</c:v>
                </c:pt>
                <c:pt idx="4">
                  <c:v>70287.654999999999</c:v>
                </c:pt>
                <c:pt idx="5">
                  <c:v>78244.009999999995</c:v>
                </c:pt>
                <c:pt idx="6">
                  <c:v>83300.497000000003</c:v>
                </c:pt>
                <c:pt idx="7">
                  <c:v>97158.59</c:v>
                </c:pt>
                <c:pt idx="8">
                  <c:v>106267.174</c:v>
                </c:pt>
                <c:pt idx="9">
                  <c:v>116568.064</c:v>
                </c:pt>
                <c:pt idx="10" formatCode="_ * #,##0_ ;_ * \-#,##0_ ;_ * &quot;-&quot;??_ ;_ @_ ">
                  <c:v>173825.62599999999</c:v>
                </c:pt>
                <c:pt idx="11" formatCode="_ * #,##0_ ;_ * \-#,##0_ ;_ * &quot;-&quot;??_ ;_ @_ ">
                  <c:v>172278.394</c:v>
                </c:pt>
              </c:numCache>
            </c:numRef>
          </c:val>
          <c:smooth val="0"/>
          <c:extLst>
            <c:ext xmlns:c16="http://schemas.microsoft.com/office/drawing/2014/chart" uri="{C3380CC4-5D6E-409C-BE32-E72D297353CC}">
              <c16:uniqueId val="{00000000-AEAD-4580-A91F-D4D8E0E99986}"/>
            </c:ext>
          </c:extLst>
        </c:ser>
        <c:ser>
          <c:idx val="1"/>
          <c:order val="1"/>
          <c:tx>
            <c:strRef>
              <c:f>Sheet1!$C$1</c:f>
              <c:strCache>
                <c:ptCount val="1"/>
                <c:pt idx="0">
                  <c:v>2% Data Reserve</c:v>
                </c:pt>
              </c:strCache>
            </c:strRef>
          </c:tx>
          <c:spPr>
            <a:ln w="28575" cap="rnd">
              <a:solidFill>
                <a:schemeClr val="accent2"/>
              </a:solidFill>
              <a:round/>
            </a:ln>
            <a:effectLst/>
          </c:spPr>
          <c:marker>
            <c:symbol val="none"/>
          </c:marker>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Sheet1!$C$2:$C$13</c:f>
              <c:numCache>
                <c:formatCode>#,##0</c:formatCode>
                <c:ptCount val="12"/>
                <c:pt idx="0">
                  <c:v>10238.5524</c:v>
                </c:pt>
                <c:pt idx="1">
                  <c:v>12919.48638</c:v>
                </c:pt>
                <c:pt idx="2">
                  <c:v>15382.21552</c:v>
                </c:pt>
                <c:pt idx="3">
                  <c:v>15329.277</c:v>
                </c:pt>
                <c:pt idx="4">
                  <c:v>15546.742200000001</c:v>
                </c:pt>
                <c:pt idx="5">
                  <c:v>17387.670160000001</c:v>
                </c:pt>
                <c:pt idx="6">
                  <c:v>19491.540940000003</c:v>
                </c:pt>
                <c:pt idx="7">
                  <c:v>22502.209440000002</c:v>
                </c:pt>
                <c:pt idx="8">
                  <c:v>26359.447680000001</c:v>
                </c:pt>
                <c:pt idx="9">
                  <c:v>30378.018840000001</c:v>
                </c:pt>
                <c:pt idx="10" formatCode="_ * #,##0_ ;_ * \-#,##0_ ;_ * &quot;-&quot;??_ ;_ @_ ">
                  <c:v>33806.304160000007</c:v>
                </c:pt>
                <c:pt idx="11" formatCode="_ * #,##0_ ;_ * \-#,##0_ ;_ * &quot;-&quot;??_ ;_ @_ ">
                  <c:v>35624.682840000001</c:v>
                </c:pt>
              </c:numCache>
            </c:numRef>
          </c:val>
          <c:smooth val="0"/>
          <c:extLst>
            <c:ext xmlns:c16="http://schemas.microsoft.com/office/drawing/2014/chart" uri="{C3380CC4-5D6E-409C-BE32-E72D297353CC}">
              <c16:uniqueId val="{00000001-AEAD-4580-A91F-D4D8E0E99986}"/>
            </c:ext>
          </c:extLst>
        </c:ser>
        <c:dLbls>
          <c:showLegendKey val="0"/>
          <c:showVal val="0"/>
          <c:showCatName val="0"/>
          <c:showSerName val="0"/>
          <c:showPercent val="0"/>
          <c:showBubbleSize val="0"/>
        </c:dLbls>
        <c:smooth val="0"/>
        <c:axId val="332257808"/>
        <c:axId val="332258136"/>
      </c:lineChart>
      <c:catAx>
        <c:axId val="33225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58136"/>
        <c:crosses val="autoZero"/>
        <c:auto val="1"/>
        <c:lblAlgn val="ctr"/>
        <c:lblOffset val="100"/>
        <c:noMultiLvlLbl val="0"/>
      </c:catAx>
      <c:valAx>
        <c:axId val="332258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5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ZA" dirty="0"/>
              <a:t>Fees </a:t>
            </a:r>
            <a:r>
              <a:rPr lang="en-ZA" dirty="0" err="1"/>
              <a:t>R’m</a:t>
            </a:r>
            <a:endParaRPr lang="en-ZA"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ZA"/>
        </a:p>
      </c:txPr>
    </c:title>
    <c:autoTitleDeleted val="0"/>
    <c:plotArea>
      <c:layout/>
      <c:lineChart>
        <c:grouping val="standard"/>
        <c:varyColors val="0"/>
        <c:ser>
          <c:idx val="0"/>
          <c:order val="0"/>
          <c:tx>
            <c:strRef>
              <c:f>Sheet1!$B$1</c:f>
              <c:strCache>
                <c:ptCount val="1"/>
                <c:pt idx="0">
                  <c:v>Actuarial fees</c:v>
                </c:pt>
              </c:strCache>
            </c:strRef>
          </c:tx>
          <c:spPr>
            <a:ln w="28575" cap="rnd">
              <a:solidFill>
                <a:schemeClr val="accent1"/>
              </a:solidFill>
              <a:round/>
            </a:ln>
            <a:effectLst/>
          </c:spPr>
          <c:marker>
            <c:symbol val="none"/>
          </c:marker>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#,##0</c:formatCode>
                <c:ptCount val="12"/>
                <c:pt idx="0">
                  <c:v>71.004999999999995</c:v>
                </c:pt>
                <c:pt idx="1">
                  <c:v>86.995999999999995</c:v>
                </c:pt>
                <c:pt idx="2">
                  <c:v>86.712999999999994</c:v>
                </c:pt>
                <c:pt idx="3">
                  <c:v>112.959</c:v>
                </c:pt>
                <c:pt idx="4">
                  <c:v>101.474</c:v>
                </c:pt>
                <c:pt idx="5">
                  <c:v>112.491</c:v>
                </c:pt>
                <c:pt idx="6">
                  <c:v>130.727</c:v>
                </c:pt>
                <c:pt idx="7">
                  <c:v>167.48099999999999</c:v>
                </c:pt>
                <c:pt idx="8">
                  <c:v>158.78399999999999</c:v>
                </c:pt>
                <c:pt idx="9">
                  <c:v>177.70699999999999</c:v>
                </c:pt>
                <c:pt idx="10">
                  <c:v>195.804</c:v>
                </c:pt>
                <c:pt idx="11">
                  <c:v>269.8</c:v>
                </c:pt>
              </c:numCache>
            </c:numRef>
          </c:val>
          <c:smooth val="0"/>
          <c:extLst>
            <c:ext xmlns:c16="http://schemas.microsoft.com/office/drawing/2014/chart" uri="{C3380CC4-5D6E-409C-BE32-E72D297353CC}">
              <c16:uniqueId val="{00000000-AEAD-4580-A91F-D4D8E0E99986}"/>
            </c:ext>
          </c:extLst>
        </c:ser>
        <c:ser>
          <c:idx val="1"/>
          <c:order val="1"/>
          <c:tx>
            <c:strRef>
              <c:f>Sheet1!$C$1</c:f>
              <c:strCache>
                <c:ptCount val="1"/>
                <c:pt idx="0">
                  <c:v>Administration fees</c:v>
                </c:pt>
              </c:strCache>
            </c:strRef>
          </c:tx>
          <c:spPr>
            <a:ln w="28575" cap="rnd">
              <a:solidFill>
                <a:schemeClr val="accent2"/>
              </a:solidFill>
              <a:round/>
            </a:ln>
            <a:effectLst/>
          </c:spPr>
          <c:marker>
            <c:symbol val="none"/>
          </c:marker>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Sheet1!$C$2:$C$13</c:f>
              <c:numCache>
                <c:formatCode>#,##0</c:formatCode>
                <c:ptCount val="12"/>
                <c:pt idx="0">
                  <c:v>1571.1859999999999</c:v>
                </c:pt>
                <c:pt idx="1">
                  <c:v>2079.4059999999999</c:v>
                </c:pt>
                <c:pt idx="2">
                  <c:v>2308.7260000000001</c:v>
                </c:pt>
                <c:pt idx="3">
                  <c:v>2312.4079999999999</c:v>
                </c:pt>
                <c:pt idx="4">
                  <c:v>2505.21</c:v>
                </c:pt>
                <c:pt idx="5">
                  <c:v>2865.3739999999998</c:v>
                </c:pt>
                <c:pt idx="6">
                  <c:v>2882.8789999999999</c:v>
                </c:pt>
                <c:pt idx="7">
                  <c:v>3494.04</c:v>
                </c:pt>
                <c:pt idx="8">
                  <c:v>3639.598</c:v>
                </c:pt>
                <c:pt idx="9">
                  <c:v>4116.7460000000001</c:v>
                </c:pt>
                <c:pt idx="10">
                  <c:v>4376.2299999999996</c:v>
                </c:pt>
                <c:pt idx="11">
                  <c:v>4759.8609999999999</c:v>
                </c:pt>
              </c:numCache>
            </c:numRef>
          </c:val>
          <c:smooth val="0"/>
          <c:extLst>
            <c:ext xmlns:c16="http://schemas.microsoft.com/office/drawing/2014/chart" uri="{C3380CC4-5D6E-409C-BE32-E72D297353CC}">
              <c16:uniqueId val="{00000001-AEAD-4580-A91F-D4D8E0E99986}"/>
            </c:ext>
          </c:extLst>
        </c:ser>
        <c:ser>
          <c:idx val="2"/>
          <c:order val="2"/>
          <c:tx>
            <c:strRef>
              <c:f>Sheet1!$D$1</c:f>
              <c:strCache>
                <c:ptCount val="1"/>
                <c:pt idx="0">
                  <c:v>Audit fees</c:v>
                </c:pt>
              </c:strCache>
            </c:strRef>
          </c:tx>
          <c:spPr>
            <a:ln w="28575" cap="rnd">
              <a:solidFill>
                <a:schemeClr val="accent3"/>
              </a:solidFill>
              <a:round/>
            </a:ln>
            <a:effectLst/>
          </c:spPr>
          <c:marker>
            <c:symbol val="none"/>
          </c:marker>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Sheet1!$D$2:$D$13</c:f>
              <c:numCache>
                <c:formatCode>#,##0</c:formatCode>
                <c:ptCount val="12"/>
                <c:pt idx="0">
                  <c:v>86.933000000000007</c:v>
                </c:pt>
                <c:pt idx="1">
                  <c:v>131.29400000000001</c:v>
                </c:pt>
                <c:pt idx="2">
                  <c:v>148.316</c:v>
                </c:pt>
                <c:pt idx="3">
                  <c:v>147.375</c:v>
                </c:pt>
                <c:pt idx="4">
                  <c:v>161.488</c:v>
                </c:pt>
                <c:pt idx="5">
                  <c:v>227.28800000000001</c:v>
                </c:pt>
                <c:pt idx="6">
                  <c:v>300.83499999999998</c:v>
                </c:pt>
                <c:pt idx="7">
                  <c:v>315.702</c:v>
                </c:pt>
                <c:pt idx="8">
                  <c:v>322.02499999999998</c:v>
                </c:pt>
                <c:pt idx="9">
                  <c:v>346.96600000000001</c:v>
                </c:pt>
                <c:pt idx="10">
                  <c:v>386.81799999999998</c:v>
                </c:pt>
                <c:pt idx="11">
                  <c:v>221.47300000000001</c:v>
                </c:pt>
              </c:numCache>
            </c:numRef>
          </c:val>
          <c:smooth val="0"/>
          <c:extLst>
            <c:ext xmlns:c16="http://schemas.microsoft.com/office/drawing/2014/chart" uri="{C3380CC4-5D6E-409C-BE32-E72D297353CC}">
              <c16:uniqueId val="{00000000-DC54-439F-B9B2-84E66F86BF4E}"/>
            </c:ext>
          </c:extLst>
        </c:ser>
        <c:ser>
          <c:idx val="3"/>
          <c:order val="3"/>
          <c:tx>
            <c:strRef>
              <c:f>Sheet1!$E$1</c:f>
              <c:strCache>
                <c:ptCount val="1"/>
                <c:pt idx="0">
                  <c:v>Consultancy fees</c:v>
                </c:pt>
              </c:strCache>
            </c:strRef>
          </c:tx>
          <c:spPr>
            <a:ln w="28575" cap="rnd">
              <a:solidFill>
                <a:schemeClr val="accent4"/>
              </a:solidFill>
              <a:round/>
            </a:ln>
            <a:effectLst/>
          </c:spPr>
          <c:marker>
            <c:symbol val="none"/>
          </c:marker>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Sheet1!$E$2:$E$13</c:f>
              <c:numCache>
                <c:formatCode>#,##0</c:formatCode>
                <c:ptCount val="12"/>
                <c:pt idx="0">
                  <c:v>136.119</c:v>
                </c:pt>
                <c:pt idx="1">
                  <c:v>268.125</c:v>
                </c:pt>
                <c:pt idx="2">
                  <c:v>312.06299999999999</c:v>
                </c:pt>
                <c:pt idx="3">
                  <c:v>412.63900000000001</c:v>
                </c:pt>
                <c:pt idx="4">
                  <c:v>429.99099999999999</c:v>
                </c:pt>
                <c:pt idx="5">
                  <c:v>463.57600000000002</c:v>
                </c:pt>
                <c:pt idx="6">
                  <c:v>522.721</c:v>
                </c:pt>
                <c:pt idx="7">
                  <c:v>525.48699999999997</c:v>
                </c:pt>
                <c:pt idx="8">
                  <c:v>588.36</c:v>
                </c:pt>
                <c:pt idx="9">
                  <c:v>459.709</c:v>
                </c:pt>
                <c:pt idx="10">
                  <c:v>705.52700000000004</c:v>
                </c:pt>
                <c:pt idx="11">
                  <c:v>719.99800000000005</c:v>
                </c:pt>
              </c:numCache>
            </c:numRef>
          </c:val>
          <c:smooth val="0"/>
          <c:extLst>
            <c:ext xmlns:c16="http://schemas.microsoft.com/office/drawing/2014/chart" uri="{C3380CC4-5D6E-409C-BE32-E72D297353CC}">
              <c16:uniqueId val="{00000001-DC54-439F-B9B2-84E66F86BF4E}"/>
            </c:ext>
          </c:extLst>
        </c:ser>
        <c:ser>
          <c:idx val="4"/>
          <c:order val="4"/>
          <c:tx>
            <c:strRef>
              <c:f>Sheet1!$F$1</c:f>
              <c:strCache>
                <c:ptCount val="1"/>
                <c:pt idx="0">
                  <c:v>Expenses incurred in managing investments</c:v>
                </c:pt>
              </c:strCache>
            </c:strRef>
          </c:tx>
          <c:spPr>
            <a:ln w="28575" cap="rnd">
              <a:solidFill>
                <a:schemeClr val="accent5"/>
              </a:solidFill>
              <a:round/>
            </a:ln>
            <a:effectLst/>
          </c:spPr>
          <c:marker>
            <c:symbol val="none"/>
          </c:marker>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Sheet1!$F$2:$F$13</c:f>
              <c:numCache>
                <c:formatCode>#,##0</c:formatCode>
                <c:ptCount val="12"/>
                <c:pt idx="0">
                  <c:v>2078.9760000000001</c:v>
                </c:pt>
                <c:pt idx="1">
                  <c:v>2784.4029999999998</c:v>
                </c:pt>
                <c:pt idx="2">
                  <c:v>3559.2220000000002</c:v>
                </c:pt>
                <c:pt idx="3">
                  <c:v>3714.0749999999998</c:v>
                </c:pt>
                <c:pt idx="4">
                  <c:v>3670.6529999999998</c:v>
                </c:pt>
                <c:pt idx="5">
                  <c:v>3840.9340000000002</c:v>
                </c:pt>
                <c:pt idx="6">
                  <c:v>4351.8590000000004</c:v>
                </c:pt>
                <c:pt idx="7">
                  <c:v>4779.3459999999995</c:v>
                </c:pt>
                <c:pt idx="8">
                  <c:v>5698.6189999999997</c:v>
                </c:pt>
                <c:pt idx="9">
                  <c:v>6659.5540000000001</c:v>
                </c:pt>
                <c:pt idx="10">
                  <c:v>6827.26</c:v>
                </c:pt>
                <c:pt idx="11">
                  <c:v>7613.32</c:v>
                </c:pt>
              </c:numCache>
            </c:numRef>
          </c:val>
          <c:smooth val="0"/>
          <c:extLst>
            <c:ext xmlns:c16="http://schemas.microsoft.com/office/drawing/2014/chart" uri="{C3380CC4-5D6E-409C-BE32-E72D297353CC}">
              <c16:uniqueId val="{00000002-DC54-439F-B9B2-84E66F86BF4E}"/>
            </c:ext>
          </c:extLst>
        </c:ser>
        <c:dLbls>
          <c:showLegendKey val="0"/>
          <c:showVal val="0"/>
          <c:showCatName val="0"/>
          <c:showSerName val="0"/>
          <c:showPercent val="0"/>
          <c:showBubbleSize val="0"/>
        </c:dLbls>
        <c:smooth val="0"/>
        <c:axId val="332257808"/>
        <c:axId val="332258136"/>
      </c:lineChart>
      <c:catAx>
        <c:axId val="33225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58136"/>
        <c:crosses val="autoZero"/>
        <c:auto val="1"/>
        <c:lblAlgn val="ctr"/>
        <c:lblOffset val="100"/>
        <c:noMultiLvlLbl val="0"/>
      </c:catAx>
      <c:valAx>
        <c:axId val="332258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5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ZA" dirty="0"/>
              <a:t>Fees </a:t>
            </a:r>
            <a:r>
              <a:rPr lang="en-ZA" dirty="0" err="1"/>
              <a:t>R’m</a:t>
            </a:r>
            <a:endParaRPr lang="en-ZA"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ZA"/>
        </a:p>
      </c:txPr>
    </c:title>
    <c:autoTitleDeleted val="0"/>
    <c:plotArea>
      <c:layout/>
      <c:lineChart>
        <c:grouping val="standard"/>
        <c:varyColors val="0"/>
        <c:ser>
          <c:idx val="0"/>
          <c:order val="0"/>
          <c:tx>
            <c:strRef>
              <c:f>Sheet1!$B$1</c:f>
              <c:strCache>
                <c:ptCount val="1"/>
                <c:pt idx="0">
                  <c:v>Administration Fees</c:v>
                </c:pt>
              </c:strCache>
            </c:strRef>
          </c:tx>
          <c:spPr>
            <a:ln w="28575" cap="rnd">
              <a:solidFill>
                <a:schemeClr val="accent1"/>
              </a:solidFill>
              <a:round/>
            </a:ln>
            <a:effectLst/>
          </c:spPr>
          <c:marker>
            <c:symbol val="none"/>
          </c:marker>
          <c:cat>
            <c:numRef>
              <c:f>Sheet1!$A$2:$A$8</c:f>
              <c:numCache>
                <c:formatCode>General</c:formatCode>
                <c:ptCount val="7"/>
                <c:pt idx="0">
                  <c:v>1994</c:v>
                </c:pt>
                <c:pt idx="1">
                  <c:v>1996</c:v>
                </c:pt>
                <c:pt idx="2">
                  <c:v>2000</c:v>
                </c:pt>
                <c:pt idx="3">
                  <c:v>2001</c:v>
                </c:pt>
                <c:pt idx="4">
                  <c:v>2002</c:v>
                </c:pt>
                <c:pt idx="5">
                  <c:v>2003</c:v>
                </c:pt>
                <c:pt idx="6">
                  <c:v>2004</c:v>
                </c:pt>
              </c:numCache>
            </c:numRef>
          </c:cat>
          <c:val>
            <c:numRef>
              <c:f>Sheet1!$B$2:$B$8</c:f>
              <c:numCache>
                <c:formatCode>#,##0</c:formatCode>
                <c:ptCount val="7"/>
                <c:pt idx="0">
                  <c:v>283</c:v>
                </c:pt>
                <c:pt idx="1">
                  <c:v>393</c:v>
                </c:pt>
                <c:pt idx="2">
                  <c:v>943</c:v>
                </c:pt>
                <c:pt idx="3">
                  <c:v>923</c:v>
                </c:pt>
                <c:pt idx="4">
                  <c:v>1091</c:v>
                </c:pt>
                <c:pt idx="5">
                  <c:v>924</c:v>
                </c:pt>
                <c:pt idx="6">
                  <c:v>1130</c:v>
                </c:pt>
              </c:numCache>
            </c:numRef>
          </c:val>
          <c:smooth val="0"/>
          <c:extLst>
            <c:ext xmlns:c16="http://schemas.microsoft.com/office/drawing/2014/chart" uri="{C3380CC4-5D6E-409C-BE32-E72D297353CC}">
              <c16:uniqueId val="{00000000-AEAD-4580-A91F-D4D8E0E99986}"/>
            </c:ext>
          </c:extLst>
        </c:ser>
        <c:ser>
          <c:idx val="1"/>
          <c:order val="1"/>
          <c:tx>
            <c:strRef>
              <c:f>Sheet1!$C$1</c:f>
              <c:strCache>
                <c:ptCount val="1"/>
                <c:pt idx="0">
                  <c:v>Investor Advisor Fees</c:v>
                </c:pt>
              </c:strCache>
            </c:strRef>
          </c:tx>
          <c:spPr>
            <a:ln w="28575" cap="rnd">
              <a:solidFill>
                <a:schemeClr val="accent2"/>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C-AEAD-4580-A91F-D4D8E0E99986}"/>
                </c:ext>
              </c:extLst>
            </c:dLbl>
            <c:dLbl>
              <c:idx val="1"/>
              <c:delete val="1"/>
              <c:extLst>
                <c:ext xmlns:c15="http://schemas.microsoft.com/office/drawing/2012/chart" uri="{CE6537A1-D6FC-4f65-9D91-7224C49458BB}"/>
                <c:ext xmlns:c16="http://schemas.microsoft.com/office/drawing/2014/chart" uri="{C3380CC4-5D6E-409C-BE32-E72D297353CC}">
                  <c16:uniqueId val="{0000000B-AEAD-4580-A91F-D4D8E0E99986}"/>
                </c:ext>
              </c:extLst>
            </c:dLbl>
            <c:dLbl>
              <c:idx val="2"/>
              <c:delete val="1"/>
              <c:extLst>
                <c:ext xmlns:c15="http://schemas.microsoft.com/office/drawing/2012/chart" uri="{CE6537A1-D6FC-4f65-9D91-7224C49458BB}"/>
                <c:ext xmlns:c16="http://schemas.microsoft.com/office/drawing/2014/chart" uri="{C3380CC4-5D6E-409C-BE32-E72D297353CC}">
                  <c16:uniqueId val="{0000000A-AEAD-4580-A91F-D4D8E0E99986}"/>
                </c:ext>
              </c:extLst>
            </c:dLbl>
            <c:dLbl>
              <c:idx val="3"/>
              <c:delete val="1"/>
              <c:extLst>
                <c:ext xmlns:c15="http://schemas.microsoft.com/office/drawing/2012/chart" uri="{CE6537A1-D6FC-4f65-9D91-7224C49458BB}"/>
                <c:ext xmlns:c16="http://schemas.microsoft.com/office/drawing/2014/chart" uri="{C3380CC4-5D6E-409C-BE32-E72D297353CC}">
                  <c16:uniqueId val="{00000009-AEAD-4580-A91F-D4D8E0E99986}"/>
                </c:ext>
              </c:extLst>
            </c:dLbl>
            <c:dLbl>
              <c:idx val="4"/>
              <c:delete val="1"/>
              <c:extLst>
                <c:ext xmlns:c15="http://schemas.microsoft.com/office/drawing/2012/chart" uri="{CE6537A1-D6FC-4f65-9D91-7224C49458BB}"/>
                <c:ext xmlns:c16="http://schemas.microsoft.com/office/drawing/2014/chart" uri="{C3380CC4-5D6E-409C-BE32-E72D297353CC}">
                  <c16:uniqueId val="{00000006-AEAD-4580-A91F-D4D8E0E99986}"/>
                </c:ext>
              </c:extLst>
            </c:dLbl>
            <c:dLbl>
              <c:idx val="5"/>
              <c:delete val="1"/>
              <c:extLst>
                <c:ext xmlns:c15="http://schemas.microsoft.com/office/drawing/2012/chart" uri="{CE6537A1-D6FC-4f65-9D91-7224C49458BB}"/>
                <c:ext xmlns:c16="http://schemas.microsoft.com/office/drawing/2014/chart" uri="{C3380CC4-5D6E-409C-BE32-E72D297353CC}">
                  <c16:uniqueId val="{00000005-AEAD-4580-A91F-D4D8E0E99986}"/>
                </c:ext>
              </c:extLst>
            </c:dLbl>
            <c:dLbl>
              <c:idx val="6"/>
              <c:delete val="1"/>
              <c:extLst>
                <c:ext xmlns:c15="http://schemas.microsoft.com/office/drawing/2012/chart" uri="{CE6537A1-D6FC-4f65-9D91-7224C49458BB}"/>
                <c:ext xmlns:c16="http://schemas.microsoft.com/office/drawing/2014/chart" uri="{C3380CC4-5D6E-409C-BE32-E72D297353CC}">
                  <c16:uniqueId val="{00000004-AEAD-4580-A91F-D4D8E0E99986}"/>
                </c:ext>
              </c:extLst>
            </c:dLbl>
            <c:dLbl>
              <c:idx val="7"/>
              <c:delete val="1"/>
              <c:extLst>
                <c:ext xmlns:c15="http://schemas.microsoft.com/office/drawing/2012/chart" uri="{CE6537A1-D6FC-4f65-9D91-7224C49458BB}"/>
                <c:ext xmlns:c16="http://schemas.microsoft.com/office/drawing/2014/chart" uri="{C3380CC4-5D6E-409C-BE32-E72D297353CC}">
                  <c16:uniqueId val="{00000003-AEAD-4580-A91F-D4D8E0E99986}"/>
                </c:ext>
              </c:extLst>
            </c:dLbl>
            <c:dLbl>
              <c:idx val="8"/>
              <c:delete val="1"/>
              <c:extLst>
                <c:ext xmlns:c15="http://schemas.microsoft.com/office/drawing/2012/chart" uri="{CE6537A1-D6FC-4f65-9D91-7224C49458BB}"/>
                <c:ext xmlns:c16="http://schemas.microsoft.com/office/drawing/2014/chart" uri="{C3380CC4-5D6E-409C-BE32-E72D297353CC}">
                  <c16:uniqueId val="{00000008-AEAD-4580-A91F-D4D8E0E99986}"/>
                </c:ext>
              </c:extLst>
            </c:dLbl>
            <c:dLbl>
              <c:idx val="9"/>
              <c:layout>
                <c:manualLayout>
                  <c:x val="-2.0833333333333333E-3"/>
                  <c:y val="-3.1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EAD-4580-A91F-D4D8E0E9998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1994</c:v>
                </c:pt>
                <c:pt idx="1">
                  <c:v>1996</c:v>
                </c:pt>
                <c:pt idx="2">
                  <c:v>2000</c:v>
                </c:pt>
                <c:pt idx="3">
                  <c:v>2001</c:v>
                </c:pt>
                <c:pt idx="4">
                  <c:v>2002</c:v>
                </c:pt>
                <c:pt idx="5">
                  <c:v>2003</c:v>
                </c:pt>
                <c:pt idx="6">
                  <c:v>2004</c:v>
                </c:pt>
              </c:numCache>
            </c:numRef>
          </c:cat>
          <c:val>
            <c:numRef>
              <c:f>Sheet1!$C$2:$C$8</c:f>
              <c:numCache>
                <c:formatCode>#,##0</c:formatCode>
                <c:ptCount val="7"/>
                <c:pt idx="0">
                  <c:v>216</c:v>
                </c:pt>
                <c:pt idx="1">
                  <c:v>380</c:v>
                </c:pt>
                <c:pt idx="2">
                  <c:v>815</c:v>
                </c:pt>
                <c:pt idx="3">
                  <c:v>912</c:v>
                </c:pt>
                <c:pt idx="4">
                  <c:v>1096</c:v>
                </c:pt>
                <c:pt idx="5">
                  <c:v>1148</c:v>
                </c:pt>
                <c:pt idx="6">
                  <c:v>1467</c:v>
                </c:pt>
              </c:numCache>
            </c:numRef>
          </c:val>
          <c:smooth val="0"/>
          <c:extLst>
            <c:ext xmlns:c16="http://schemas.microsoft.com/office/drawing/2014/chart" uri="{C3380CC4-5D6E-409C-BE32-E72D297353CC}">
              <c16:uniqueId val="{00000001-AEAD-4580-A91F-D4D8E0E99986}"/>
            </c:ext>
          </c:extLst>
        </c:ser>
        <c:ser>
          <c:idx val="2"/>
          <c:order val="2"/>
          <c:tx>
            <c:strRef>
              <c:f>Sheet1!$D$1</c:f>
              <c:strCache>
                <c:ptCount val="1"/>
                <c:pt idx="0">
                  <c:v>Valuator Fees</c:v>
                </c:pt>
              </c:strCache>
            </c:strRef>
          </c:tx>
          <c:spPr>
            <a:ln w="28575" cap="rnd">
              <a:solidFill>
                <a:schemeClr val="accent3"/>
              </a:solidFill>
              <a:round/>
            </a:ln>
            <a:effectLst/>
          </c:spPr>
          <c:marker>
            <c:symbol val="none"/>
          </c:marker>
          <c:cat>
            <c:numRef>
              <c:f>Sheet1!$A$2:$A$8</c:f>
              <c:numCache>
                <c:formatCode>General</c:formatCode>
                <c:ptCount val="7"/>
                <c:pt idx="0">
                  <c:v>1994</c:v>
                </c:pt>
                <c:pt idx="1">
                  <c:v>1996</c:v>
                </c:pt>
                <c:pt idx="2">
                  <c:v>2000</c:v>
                </c:pt>
                <c:pt idx="3">
                  <c:v>2001</c:v>
                </c:pt>
                <c:pt idx="4">
                  <c:v>2002</c:v>
                </c:pt>
                <c:pt idx="5">
                  <c:v>2003</c:v>
                </c:pt>
                <c:pt idx="6">
                  <c:v>2004</c:v>
                </c:pt>
              </c:numCache>
            </c:numRef>
          </c:cat>
          <c:val>
            <c:numRef>
              <c:f>Sheet1!$D$2:$D$8</c:f>
              <c:numCache>
                <c:formatCode>#,##0</c:formatCode>
                <c:ptCount val="7"/>
                <c:pt idx="0">
                  <c:v>18</c:v>
                </c:pt>
                <c:pt idx="1">
                  <c:v>24</c:v>
                </c:pt>
                <c:pt idx="2">
                  <c:v>34</c:v>
                </c:pt>
                <c:pt idx="3">
                  <c:v>37</c:v>
                </c:pt>
                <c:pt idx="4">
                  <c:v>48</c:v>
                </c:pt>
                <c:pt idx="5">
                  <c:v>41</c:v>
                </c:pt>
                <c:pt idx="6">
                  <c:v>48</c:v>
                </c:pt>
              </c:numCache>
            </c:numRef>
          </c:val>
          <c:smooth val="0"/>
          <c:extLst>
            <c:ext xmlns:c16="http://schemas.microsoft.com/office/drawing/2014/chart" uri="{C3380CC4-5D6E-409C-BE32-E72D297353CC}">
              <c16:uniqueId val="{00000000-831D-4FC9-8883-C19E400B361F}"/>
            </c:ext>
          </c:extLst>
        </c:ser>
        <c:dLbls>
          <c:showLegendKey val="0"/>
          <c:showVal val="0"/>
          <c:showCatName val="0"/>
          <c:showSerName val="0"/>
          <c:showPercent val="0"/>
          <c:showBubbleSize val="0"/>
        </c:dLbls>
        <c:smooth val="0"/>
        <c:axId val="332257808"/>
        <c:axId val="332258136"/>
      </c:lineChart>
      <c:catAx>
        <c:axId val="33225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58136"/>
        <c:crosses val="autoZero"/>
        <c:auto val="1"/>
        <c:lblAlgn val="ctr"/>
        <c:lblOffset val="100"/>
        <c:noMultiLvlLbl val="0"/>
      </c:catAx>
      <c:valAx>
        <c:axId val="332258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5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B331CC-B29E-4D3A-9B12-3814725749B2}" type="doc">
      <dgm:prSet loTypeId="urn:microsoft.com/office/officeart/2005/8/layout/venn3" loCatId="relationship" qsTypeId="urn:microsoft.com/office/officeart/2005/8/quickstyle/simple1" qsCatId="simple" csTypeId="urn:microsoft.com/office/officeart/2005/8/colors/colorful5" csCatId="colorful" phldr="1"/>
      <dgm:spPr/>
    </dgm:pt>
    <dgm:pt modelId="{89CA29B8-D11F-4919-91A8-7F413CA83BDF}">
      <dgm:prSet phldrT="[Text]"/>
      <dgm:spPr/>
      <dgm:t>
        <a:bodyPr/>
        <a:lstStyle/>
        <a:p>
          <a:r>
            <a:rPr lang="en-US" dirty="0">
              <a:latin typeface="Century Gothic" panose="020B0502020202020204" pitchFamily="34" charset="0"/>
            </a:rPr>
            <a:t>The Actuary’s role when software is being tested</a:t>
          </a:r>
          <a:endParaRPr lang="en-US" dirty="0"/>
        </a:p>
      </dgm:t>
    </dgm:pt>
    <dgm:pt modelId="{B9F31179-D01E-4B24-B21C-2B9FC2D5EDAD}" type="parTrans" cxnId="{715317B8-57E4-4839-9BC2-F32626809FA5}">
      <dgm:prSet/>
      <dgm:spPr/>
      <dgm:t>
        <a:bodyPr/>
        <a:lstStyle/>
        <a:p>
          <a:endParaRPr lang="en-US"/>
        </a:p>
      </dgm:t>
    </dgm:pt>
    <dgm:pt modelId="{A74F0041-89A9-4163-9AA1-49A15435820F}" type="sibTrans" cxnId="{715317B8-57E4-4839-9BC2-F32626809FA5}">
      <dgm:prSet/>
      <dgm:spPr/>
      <dgm:t>
        <a:bodyPr/>
        <a:lstStyle/>
        <a:p>
          <a:endParaRPr lang="en-US"/>
        </a:p>
      </dgm:t>
    </dgm:pt>
    <dgm:pt modelId="{0E082A56-EA9B-4243-AACC-630BBE14780A}">
      <dgm:prSet/>
      <dgm:spPr/>
      <dgm:t>
        <a:bodyPr/>
        <a:lstStyle/>
        <a:p>
          <a:r>
            <a:rPr lang="en-US" dirty="0">
              <a:latin typeface="Century Gothic" panose="020B0502020202020204" pitchFamily="34" charset="0"/>
            </a:rPr>
            <a:t>The Actuaries responsibilities when required to sign off on systems and related items</a:t>
          </a:r>
        </a:p>
      </dgm:t>
    </dgm:pt>
    <dgm:pt modelId="{ABD7E2C0-62A9-4A76-A20B-F19BB4D07FB1}" type="parTrans" cxnId="{570E2232-2E9F-4F73-9CBC-848B5C7A6D56}">
      <dgm:prSet/>
      <dgm:spPr/>
      <dgm:t>
        <a:bodyPr/>
        <a:lstStyle/>
        <a:p>
          <a:endParaRPr lang="en-US"/>
        </a:p>
      </dgm:t>
    </dgm:pt>
    <dgm:pt modelId="{A40C91C7-A4FD-4512-B70D-7D7DE73B02E0}" type="sibTrans" cxnId="{570E2232-2E9F-4F73-9CBC-848B5C7A6D56}">
      <dgm:prSet/>
      <dgm:spPr/>
      <dgm:t>
        <a:bodyPr/>
        <a:lstStyle/>
        <a:p>
          <a:endParaRPr lang="en-US"/>
        </a:p>
      </dgm:t>
    </dgm:pt>
    <dgm:pt modelId="{73560FA7-8C02-40F4-95FF-3CEDC38C0C50}">
      <dgm:prSet/>
      <dgm:spPr/>
      <dgm:t>
        <a:bodyPr/>
        <a:lstStyle/>
        <a:p>
          <a:r>
            <a:rPr lang="en-US" dirty="0">
              <a:latin typeface="Century Gothic" panose="020B0502020202020204" pitchFamily="34" charset="0"/>
            </a:rPr>
            <a:t>The actuary’s role in migrations and system design</a:t>
          </a:r>
          <a:endParaRPr lang="en-US" dirty="0"/>
        </a:p>
      </dgm:t>
    </dgm:pt>
    <dgm:pt modelId="{77CA3CDE-E3A3-4CD8-A229-E9C1C8F64D86}" type="parTrans" cxnId="{E8877124-3A1A-4388-92D0-EE7C2D3C39F7}">
      <dgm:prSet/>
      <dgm:spPr/>
      <dgm:t>
        <a:bodyPr/>
        <a:lstStyle/>
        <a:p>
          <a:endParaRPr lang="en-US"/>
        </a:p>
      </dgm:t>
    </dgm:pt>
    <dgm:pt modelId="{EB20DE63-5E85-4CF0-B1A3-3E28B3D06FD1}" type="sibTrans" cxnId="{E8877124-3A1A-4388-92D0-EE7C2D3C39F7}">
      <dgm:prSet/>
      <dgm:spPr/>
      <dgm:t>
        <a:bodyPr/>
        <a:lstStyle/>
        <a:p>
          <a:endParaRPr lang="en-US"/>
        </a:p>
      </dgm:t>
    </dgm:pt>
    <dgm:pt modelId="{47C29B5B-1376-4C09-B7E5-F3B006C5DDC5}" type="pres">
      <dgm:prSet presAssocID="{E9B331CC-B29E-4D3A-9B12-3814725749B2}" presName="Name0" presStyleCnt="0">
        <dgm:presLayoutVars>
          <dgm:dir/>
          <dgm:resizeHandles val="exact"/>
        </dgm:presLayoutVars>
      </dgm:prSet>
      <dgm:spPr/>
    </dgm:pt>
    <dgm:pt modelId="{892336E1-9200-482A-9AEF-EA08D122762D}" type="pres">
      <dgm:prSet presAssocID="{73560FA7-8C02-40F4-95FF-3CEDC38C0C50}" presName="Name5" presStyleLbl="vennNode1" presStyleIdx="0" presStyleCnt="3">
        <dgm:presLayoutVars>
          <dgm:bulletEnabled val="1"/>
        </dgm:presLayoutVars>
      </dgm:prSet>
      <dgm:spPr/>
    </dgm:pt>
    <dgm:pt modelId="{260E560A-413C-48C3-9832-252DA3E40090}" type="pres">
      <dgm:prSet presAssocID="{EB20DE63-5E85-4CF0-B1A3-3E28B3D06FD1}" presName="space" presStyleCnt="0"/>
      <dgm:spPr/>
    </dgm:pt>
    <dgm:pt modelId="{13DF801B-5BA9-42FC-93B3-2DEC93057455}" type="pres">
      <dgm:prSet presAssocID="{89CA29B8-D11F-4919-91A8-7F413CA83BDF}" presName="Name5" presStyleLbl="vennNode1" presStyleIdx="1" presStyleCnt="3">
        <dgm:presLayoutVars>
          <dgm:bulletEnabled val="1"/>
        </dgm:presLayoutVars>
      </dgm:prSet>
      <dgm:spPr/>
    </dgm:pt>
    <dgm:pt modelId="{A55D5787-5101-4F07-9D14-F297CD923689}" type="pres">
      <dgm:prSet presAssocID="{A74F0041-89A9-4163-9AA1-49A15435820F}" presName="space" presStyleCnt="0"/>
      <dgm:spPr/>
    </dgm:pt>
    <dgm:pt modelId="{100C61DC-7D84-4FF7-ABDA-20B9E8F12A17}" type="pres">
      <dgm:prSet presAssocID="{0E082A56-EA9B-4243-AACC-630BBE14780A}" presName="Name5" presStyleLbl="vennNode1" presStyleIdx="2" presStyleCnt="3">
        <dgm:presLayoutVars>
          <dgm:bulletEnabled val="1"/>
        </dgm:presLayoutVars>
      </dgm:prSet>
      <dgm:spPr/>
    </dgm:pt>
  </dgm:ptLst>
  <dgm:cxnLst>
    <dgm:cxn modelId="{E8877124-3A1A-4388-92D0-EE7C2D3C39F7}" srcId="{E9B331CC-B29E-4D3A-9B12-3814725749B2}" destId="{73560FA7-8C02-40F4-95FF-3CEDC38C0C50}" srcOrd="0" destOrd="0" parTransId="{77CA3CDE-E3A3-4CD8-A229-E9C1C8F64D86}" sibTransId="{EB20DE63-5E85-4CF0-B1A3-3E28B3D06FD1}"/>
    <dgm:cxn modelId="{570E2232-2E9F-4F73-9CBC-848B5C7A6D56}" srcId="{E9B331CC-B29E-4D3A-9B12-3814725749B2}" destId="{0E082A56-EA9B-4243-AACC-630BBE14780A}" srcOrd="2" destOrd="0" parTransId="{ABD7E2C0-62A9-4A76-A20B-F19BB4D07FB1}" sibTransId="{A40C91C7-A4FD-4512-B70D-7D7DE73B02E0}"/>
    <dgm:cxn modelId="{13F8073F-E57D-4562-8511-15BA8769166C}" type="presOf" srcId="{73560FA7-8C02-40F4-95FF-3CEDC38C0C50}" destId="{892336E1-9200-482A-9AEF-EA08D122762D}" srcOrd="0" destOrd="0" presId="urn:microsoft.com/office/officeart/2005/8/layout/venn3"/>
    <dgm:cxn modelId="{1107A74F-49AD-46DF-BCEE-6415C500E8EC}" type="presOf" srcId="{E9B331CC-B29E-4D3A-9B12-3814725749B2}" destId="{47C29B5B-1376-4C09-B7E5-F3B006C5DDC5}" srcOrd="0" destOrd="0" presId="urn:microsoft.com/office/officeart/2005/8/layout/venn3"/>
    <dgm:cxn modelId="{0A2AE976-A52F-410B-9100-B3F36D18D5F8}" type="presOf" srcId="{89CA29B8-D11F-4919-91A8-7F413CA83BDF}" destId="{13DF801B-5BA9-42FC-93B3-2DEC93057455}" srcOrd="0" destOrd="0" presId="urn:microsoft.com/office/officeart/2005/8/layout/venn3"/>
    <dgm:cxn modelId="{775C9BB2-C38B-442A-887D-9631BD4CAC4B}" type="presOf" srcId="{0E082A56-EA9B-4243-AACC-630BBE14780A}" destId="{100C61DC-7D84-4FF7-ABDA-20B9E8F12A17}" srcOrd="0" destOrd="0" presId="urn:microsoft.com/office/officeart/2005/8/layout/venn3"/>
    <dgm:cxn modelId="{715317B8-57E4-4839-9BC2-F32626809FA5}" srcId="{E9B331CC-B29E-4D3A-9B12-3814725749B2}" destId="{89CA29B8-D11F-4919-91A8-7F413CA83BDF}" srcOrd="1" destOrd="0" parTransId="{B9F31179-D01E-4B24-B21C-2B9FC2D5EDAD}" sibTransId="{A74F0041-89A9-4163-9AA1-49A15435820F}"/>
    <dgm:cxn modelId="{373B2ACD-B717-4F0B-B53B-C8E80F0E2952}" type="presParOf" srcId="{47C29B5B-1376-4C09-B7E5-F3B006C5DDC5}" destId="{892336E1-9200-482A-9AEF-EA08D122762D}" srcOrd="0" destOrd="0" presId="urn:microsoft.com/office/officeart/2005/8/layout/venn3"/>
    <dgm:cxn modelId="{F7CBDDDD-656D-4F33-80EB-98C52AC40311}" type="presParOf" srcId="{47C29B5B-1376-4C09-B7E5-F3B006C5DDC5}" destId="{260E560A-413C-48C3-9832-252DA3E40090}" srcOrd="1" destOrd="0" presId="urn:microsoft.com/office/officeart/2005/8/layout/venn3"/>
    <dgm:cxn modelId="{B5B97E85-0FC8-415F-B33B-A48706C00417}" type="presParOf" srcId="{47C29B5B-1376-4C09-B7E5-F3B006C5DDC5}" destId="{13DF801B-5BA9-42FC-93B3-2DEC93057455}" srcOrd="2" destOrd="0" presId="urn:microsoft.com/office/officeart/2005/8/layout/venn3"/>
    <dgm:cxn modelId="{CCBB1AD3-C618-4F5C-8B7F-0C74C829C7B6}" type="presParOf" srcId="{47C29B5B-1376-4C09-B7E5-F3B006C5DDC5}" destId="{A55D5787-5101-4F07-9D14-F297CD923689}" srcOrd="3" destOrd="0" presId="urn:microsoft.com/office/officeart/2005/8/layout/venn3"/>
    <dgm:cxn modelId="{B5D50EB5-C458-49C3-96C4-7FB71A1C8864}" type="presParOf" srcId="{47C29B5B-1376-4C09-B7E5-F3B006C5DDC5}" destId="{100C61DC-7D84-4FF7-ABDA-20B9E8F12A17}"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2336E1-9200-482A-9AEF-EA08D122762D}">
      <dsp:nvSpPr>
        <dsp:cNvPr id="0" name=""/>
        <dsp:cNvSpPr/>
      </dsp:nvSpPr>
      <dsp:spPr>
        <a:xfrm>
          <a:off x="3544" y="646665"/>
          <a:ext cx="3099156" cy="3099156"/>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0557" tIns="26670" rIns="170557" bIns="2667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Century Gothic" panose="020B0502020202020204" pitchFamily="34" charset="0"/>
            </a:rPr>
            <a:t>The actuary’s role in migrations and system design</a:t>
          </a:r>
          <a:endParaRPr lang="en-US" sz="2100" kern="1200" dirty="0"/>
        </a:p>
      </dsp:txBody>
      <dsp:txXfrm>
        <a:off x="457405" y="1100526"/>
        <a:ext cx="2191434" cy="2191434"/>
      </dsp:txXfrm>
    </dsp:sp>
    <dsp:sp modelId="{13DF801B-5BA9-42FC-93B3-2DEC93057455}">
      <dsp:nvSpPr>
        <dsp:cNvPr id="0" name=""/>
        <dsp:cNvSpPr/>
      </dsp:nvSpPr>
      <dsp:spPr>
        <a:xfrm>
          <a:off x="2482869" y="646665"/>
          <a:ext cx="3099156" cy="3099156"/>
        </a:xfrm>
        <a:prstGeom prst="ellipse">
          <a:avLst/>
        </a:prstGeom>
        <a:solidFill>
          <a:schemeClr val="accent5">
            <a:alpha val="50000"/>
            <a:hueOff val="-5867075"/>
            <a:satOff val="-50000"/>
            <a:lumOff val="1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0557" tIns="26670" rIns="170557" bIns="2667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Century Gothic" panose="020B0502020202020204" pitchFamily="34" charset="0"/>
            </a:rPr>
            <a:t>The Actuary’s role when software is being tested</a:t>
          </a:r>
          <a:endParaRPr lang="en-US" sz="2100" kern="1200" dirty="0"/>
        </a:p>
      </dsp:txBody>
      <dsp:txXfrm>
        <a:off x="2936730" y="1100526"/>
        <a:ext cx="2191434" cy="2191434"/>
      </dsp:txXfrm>
    </dsp:sp>
    <dsp:sp modelId="{100C61DC-7D84-4FF7-ABDA-20B9E8F12A17}">
      <dsp:nvSpPr>
        <dsp:cNvPr id="0" name=""/>
        <dsp:cNvSpPr/>
      </dsp:nvSpPr>
      <dsp:spPr>
        <a:xfrm>
          <a:off x="4962195" y="646665"/>
          <a:ext cx="3099156" cy="3099156"/>
        </a:xfrm>
        <a:prstGeom prst="ellipse">
          <a:avLst/>
        </a:prstGeom>
        <a:solidFill>
          <a:schemeClr val="accent5">
            <a:alpha val="50000"/>
            <a:hueOff val="-11734150"/>
            <a:satOff val="-100000"/>
            <a:lumOff val="38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0557" tIns="26670" rIns="170557" bIns="2667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Century Gothic" panose="020B0502020202020204" pitchFamily="34" charset="0"/>
            </a:rPr>
            <a:t>The Actuaries responsibilities when required to sign off on systems and related items</a:t>
          </a:r>
        </a:p>
      </dsp:txBody>
      <dsp:txXfrm>
        <a:off x="5416056" y="1100526"/>
        <a:ext cx="2191434" cy="2191434"/>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pPr>
              <a:defRPr/>
            </a:pPr>
            <a:endParaRPr lang="en-ZA"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pPr>
              <a:defRPr/>
            </a:pPr>
            <a:fld id="{91D9947E-897F-4102-B1E4-8D31B8AAFF31}" type="datetimeFigureOut">
              <a:rPr lang="en-ZA"/>
              <a:pPr>
                <a:defRPr/>
              </a:pPr>
              <a:t>2025/08/01</a:t>
            </a:fld>
            <a:endParaRPr lang="en-ZA"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ZA" noProof="0"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pPr>
              <a:defRPr/>
            </a:pPr>
            <a:endParaRPr lang="en-ZA"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pPr>
              <a:defRPr/>
            </a:pPr>
            <a:fld id="{708EE7EA-DCE3-4C00-B192-074613195793}" type="slidenum">
              <a:rPr lang="en-ZA"/>
              <a:pPr>
                <a:defRPr/>
              </a:pPr>
              <a:t>‹#›</a:t>
            </a:fld>
            <a:endParaRPr lang="en-ZA" dirty="0"/>
          </a:p>
        </p:txBody>
      </p:sp>
    </p:spTree>
    <p:extLst>
      <p:ext uri="{BB962C8B-B14F-4D97-AF65-F5344CB8AC3E}">
        <p14:creationId xmlns:p14="http://schemas.microsoft.com/office/powerpoint/2010/main" val="266754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a:t>
            </a:fld>
            <a:endParaRPr lang="en-ZA" dirty="0"/>
          </a:p>
        </p:txBody>
      </p:sp>
    </p:spTree>
    <p:extLst>
      <p:ext uri="{BB962C8B-B14F-4D97-AF65-F5344CB8AC3E}">
        <p14:creationId xmlns:p14="http://schemas.microsoft.com/office/powerpoint/2010/main" val="2888290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a:t>
            </a:fld>
            <a:endParaRPr lang="en-ZA" dirty="0"/>
          </a:p>
        </p:txBody>
      </p:sp>
    </p:spTree>
    <p:extLst>
      <p:ext uri="{BB962C8B-B14F-4D97-AF65-F5344CB8AC3E}">
        <p14:creationId xmlns:p14="http://schemas.microsoft.com/office/powerpoint/2010/main" val="2873781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3</a:t>
            </a:fld>
            <a:endParaRPr lang="en-ZA" dirty="0"/>
          </a:p>
        </p:txBody>
      </p:sp>
    </p:spTree>
    <p:extLst>
      <p:ext uri="{BB962C8B-B14F-4D97-AF65-F5344CB8AC3E}">
        <p14:creationId xmlns:p14="http://schemas.microsoft.com/office/powerpoint/2010/main" val="3119075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8</a:t>
            </a:fld>
            <a:endParaRPr lang="en-ZA" dirty="0"/>
          </a:p>
        </p:txBody>
      </p:sp>
    </p:spTree>
    <p:extLst>
      <p:ext uri="{BB962C8B-B14F-4D97-AF65-F5344CB8AC3E}">
        <p14:creationId xmlns:p14="http://schemas.microsoft.com/office/powerpoint/2010/main" val="1908874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9</a:t>
            </a:fld>
            <a:endParaRPr lang="en-ZA" dirty="0"/>
          </a:p>
        </p:txBody>
      </p:sp>
    </p:spTree>
    <p:extLst>
      <p:ext uri="{BB962C8B-B14F-4D97-AF65-F5344CB8AC3E}">
        <p14:creationId xmlns:p14="http://schemas.microsoft.com/office/powerpoint/2010/main" val="240560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10</a:t>
            </a:fld>
            <a:endParaRPr lang="en-ZA" dirty="0"/>
          </a:p>
        </p:txBody>
      </p:sp>
    </p:spTree>
    <p:extLst>
      <p:ext uri="{BB962C8B-B14F-4D97-AF65-F5344CB8AC3E}">
        <p14:creationId xmlns:p14="http://schemas.microsoft.com/office/powerpoint/2010/main" val="3274492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11</a:t>
            </a:fld>
            <a:endParaRPr lang="en-ZA" dirty="0"/>
          </a:p>
        </p:txBody>
      </p:sp>
    </p:spTree>
    <p:extLst>
      <p:ext uri="{BB962C8B-B14F-4D97-AF65-F5344CB8AC3E}">
        <p14:creationId xmlns:p14="http://schemas.microsoft.com/office/powerpoint/2010/main" val="4026834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12</a:t>
            </a:fld>
            <a:endParaRPr lang="en-ZA" dirty="0"/>
          </a:p>
        </p:txBody>
      </p:sp>
    </p:spTree>
    <p:extLst>
      <p:ext uri="{BB962C8B-B14F-4D97-AF65-F5344CB8AC3E}">
        <p14:creationId xmlns:p14="http://schemas.microsoft.com/office/powerpoint/2010/main" val="3461765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13</a:t>
            </a:fld>
            <a:endParaRPr lang="en-ZA" dirty="0"/>
          </a:p>
        </p:txBody>
      </p:sp>
    </p:spTree>
    <p:extLst>
      <p:ext uri="{BB962C8B-B14F-4D97-AF65-F5344CB8AC3E}">
        <p14:creationId xmlns:p14="http://schemas.microsoft.com/office/powerpoint/2010/main" val="3924973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14</a:t>
            </a:fld>
            <a:endParaRPr lang="en-ZA" dirty="0"/>
          </a:p>
        </p:txBody>
      </p:sp>
    </p:spTree>
    <p:extLst>
      <p:ext uri="{BB962C8B-B14F-4D97-AF65-F5344CB8AC3E}">
        <p14:creationId xmlns:p14="http://schemas.microsoft.com/office/powerpoint/2010/main" val="44693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15</a:t>
            </a:fld>
            <a:endParaRPr lang="en-ZA" dirty="0"/>
          </a:p>
        </p:txBody>
      </p:sp>
    </p:spTree>
    <p:extLst>
      <p:ext uri="{BB962C8B-B14F-4D97-AF65-F5344CB8AC3E}">
        <p14:creationId xmlns:p14="http://schemas.microsoft.com/office/powerpoint/2010/main" val="4277378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16</a:t>
            </a:fld>
            <a:endParaRPr lang="en-ZA" dirty="0"/>
          </a:p>
        </p:txBody>
      </p:sp>
    </p:spTree>
    <p:extLst>
      <p:ext uri="{BB962C8B-B14F-4D97-AF65-F5344CB8AC3E}">
        <p14:creationId xmlns:p14="http://schemas.microsoft.com/office/powerpoint/2010/main" val="1346966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17</a:t>
            </a:fld>
            <a:endParaRPr lang="en-ZA" dirty="0"/>
          </a:p>
        </p:txBody>
      </p:sp>
    </p:spTree>
    <p:extLst>
      <p:ext uri="{BB962C8B-B14F-4D97-AF65-F5344CB8AC3E}">
        <p14:creationId xmlns:p14="http://schemas.microsoft.com/office/powerpoint/2010/main" val="991410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18</a:t>
            </a:fld>
            <a:endParaRPr lang="en-ZA" dirty="0"/>
          </a:p>
        </p:txBody>
      </p:sp>
    </p:spTree>
    <p:extLst>
      <p:ext uri="{BB962C8B-B14F-4D97-AF65-F5344CB8AC3E}">
        <p14:creationId xmlns:p14="http://schemas.microsoft.com/office/powerpoint/2010/main" val="23066931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19</a:t>
            </a:fld>
            <a:endParaRPr lang="en-ZA" dirty="0"/>
          </a:p>
        </p:txBody>
      </p:sp>
    </p:spTree>
    <p:extLst>
      <p:ext uri="{BB962C8B-B14F-4D97-AF65-F5344CB8AC3E}">
        <p14:creationId xmlns:p14="http://schemas.microsoft.com/office/powerpoint/2010/main" val="3483330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20</a:t>
            </a:fld>
            <a:endParaRPr lang="en-ZA" dirty="0"/>
          </a:p>
        </p:txBody>
      </p:sp>
    </p:spTree>
    <p:extLst>
      <p:ext uri="{BB962C8B-B14F-4D97-AF65-F5344CB8AC3E}">
        <p14:creationId xmlns:p14="http://schemas.microsoft.com/office/powerpoint/2010/main" val="445952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21</a:t>
            </a:fld>
            <a:endParaRPr lang="en-ZA" dirty="0"/>
          </a:p>
        </p:txBody>
      </p:sp>
    </p:spTree>
    <p:extLst>
      <p:ext uri="{BB962C8B-B14F-4D97-AF65-F5344CB8AC3E}">
        <p14:creationId xmlns:p14="http://schemas.microsoft.com/office/powerpoint/2010/main" val="1345961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22</a:t>
            </a:fld>
            <a:endParaRPr lang="en-ZA" dirty="0"/>
          </a:p>
        </p:txBody>
      </p:sp>
    </p:spTree>
    <p:extLst>
      <p:ext uri="{BB962C8B-B14F-4D97-AF65-F5344CB8AC3E}">
        <p14:creationId xmlns:p14="http://schemas.microsoft.com/office/powerpoint/2010/main" val="3834707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F7187E2-73A7-4F0D-AF13-1E1959219CD6}" type="slidenum">
              <a:rPr lang="en-US"/>
              <a:pPr>
                <a:defRPr/>
              </a:pPr>
              <a:t>‹#›</a:t>
            </a:fld>
            <a:endParaRPr lang="en-US" dirty="0"/>
          </a:p>
        </p:txBody>
      </p:sp>
    </p:spTree>
    <p:extLst>
      <p:ext uri="{BB962C8B-B14F-4D97-AF65-F5344CB8AC3E}">
        <p14:creationId xmlns:p14="http://schemas.microsoft.com/office/powerpoint/2010/main" val="3471804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423FF57-415F-4004-9178-180C1E74BD78}" type="slidenum">
              <a:rPr lang="en-US"/>
              <a:pPr>
                <a:defRPr/>
              </a:pPr>
              <a:t>‹#›</a:t>
            </a:fld>
            <a:endParaRPr lang="en-US" dirty="0"/>
          </a:p>
        </p:txBody>
      </p:sp>
    </p:spTree>
    <p:extLst>
      <p:ext uri="{BB962C8B-B14F-4D97-AF65-F5344CB8AC3E}">
        <p14:creationId xmlns:p14="http://schemas.microsoft.com/office/powerpoint/2010/main" val="201919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C4A7D1-A6F7-4CE3-9B3C-D48CF076FDA8}" type="slidenum">
              <a:rPr lang="en-US"/>
              <a:pPr>
                <a:defRPr/>
              </a:pPr>
              <a:t>‹#›</a:t>
            </a:fld>
            <a:endParaRPr lang="en-US" dirty="0"/>
          </a:p>
        </p:txBody>
      </p:sp>
    </p:spTree>
    <p:extLst>
      <p:ext uri="{BB962C8B-B14F-4D97-AF65-F5344CB8AC3E}">
        <p14:creationId xmlns:p14="http://schemas.microsoft.com/office/powerpoint/2010/main" val="374622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B35C583-B99C-4919-BCD1-8BC589E0C1FE}" type="slidenum">
              <a:rPr lang="en-US"/>
              <a:pPr>
                <a:defRPr/>
              </a:pPr>
              <a:t>‹#›</a:t>
            </a:fld>
            <a:endParaRPr lang="en-US" dirty="0"/>
          </a:p>
        </p:txBody>
      </p:sp>
    </p:spTree>
    <p:extLst>
      <p:ext uri="{BB962C8B-B14F-4D97-AF65-F5344CB8AC3E}">
        <p14:creationId xmlns:p14="http://schemas.microsoft.com/office/powerpoint/2010/main" val="147311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93E77F3-FB6D-4B7D-9E54-5EF9BDA8D0AA}" type="slidenum">
              <a:rPr lang="en-US"/>
              <a:pPr>
                <a:defRPr/>
              </a:pPr>
              <a:t>‹#›</a:t>
            </a:fld>
            <a:endParaRPr lang="en-US" dirty="0"/>
          </a:p>
        </p:txBody>
      </p:sp>
    </p:spTree>
    <p:extLst>
      <p:ext uri="{BB962C8B-B14F-4D97-AF65-F5344CB8AC3E}">
        <p14:creationId xmlns:p14="http://schemas.microsoft.com/office/powerpoint/2010/main" val="414064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F023093-48EC-4902-B09F-7F21F9F611D6}" type="slidenum">
              <a:rPr lang="en-US"/>
              <a:pPr>
                <a:defRPr/>
              </a:pPr>
              <a:t>‹#›</a:t>
            </a:fld>
            <a:endParaRPr lang="en-US" dirty="0"/>
          </a:p>
        </p:txBody>
      </p:sp>
    </p:spTree>
    <p:extLst>
      <p:ext uri="{BB962C8B-B14F-4D97-AF65-F5344CB8AC3E}">
        <p14:creationId xmlns:p14="http://schemas.microsoft.com/office/powerpoint/2010/main" val="111505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2CBFD13-4979-4A8F-905C-03B6822B4E89}" type="slidenum">
              <a:rPr lang="en-US"/>
              <a:pPr>
                <a:defRPr/>
              </a:pPr>
              <a:t>‹#›</a:t>
            </a:fld>
            <a:endParaRPr lang="en-US" dirty="0"/>
          </a:p>
        </p:txBody>
      </p:sp>
    </p:spTree>
    <p:extLst>
      <p:ext uri="{BB962C8B-B14F-4D97-AF65-F5344CB8AC3E}">
        <p14:creationId xmlns:p14="http://schemas.microsoft.com/office/powerpoint/2010/main" val="132080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826E32-FA47-4B5A-8D25-BB5BE0DD93E2}" type="slidenum">
              <a:rPr lang="en-US"/>
              <a:pPr>
                <a:defRPr/>
              </a:pPr>
              <a:t>‹#›</a:t>
            </a:fld>
            <a:endParaRPr lang="en-US" dirty="0"/>
          </a:p>
        </p:txBody>
      </p:sp>
    </p:spTree>
    <p:extLst>
      <p:ext uri="{BB962C8B-B14F-4D97-AF65-F5344CB8AC3E}">
        <p14:creationId xmlns:p14="http://schemas.microsoft.com/office/powerpoint/2010/main" val="272456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C3179E6-1D0F-4F98-85F6-FAE388ECBC40}" type="slidenum">
              <a:rPr lang="en-US"/>
              <a:pPr>
                <a:defRPr/>
              </a:pPr>
              <a:t>‹#›</a:t>
            </a:fld>
            <a:endParaRPr lang="en-US" dirty="0"/>
          </a:p>
        </p:txBody>
      </p:sp>
    </p:spTree>
    <p:extLst>
      <p:ext uri="{BB962C8B-B14F-4D97-AF65-F5344CB8AC3E}">
        <p14:creationId xmlns:p14="http://schemas.microsoft.com/office/powerpoint/2010/main" val="395782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2BCBF3-58E2-4B17-9800-AA541AC05A86}" type="slidenum">
              <a:rPr lang="en-US"/>
              <a:pPr>
                <a:defRPr/>
              </a:pPr>
              <a:t>‹#›</a:t>
            </a:fld>
            <a:endParaRPr lang="en-US" dirty="0"/>
          </a:p>
        </p:txBody>
      </p:sp>
    </p:spTree>
    <p:extLst>
      <p:ext uri="{BB962C8B-B14F-4D97-AF65-F5344CB8AC3E}">
        <p14:creationId xmlns:p14="http://schemas.microsoft.com/office/powerpoint/2010/main" val="426489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2EBF61A-CA2C-444A-ACA9-6D08629EB6EB}" type="slidenum">
              <a:rPr lang="en-US"/>
              <a:pPr>
                <a:defRPr/>
              </a:pPr>
              <a:t>‹#›</a:t>
            </a:fld>
            <a:endParaRPr lang="en-US" dirty="0"/>
          </a:p>
        </p:txBody>
      </p:sp>
    </p:spTree>
    <p:extLst>
      <p:ext uri="{BB962C8B-B14F-4D97-AF65-F5344CB8AC3E}">
        <p14:creationId xmlns:p14="http://schemas.microsoft.com/office/powerpoint/2010/main" val="189376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descr="ASSA PTT-0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a:defRPr sz="1400"/>
            </a:lvl1pPr>
          </a:lstStyle>
          <a:p>
            <a:pPr>
              <a:defRPr/>
            </a:pPr>
            <a:fld id="{D63D3EB9-90AB-4E3C-AF4F-1AE06CABCC8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1" charset="-128"/>
        </a:defRPr>
      </a:lvl2pPr>
      <a:lvl3pPr algn="ctr" rtl="0" eaLnBrk="0" fontAlgn="base" hangingPunct="0">
        <a:spcBef>
          <a:spcPct val="0"/>
        </a:spcBef>
        <a:spcAft>
          <a:spcPct val="0"/>
        </a:spcAft>
        <a:defRPr sz="4400">
          <a:solidFill>
            <a:schemeClr val="tx2"/>
          </a:solidFill>
          <a:latin typeface="Arial" charset="0"/>
          <a:ea typeface="ＭＳ Ｐゴシック" pitchFamily="1" charset="-128"/>
        </a:defRPr>
      </a:lvl3pPr>
      <a:lvl4pPr algn="ctr" rtl="0" eaLnBrk="0" fontAlgn="base" hangingPunct="0">
        <a:spcBef>
          <a:spcPct val="0"/>
        </a:spcBef>
        <a:spcAft>
          <a:spcPct val="0"/>
        </a:spcAft>
        <a:defRPr sz="4400">
          <a:solidFill>
            <a:schemeClr val="tx2"/>
          </a:solidFill>
          <a:latin typeface="Arial" charset="0"/>
          <a:ea typeface="ＭＳ Ｐゴシック" pitchFamily="1" charset="-128"/>
        </a:defRPr>
      </a:lvl4pPr>
      <a:lvl5pPr algn="ctr" rtl="0" eaLnBrk="0" fontAlgn="base" hangingPunct="0">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6" descr="ASSA PTT-03-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35696" y="4437112"/>
            <a:ext cx="5616624" cy="461665"/>
          </a:xfrm>
          <a:prstGeom prst="rect">
            <a:avLst/>
          </a:prstGeom>
          <a:noFill/>
        </p:spPr>
        <p:txBody>
          <a:bodyPr wrap="square" rtlCol="0">
            <a:spAutoFit/>
          </a:bodyPr>
          <a:lstStyle/>
          <a:p>
            <a:pPr algn="ctr"/>
            <a:r>
              <a:rPr lang="en-ZA" dirty="0">
                <a:solidFill>
                  <a:schemeClr val="bg1"/>
                </a:solidFill>
                <a:latin typeface="Century Gothic" panose="020B0502020202020204" pitchFamily="34" charset="0"/>
              </a:rPr>
              <a:t>DC Fund Valuation Exemptions</a:t>
            </a:r>
            <a:endParaRPr lang="en-US" dirty="0">
              <a:solidFill>
                <a:schemeClr val="bg1"/>
              </a:solidFill>
              <a:latin typeface="Century Gothic" panose="020B0502020202020204" pitchFamily="34" charset="0"/>
            </a:endParaRPr>
          </a:p>
        </p:txBody>
      </p:sp>
      <p:sp>
        <p:nvSpPr>
          <p:cNvPr id="4" name="TextBox 3"/>
          <p:cNvSpPr txBox="1"/>
          <p:nvPr/>
        </p:nvSpPr>
        <p:spPr>
          <a:xfrm>
            <a:off x="2790056" y="5517232"/>
            <a:ext cx="3563888" cy="584775"/>
          </a:xfrm>
          <a:prstGeom prst="rect">
            <a:avLst/>
          </a:prstGeom>
          <a:noFill/>
        </p:spPr>
        <p:txBody>
          <a:bodyPr wrap="square" rtlCol="0">
            <a:spAutoFit/>
          </a:bodyPr>
          <a:lstStyle/>
          <a:p>
            <a:pPr algn="ctr"/>
            <a:r>
              <a:rPr lang="en-US" sz="1600" dirty="0">
                <a:solidFill>
                  <a:schemeClr val="bg1"/>
                </a:solidFill>
                <a:latin typeface="Century Gothic" panose="020B0502020202020204" pitchFamily="34" charset="0"/>
              </a:rPr>
              <a:t>Mia Geringer</a:t>
            </a:r>
          </a:p>
          <a:p>
            <a:pPr algn="ctr"/>
            <a:r>
              <a:rPr lang="en-US" sz="1600" dirty="0">
                <a:solidFill>
                  <a:schemeClr val="bg1"/>
                </a:solidFill>
                <a:latin typeface="Century Gothic" panose="020B0502020202020204" pitchFamily="34" charset="0"/>
              </a:rPr>
              <a:t>August 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4000" dirty="0">
                <a:solidFill>
                  <a:schemeClr val="tx1"/>
                </a:solidFill>
                <a:latin typeface="Century Gothic" panose="020B0502020202020204" pitchFamily="34" charset="0"/>
                <a:cs typeface="Arial" panose="020B0604020202020204" pitchFamily="34" charset="0"/>
              </a:rPr>
              <a:t>Agenda</a:t>
            </a:r>
          </a:p>
        </p:txBody>
      </p:sp>
      <p:sp>
        <p:nvSpPr>
          <p:cNvPr id="10" name="TextBox 9"/>
          <p:cNvSpPr txBox="1"/>
          <p:nvPr/>
        </p:nvSpPr>
        <p:spPr>
          <a:xfrm>
            <a:off x="827584" y="1340768"/>
            <a:ext cx="7704856" cy="4176464"/>
          </a:xfrm>
          <a:prstGeom prst="rect">
            <a:avLst/>
          </a:prstGeom>
          <a:noFill/>
        </p:spPr>
        <p:txBody>
          <a:bodyPr wrap="square" rtlCol="0">
            <a:noAutofit/>
          </a:bodyPr>
          <a:lstStyle/>
          <a:p>
            <a:pPr marL="342900"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Introduction</a:t>
            </a:r>
          </a:p>
          <a:p>
            <a:pPr marL="342900"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Insurance: Systems and Admin</a:t>
            </a:r>
          </a:p>
          <a:p>
            <a:pPr marL="342900"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Retirement Funds: Systems and Admin</a:t>
            </a:r>
          </a:p>
          <a:p>
            <a:pPr marL="342900"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The History</a:t>
            </a:r>
          </a:p>
          <a:p>
            <a:pPr marL="342900"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The Result</a:t>
            </a:r>
          </a:p>
          <a:p>
            <a:pPr marL="342900"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The Future</a:t>
            </a:r>
          </a:p>
          <a:p>
            <a:pPr marL="342900"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Conclusion</a:t>
            </a:r>
          </a:p>
        </p:txBody>
      </p:sp>
      <p:sp>
        <p:nvSpPr>
          <p:cNvPr id="2" name="Slide Number Placeholder 1">
            <a:extLst>
              <a:ext uri="{FF2B5EF4-FFF2-40B4-BE49-F238E27FC236}">
                <a16:creationId xmlns:a16="http://schemas.microsoft.com/office/drawing/2014/main" id="{0AC8805F-A10E-4A57-940E-0CF5FB1D084E}"/>
              </a:ext>
            </a:extLst>
          </p:cNvPr>
          <p:cNvSpPr>
            <a:spLocks noGrp="1"/>
          </p:cNvSpPr>
          <p:nvPr>
            <p:ph type="sldNum" sz="quarter" idx="12"/>
          </p:nvPr>
        </p:nvSpPr>
        <p:spPr>
          <a:xfrm>
            <a:off x="6732240" y="6383086"/>
            <a:ext cx="1905000" cy="457200"/>
          </a:xfrm>
        </p:spPr>
        <p:txBody>
          <a:bodyPr/>
          <a:lstStyle/>
          <a:p>
            <a:pPr>
              <a:defRPr/>
            </a:pPr>
            <a:fld id="{1423FF57-415F-4004-9178-180C1E74BD78}" type="slidenum">
              <a:rPr lang="en-US" sz="1000" smtClean="0">
                <a:latin typeface="Century Gothic" panose="020B0502020202020204" pitchFamily="34" charset="0"/>
              </a:rPr>
              <a:pPr>
                <a:defRPr/>
              </a:pPr>
              <a:t>2</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2638656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4000" dirty="0">
                <a:solidFill>
                  <a:schemeClr val="tx1"/>
                </a:solidFill>
                <a:latin typeface="Century Gothic" panose="020B0502020202020204" pitchFamily="34" charset="0"/>
                <a:cs typeface="Arial" panose="020B0604020202020204" pitchFamily="34" charset="0"/>
              </a:rPr>
              <a:t>Introduction</a:t>
            </a:r>
          </a:p>
        </p:txBody>
      </p:sp>
      <p:sp>
        <p:nvSpPr>
          <p:cNvPr id="10" name="TextBox 9"/>
          <p:cNvSpPr txBox="1"/>
          <p:nvPr/>
        </p:nvSpPr>
        <p:spPr>
          <a:xfrm>
            <a:off x="827584" y="1340768"/>
            <a:ext cx="7704856" cy="4320480"/>
          </a:xfrm>
          <a:prstGeom prst="rect">
            <a:avLst/>
          </a:prstGeom>
          <a:noFill/>
        </p:spPr>
        <p:txBody>
          <a:bodyPr wrap="square" rtlCol="0">
            <a:noAutofit/>
          </a:bodyPr>
          <a:lstStyle/>
          <a:p>
            <a:pPr marL="342900" indent="-342900">
              <a:buFont typeface="Arial" panose="020B0604020202020204" pitchFamily="34" charset="0"/>
              <a:buChar char="•"/>
            </a:pPr>
            <a:r>
              <a:rPr lang="en-ZA" sz="2800" dirty="0" err="1">
                <a:latin typeface="Century Gothic" panose="020B0502020202020204" pitchFamily="34" charset="0"/>
                <a:cs typeface="Arial" panose="020B0604020202020204" pitchFamily="34" charset="0"/>
              </a:rPr>
              <a:t>SolveCo</a:t>
            </a:r>
            <a:r>
              <a:rPr lang="en-ZA" sz="2800" dirty="0">
                <a:latin typeface="Century Gothic" panose="020B0502020202020204" pitchFamily="34" charset="0"/>
                <a:cs typeface="Arial" panose="020B0604020202020204" pitchFamily="34" charset="0"/>
              </a:rPr>
              <a:t> </a:t>
            </a:r>
          </a:p>
          <a:p>
            <a:pPr marL="800100" lvl="1"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Data reserves and pension work</a:t>
            </a:r>
          </a:p>
          <a:p>
            <a:pPr marL="800100" lvl="1"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Policy and pension fund rebuilds</a:t>
            </a:r>
          </a:p>
          <a:p>
            <a:pPr marL="342900"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System and Technology Committee</a:t>
            </a:r>
          </a:p>
          <a:p>
            <a:pPr marL="800100" lvl="1"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Started 2017</a:t>
            </a:r>
          </a:p>
          <a:p>
            <a:pPr marL="800100" lvl="1"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Actuarial profession moves with the technology environment</a:t>
            </a:r>
          </a:p>
          <a:p>
            <a:pPr marL="800100" lvl="1"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To clarify responsibility</a:t>
            </a:r>
          </a:p>
          <a:p>
            <a:pPr marL="800100" lvl="1"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Life Insurance, Banking, Pensions, Short-Term</a:t>
            </a:r>
          </a:p>
          <a:p>
            <a:pPr marL="800100" lvl="1"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Actuaries, valuators and students</a:t>
            </a:r>
          </a:p>
          <a:p>
            <a:pPr marL="342900"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Disclaimer</a:t>
            </a:r>
          </a:p>
          <a:p>
            <a:pPr lvl="1"/>
            <a:r>
              <a:rPr lang="en-ZA" dirty="0">
                <a:latin typeface="Century Gothic" panose="020B0502020202020204" pitchFamily="34" charset="0"/>
                <a:cs typeface="Arial" panose="020B0604020202020204" pitchFamily="34" charset="0"/>
              </a:rPr>
              <a:t> </a:t>
            </a:r>
          </a:p>
        </p:txBody>
      </p:sp>
      <p:sp>
        <p:nvSpPr>
          <p:cNvPr id="2" name="Slide Number Placeholder 1">
            <a:extLst>
              <a:ext uri="{FF2B5EF4-FFF2-40B4-BE49-F238E27FC236}">
                <a16:creationId xmlns:a16="http://schemas.microsoft.com/office/drawing/2014/main" id="{108703BE-1ADD-4F98-BF72-8580D3679B2F}"/>
              </a:ext>
            </a:extLst>
          </p:cNvPr>
          <p:cNvSpPr>
            <a:spLocks noGrp="1"/>
          </p:cNvSpPr>
          <p:nvPr>
            <p:ph type="sldNum" sz="quarter" idx="12"/>
          </p:nvPr>
        </p:nvSpPr>
        <p:spPr>
          <a:xfrm>
            <a:off x="6732240" y="6396338"/>
            <a:ext cx="1905000" cy="457200"/>
          </a:xfrm>
        </p:spPr>
        <p:txBody>
          <a:bodyPr/>
          <a:lstStyle/>
          <a:p>
            <a:pPr>
              <a:defRPr/>
            </a:pPr>
            <a:fld id="{1423FF57-415F-4004-9178-180C1E74BD78}" type="slidenum">
              <a:rPr lang="en-US" sz="1000" smtClean="0">
                <a:latin typeface="Century Gothic" panose="020B0502020202020204" pitchFamily="34" charset="0"/>
              </a:rPr>
              <a:pPr>
                <a:defRPr/>
              </a:pPr>
              <a:t>3</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61806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bwMode="auto">
          <a:xfrm>
            <a:off x="0" y="0"/>
            <a:ext cx="9144000" cy="685800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kumimoji="0" lang="en-ZA" sz="2400" b="0" i="0" u="none" strike="noStrike" cap="none" normalizeH="0" baseline="0" dirty="0">
              <a:ln>
                <a:noFill/>
              </a:ln>
              <a:solidFill>
                <a:schemeClr val="tx1"/>
              </a:solidFill>
              <a:effectLst/>
              <a:latin typeface="Arial" charset="0"/>
              <a:ea typeface="ＭＳ Ｐゴシック" pitchFamily="1" charset="-128"/>
            </a:endParaRPr>
          </a:p>
        </p:txBody>
      </p:sp>
      <p:sp>
        <p:nvSpPr>
          <p:cNvPr id="8" name="Rectangle 7"/>
          <p:cNvSpPr/>
          <p:nvPr/>
        </p:nvSpPr>
        <p:spPr>
          <a:xfrm>
            <a:off x="897360" y="1484784"/>
            <a:ext cx="7560840" cy="4154984"/>
          </a:xfrm>
          <a:prstGeom prst="rect">
            <a:avLst/>
          </a:prstGeom>
        </p:spPr>
        <p:txBody>
          <a:bodyPr wrap="square">
            <a:spAutoFit/>
          </a:bodyPr>
          <a:lstStyle/>
          <a:p>
            <a:pPr marL="342900" indent="-342900" algn="just">
              <a:buFont typeface="Arial" panose="020B0604020202020204" pitchFamily="34" charset="0"/>
              <a:buChar char="•"/>
            </a:pPr>
            <a:r>
              <a:rPr lang="en-ZA" b="1" i="1" dirty="0">
                <a:solidFill>
                  <a:schemeClr val="bg1"/>
                </a:solidFill>
                <a:latin typeface="+mn-lt"/>
              </a:rPr>
              <a:t>An actuary </a:t>
            </a:r>
            <a:r>
              <a:rPr lang="en-ZA" dirty="0">
                <a:solidFill>
                  <a:schemeClr val="bg1"/>
                </a:solidFill>
                <a:latin typeface="+mn-lt"/>
              </a:rPr>
              <a:t>is a professional who applies analytical, statistical, mathematical and strategic thinking skills to value, bring greater understanding and improved decision making to uncertain future events</a:t>
            </a:r>
          </a:p>
          <a:p>
            <a:pPr marL="342900" indent="-342900" algn="just">
              <a:buFont typeface="Arial" panose="020B0604020202020204" pitchFamily="34" charset="0"/>
              <a:buChar char="•"/>
            </a:pPr>
            <a:endParaRPr lang="en-ZA" b="1" i="1" dirty="0">
              <a:solidFill>
                <a:schemeClr val="bg1"/>
              </a:solidFill>
            </a:endParaRPr>
          </a:p>
          <a:p>
            <a:pPr marL="342900" indent="-342900" algn="just">
              <a:buFont typeface="Arial" panose="020B0604020202020204" pitchFamily="34" charset="0"/>
              <a:buChar char="•"/>
            </a:pPr>
            <a:r>
              <a:rPr lang="en-ZA" b="1" i="1" dirty="0">
                <a:solidFill>
                  <a:schemeClr val="bg1"/>
                </a:solidFill>
              </a:rPr>
              <a:t>Operational risk </a:t>
            </a:r>
            <a:r>
              <a:rPr lang="en-ZA" dirty="0">
                <a:solidFill>
                  <a:schemeClr val="bg1"/>
                </a:solidFill>
              </a:rPr>
              <a:t>is the risk of loss arising from inadequate or </a:t>
            </a:r>
            <a:r>
              <a:rPr lang="en-ZA" b="1" i="1" dirty="0">
                <a:solidFill>
                  <a:schemeClr val="bg1"/>
                </a:solidFill>
              </a:rPr>
              <a:t>failed internal processes, people and systems</a:t>
            </a:r>
            <a:r>
              <a:rPr lang="en-ZA" dirty="0">
                <a:solidFill>
                  <a:schemeClr val="bg1"/>
                </a:solidFill>
              </a:rPr>
              <a:t>, or from external events. Operational risk includes legal risk, but excludes risks arising from strategic decisions and reputational risk.</a:t>
            </a:r>
          </a:p>
          <a:p>
            <a:pPr marL="342900" indent="-342900" algn="just">
              <a:buFont typeface="Arial" panose="020B0604020202020204" pitchFamily="34" charset="0"/>
              <a:buChar char="•"/>
            </a:pPr>
            <a:endParaRPr lang="en-ZA" dirty="0">
              <a:solidFill>
                <a:schemeClr val="bg1"/>
              </a:solidFill>
              <a:latin typeface="+mn-lt"/>
            </a:endParaRPr>
          </a:p>
        </p:txBody>
      </p:sp>
      <p:sp>
        <p:nvSpPr>
          <p:cNvPr id="9" name="Title 1">
            <a:extLst>
              <a:ext uri="{FF2B5EF4-FFF2-40B4-BE49-F238E27FC236}">
                <a16:creationId xmlns:a16="http://schemas.microsoft.com/office/drawing/2014/main" id="{AE7CF9A8-FA67-4117-9A95-9375EED20B59}"/>
              </a:ext>
            </a:extLst>
          </p:cNvPr>
          <p:cNvSpPr>
            <a:spLocks noGrp="1"/>
          </p:cNvSpPr>
          <p:nvPr>
            <p:ph type="title"/>
          </p:nvPr>
        </p:nvSpPr>
        <p:spPr>
          <a:xfrm>
            <a:off x="685800" y="609600"/>
            <a:ext cx="7772400" cy="515144"/>
          </a:xfrm>
        </p:spPr>
        <p:txBody>
          <a:bodyPr/>
          <a:lstStyle/>
          <a:p>
            <a:pPr algn="l"/>
            <a:r>
              <a:rPr lang="en-ZA" sz="3200" dirty="0">
                <a:solidFill>
                  <a:schemeClr val="bg1"/>
                </a:solidFill>
              </a:rPr>
              <a:t>Two Definitions</a:t>
            </a:r>
          </a:p>
        </p:txBody>
      </p:sp>
    </p:spTree>
    <p:extLst>
      <p:ext uri="{BB962C8B-B14F-4D97-AF65-F5344CB8AC3E}">
        <p14:creationId xmlns:p14="http://schemas.microsoft.com/office/powerpoint/2010/main" val="2468269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ZA" sz="3200" dirty="0">
                <a:latin typeface="Century Gothic" panose="020B0502020202020204" pitchFamily="34" charset="0"/>
              </a:rPr>
              <a:t>Insurance, systems and admin</a:t>
            </a:r>
          </a:p>
        </p:txBody>
      </p:sp>
      <p:sp>
        <p:nvSpPr>
          <p:cNvPr id="3" name="Text Placeholder 2"/>
          <p:cNvSpPr>
            <a:spLocks noGrp="1"/>
          </p:cNvSpPr>
          <p:nvPr>
            <p:ph type="body" idx="1"/>
          </p:nvPr>
        </p:nvSpPr>
        <p:spPr>
          <a:xfrm>
            <a:off x="457200" y="1282774"/>
            <a:ext cx="4040188" cy="381719"/>
          </a:xfrm>
          <a:solidFill>
            <a:schemeClr val="accent1"/>
          </a:solidFill>
        </p:spPr>
        <p:txBody>
          <a:bodyPr anchor="ctr"/>
          <a:lstStyle/>
          <a:p>
            <a:pPr algn="ctr"/>
            <a:r>
              <a:rPr lang="en-ZA" dirty="0">
                <a:solidFill>
                  <a:schemeClr val="bg1"/>
                </a:solidFill>
                <a:latin typeface="Century Gothic" panose="020B0502020202020204" pitchFamily="34" charset="0"/>
              </a:rPr>
              <a:t>Actuarial Requirements</a:t>
            </a:r>
          </a:p>
        </p:txBody>
      </p:sp>
      <p:sp>
        <p:nvSpPr>
          <p:cNvPr id="4" name="Content Placeholder 3"/>
          <p:cNvSpPr>
            <a:spLocks noGrp="1"/>
          </p:cNvSpPr>
          <p:nvPr>
            <p:ph sz="half" idx="2"/>
          </p:nvPr>
        </p:nvSpPr>
        <p:spPr>
          <a:xfrm>
            <a:off x="457200" y="1781968"/>
            <a:ext cx="4040188" cy="3951288"/>
          </a:xfrm>
        </p:spPr>
        <p:txBody>
          <a:bodyPr/>
          <a:lstStyle/>
          <a:p>
            <a:pPr marL="342900" lvl="1" indent="-342900">
              <a:buFont typeface="Arial" panose="020B0604020202020204" pitchFamily="34" charset="0"/>
              <a:buChar char="•"/>
            </a:pPr>
            <a:r>
              <a:rPr lang="en-ZA" sz="1600" dirty="0">
                <a:latin typeface="Century Gothic" panose="020B0502020202020204" pitchFamily="34" charset="0"/>
              </a:rPr>
              <a:t>IFRS17</a:t>
            </a:r>
          </a:p>
          <a:p>
            <a:pPr marL="742950" lvl="2" indent="-342900">
              <a:buFont typeface="Arial" panose="020B0604020202020204" pitchFamily="34" charset="0"/>
              <a:buChar char="•"/>
            </a:pPr>
            <a:r>
              <a:rPr lang="en-ZA" sz="1600" dirty="0">
                <a:latin typeface="Century Gothic" panose="020B0502020202020204" pitchFamily="34" charset="0"/>
              </a:rPr>
              <a:t>Companies are embarking on multi-million Rand projects to change their systems</a:t>
            </a:r>
          </a:p>
          <a:p>
            <a:pPr marL="342900" lvl="1" indent="-342900">
              <a:buFont typeface="Arial" panose="020B0604020202020204" pitchFamily="34" charset="0"/>
              <a:buChar char="•"/>
            </a:pPr>
            <a:r>
              <a:rPr lang="en-ZA" sz="1600" dirty="0">
                <a:latin typeface="Century Gothic" panose="020B0502020202020204" pitchFamily="34" charset="0"/>
              </a:rPr>
              <a:t>SAM</a:t>
            </a:r>
          </a:p>
          <a:p>
            <a:pPr marL="742950" lvl="2" indent="-342900">
              <a:buFont typeface="Arial" panose="020B0604020202020204" pitchFamily="34" charset="0"/>
              <a:buChar char="•"/>
            </a:pPr>
            <a:r>
              <a:rPr lang="en-ZA" sz="1600" dirty="0">
                <a:latin typeface="Century Gothic" panose="020B0502020202020204" pitchFamily="34" charset="0"/>
              </a:rPr>
              <a:t>An insurer’s actuarial function is responsible for evaluating and providing advice on the internal controls relevant to actuarial matters referred to section 14 of GOI 3</a:t>
            </a:r>
          </a:p>
          <a:p>
            <a:endParaRPr lang="en-ZA" sz="1600" dirty="0"/>
          </a:p>
        </p:txBody>
      </p:sp>
      <p:sp>
        <p:nvSpPr>
          <p:cNvPr id="5" name="Text Placeholder 4"/>
          <p:cNvSpPr>
            <a:spLocks noGrp="1"/>
          </p:cNvSpPr>
          <p:nvPr>
            <p:ph type="body" sz="quarter" idx="3"/>
          </p:nvPr>
        </p:nvSpPr>
        <p:spPr>
          <a:xfrm>
            <a:off x="4645025" y="1282774"/>
            <a:ext cx="4041775" cy="381719"/>
          </a:xfrm>
          <a:solidFill>
            <a:schemeClr val="accent1"/>
          </a:solidFill>
        </p:spPr>
        <p:txBody>
          <a:bodyPr anchor="ctr"/>
          <a:lstStyle/>
          <a:p>
            <a:pPr algn="ctr"/>
            <a:r>
              <a:rPr lang="en-ZA" dirty="0">
                <a:solidFill>
                  <a:schemeClr val="bg1"/>
                </a:solidFill>
                <a:latin typeface="Century Gothic" panose="020B0502020202020204" pitchFamily="34" charset="0"/>
              </a:rPr>
              <a:t>Potential Problems</a:t>
            </a:r>
          </a:p>
        </p:txBody>
      </p:sp>
      <p:sp>
        <p:nvSpPr>
          <p:cNvPr id="6" name="Content Placeholder 5"/>
          <p:cNvSpPr>
            <a:spLocks noGrp="1"/>
          </p:cNvSpPr>
          <p:nvPr>
            <p:ph sz="quarter" idx="4"/>
          </p:nvPr>
        </p:nvSpPr>
        <p:spPr>
          <a:xfrm>
            <a:off x="4645025" y="1781968"/>
            <a:ext cx="4041775" cy="3951288"/>
          </a:xfrm>
        </p:spPr>
        <p:txBody>
          <a:bodyPr/>
          <a:lstStyle/>
          <a:p>
            <a:pPr marL="342900" lvl="1" indent="-342900">
              <a:buFont typeface="Arial" panose="020B0604020202020204" pitchFamily="34" charset="0"/>
              <a:buChar char="•"/>
            </a:pPr>
            <a:r>
              <a:rPr lang="en-ZA" sz="1600" dirty="0">
                <a:latin typeface="Century Gothic" panose="020B0502020202020204" pitchFamily="34" charset="0"/>
              </a:rPr>
              <a:t>Little actuarial Involvement in decision makings</a:t>
            </a:r>
          </a:p>
          <a:p>
            <a:pPr marL="342900" lvl="1" indent="-342900">
              <a:buFont typeface="Arial" panose="020B0604020202020204" pitchFamily="34" charset="0"/>
              <a:buChar char="•"/>
            </a:pPr>
            <a:r>
              <a:rPr lang="en-ZA" sz="1600" dirty="0">
                <a:latin typeface="Century Gothic" panose="020B0502020202020204" pitchFamily="34" charset="0"/>
              </a:rPr>
              <a:t>No governance body for IT</a:t>
            </a:r>
          </a:p>
          <a:p>
            <a:pPr marL="742950" lvl="2" indent="-342900">
              <a:buFont typeface="Arial" panose="020B0604020202020204" pitchFamily="34" charset="0"/>
              <a:buChar char="•"/>
            </a:pPr>
            <a:r>
              <a:rPr lang="en-ZA" sz="1400" dirty="0">
                <a:latin typeface="Century Gothic" panose="020B0502020202020204" pitchFamily="34" charset="0"/>
              </a:rPr>
              <a:t>No minimum standard for software</a:t>
            </a:r>
          </a:p>
          <a:p>
            <a:pPr marL="742950" lvl="2" indent="-342900">
              <a:buFont typeface="Arial" panose="020B0604020202020204" pitchFamily="34" charset="0"/>
              <a:buChar char="•"/>
            </a:pPr>
            <a:r>
              <a:rPr lang="en-ZA" sz="1400" dirty="0">
                <a:latin typeface="Century Gothic" panose="020B0502020202020204" pitchFamily="34" charset="0"/>
              </a:rPr>
              <a:t>Anyone can develop a system</a:t>
            </a:r>
          </a:p>
          <a:p>
            <a:pPr marL="742950" lvl="2" indent="-342900">
              <a:buFont typeface="Arial" panose="020B0604020202020204" pitchFamily="34" charset="0"/>
              <a:buChar char="•"/>
            </a:pPr>
            <a:r>
              <a:rPr lang="en-ZA" sz="1400" dirty="0">
                <a:latin typeface="Century Gothic" panose="020B0502020202020204" pitchFamily="34" charset="0"/>
              </a:rPr>
              <a:t>Little responsibility from or accountability from everyone</a:t>
            </a:r>
          </a:p>
          <a:p>
            <a:pPr marL="742950" lvl="2" indent="-342900">
              <a:buFont typeface="Arial" panose="020B0604020202020204" pitchFamily="34" charset="0"/>
              <a:buChar char="•"/>
            </a:pPr>
            <a:r>
              <a:rPr lang="en-ZA" sz="1400" dirty="0">
                <a:latin typeface="Century Gothic" panose="020B0502020202020204" pitchFamily="34" charset="0"/>
              </a:rPr>
              <a:t>Little quality guarantee</a:t>
            </a:r>
          </a:p>
          <a:p>
            <a:pPr marL="342900" lvl="1" indent="-342900">
              <a:buFont typeface="Arial" panose="020B0604020202020204" pitchFamily="34" charset="0"/>
              <a:buChar char="•"/>
            </a:pPr>
            <a:r>
              <a:rPr lang="en-ZA" sz="1600" dirty="0">
                <a:latin typeface="Century Gothic" panose="020B0502020202020204" pitchFamily="34" charset="0"/>
              </a:rPr>
              <a:t>No minimum timeline or penalties on implementations</a:t>
            </a:r>
          </a:p>
          <a:p>
            <a:pPr marL="342900" lvl="1" indent="-342900">
              <a:buFont typeface="Arial" panose="020B0604020202020204" pitchFamily="34" charset="0"/>
              <a:buChar char="•"/>
            </a:pPr>
            <a:r>
              <a:rPr lang="en-ZA" sz="1600" dirty="0">
                <a:latin typeface="Century Gothic" panose="020B0502020202020204" pitchFamily="34" charset="0"/>
              </a:rPr>
              <a:t>Development with no experience in insurance</a:t>
            </a:r>
          </a:p>
          <a:p>
            <a:pPr marL="342900" lvl="1" indent="-342900">
              <a:buFont typeface="Arial" panose="020B0604020202020204" pitchFamily="34" charset="0"/>
              <a:buChar char="•"/>
            </a:pPr>
            <a:r>
              <a:rPr lang="en-ZA" sz="1600" dirty="0">
                <a:latin typeface="Century Gothic" panose="020B0502020202020204" pitchFamily="34" charset="0"/>
              </a:rPr>
              <a:t>No standard system audit process</a:t>
            </a:r>
          </a:p>
          <a:p>
            <a:pPr marL="285750" indent="-285750">
              <a:buFont typeface="Arial" panose="020B0604020202020204" pitchFamily="34" charset="0"/>
              <a:buChar char="•"/>
            </a:pPr>
            <a:endParaRPr lang="en-ZA" sz="1600" b="1" i="1" dirty="0"/>
          </a:p>
        </p:txBody>
      </p:sp>
      <p:sp>
        <p:nvSpPr>
          <p:cNvPr id="7" name="Slide Number Placeholder 6">
            <a:extLst>
              <a:ext uri="{FF2B5EF4-FFF2-40B4-BE49-F238E27FC236}">
                <a16:creationId xmlns:a16="http://schemas.microsoft.com/office/drawing/2014/main" id="{F94C624C-2BB6-48D7-BA22-DCEF215D6619}"/>
              </a:ext>
            </a:extLst>
          </p:cNvPr>
          <p:cNvSpPr>
            <a:spLocks noGrp="1"/>
          </p:cNvSpPr>
          <p:nvPr>
            <p:ph type="sldNum" sz="quarter" idx="12"/>
          </p:nvPr>
        </p:nvSpPr>
        <p:spPr>
          <a:xfrm>
            <a:off x="6688225" y="6400800"/>
            <a:ext cx="1905000" cy="457200"/>
          </a:xfrm>
        </p:spPr>
        <p:txBody>
          <a:bodyPr/>
          <a:lstStyle/>
          <a:p>
            <a:pPr>
              <a:defRPr/>
            </a:pPr>
            <a:fld id="{B93E77F3-FB6D-4B7D-9E54-5EF9BDA8D0AA}" type="slidenum">
              <a:rPr lang="en-US" sz="1000" smtClean="0">
                <a:latin typeface="Century Gothic" panose="020B0502020202020204" pitchFamily="34" charset="0"/>
              </a:rPr>
              <a:pPr>
                <a:defRPr/>
              </a:pPr>
              <a:t>5</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3882687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Table 22"/>
          <p:cNvGraphicFramePr>
            <a:graphicFrameLocks noGrp="1"/>
          </p:cNvGraphicFramePr>
          <p:nvPr>
            <p:extLst>
              <p:ext uri="{D42A27DB-BD31-4B8C-83A1-F6EECF244321}">
                <p14:modId xmlns:p14="http://schemas.microsoft.com/office/powerpoint/2010/main" val="103385614"/>
              </p:ext>
            </p:extLst>
          </p:nvPr>
        </p:nvGraphicFramePr>
        <p:xfrm>
          <a:off x="685800" y="1181100"/>
          <a:ext cx="7918650" cy="4480146"/>
        </p:xfrm>
        <a:graphic>
          <a:graphicData uri="http://schemas.openxmlformats.org/drawingml/2006/table">
            <a:tbl>
              <a:tblPr bandRow="1">
                <a:tableStyleId>{2D5ABB26-0587-4C30-8999-92F81FD0307C}</a:tableStyleId>
              </a:tblPr>
              <a:tblGrid>
                <a:gridCol w="1583730">
                  <a:extLst>
                    <a:ext uri="{9D8B030D-6E8A-4147-A177-3AD203B41FA5}">
                      <a16:colId xmlns:a16="http://schemas.microsoft.com/office/drawing/2014/main" val="3168082128"/>
                    </a:ext>
                  </a:extLst>
                </a:gridCol>
                <a:gridCol w="1583730">
                  <a:extLst>
                    <a:ext uri="{9D8B030D-6E8A-4147-A177-3AD203B41FA5}">
                      <a16:colId xmlns:a16="http://schemas.microsoft.com/office/drawing/2014/main" val="3682223593"/>
                    </a:ext>
                  </a:extLst>
                </a:gridCol>
                <a:gridCol w="1583730">
                  <a:extLst>
                    <a:ext uri="{9D8B030D-6E8A-4147-A177-3AD203B41FA5}">
                      <a16:colId xmlns:a16="http://schemas.microsoft.com/office/drawing/2014/main" val="2772607763"/>
                    </a:ext>
                  </a:extLst>
                </a:gridCol>
                <a:gridCol w="1583730">
                  <a:extLst>
                    <a:ext uri="{9D8B030D-6E8A-4147-A177-3AD203B41FA5}">
                      <a16:colId xmlns:a16="http://schemas.microsoft.com/office/drawing/2014/main" val="465756143"/>
                    </a:ext>
                  </a:extLst>
                </a:gridCol>
                <a:gridCol w="1583730">
                  <a:extLst>
                    <a:ext uri="{9D8B030D-6E8A-4147-A177-3AD203B41FA5}">
                      <a16:colId xmlns:a16="http://schemas.microsoft.com/office/drawing/2014/main" val="334899514"/>
                    </a:ext>
                  </a:extLst>
                </a:gridCol>
              </a:tblGrid>
              <a:tr h="746691">
                <a:tc>
                  <a:txBody>
                    <a:bodyPr/>
                    <a:lstStyle/>
                    <a:p>
                      <a:endParaRPr lang="en-ZA" dirty="0"/>
                    </a:p>
                  </a:txBody>
                  <a:tcPr>
                    <a:solidFill>
                      <a:schemeClr val="accent1"/>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accent1"/>
                    </a:solidFill>
                  </a:tcPr>
                </a:tc>
                <a:extLst>
                  <a:ext uri="{0D108BD9-81ED-4DB2-BD59-A6C34878D82A}">
                    <a16:rowId xmlns:a16="http://schemas.microsoft.com/office/drawing/2014/main" val="1695847849"/>
                  </a:ext>
                </a:extLst>
              </a:tr>
              <a:tr h="746691">
                <a:tc>
                  <a:txBody>
                    <a:bodyPr/>
                    <a:lstStyle/>
                    <a:p>
                      <a:endParaRPr lang="en-ZA" dirty="0"/>
                    </a:p>
                  </a:txBody>
                  <a:tcPr>
                    <a:solidFill>
                      <a:schemeClr val="accent1"/>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accent1"/>
                    </a:solidFill>
                  </a:tcPr>
                </a:tc>
                <a:extLst>
                  <a:ext uri="{0D108BD9-81ED-4DB2-BD59-A6C34878D82A}">
                    <a16:rowId xmlns:a16="http://schemas.microsoft.com/office/drawing/2014/main" val="3215699509"/>
                  </a:ext>
                </a:extLst>
              </a:tr>
              <a:tr h="746691">
                <a:tc>
                  <a:txBody>
                    <a:bodyPr/>
                    <a:lstStyle/>
                    <a:p>
                      <a:endParaRPr lang="en-ZA" dirty="0"/>
                    </a:p>
                  </a:txBody>
                  <a:tcPr>
                    <a:solidFill>
                      <a:schemeClr val="accent1"/>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accent1"/>
                    </a:solidFill>
                  </a:tcPr>
                </a:tc>
                <a:extLst>
                  <a:ext uri="{0D108BD9-81ED-4DB2-BD59-A6C34878D82A}">
                    <a16:rowId xmlns:a16="http://schemas.microsoft.com/office/drawing/2014/main" val="1840692173"/>
                  </a:ext>
                </a:extLst>
              </a:tr>
              <a:tr h="746691">
                <a:tc>
                  <a:txBody>
                    <a:bodyPr/>
                    <a:lstStyle/>
                    <a:p>
                      <a:endParaRPr lang="en-ZA" dirty="0"/>
                    </a:p>
                  </a:txBody>
                  <a:tcPr>
                    <a:solidFill>
                      <a:schemeClr val="accent1"/>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accent1"/>
                    </a:solidFill>
                  </a:tcPr>
                </a:tc>
                <a:extLst>
                  <a:ext uri="{0D108BD9-81ED-4DB2-BD59-A6C34878D82A}">
                    <a16:rowId xmlns:a16="http://schemas.microsoft.com/office/drawing/2014/main" val="304351363"/>
                  </a:ext>
                </a:extLst>
              </a:tr>
              <a:tr h="746691">
                <a:tc>
                  <a:txBody>
                    <a:bodyPr/>
                    <a:lstStyle/>
                    <a:p>
                      <a:endParaRPr lang="en-ZA" dirty="0"/>
                    </a:p>
                  </a:txBody>
                  <a:tcPr>
                    <a:solidFill>
                      <a:schemeClr val="accent1"/>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accent1"/>
                    </a:solidFill>
                  </a:tcPr>
                </a:tc>
                <a:extLst>
                  <a:ext uri="{0D108BD9-81ED-4DB2-BD59-A6C34878D82A}">
                    <a16:rowId xmlns:a16="http://schemas.microsoft.com/office/drawing/2014/main" val="3475727719"/>
                  </a:ext>
                </a:extLst>
              </a:tr>
              <a:tr h="746691">
                <a:tc>
                  <a:txBody>
                    <a:bodyPr/>
                    <a:lstStyle/>
                    <a:p>
                      <a:pPr algn="ctr"/>
                      <a:r>
                        <a:rPr lang="en-ZA" sz="1600" b="1" i="1" dirty="0">
                          <a:solidFill>
                            <a:schemeClr val="bg1"/>
                          </a:solidFill>
                        </a:rPr>
                        <a:t>Requirements</a:t>
                      </a:r>
                    </a:p>
                  </a:txBody>
                  <a:tcPr anchor="ctr">
                    <a:solidFill>
                      <a:schemeClr val="accent1"/>
                    </a:solidFill>
                  </a:tcPr>
                </a:tc>
                <a:tc>
                  <a:txBody>
                    <a:bodyPr/>
                    <a:lstStyle/>
                    <a:p>
                      <a:pPr algn="ctr"/>
                      <a:r>
                        <a:rPr lang="en-ZA" sz="1600" b="1" i="1" dirty="0">
                          <a:solidFill>
                            <a:schemeClr val="bg1"/>
                          </a:solidFill>
                        </a:rPr>
                        <a:t>Design and Development</a:t>
                      </a:r>
                    </a:p>
                  </a:txBody>
                  <a:tcPr anchor="ctr">
                    <a:solidFill>
                      <a:schemeClr val="bg2"/>
                    </a:solidFill>
                  </a:tcPr>
                </a:tc>
                <a:tc>
                  <a:txBody>
                    <a:bodyPr/>
                    <a:lstStyle/>
                    <a:p>
                      <a:pPr algn="ctr"/>
                      <a:r>
                        <a:rPr lang="en-ZA" sz="1600" b="1" i="1" dirty="0">
                          <a:solidFill>
                            <a:schemeClr val="bg1"/>
                          </a:solidFill>
                        </a:rPr>
                        <a:t>Testing and QA</a:t>
                      </a:r>
                    </a:p>
                  </a:txBody>
                  <a:tcPr anchor="ctr">
                    <a:solidFill>
                      <a:schemeClr val="bg2"/>
                    </a:solidFill>
                  </a:tcPr>
                </a:tc>
                <a:tc>
                  <a:txBody>
                    <a:bodyPr/>
                    <a:lstStyle/>
                    <a:p>
                      <a:pPr algn="ctr"/>
                      <a:r>
                        <a:rPr lang="en-ZA" sz="1600" b="1" i="1" dirty="0">
                          <a:solidFill>
                            <a:schemeClr val="bg1"/>
                          </a:solidFill>
                        </a:rPr>
                        <a:t>Implementation</a:t>
                      </a:r>
                    </a:p>
                  </a:txBody>
                  <a:tcPr anchor="ctr">
                    <a:solidFill>
                      <a:schemeClr val="bg2"/>
                    </a:solidFill>
                  </a:tcPr>
                </a:tc>
                <a:tc>
                  <a:txBody>
                    <a:bodyPr/>
                    <a:lstStyle/>
                    <a:p>
                      <a:pPr algn="ctr"/>
                      <a:r>
                        <a:rPr lang="en-ZA" sz="1600" b="1" i="1" dirty="0">
                          <a:solidFill>
                            <a:schemeClr val="bg1"/>
                          </a:solidFill>
                        </a:rPr>
                        <a:t>Output</a:t>
                      </a:r>
                    </a:p>
                  </a:txBody>
                  <a:tcPr anchor="ctr">
                    <a:solidFill>
                      <a:schemeClr val="accent1"/>
                    </a:solidFill>
                  </a:tcPr>
                </a:tc>
                <a:extLst>
                  <a:ext uri="{0D108BD9-81ED-4DB2-BD59-A6C34878D82A}">
                    <a16:rowId xmlns:a16="http://schemas.microsoft.com/office/drawing/2014/main" val="2227688482"/>
                  </a:ext>
                </a:extLst>
              </a:tr>
            </a:tbl>
          </a:graphicData>
        </a:graphic>
      </p:graphicFrame>
      <p:sp>
        <p:nvSpPr>
          <p:cNvPr id="2" name="Title 1"/>
          <p:cNvSpPr>
            <a:spLocks noGrp="1"/>
          </p:cNvSpPr>
          <p:nvPr>
            <p:ph type="title"/>
          </p:nvPr>
        </p:nvSpPr>
        <p:spPr>
          <a:xfrm>
            <a:off x="685800" y="609600"/>
            <a:ext cx="7772400" cy="560889"/>
          </a:xfrm>
        </p:spPr>
        <p:txBody>
          <a:bodyPr anchor="t"/>
          <a:lstStyle/>
          <a:p>
            <a:r>
              <a:rPr lang="en-ZA" sz="2800" dirty="0">
                <a:latin typeface="Century Gothic" panose="020B0502020202020204" pitchFamily="34" charset="0"/>
              </a:rPr>
              <a:t>Insurance, systems and admin</a:t>
            </a:r>
          </a:p>
        </p:txBody>
      </p:sp>
      <p:sp>
        <p:nvSpPr>
          <p:cNvPr id="45" name="Rectangle 44"/>
          <p:cNvSpPr/>
          <p:nvPr/>
        </p:nvSpPr>
        <p:spPr bwMode="auto">
          <a:xfrm>
            <a:off x="2493600" y="3518350"/>
            <a:ext cx="936104" cy="93784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charset="0"/>
              <a:ea typeface="ＭＳ Ｐゴシック" pitchFamily="1" charset="-128"/>
            </a:endParaRPr>
          </a:p>
        </p:txBody>
      </p:sp>
      <p:sp>
        <p:nvSpPr>
          <p:cNvPr id="46" name="Rectangle 45"/>
          <p:cNvSpPr/>
          <p:nvPr/>
        </p:nvSpPr>
        <p:spPr bwMode="auto">
          <a:xfrm>
            <a:off x="4239331" y="3518350"/>
            <a:ext cx="936104" cy="93784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charset="0"/>
              <a:ea typeface="ＭＳ Ｐゴシック" pitchFamily="1" charset="-128"/>
            </a:endParaRPr>
          </a:p>
        </p:txBody>
      </p:sp>
      <p:sp>
        <p:nvSpPr>
          <p:cNvPr id="47" name="Rectangle 46"/>
          <p:cNvSpPr/>
          <p:nvPr/>
        </p:nvSpPr>
        <p:spPr bwMode="auto">
          <a:xfrm>
            <a:off x="5768899" y="3518350"/>
            <a:ext cx="936104" cy="93784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charset="0"/>
              <a:ea typeface="ＭＳ Ｐゴシック" pitchFamily="1" charset="-128"/>
            </a:endParaRPr>
          </a:p>
        </p:txBody>
      </p:sp>
      <p:sp>
        <p:nvSpPr>
          <p:cNvPr id="48" name="Rectangle 47"/>
          <p:cNvSpPr/>
          <p:nvPr/>
        </p:nvSpPr>
        <p:spPr bwMode="auto">
          <a:xfrm>
            <a:off x="2493600" y="1981580"/>
            <a:ext cx="936104" cy="93784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charset="0"/>
              <a:ea typeface="ＭＳ Ｐゴシック" pitchFamily="1" charset="-128"/>
            </a:endParaRPr>
          </a:p>
        </p:txBody>
      </p:sp>
      <p:grpSp>
        <p:nvGrpSpPr>
          <p:cNvPr id="14" name="Group 285"/>
          <p:cNvGrpSpPr>
            <a:grpSpLocks noChangeAspect="1"/>
          </p:cNvGrpSpPr>
          <p:nvPr/>
        </p:nvGrpSpPr>
        <p:grpSpPr bwMode="auto">
          <a:xfrm>
            <a:off x="2773110" y="3645024"/>
            <a:ext cx="370763" cy="369676"/>
            <a:chOff x="388" y="758"/>
            <a:chExt cx="341" cy="340"/>
          </a:xfrm>
          <a:solidFill>
            <a:schemeClr val="bg2">
              <a:lumMod val="75000"/>
            </a:schemeClr>
          </a:solidFill>
        </p:grpSpPr>
        <p:sp>
          <p:nvSpPr>
            <p:cNvPr id="15" name="Freeform 286"/>
            <p:cNvSpPr>
              <a:spLocks noEditPoints="1"/>
            </p:cNvSpPr>
            <p:nvPr/>
          </p:nvSpPr>
          <p:spPr bwMode="auto">
            <a:xfrm>
              <a:off x="462" y="834"/>
              <a:ext cx="192" cy="192"/>
            </a:xfrm>
            <a:custGeom>
              <a:avLst/>
              <a:gdLst>
                <a:gd name="T0" fmla="*/ 43 w 289"/>
                <a:gd name="T1" fmla="*/ 289 h 289"/>
                <a:gd name="T2" fmla="*/ 13 w 289"/>
                <a:gd name="T3" fmla="*/ 276 h 289"/>
                <a:gd name="T4" fmla="*/ 0 w 289"/>
                <a:gd name="T5" fmla="*/ 246 h 289"/>
                <a:gd name="T6" fmla="*/ 13 w 289"/>
                <a:gd name="T7" fmla="*/ 216 h 289"/>
                <a:gd name="T8" fmla="*/ 118 w 289"/>
                <a:gd name="T9" fmla="*/ 111 h 289"/>
                <a:gd name="T10" fmla="*/ 140 w 289"/>
                <a:gd name="T11" fmla="*/ 29 h 289"/>
                <a:gd name="T12" fmla="*/ 156 w 289"/>
                <a:gd name="T13" fmla="*/ 16 h 289"/>
                <a:gd name="T14" fmla="*/ 229 w 289"/>
                <a:gd name="T15" fmla="*/ 9 h 289"/>
                <a:gd name="T16" fmla="*/ 235 w 289"/>
                <a:gd name="T17" fmla="*/ 16 h 289"/>
                <a:gd name="T18" fmla="*/ 233 w 289"/>
                <a:gd name="T19" fmla="*/ 26 h 289"/>
                <a:gd name="T20" fmla="*/ 194 w 289"/>
                <a:gd name="T21" fmla="*/ 65 h 289"/>
                <a:gd name="T22" fmla="*/ 208 w 289"/>
                <a:gd name="T23" fmla="*/ 81 h 289"/>
                <a:gd name="T24" fmla="*/ 224 w 289"/>
                <a:gd name="T25" fmla="*/ 95 h 289"/>
                <a:gd name="T26" fmla="*/ 263 w 289"/>
                <a:gd name="T27" fmla="*/ 56 h 289"/>
                <a:gd name="T28" fmla="*/ 273 w 289"/>
                <a:gd name="T29" fmla="*/ 54 h 289"/>
                <a:gd name="T30" fmla="*/ 280 w 289"/>
                <a:gd name="T31" fmla="*/ 60 h 289"/>
                <a:gd name="T32" fmla="*/ 273 w 289"/>
                <a:gd name="T33" fmla="*/ 133 h 289"/>
                <a:gd name="T34" fmla="*/ 273 w 289"/>
                <a:gd name="T35" fmla="*/ 133 h 289"/>
                <a:gd name="T36" fmla="*/ 260 w 289"/>
                <a:gd name="T37" fmla="*/ 149 h 289"/>
                <a:gd name="T38" fmla="*/ 178 w 289"/>
                <a:gd name="T39" fmla="*/ 171 h 289"/>
                <a:gd name="T40" fmla="*/ 73 w 289"/>
                <a:gd name="T41" fmla="*/ 276 h 289"/>
                <a:gd name="T42" fmla="*/ 43 w 289"/>
                <a:gd name="T43" fmla="*/ 289 h 289"/>
                <a:gd name="T44" fmla="*/ 200 w 289"/>
                <a:gd name="T45" fmla="*/ 25 h 289"/>
                <a:gd name="T46" fmla="*/ 167 w 289"/>
                <a:gd name="T47" fmla="*/ 34 h 289"/>
                <a:gd name="T48" fmla="*/ 155 w 289"/>
                <a:gd name="T49" fmla="*/ 44 h 289"/>
                <a:gd name="T50" fmla="*/ 140 w 289"/>
                <a:gd name="T51" fmla="*/ 110 h 289"/>
                <a:gd name="T52" fmla="*/ 137 w 289"/>
                <a:gd name="T53" fmla="*/ 122 h 289"/>
                <a:gd name="T54" fmla="*/ 28 w 289"/>
                <a:gd name="T55" fmla="*/ 231 h 289"/>
                <a:gd name="T56" fmla="*/ 22 w 289"/>
                <a:gd name="T57" fmla="*/ 246 h 289"/>
                <a:gd name="T58" fmla="*/ 28 w 289"/>
                <a:gd name="T59" fmla="*/ 261 h 289"/>
                <a:gd name="T60" fmla="*/ 58 w 289"/>
                <a:gd name="T61" fmla="*/ 261 h 289"/>
                <a:gd name="T62" fmla="*/ 167 w 289"/>
                <a:gd name="T63" fmla="*/ 152 h 289"/>
                <a:gd name="T64" fmla="*/ 179 w 289"/>
                <a:gd name="T65" fmla="*/ 149 h 289"/>
                <a:gd name="T66" fmla="*/ 245 w 289"/>
                <a:gd name="T67" fmla="*/ 134 h 289"/>
                <a:gd name="T68" fmla="*/ 255 w 289"/>
                <a:gd name="T69" fmla="*/ 122 h 289"/>
                <a:gd name="T70" fmla="*/ 255 w 289"/>
                <a:gd name="T71" fmla="*/ 122 h 289"/>
                <a:gd name="T72" fmla="*/ 264 w 289"/>
                <a:gd name="T73" fmla="*/ 85 h 289"/>
                <a:gd name="T74" fmla="*/ 232 w 289"/>
                <a:gd name="T75" fmla="*/ 117 h 289"/>
                <a:gd name="T76" fmla="*/ 219 w 289"/>
                <a:gd name="T77" fmla="*/ 118 h 289"/>
                <a:gd name="T78" fmla="*/ 192 w 289"/>
                <a:gd name="T79" fmla="*/ 96 h 289"/>
                <a:gd name="T80" fmla="*/ 171 w 289"/>
                <a:gd name="T81" fmla="*/ 70 h 289"/>
                <a:gd name="T82" fmla="*/ 172 w 289"/>
                <a:gd name="T83" fmla="*/ 56 h 289"/>
                <a:gd name="T84" fmla="*/ 204 w 289"/>
                <a:gd name="T85" fmla="*/ 25 h 289"/>
                <a:gd name="T86" fmla="*/ 200 w 289"/>
                <a:gd name="T8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9" h="289">
                  <a:moveTo>
                    <a:pt x="43" y="289"/>
                  </a:moveTo>
                  <a:cubicBezTo>
                    <a:pt x="32" y="289"/>
                    <a:pt x="21" y="284"/>
                    <a:pt x="13" y="276"/>
                  </a:cubicBezTo>
                  <a:cubicBezTo>
                    <a:pt x="5" y="268"/>
                    <a:pt x="0" y="257"/>
                    <a:pt x="0" y="246"/>
                  </a:cubicBezTo>
                  <a:cubicBezTo>
                    <a:pt x="0" y="235"/>
                    <a:pt x="5" y="224"/>
                    <a:pt x="13" y="216"/>
                  </a:cubicBezTo>
                  <a:cubicBezTo>
                    <a:pt x="118" y="111"/>
                    <a:pt x="118" y="111"/>
                    <a:pt x="118" y="111"/>
                  </a:cubicBezTo>
                  <a:cubicBezTo>
                    <a:pt x="110" y="82"/>
                    <a:pt x="118" y="50"/>
                    <a:pt x="140" y="29"/>
                  </a:cubicBezTo>
                  <a:cubicBezTo>
                    <a:pt x="144" y="24"/>
                    <a:pt x="150" y="20"/>
                    <a:pt x="156" y="16"/>
                  </a:cubicBezTo>
                  <a:cubicBezTo>
                    <a:pt x="178" y="3"/>
                    <a:pt x="204" y="0"/>
                    <a:pt x="229" y="9"/>
                  </a:cubicBezTo>
                  <a:cubicBezTo>
                    <a:pt x="232" y="10"/>
                    <a:pt x="235" y="13"/>
                    <a:pt x="235" y="16"/>
                  </a:cubicBezTo>
                  <a:cubicBezTo>
                    <a:pt x="236" y="20"/>
                    <a:pt x="235" y="24"/>
                    <a:pt x="233" y="26"/>
                  </a:cubicBezTo>
                  <a:cubicBezTo>
                    <a:pt x="194" y="65"/>
                    <a:pt x="194" y="65"/>
                    <a:pt x="194" y="65"/>
                  </a:cubicBezTo>
                  <a:cubicBezTo>
                    <a:pt x="198" y="71"/>
                    <a:pt x="203" y="76"/>
                    <a:pt x="208" y="81"/>
                  </a:cubicBezTo>
                  <a:cubicBezTo>
                    <a:pt x="213" y="86"/>
                    <a:pt x="218" y="91"/>
                    <a:pt x="224" y="95"/>
                  </a:cubicBezTo>
                  <a:cubicBezTo>
                    <a:pt x="263" y="56"/>
                    <a:pt x="263" y="56"/>
                    <a:pt x="263" y="56"/>
                  </a:cubicBezTo>
                  <a:cubicBezTo>
                    <a:pt x="265" y="54"/>
                    <a:pt x="269" y="53"/>
                    <a:pt x="273" y="54"/>
                  </a:cubicBezTo>
                  <a:cubicBezTo>
                    <a:pt x="276" y="54"/>
                    <a:pt x="279" y="57"/>
                    <a:pt x="280" y="60"/>
                  </a:cubicBezTo>
                  <a:cubicBezTo>
                    <a:pt x="289" y="85"/>
                    <a:pt x="286" y="111"/>
                    <a:pt x="273" y="133"/>
                  </a:cubicBezTo>
                  <a:cubicBezTo>
                    <a:pt x="273" y="133"/>
                    <a:pt x="273" y="133"/>
                    <a:pt x="273" y="133"/>
                  </a:cubicBezTo>
                  <a:cubicBezTo>
                    <a:pt x="269" y="139"/>
                    <a:pt x="265" y="145"/>
                    <a:pt x="260" y="149"/>
                  </a:cubicBezTo>
                  <a:cubicBezTo>
                    <a:pt x="239" y="171"/>
                    <a:pt x="207" y="179"/>
                    <a:pt x="178" y="171"/>
                  </a:cubicBezTo>
                  <a:cubicBezTo>
                    <a:pt x="73" y="276"/>
                    <a:pt x="73" y="276"/>
                    <a:pt x="73" y="276"/>
                  </a:cubicBezTo>
                  <a:cubicBezTo>
                    <a:pt x="65" y="284"/>
                    <a:pt x="54" y="289"/>
                    <a:pt x="43" y="289"/>
                  </a:cubicBezTo>
                  <a:close/>
                  <a:moveTo>
                    <a:pt x="200" y="25"/>
                  </a:moveTo>
                  <a:cubicBezTo>
                    <a:pt x="188" y="25"/>
                    <a:pt x="177" y="28"/>
                    <a:pt x="167" y="34"/>
                  </a:cubicBezTo>
                  <a:cubicBezTo>
                    <a:pt x="162" y="37"/>
                    <a:pt x="158" y="40"/>
                    <a:pt x="155" y="44"/>
                  </a:cubicBezTo>
                  <a:cubicBezTo>
                    <a:pt x="137" y="61"/>
                    <a:pt x="132" y="87"/>
                    <a:pt x="140" y="110"/>
                  </a:cubicBezTo>
                  <a:cubicBezTo>
                    <a:pt x="141" y="114"/>
                    <a:pt x="140" y="119"/>
                    <a:pt x="137" y="122"/>
                  </a:cubicBezTo>
                  <a:cubicBezTo>
                    <a:pt x="28" y="231"/>
                    <a:pt x="28" y="231"/>
                    <a:pt x="28" y="231"/>
                  </a:cubicBezTo>
                  <a:cubicBezTo>
                    <a:pt x="24" y="235"/>
                    <a:pt x="22" y="240"/>
                    <a:pt x="22" y="246"/>
                  </a:cubicBezTo>
                  <a:cubicBezTo>
                    <a:pt x="22" y="252"/>
                    <a:pt x="24" y="257"/>
                    <a:pt x="28" y="261"/>
                  </a:cubicBezTo>
                  <a:cubicBezTo>
                    <a:pt x="36" y="269"/>
                    <a:pt x="50" y="269"/>
                    <a:pt x="58" y="261"/>
                  </a:cubicBezTo>
                  <a:cubicBezTo>
                    <a:pt x="167" y="152"/>
                    <a:pt x="167" y="152"/>
                    <a:pt x="167" y="152"/>
                  </a:cubicBezTo>
                  <a:cubicBezTo>
                    <a:pt x="170" y="149"/>
                    <a:pt x="175" y="148"/>
                    <a:pt x="179" y="149"/>
                  </a:cubicBezTo>
                  <a:cubicBezTo>
                    <a:pt x="202" y="157"/>
                    <a:pt x="228" y="152"/>
                    <a:pt x="245" y="134"/>
                  </a:cubicBezTo>
                  <a:cubicBezTo>
                    <a:pt x="249" y="131"/>
                    <a:pt x="252" y="127"/>
                    <a:pt x="255" y="122"/>
                  </a:cubicBezTo>
                  <a:cubicBezTo>
                    <a:pt x="255" y="122"/>
                    <a:pt x="255" y="122"/>
                    <a:pt x="255" y="122"/>
                  </a:cubicBezTo>
                  <a:cubicBezTo>
                    <a:pt x="261" y="111"/>
                    <a:pt x="265" y="98"/>
                    <a:pt x="264" y="85"/>
                  </a:cubicBezTo>
                  <a:cubicBezTo>
                    <a:pt x="232" y="117"/>
                    <a:pt x="232" y="117"/>
                    <a:pt x="232" y="117"/>
                  </a:cubicBezTo>
                  <a:cubicBezTo>
                    <a:pt x="229" y="120"/>
                    <a:pt x="223" y="121"/>
                    <a:pt x="219" y="118"/>
                  </a:cubicBezTo>
                  <a:cubicBezTo>
                    <a:pt x="210" y="112"/>
                    <a:pt x="201" y="105"/>
                    <a:pt x="192" y="96"/>
                  </a:cubicBezTo>
                  <a:cubicBezTo>
                    <a:pt x="184" y="88"/>
                    <a:pt x="177" y="79"/>
                    <a:pt x="171" y="70"/>
                  </a:cubicBezTo>
                  <a:cubicBezTo>
                    <a:pt x="168" y="66"/>
                    <a:pt x="169" y="60"/>
                    <a:pt x="172" y="56"/>
                  </a:cubicBezTo>
                  <a:cubicBezTo>
                    <a:pt x="204" y="25"/>
                    <a:pt x="204" y="25"/>
                    <a:pt x="204" y="25"/>
                  </a:cubicBezTo>
                  <a:cubicBezTo>
                    <a:pt x="202" y="25"/>
                    <a:pt x="201" y="25"/>
                    <a:pt x="200" y="2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287"/>
            <p:cNvSpPr>
              <a:spLocks noEditPoints="1"/>
            </p:cNvSpPr>
            <p:nvPr/>
          </p:nvSpPr>
          <p:spPr bwMode="auto">
            <a:xfrm>
              <a:off x="388" y="758"/>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7" name="Group 503"/>
          <p:cNvGrpSpPr>
            <a:grpSpLocks noChangeAspect="1"/>
          </p:cNvGrpSpPr>
          <p:nvPr/>
        </p:nvGrpSpPr>
        <p:grpSpPr bwMode="auto">
          <a:xfrm>
            <a:off x="4541894" y="3645024"/>
            <a:ext cx="367631" cy="367631"/>
            <a:chOff x="1920" y="2027"/>
            <a:chExt cx="340" cy="340"/>
          </a:xfrm>
          <a:solidFill>
            <a:schemeClr val="bg2">
              <a:lumMod val="75000"/>
            </a:schemeClr>
          </a:solidFill>
        </p:grpSpPr>
        <p:sp>
          <p:nvSpPr>
            <p:cNvPr id="18" name="Freeform 504"/>
            <p:cNvSpPr>
              <a:spLocks noEditPoints="1"/>
            </p:cNvSpPr>
            <p:nvPr/>
          </p:nvSpPr>
          <p:spPr bwMode="auto">
            <a:xfrm>
              <a:off x="1983" y="2097"/>
              <a:ext cx="213" cy="178"/>
            </a:xfrm>
            <a:custGeom>
              <a:avLst/>
              <a:gdLst>
                <a:gd name="T0" fmla="*/ 319 w 321"/>
                <a:gd name="T1" fmla="*/ 252 h 268"/>
                <a:gd name="T2" fmla="*/ 170 w 321"/>
                <a:gd name="T3" fmla="*/ 6 h 268"/>
                <a:gd name="T4" fmla="*/ 152 w 321"/>
                <a:gd name="T5" fmla="*/ 6 h 268"/>
                <a:gd name="T6" fmla="*/ 2 w 321"/>
                <a:gd name="T7" fmla="*/ 252 h 268"/>
                <a:gd name="T8" fmla="*/ 2 w 321"/>
                <a:gd name="T9" fmla="*/ 263 h 268"/>
                <a:gd name="T10" fmla="*/ 11 w 321"/>
                <a:gd name="T11" fmla="*/ 268 h 268"/>
                <a:gd name="T12" fmla="*/ 310 w 321"/>
                <a:gd name="T13" fmla="*/ 268 h 268"/>
                <a:gd name="T14" fmla="*/ 319 w 321"/>
                <a:gd name="T15" fmla="*/ 263 h 268"/>
                <a:gd name="T16" fmla="*/ 319 w 321"/>
                <a:gd name="T17" fmla="*/ 252 h 268"/>
                <a:gd name="T18" fmla="*/ 30 w 321"/>
                <a:gd name="T19" fmla="*/ 247 h 268"/>
                <a:gd name="T20" fmla="*/ 161 w 321"/>
                <a:gd name="T21" fmla="*/ 33 h 268"/>
                <a:gd name="T22" fmla="*/ 291 w 321"/>
                <a:gd name="T23" fmla="*/ 247 h 268"/>
                <a:gd name="T24" fmla="*/ 30 w 321"/>
                <a:gd name="T25" fmla="*/ 247 h 268"/>
                <a:gd name="T26" fmla="*/ 161 w 321"/>
                <a:gd name="T27" fmla="*/ 87 h 268"/>
                <a:gd name="T28" fmla="*/ 171 w 321"/>
                <a:gd name="T29" fmla="*/ 97 h 268"/>
                <a:gd name="T30" fmla="*/ 171 w 321"/>
                <a:gd name="T31" fmla="*/ 172 h 268"/>
                <a:gd name="T32" fmla="*/ 161 w 321"/>
                <a:gd name="T33" fmla="*/ 183 h 268"/>
                <a:gd name="T34" fmla="*/ 150 w 321"/>
                <a:gd name="T35" fmla="*/ 172 h 268"/>
                <a:gd name="T36" fmla="*/ 150 w 321"/>
                <a:gd name="T37" fmla="*/ 97 h 268"/>
                <a:gd name="T38" fmla="*/ 161 w 321"/>
                <a:gd name="T39" fmla="*/ 87 h 268"/>
                <a:gd name="T40" fmla="*/ 171 w 321"/>
                <a:gd name="T41" fmla="*/ 215 h 268"/>
                <a:gd name="T42" fmla="*/ 161 w 321"/>
                <a:gd name="T43" fmla="*/ 225 h 268"/>
                <a:gd name="T44" fmla="*/ 150 w 321"/>
                <a:gd name="T45" fmla="*/ 215 h 268"/>
                <a:gd name="T46" fmla="*/ 161 w 321"/>
                <a:gd name="T47" fmla="*/ 204 h 268"/>
                <a:gd name="T48" fmla="*/ 171 w 321"/>
                <a:gd name="T49" fmla="*/ 21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1" h="268">
                  <a:moveTo>
                    <a:pt x="319" y="252"/>
                  </a:moveTo>
                  <a:cubicBezTo>
                    <a:pt x="170" y="6"/>
                    <a:pt x="170" y="6"/>
                    <a:pt x="170" y="6"/>
                  </a:cubicBezTo>
                  <a:cubicBezTo>
                    <a:pt x="166" y="0"/>
                    <a:pt x="155" y="0"/>
                    <a:pt x="152" y="6"/>
                  </a:cubicBezTo>
                  <a:cubicBezTo>
                    <a:pt x="2" y="252"/>
                    <a:pt x="2" y="252"/>
                    <a:pt x="2" y="252"/>
                  </a:cubicBezTo>
                  <a:cubicBezTo>
                    <a:pt x="0" y="255"/>
                    <a:pt x="0" y="259"/>
                    <a:pt x="2" y="263"/>
                  </a:cubicBezTo>
                  <a:cubicBezTo>
                    <a:pt x="4" y="266"/>
                    <a:pt x="7" y="268"/>
                    <a:pt x="11" y="268"/>
                  </a:cubicBezTo>
                  <a:cubicBezTo>
                    <a:pt x="310" y="268"/>
                    <a:pt x="310" y="268"/>
                    <a:pt x="310" y="268"/>
                  </a:cubicBezTo>
                  <a:cubicBezTo>
                    <a:pt x="314" y="268"/>
                    <a:pt x="317" y="266"/>
                    <a:pt x="319" y="263"/>
                  </a:cubicBezTo>
                  <a:cubicBezTo>
                    <a:pt x="321" y="259"/>
                    <a:pt x="321" y="255"/>
                    <a:pt x="319" y="252"/>
                  </a:cubicBezTo>
                  <a:close/>
                  <a:moveTo>
                    <a:pt x="30" y="247"/>
                  </a:moveTo>
                  <a:cubicBezTo>
                    <a:pt x="161" y="33"/>
                    <a:pt x="161" y="33"/>
                    <a:pt x="161" y="33"/>
                  </a:cubicBezTo>
                  <a:cubicBezTo>
                    <a:pt x="291" y="247"/>
                    <a:pt x="291" y="247"/>
                    <a:pt x="291" y="247"/>
                  </a:cubicBezTo>
                  <a:lnTo>
                    <a:pt x="30" y="247"/>
                  </a:lnTo>
                  <a:close/>
                  <a:moveTo>
                    <a:pt x="161" y="87"/>
                  </a:moveTo>
                  <a:cubicBezTo>
                    <a:pt x="167" y="87"/>
                    <a:pt x="171" y="91"/>
                    <a:pt x="171" y="97"/>
                  </a:cubicBezTo>
                  <a:cubicBezTo>
                    <a:pt x="171" y="172"/>
                    <a:pt x="171" y="172"/>
                    <a:pt x="171" y="172"/>
                  </a:cubicBezTo>
                  <a:cubicBezTo>
                    <a:pt x="171" y="178"/>
                    <a:pt x="167" y="183"/>
                    <a:pt x="161" y="183"/>
                  </a:cubicBezTo>
                  <a:cubicBezTo>
                    <a:pt x="155" y="183"/>
                    <a:pt x="150" y="178"/>
                    <a:pt x="150" y="172"/>
                  </a:cubicBezTo>
                  <a:cubicBezTo>
                    <a:pt x="150" y="97"/>
                    <a:pt x="150" y="97"/>
                    <a:pt x="150" y="97"/>
                  </a:cubicBezTo>
                  <a:cubicBezTo>
                    <a:pt x="150" y="91"/>
                    <a:pt x="155" y="87"/>
                    <a:pt x="161" y="87"/>
                  </a:cubicBezTo>
                  <a:close/>
                  <a:moveTo>
                    <a:pt x="171" y="215"/>
                  </a:moveTo>
                  <a:cubicBezTo>
                    <a:pt x="171" y="221"/>
                    <a:pt x="167" y="225"/>
                    <a:pt x="161" y="225"/>
                  </a:cubicBezTo>
                  <a:cubicBezTo>
                    <a:pt x="155" y="225"/>
                    <a:pt x="150" y="221"/>
                    <a:pt x="150" y="215"/>
                  </a:cubicBezTo>
                  <a:cubicBezTo>
                    <a:pt x="150" y="209"/>
                    <a:pt x="155" y="204"/>
                    <a:pt x="161" y="204"/>
                  </a:cubicBezTo>
                  <a:cubicBezTo>
                    <a:pt x="167" y="204"/>
                    <a:pt x="171" y="209"/>
                    <a:pt x="171" y="21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505"/>
            <p:cNvSpPr>
              <a:spLocks noEditPoints="1"/>
            </p:cNvSpPr>
            <p:nvPr/>
          </p:nvSpPr>
          <p:spPr bwMode="auto">
            <a:xfrm>
              <a:off x="1920" y="202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24" name="Group 360"/>
          <p:cNvGrpSpPr>
            <a:grpSpLocks noChangeAspect="1"/>
          </p:cNvGrpSpPr>
          <p:nvPr/>
        </p:nvGrpSpPr>
        <p:grpSpPr bwMode="auto">
          <a:xfrm>
            <a:off x="6056193" y="3645024"/>
            <a:ext cx="370763" cy="369676"/>
            <a:chOff x="1935" y="1199"/>
            <a:chExt cx="341" cy="340"/>
          </a:xfrm>
          <a:solidFill>
            <a:schemeClr val="accent5"/>
          </a:solidFill>
        </p:grpSpPr>
        <p:sp>
          <p:nvSpPr>
            <p:cNvPr id="25" name="Freeform 361"/>
            <p:cNvSpPr>
              <a:spLocks noEditPoints="1"/>
            </p:cNvSpPr>
            <p:nvPr/>
          </p:nvSpPr>
          <p:spPr bwMode="auto">
            <a:xfrm>
              <a:off x="1998" y="1263"/>
              <a:ext cx="214" cy="206"/>
            </a:xfrm>
            <a:custGeom>
              <a:avLst/>
              <a:gdLst>
                <a:gd name="T0" fmla="*/ 257 w 321"/>
                <a:gd name="T1" fmla="*/ 309 h 310"/>
                <a:gd name="T2" fmla="*/ 251 w 321"/>
                <a:gd name="T3" fmla="*/ 308 h 310"/>
                <a:gd name="T4" fmla="*/ 161 w 321"/>
                <a:gd name="T5" fmla="*/ 257 h 310"/>
                <a:gd name="T6" fmla="*/ 70 w 321"/>
                <a:gd name="T7" fmla="*/ 308 h 310"/>
                <a:gd name="T8" fmla="*/ 58 w 321"/>
                <a:gd name="T9" fmla="*/ 307 h 310"/>
                <a:gd name="T10" fmla="*/ 54 w 321"/>
                <a:gd name="T11" fmla="*/ 296 h 310"/>
                <a:gd name="T12" fmla="*/ 74 w 321"/>
                <a:gd name="T13" fmla="*/ 195 h 310"/>
                <a:gd name="T14" fmla="*/ 4 w 321"/>
                <a:gd name="T15" fmla="*/ 125 h 310"/>
                <a:gd name="T16" fmla="*/ 1 w 321"/>
                <a:gd name="T17" fmla="*/ 113 h 310"/>
                <a:gd name="T18" fmla="*/ 10 w 321"/>
                <a:gd name="T19" fmla="*/ 106 h 310"/>
                <a:gd name="T20" fmla="*/ 111 w 321"/>
                <a:gd name="T21" fmla="*/ 96 h 310"/>
                <a:gd name="T22" fmla="*/ 151 w 321"/>
                <a:gd name="T23" fmla="*/ 6 h 310"/>
                <a:gd name="T24" fmla="*/ 161 w 321"/>
                <a:gd name="T25" fmla="*/ 0 h 310"/>
                <a:gd name="T26" fmla="*/ 170 w 321"/>
                <a:gd name="T27" fmla="*/ 6 h 310"/>
                <a:gd name="T28" fmla="*/ 211 w 321"/>
                <a:gd name="T29" fmla="*/ 96 h 310"/>
                <a:gd name="T30" fmla="*/ 311 w 321"/>
                <a:gd name="T31" fmla="*/ 106 h 310"/>
                <a:gd name="T32" fmla="*/ 320 w 321"/>
                <a:gd name="T33" fmla="*/ 113 h 310"/>
                <a:gd name="T34" fmla="*/ 318 w 321"/>
                <a:gd name="T35" fmla="*/ 125 h 310"/>
                <a:gd name="T36" fmla="*/ 247 w 321"/>
                <a:gd name="T37" fmla="*/ 195 h 310"/>
                <a:gd name="T38" fmla="*/ 267 w 321"/>
                <a:gd name="T39" fmla="*/ 296 h 310"/>
                <a:gd name="T40" fmla="*/ 263 w 321"/>
                <a:gd name="T41" fmla="*/ 307 h 310"/>
                <a:gd name="T42" fmla="*/ 257 w 321"/>
                <a:gd name="T43" fmla="*/ 309 h 310"/>
                <a:gd name="T44" fmla="*/ 161 w 321"/>
                <a:gd name="T45" fmla="*/ 234 h 310"/>
                <a:gd name="T46" fmla="*/ 166 w 321"/>
                <a:gd name="T47" fmla="*/ 236 h 310"/>
                <a:gd name="T48" fmla="*/ 242 w 321"/>
                <a:gd name="T49" fmla="*/ 278 h 310"/>
                <a:gd name="T50" fmla="*/ 225 w 321"/>
                <a:gd name="T51" fmla="*/ 194 h 310"/>
                <a:gd name="T52" fmla="*/ 228 w 321"/>
                <a:gd name="T53" fmla="*/ 184 h 310"/>
                <a:gd name="T54" fmla="*/ 287 w 321"/>
                <a:gd name="T55" fmla="*/ 125 h 310"/>
                <a:gd name="T56" fmla="*/ 202 w 321"/>
                <a:gd name="T57" fmla="*/ 117 h 310"/>
                <a:gd name="T58" fmla="*/ 194 w 321"/>
                <a:gd name="T59" fmla="*/ 111 h 310"/>
                <a:gd name="T60" fmla="*/ 161 w 321"/>
                <a:gd name="T61" fmla="*/ 37 h 310"/>
                <a:gd name="T62" fmla="*/ 128 w 321"/>
                <a:gd name="T63" fmla="*/ 111 h 310"/>
                <a:gd name="T64" fmla="*/ 119 w 321"/>
                <a:gd name="T65" fmla="*/ 117 h 310"/>
                <a:gd name="T66" fmla="*/ 35 w 321"/>
                <a:gd name="T67" fmla="*/ 125 h 310"/>
                <a:gd name="T68" fmla="*/ 94 w 321"/>
                <a:gd name="T69" fmla="*/ 184 h 310"/>
                <a:gd name="T70" fmla="*/ 96 w 321"/>
                <a:gd name="T71" fmla="*/ 194 h 310"/>
                <a:gd name="T72" fmla="*/ 80 w 321"/>
                <a:gd name="T73" fmla="*/ 278 h 310"/>
                <a:gd name="T74" fmla="*/ 155 w 321"/>
                <a:gd name="T75" fmla="*/ 236 h 310"/>
                <a:gd name="T76" fmla="*/ 161 w 321"/>
                <a:gd name="T77" fmla="*/ 23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1" h="310">
                  <a:moveTo>
                    <a:pt x="257" y="309"/>
                  </a:moveTo>
                  <a:cubicBezTo>
                    <a:pt x="255" y="309"/>
                    <a:pt x="253" y="309"/>
                    <a:pt x="251" y="308"/>
                  </a:cubicBezTo>
                  <a:cubicBezTo>
                    <a:pt x="161" y="257"/>
                    <a:pt x="161" y="257"/>
                    <a:pt x="161" y="257"/>
                  </a:cubicBezTo>
                  <a:cubicBezTo>
                    <a:pt x="70" y="308"/>
                    <a:pt x="70" y="308"/>
                    <a:pt x="70" y="308"/>
                  </a:cubicBezTo>
                  <a:cubicBezTo>
                    <a:pt x="66" y="310"/>
                    <a:pt x="62" y="309"/>
                    <a:pt x="58" y="307"/>
                  </a:cubicBezTo>
                  <a:cubicBezTo>
                    <a:pt x="55" y="305"/>
                    <a:pt x="53" y="300"/>
                    <a:pt x="54" y="296"/>
                  </a:cubicBezTo>
                  <a:cubicBezTo>
                    <a:pt x="74" y="195"/>
                    <a:pt x="74" y="195"/>
                    <a:pt x="74" y="195"/>
                  </a:cubicBezTo>
                  <a:cubicBezTo>
                    <a:pt x="4" y="125"/>
                    <a:pt x="4" y="125"/>
                    <a:pt x="4" y="125"/>
                  </a:cubicBezTo>
                  <a:cubicBezTo>
                    <a:pt x="1" y="122"/>
                    <a:pt x="0" y="117"/>
                    <a:pt x="1" y="113"/>
                  </a:cubicBezTo>
                  <a:cubicBezTo>
                    <a:pt x="3" y="110"/>
                    <a:pt x="6" y="107"/>
                    <a:pt x="10" y="106"/>
                  </a:cubicBezTo>
                  <a:cubicBezTo>
                    <a:pt x="111" y="96"/>
                    <a:pt x="111" y="96"/>
                    <a:pt x="111" y="96"/>
                  </a:cubicBezTo>
                  <a:cubicBezTo>
                    <a:pt x="151" y="6"/>
                    <a:pt x="151" y="6"/>
                    <a:pt x="151" y="6"/>
                  </a:cubicBezTo>
                  <a:cubicBezTo>
                    <a:pt x="153" y="2"/>
                    <a:pt x="156" y="0"/>
                    <a:pt x="161" y="0"/>
                  </a:cubicBezTo>
                  <a:cubicBezTo>
                    <a:pt x="165" y="0"/>
                    <a:pt x="169" y="2"/>
                    <a:pt x="170" y="6"/>
                  </a:cubicBezTo>
                  <a:cubicBezTo>
                    <a:pt x="211" y="96"/>
                    <a:pt x="211" y="96"/>
                    <a:pt x="211" y="96"/>
                  </a:cubicBezTo>
                  <a:cubicBezTo>
                    <a:pt x="311" y="106"/>
                    <a:pt x="311" y="106"/>
                    <a:pt x="311" y="106"/>
                  </a:cubicBezTo>
                  <a:cubicBezTo>
                    <a:pt x="315" y="107"/>
                    <a:pt x="319" y="110"/>
                    <a:pt x="320" y="113"/>
                  </a:cubicBezTo>
                  <a:cubicBezTo>
                    <a:pt x="321" y="117"/>
                    <a:pt x="320" y="122"/>
                    <a:pt x="318" y="125"/>
                  </a:cubicBezTo>
                  <a:cubicBezTo>
                    <a:pt x="247" y="195"/>
                    <a:pt x="247" y="195"/>
                    <a:pt x="247" y="195"/>
                  </a:cubicBezTo>
                  <a:cubicBezTo>
                    <a:pt x="267" y="296"/>
                    <a:pt x="267" y="296"/>
                    <a:pt x="267" y="296"/>
                  </a:cubicBezTo>
                  <a:cubicBezTo>
                    <a:pt x="268" y="300"/>
                    <a:pt x="266" y="305"/>
                    <a:pt x="263" y="307"/>
                  </a:cubicBezTo>
                  <a:cubicBezTo>
                    <a:pt x="261" y="308"/>
                    <a:pt x="259" y="309"/>
                    <a:pt x="257" y="309"/>
                  </a:cubicBezTo>
                  <a:close/>
                  <a:moveTo>
                    <a:pt x="161" y="234"/>
                  </a:moveTo>
                  <a:cubicBezTo>
                    <a:pt x="162" y="234"/>
                    <a:pt x="164" y="235"/>
                    <a:pt x="166" y="236"/>
                  </a:cubicBezTo>
                  <a:cubicBezTo>
                    <a:pt x="242" y="278"/>
                    <a:pt x="242" y="278"/>
                    <a:pt x="242" y="278"/>
                  </a:cubicBezTo>
                  <a:cubicBezTo>
                    <a:pt x="225" y="194"/>
                    <a:pt x="225" y="194"/>
                    <a:pt x="225" y="194"/>
                  </a:cubicBezTo>
                  <a:cubicBezTo>
                    <a:pt x="224" y="190"/>
                    <a:pt x="225" y="187"/>
                    <a:pt x="228" y="184"/>
                  </a:cubicBezTo>
                  <a:cubicBezTo>
                    <a:pt x="287" y="125"/>
                    <a:pt x="287" y="125"/>
                    <a:pt x="287" y="125"/>
                  </a:cubicBezTo>
                  <a:cubicBezTo>
                    <a:pt x="202" y="117"/>
                    <a:pt x="202" y="117"/>
                    <a:pt x="202" y="117"/>
                  </a:cubicBezTo>
                  <a:cubicBezTo>
                    <a:pt x="198" y="117"/>
                    <a:pt x="195" y="114"/>
                    <a:pt x="194" y="111"/>
                  </a:cubicBezTo>
                  <a:cubicBezTo>
                    <a:pt x="161" y="37"/>
                    <a:pt x="161" y="37"/>
                    <a:pt x="161" y="37"/>
                  </a:cubicBezTo>
                  <a:cubicBezTo>
                    <a:pt x="128" y="111"/>
                    <a:pt x="128" y="111"/>
                    <a:pt x="128" y="111"/>
                  </a:cubicBezTo>
                  <a:cubicBezTo>
                    <a:pt x="126" y="114"/>
                    <a:pt x="123" y="117"/>
                    <a:pt x="119" y="117"/>
                  </a:cubicBezTo>
                  <a:cubicBezTo>
                    <a:pt x="35" y="125"/>
                    <a:pt x="35" y="125"/>
                    <a:pt x="35" y="125"/>
                  </a:cubicBezTo>
                  <a:cubicBezTo>
                    <a:pt x="94" y="184"/>
                    <a:pt x="94" y="184"/>
                    <a:pt x="94" y="184"/>
                  </a:cubicBezTo>
                  <a:cubicBezTo>
                    <a:pt x="96" y="187"/>
                    <a:pt x="97" y="190"/>
                    <a:pt x="96" y="194"/>
                  </a:cubicBezTo>
                  <a:cubicBezTo>
                    <a:pt x="80" y="278"/>
                    <a:pt x="80" y="278"/>
                    <a:pt x="80" y="278"/>
                  </a:cubicBezTo>
                  <a:cubicBezTo>
                    <a:pt x="155" y="236"/>
                    <a:pt x="155" y="236"/>
                    <a:pt x="155" y="236"/>
                  </a:cubicBezTo>
                  <a:cubicBezTo>
                    <a:pt x="157" y="235"/>
                    <a:pt x="159" y="234"/>
                    <a:pt x="161" y="23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362"/>
            <p:cNvSpPr>
              <a:spLocks noEditPoints="1"/>
            </p:cNvSpPr>
            <p:nvPr/>
          </p:nvSpPr>
          <p:spPr bwMode="auto">
            <a:xfrm>
              <a:off x="1935" y="1199"/>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27" name="Group 806"/>
          <p:cNvGrpSpPr>
            <a:grpSpLocks noChangeAspect="1"/>
          </p:cNvGrpSpPr>
          <p:nvPr/>
        </p:nvGrpSpPr>
        <p:grpSpPr bwMode="auto">
          <a:xfrm>
            <a:off x="2778556" y="2094838"/>
            <a:ext cx="369021" cy="369021"/>
            <a:chOff x="3458" y="3061"/>
            <a:chExt cx="340" cy="340"/>
          </a:xfrm>
          <a:solidFill>
            <a:schemeClr val="bg2">
              <a:lumMod val="75000"/>
            </a:schemeClr>
          </a:solidFill>
        </p:grpSpPr>
        <p:sp>
          <p:nvSpPr>
            <p:cNvPr id="28" name="Freeform 807"/>
            <p:cNvSpPr>
              <a:spLocks noEditPoints="1"/>
            </p:cNvSpPr>
            <p:nvPr/>
          </p:nvSpPr>
          <p:spPr bwMode="auto">
            <a:xfrm>
              <a:off x="3522" y="3181"/>
              <a:ext cx="212" cy="99"/>
            </a:xfrm>
            <a:custGeom>
              <a:avLst/>
              <a:gdLst>
                <a:gd name="T0" fmla="*/ 309 w 320"/>
                <a:gd name="T1" fmla="*/ 0 h 149"/>
                <a:gd name="T2" fmla="*/ 10 w 320"/>
                <a:gd name="T3" fmla="*/ 0 h 149"/>
                <a:gd name="T4" fmla="*/ 0 w 320"/>
                <a:gd name="T5" fmla="*/ 11 h 149"/>
                <a:gd name="T6" fmla="*/ 0 w 320"/>
                <a:gd name="T7" fmla="*/ 139 h 149"/>
                <a:gd name="T8" fmla="*/ 10 w 320"/>
                <a:gd name="T9" fmla="*/ 149 h 149"/>
                <a:gd name="T10" fmla="*/ 309 w 320"/>
                <a:gd name="T11" fmla="*/ 149 h 149"/>
                <a:gd name="T12" fmla="*/ 320 w 320"/>
                <a:gd name="T13" fmla="*/ 139 h 149"/>
                <a:gd name="T14" fmla="*/ 320 w 320"/>
                <a:gd name="T15" fmla="*/ 11 h 149"/>
                <a:gd name="T16" fmla="*/ 309 w 320"/>
                <a:gd name="T17" fmla="*/ 0 h 149"/>
                <a:gd name="T18" fmla="*/ 298 w 320"/>
                <a:gd name="T19" fmla="*/ 128 h 149"/>
                <a:gd name="T20" fmla="*/ 21 w 320"/>
                <a:gd name="T21" fmla="*/ 128 h 149"/>
                <a:gd name="T22" fmla="*/ 21 w 320"/>
                <a:gd name="T23" fmla="*/ 21 h 149"/>
                <a:gd name="T24" fmla="*/ 42 w 320"/>
                <a:gd name="T25" fmla="*/ 21 h 149"/>
                <a:gd name="T26" fmla="*/ 42 w 320"/>
                <a:gd name="T27" fmla="*/ 53 h 149"/>
                <a:gd name="T28" fmla="*/ 53 w 320"/>
                <a:gd name="T29" fmla="*/ 64 h 149"/>
                <a:gd name="T30" fmla="*/ 64 w 320"/>
                <a:gd name="T31" fmla="*/ 53 h 149"/>
                <a:gd name="T32" fmla="*/ 64 w 320"/>
                <a:gd name="T33" fmla="*/ 21 h 149"/>
                <a:gd name="T34" fmla="*/ 85 w 320"/>
                <a:gd name="T35" fmla="*/ 21 h 149"/>
                <a:gd name="T36" fmla="*/ 85 w 320"/>
                <a:gd name="T37" fmla="*/ 85 h 149"/>
                <a:gd name="T38" fmla="*/ 96 w 320"/>
                <a:gd name="T39" fmla="*/ 96 h 149"/>
                <a:gd name="T40" fmla="*/ 106 w 320"/>
                <a:gd name="T41" fmla="*/ 85 h 149"/>
                <a:gd name="T42" fmla="*/ 106 w 320"/>
                <a:gd name="T43" fmla="*/ 21 h 149"/>
                <a:gd name="T44" fmla="*/ 128 w 320"/>
                <a:gd name="T45" fmla="*/ 21 h 149"/>
                <a:gd name="T46" fmla="*/ 128 w 320"/>
                <a:gd name="T47" fmla="*/ 53 h 149"/>
                <a:gd name="T48" fmla="*/ 138 w 320"/>
                <a:gd name="T49" fmla="*/ 64 h 149"/>
                <a:gd name="T50" fmla="*/ 149 w 320"/>
                <a:gd name="T51" fmla="*/ 53 h 149"/>
                <a:gd name="T52" fmla="*/ 149 w 320"/>
                <a:gd name="T53" fmla="*/ 21 h 149"/>
                <a:gd name="T54" fmla="*/ 170 w 320"/>
                <a:gd name="T55" fmla="*/ 21 h 149"/>
                <a:gd name="T56" fmla="*/ 170 w 320"/>
                <a:gd name="T57" fmla="*/ 85 h 149"/>
                <a:gd name="T58" fmla="*/ 181 w 320"/>
                <a:gd name="T59" fmla="*/ 96 h 149"/>
                <a:gd name="T60" fmla="*/ 192 w 320"/>
                <a:gd name="T61" fmla="*/ 85 h 149"/>
                <a:gd name="T62" fmla="*/ 192 w 320"/>
                <a:gd name="T63" fmla="*/ 21 h 149"/>
                <a:gd name="T64" fmla="*/ 213 w 320"/>
                <a:gd name="T65" fmla="*/ 21 h 149"/>
                <a:gd name="T66" fmla="*/ 213 w 320"/>
                <a:gd name="T67" fmla="*/ 53 h 149"/>
                <a:gd name="T68" fmla="*/ 224 w 320"/>
                <a:gd name="T69" fmla="*/ 64 h 149"/>
                <a:gd name="T70" fmla="*/ 234 w 320"/>
                <a:gd name="T71" fmla="*/ 53 h 149"/>
                <a:gd name="T72" fmla="*/ 234 w 320"/>
                <a:gd name="T73" fmla="*/ 21 h 149"/>
                <a:gd name="T74" fmla="*/ 256 w 320"/>
                <a:gd name="T75" fmla="*/ 21 h 149"/>
                <a:gd name="T76" fmla="*/ 256 w 320"/>
                <a:gd name="T77" fmla="*/ 85 h 149"/>
                <a:gd name="T78" fmla="*/ 266 w 320"/>
                <a:gd name="T79" fmla="*/ 96 h 149"/>
                <a:gd name="T80" fmla="*/ 277 w 320"/>
                <a:gd name="T81" fmla="*/ 85 h 149"/>
                <a:gd name="T82" fmla="*/ 277 w 320"/>
                <a:gd name="T83" fmla="*/ 21 h 149"/>
                <a:gd name="T84" fmla="*/ 298 w 320"/>
                <a:gd name="T85" fmla="*/ 21 h 149"/>
                <a:gd name="T86" fmla="*/ 298 w 320"/>
                <a:gd name="T87" fmla="*/ 1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0" h="149">
                  <a:moveTo>
                    <a:pt x="309" y="0"/>
                  </a:moveTo>
                  <a:cubicBezTo>
                    <a:pt x="10" y="0"/>
                    <a:pt x="10" y="0"/>
                    <a:pt x="10" y="0"/>
                  </a:cubicBezTo>
                  <a:cubicBezTo>
                    <a:pt x="4" y="0"/>
                    <a:pt x="0" y="5"/>
                    <a:pt x="0" y="11"/>
                  </a:cubicBezTo>
                  <a:cubicBezTo>
                    <a:pt x="0" y="139"/>
                    <a:pt x="0" y="139"/>
                    <a:pt x="0" y="139"/>
                  </a:cubicBezTo>
                  <a:cubicBezTo>
                    <a:pt x="0" y="145"/>
                    <a:pt x="4" y="149"/>
                    <a:pt x="10" y="149"/>
                  </a:cubicBezTo>
                  <a:cubicBezTo>
                    <a:pt x="309" y="149"/>
                    <a:pt x="309" y="149"/>
                    <a:pt x="309" y="149"/>
                  </a:cubicBezTo>
                  <a:cubicBezTo>
                    <a:pt x="315" y="149"/>
                    <a:pt x="320" y="145"/>
                    <a:pt x="320" y="139"/>
                  </a:cubicBezTo>
                  <a:cubicBezTo>
                    <a:pt x="320" y="11"/>
                    <a:pt x="320" y="11"/>
                    <a:pt x="320" y="11"/>
                  </a:cubicBezTo>
                  <a:cubicBezTo>
                    <a:pt x="320" y="5"/>
                    <a:pt x="315" y="0"/>
                    <a:pt x="309" y="0"/>
                  </a:cubicBezTo>
                  <a:close/>
                  <a:moveTo>
                    <a:pt x="298" y="128"/>
                  </a:moveTo>
                  <a:cubicBezTo>
                    <a:pt x="21" y="128"/>
                    <a:pt x="21" y="128"/>
                    <a:pt x="21" y="128"/>
                  </a:cubicBezTo>
                  <a:cubicBezTo>
                    <a:pt x="21" y="21"/>
                    <a:pt x="21" y="21"/>
                    <a:pt x="21" y="21"/>
                  </a:cubicBezTo>
                  <a:cubicBezTo>
                    <a:pt x="42" y="21"/>
                    <a:pt x="42" y="21"/>
                    <a:pt x="42" y="21"/>
                  </a:cubicBezTo>
                  <a:cubicBezTo>
                    <a:pt x="42" y="53"/>
                    <a:pt x="42" y="53"/>
                    <a:pt x="42" y="53"/>
                  </a:cubicBezTo>
                  <a:cubicBezTo>
                    <a:pt x="42" y="59"/>
                    <a:pt x="47" y="64"/>
                    <a:pt x="53" y="64"/>
                  </a:cubicBezTo>
                  <a:cubicBezTo>
                    <a:pt x="59" y="64"/>
                    <a:pt x="64" y="59"/>
                    <a:pt x="64" y="53"/>
                  </a:cubicBezTo>
                  <a:cubicBezTo>
                    <a:pt x="64" y="21"/>
                    <a:pt x="64" y="21"/>
                    <a:pt x="64" y="21"/>
                  </a:cubicBezTo>
                  <a:cubicBezTo>
                    <a:pt x="85" y="21"/>
                    <a:pt x="85" y="21"/>
                    <a:pt x="85" y="21"/>
                  </a:cubicBezTo>
                  <a:cubicBezTo>
                    <a:pt x="85" y="85"/>
                    <a:pt x="85" y="85"/>
                    <a:pt x="85" y="85"/>
                  </a:cubicBezTo>
                  <a:cubicBezTo>
                    <a:pt x="85" y="91"/>
                    <a:pt x="90" y="96"/>
                    <a:pt x="96" y="96"/>
                  </a:cubicBezTo>
                  <a:cubicBezTo>
                    <a:pt x="102" y="96"/>
                    <a:pt x="106" y="91"/>
                    <a:pt x="106" y="85"/>
                  </a:cubicBezTo>
                  <a:cubicBezTo>
                    <a:pt x="106" y="21"/>
                    <a:pt x="106" y="21"/>
                    <a:pt x="106" y="21"/>
                  </a:cubicBezTo>
                  <a:cubicBezTo>
                    <a:pt x="128" y="21"/>
                    <a:pt x="128" y="21"/>
                    <a:pt x="128" y="21"/>
                  </a:cubicBezTo>
                  <a:cubicBezTo>
                    <a:pt x="128" y="53"/>
                    <a:pt x="128" y="53"/>
                    <a:pt x="128" y="53"/>
                  </a:cubicBezTo>
                  <a:cubicBezTo>
                    <a:pt x="128" y="59"/>
                    <a:pt x="132" y="64"/>
                    <a:pt x="138" y="64"/>
                  </a:cubicBezTo>
                  <a:cubicBezTo>
                    <a:pt x="144" y="64"/>
                    <a:pt x="149" y="59"/>
                    <a:pt x="149" y="53"/>
                  </a:cubicBezTo>
                  <a:cubicBezTo>
                    <a:pt x="149" y="21"/>
                    <a:pt x="149" y="21"/>
                    <a:pt x="149" y="21"/>
                  </a:cubicBezTo>
                  <a:cubicBezTo>
                    <a:pt x="170" y="21"/>
                    <a:pt x="170" y="21"/>
                    <a:pt x="170" y="21"/>
                  </a:cubicBezTo>
                  <a:cubicBezTo>
                    <a:pt x="170" y="85"/>
                    <a:pt x="170" y="85"/>
                    <a:pt x="170" y="85"/>
                  </a:cubicBezTo>
                  <a:cubicBezTo>
                    <a:pt x="170" y="91"/>
                    <a:pt x="175" y="96"/>
                    <a:pt x="181" y="96"/>
                  </a:cubicBezTo>
                  <a:cubicBezTo>
                    <a:pt x="187" y="96"/>
                    <a:pt x="192" y="91"/>
                    <a:pt x="192" y="85"/>
                  </a:cubicBezTo>
                  <a:cubicBezTo>
                    <a:pt x="192" y="21"/>
                    <a:pt x="192" y="21"/>
                    <a:pt x="192" y="21"/>
                  </a:cubicBezTo>
                  <a:cubicBezTo>
                    <a:pt x="213" y="21"/>
                    <a:pt x="213" y="21"/>
                    <a:pt x="213" y="21"/>
                  </a:cubicBezTo>
                  <a:cubicBezTo>
                    <a:pt x="213" y="53"/>
                    <a:pt x="213" y="53"/>
                    <a:pt x="213" y="53"/>
                  </a:cubicBezTo>
                  <a:cubicBezTo>
                    <a:pt x="213" y="59"/>
                    <a:pt x="218" y="64"/>
                    <a:pt x="224" y="64"/>
                  </a:cubicBezTo>
                  <a:cubicBezTo>
                    <a:pt x="230" y="64"/>
                    <a:pt x="234" y="59"/>
                    <a:pt x="234" y="53"/>
                  </a:cubicBezTo>
                  <a:cubicBezTo>
                    <a:pt x="234" y="21"/>
                    <a:pt x="234" y="21"/>
                    <a:pt x="234" y="21"/>
                  </a:cubicBezTo>
                  <a:cubicBezTo>
                    <a:pt x="256" y="21"/>
                    <a:pt x="256" y="21"/>
                    <a:pt x="256" y="21"/>
                  </a:cubicBezTo>
                  <a:cubicBezTo>
                    <a:pt x="256" y="85"/>
                    <a:pt x="256" y="85"/>
                    <a:pt x="256" y="85"/>
                  </a:cubicBezTo>
                  <a:cubicBezTo>
                    <a:pt x="256" y="91"/>
                    <a:pt x="260" y="96"/>
                    <a:pt x="266" y="96"/>
                  </a:cubicBezTo>
                  <a:cubicBezTo>
                    <a:pt x="272" y="96"/>
                    <a:pt x="277" y="91"/>
                    <a:pt x="277" y="85"/>
                  </a:cubicBezTo>
                  <a:cubicBezTo>
                    <a:pt x="277" y="21"/>
                    <a:pt x="277" y="21"/>
                    <a:pt x="277" y="21"/>
                  </a:cubicBezTo>
                  <a:cubicBezTo>
                    <a:pt x="298" y="21"/>
                    <a:pt x="298" y="21"/>
                    <a:pt x="298" y="21"/>
                  </a:cubicBezTo>
                  <a:lnTo>
                    <a:pt x="298" y="12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808"/>
            <p:cNvSpPr>
              <a:spLocks noEditPoints="1"/>
            </p:cNvSpPr>
            <p:nvPr/>
          </p:nvSpPr>
          <p:spPr bwMode="auto">
            <a:xfrm>
              <a:off x="3458" y="3061"/>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9" name="Rectangle 38"/>
          <p:cNvSpPr/>
          <p:nvPr/>
        </p:nvSpPr>
        <p:spPr bwMode="auto">
          <a:xfrm>
            <a:off x="7380312" y="3210301"/>
            <a:ext cx="936104" cy="1557973"/>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charset="0"/>
              <a:ea typeface="ＭＳ Ｐゴシック" pitchFamily="1" charset="-128"/>
            </a:endParaRPr>
          </a:p>
        </p:txBody>
      </p:sp>
      <p:cxnSp>
        <p:nvCxnSpPr>
          <p:cNvPr id="42" name="Elbow Connector 41"/>
          <p:cNvCxnSpPr>
            <a:stCxn id="39" idx="2"/>
            <a:endCxn id="40" idx="2"/>
          </p:cNvCxnSpPr>
          <p:nvPr/>
        </p:nvCxnSpPr>
        <p:spPr bwMode="auto">
          <a:xfrm rot="5400000" flipH="1">
            <a:off x="4028576" y="948486"/>
            <a:ext cx="1198126" cy="6441450"/>
          </a:xfrm>
          <a:prstGeom prst="bentConnector3">
            <a:avLst>
              <a:gd name="adj1" fmla="val -19080"/>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51" name="Straight Arrow Connector 50"/>
          <p:cNvCxnSpPr>
            <a:stCxn id="40" idx="3"/>
            <a:endCxn id="48" idx="1"/>
          </p:cNvCxnSpPr>
          <p:nvPr/>
        </p:nvCxnSpPr>
        <p:spPr bwMode="auto">
          <a:xfrm>
            <a:off x="1874966" y="2448575"/>
            <a:ext cx="618634" cy="1925"/>
          </a:xfrm>
          <a:prstGeom prst="straightConnector1">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53" name="Straight Arrow Connector 52"/>
          <p:cNvCxnSpPr>
            <a:stCxn id="48" idx="2"/>
            <a:endCxn id="45" idx="0"/>
          </p:cNvCxnSpPr>
          <p:nvPr/>
        </p:nvCxnSpPr>
        <p:spPr bwMode="auto">
          <a:xfrm>
            <a:off x="2961652" y="2919420"/>
            <a:ext cx="0" cy="598930"/>
          </a:xfrm>
          <a:prstGeom prst="straightConnector1">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57" name="Elbow Connector 56"/>
          <p:cNvCxnSpPr>
            <a:stCxn id="46" idx="2"/>
            <a:endCxn id="45" idx="2"/>
          </p:cNvCxnSpPr>
          <p:nvPr/>
        </p:nvCxnSpPr>
        <p:spPr bwMode="auto">
          <a:xfrm rot="5400000">
            <a:off x="3834518" y="3583325"/>
            <a:ext cx="12700" cy="1745731"/>
          </a:xfrm>
          <a:prstGeom prst="bentConnector3">
            <a:avLst>
              <a:gd name="adj1" fmla="val 1800000"/>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59" name="Straight Arrow Connector 58"/>
          <p:cNvCxnSpPr>
            <a:stCxn id="45" idx="3"/>
            <a:endCxn id="46" idx="1"/>
          </p:cNvCxnSpPr>
          <p:nvPr/>
        </p:nvCxnSpPr>
        <p:spPr bwMode="auto">
          <a:xfrm>
            <a:off x="3429704" y="3987270"/>
            <a:ext cx="809627" cy="0"/>
          </a:xfrm>
          <a:prstGeom prst="straightConnector1">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61" name="Straight Arrow Connector 60"/>
          <p:cNvCxnSpPr>
            <a:stCxn id="46" idx="3"/>
            <a:endCxn id="47" idx="1"/>
          </p:cNvCxnSpPr>
          <p:nvPr/>
        </p:nvCxnSpPr>
        <p:spPr bwMode="auto">
          <a:xfrm>
            <a:off x="5175435" y="3987270"/>
            <a:ext cx="593464" cy="0"/>
          </a:xfrm>
          <a:prstGeom prst="straightConnector1">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79" name="Straight Arrow Connector 78"/>
          <p:cNvCxnSpPr>
            <a:stCxn id="47" idx="0"/>
            <a:endCxn id="49" idx="2"/>
          </p:cNvCxnSpPr>
          <p:nvPr/>
        </p:nvCxnSpPr>
        <p:spPr bwMode="auto">
          <a:xfrm flipH="1" flipV="1">
            <a:off x="6236950" y="3252016"/>
            <a:ext cx="1" cy="266334"/>
          </a:xfrm>
          <a:prstGeom prst="straightConnector1">
            <a:avLst/>
          </a:prstGeom>
          <a:ln w="38100">
            <a:solidFill>
              <a:schemeClr val="bg1"/>
            </a:solidFill>
            <a:headEnd type="triangl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83" name="Straight Arrow Connector 82"/>
          <p:cNvCxnSpPr>
            <a:stCxn id="47" idx="3"/>
            <a:endCxn id="39" idx="1"/>
          </p:cNvCxnSpPr>
          <p:nvPr/>
        </p:nvCxnSpPr>
        <p:spPr bwMode="auto">
          <a:xfrm>
            <a:off x="6705003" y="3987270"/>
            <a:ext cx="675309" cy="2018"/>
          </a:xfrm>
          <a:prstGeom prst="straightConnector1">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sp>
        <p:nvSpPr>
          <p:cNvPr id="90" name="TextBox 89"/>
          <p:cNvSpPr txBox="1"/>
          <p:nvPr/>
        </p:nvSpPr>
        <p:spPr>
          <a:xfrm>
            <a:off x="2514310" y="2442366"/>
            <a:ext cx="961274" cy="461665"/>
          </a:xfrm>
          <a:prstGeom prst="rect">
            <a:avLst/>
          </a:prstGeom>
          <a:noFill/>
        </p:spPr>
        <p:txBody>
          <a:bodyPr wrap="square" rtlCol="0">
            <a:spAutoFit/>
          </a:bodyPr>
          <a:lstStyle/>
          <a:p>
            <a:pPr algn="ctr"/>
            <a:r>
              <a:rPr lang="en-ZA" sz="1200" dirty="0"/>
              <a:t>Business Analysts</a:t>
            </a:r>
          </a:p>
        </p:txBody>
      </p:sp>
      <p:sp>
        <p:nvSpPr>
          <p:cNvPr id="93" name="TextBox 92"/>
          <p:cNvSpPr txBox="1"/>
          <p:nvPr/>
        </p:nvSpPr>
        <p:spPr>
          <a:xfrm>
            <a:off x="2468430" y="4104331"/>
            <a:ext cx="961274" cy="276999"/>
          </a:xfrm>
          <a:prstGeom prst="rect">
            <a:avLst/>
          </a:prstGeom>
          <a:noFill/>
        </p:spPr>
        <p:txBody>
          <a:bodyPr wrap="square" rtlCol="0">
            <a:spAutoFit/>
          </a:bodyPr>
          <a:lstStyle/>
          <a:p>
            <a:pPr algn="ctr"/>
            <a:r>
              <a:rPr lang="en-ZA" sz="1200" dirty="0"/>
              <a:t>Developers</a:t>
            </a:r>
          </a:p>
        </p:txBody>
      </p:sp>
      <p:grpSp>
        <p:nvGrpSpPr>
          <p:cNvPr id="137" name="Group 136"/>
          <p:cNvGrpSpPr/>
          <p:nvPr/>
        </p:nvGrpSpPr>
        <p:grpSpPr>
          <a:xfrm>
            <a:off x="938862" y="1327001"/>
            <a:ext cx="961274" cy="2243147"/>
            <a:chOff x="938862" y="1327001"/>
            <a:chExt cx="961274" cy="2243147"/>
          </a:xfrm>
        </p:grpSpPr>
        <p:sp>
          <p:nvSpPr>
            <p:cNvPr id="40" name="Rectangle 39"/>
            <p:cNvSpPr/>
            <p:nvPr/>
          </p:nvSpPr>
          <p:spPr bwMode="auto">
            <a:xfrm>
              <a:off x="938862" y="1327001"/>
              <a:ext cx="936104" cy="2243147"/>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dirty="0">
                <a:ln>
                  <a:noFill/>
                </a:ln>
                <a:solidFill>
                  <a:schemeClr val="tx1"/>
                </a:solidFill>
                <a:effectLst/>
                <a:latin typeface="Arial" charset="0"/>
                <a:ea typeface="ＭＳ Ｐゴシック" pitchFamily="1" charset="-128"/>
              </a:endParaRPr>
            </a:p>
          </p:txBody>
        </p:sp>
        <p:grpSp>
          <p:nvGrpSpPr>
            <p:cNvPr id="4" name="Group 763"/>
            <p:cNvGrpSpPr>
              <a:grpSpLocks noChangeAspect="1"/>
            </p:cNvGrpSpPr>
            <p:nvPr/>
          </p:nvGrpSpPr>
          <p:grpSpPr bwMode="gray">
            <a:xfrm>
              <a:off x="1234967" y="1408706"/>
              <a:ext cx="369064" cy="367982"/>
              <a:chOff x="3203" y="3365"/>
              <a:chExt cx="341" cy="340"/>
            </a:xfrm>
            <a:solidFill>
              <a:schemeClr val="accent1"/>
            </a:solidFill>
          </p:grpSpPr>
          <p:sp>
            <p:nvSpPr>
              <p:cNvPr id="5" name="Freeform 764"/>
              <p:cNvSpPr>
                <a:spLocks noEditPoints="1"/>
              </p:cNvSpPr>
              <p:nvPr/>
            </p:nvSpPr>
            <p:spPr bwMode="gray">
              <a:xfrm>
                <a:off x="3295" y="3429"/>
                <a:ext cx="156" cy="212"/>
              </a:xfrm>
              <a:custGeom>
                <a:avLst/>
                <a:gdLst>
                  <a:gd name="T0" fmla="*/ 11 w 235"/>
                  <a:gd name="T1" fmla="*/ 0 h 320"/>
                  <a:gd name="T2" fmla="*/ 0 w 235"/>
                  <a:gd name="T3" fmla="*/ 309 h 320"/>
                  <a:gd name="T4" fmla="*/ 224 w 235"/>
                  <a:gd name="T5" fmla="*/ 320 h 320"/>
                  <a:gd name="T6" fmla="*/ 235 w 235"/>
                  <a:gd name="T7" fmla="*/ 10 h 320"/>
                  <a:gd name="T8" fmla="*/ 214 w 235"/>
                  <a:gd name="T9" fmla="*/ 298 h 320"/>
                  <a:gd name="T10" fmla="*/ 22 w 235"/>
                  <a:gd name="T11" fmla="*/ 21 h 320"/>
                  <a:gd name="T12" fmla="*/ 214 w 235"/>
                  <a:gd name="T13" fmla="*/ 298 h 320"/>
                  <a:gd name="T14" fmla="*/ 182 w 235"/>
                  <a:gd name="T15" fmla="*/ 106 h 320"/>
                  <a:gd name="T16" fmla="*/ 192 w 235"/>
                  <a:gd name="T17" fmla="*/ 53 h 320"/>
                  <a:gd name="T18" fmla="*/ 54 w 235"/>
                  <a:gd name="T19" fmla="*/ 42 h 320"/>
                  <a:gd name="T20" fmla="*/ 43 w 235"/>
                  <a:gd name="T21" fmla="*/ 96 h 320"/>
                  <a:gd name="T22" fmla="*/ 64 w 235"/>
                  <a:gd name="T23" fmla="*/ 64 h 320"/>
                  <a:gd name="T24" fmla="*/ 171 w 235"/>
                  <a:gd name="T25" fmla="*/ 85 h 320"/>
                  <a:gd name="T26" fmla="*/ 64 w 235"/>
                  <a:gd name="T27" fmla="*/ 64 h 320"/>
                  <a:gd name="T28" fmla="*/ 54 w 235"/>
                  <a:gd name="T29" fmla="*/ 128 h 320"/>
                  <a:gd name="T30" fmla="*/ 54 w 235"/>
                  <a:gd name="T31" fmla="*/ 149 h 320"/>
                  <a:gd name="T32" fmla="*/ 107 w 235"/>
                  <a:gd name="T33" fmla="*/ 138 h 320"/>
                  <a:gd name="T34" fmla="*/ 86 w 235"/>
                  <a:gd name="T35" fmla="*/ 138 h 320"/>
                  <a:gd name="T36" fmla="*/ 107 w 235"/>
                  <a:gd name="T37" fmla="*/ 138 h 320"/>
                  <a:gd name="T38" fmla="*/ 139 w 235"/>
                  <a:gd name="T39" fmla="*/ 149 h 320"/>
                  <a:gd name="T40" fmla="*/ 139 w 235"/>
                  <a:gd name="T41" fmla="*/ 128 h 320"/>
                  <a:gd name="T42" fmla="*/ 192 w 235"/>
                  <a:gd name="T43" fmla="*/ 138 h 320"/>
                  <a:gd name="T44" fmla="*/ 171 w 235"/>
                  <a:gd name="T45" fmla="*/ 138 h 320"/>
                  <a:gd name="T46" fmla="*/ 192 w 235"/>
                  <a:gd name="T47" fmla="*/ 138 h 320"/>
                  <a:gd name="T48" fmla="*/ 54 w 235"/>
                  <a:gd name="T49" fmla="*/ 170 h 320"/>
                  <a:gd name="T50" fmla="*/ 54 w 235"/>
                  <a:gd name="T51" fmla="*/ 192 h 320"/>
                  <a:gd name="T52" fmla="*/ 107 w 235"/>
                  <a:gd name="T53" fmla="*/ 181 h 320"/>
                  <a:gd name="T54" fmla="*/ 86 w 235"/>
                  <a:gd name="T55" fmla="*/ 181 h 320"/>
                  <a:gd name="T56" fmla="*/ 107 w 235"/>
                  <a:gd name="T57" fmla="*/ 181 h 320"/>
                  <a:gd name="T58" fmla="*/ 139 w 235"/>
                  <a:gd name="T59" fmla="*/ 192 h 320"/>
                  <a:gd name="T60" fmla="*/ 139 w 235"/>
                  <a:gd name="T61" fmla="*/ 170 h 320"/>
                  <a:gd name="T62" fmla="*/ 192 w 235"/>
                  <a:gd name="T63" fmla="*/ 181 h 320"/>
                  <a:gd name="T64" fmla="*/ 171 w 235"/>
                  <a:gd name="T65" fmla="*/ 181 h 320"/>
                  <a:gd name="T66" fmla="*/ 192 w 235"/>
                  <a:gd name="T67" fmla="*/ 181 h 320"/>
                  <a:gd name="T68" fmla="*/ 54 w 235"/>
                  <a:gd name="T69" fmla="*/ 213 h 320"/>
                  <a:gd name="T70" fmla="*/ 54 w 235"/>
                  <a:gd name="T71" fmla="*/ 234 h 320"/>
                  <a:gd name="T72" fmla="*/ 107 w 235"/>
                  <a:gd name="T73" fmla="*/ 224 h 320"/>
                  <a:gd name="T74" fmla="*/ 86 w 235"/>
                  <a:gd name="T75" fmla="*/ 224 h 320"/>
                  <a:gd name="T76" fmla="*/ 107 w 235"/>
                  <a:gd name="T77" fmla="*/ 224 h 320"/>
                  <a:gd name="T78" fmla="*/ 139 w 235"/>
                  <a:gd name="T79" fmla="*/ 234 h 320"/>
                  <a:gd name="T80" fmla="*/ 139 w 235"/>
                  <a:gd name="T81" fmla="*/ 213 h 320"/>
                  <a:gd name="T82" fmla="*/ 192 w 235"/>
                  <a:gd name="T83" fmla="*/ 224 h 320"/>
                  <a:gd name="T84" fmla="*/ 182 w 235"/>
                  <a:gd name="T85" fmla="*/ 277 h 320"/>
                  <a:gd name="T86" fmla="*/ 171 w 235"/>
                  <a:gd name="T87" fmla="*/ 224 h 320"/>
                  <a:gd name="T88" fmla="*/ 192 w 235"/>
                  <a:gd name="T89" fmla="*/ 224 h 320"/>
                  <a:gd name="T90" fmla="*/ 54 w 235"/>
                  <a:gd name="T91" fmla="*/ 256 h 320"/>
                  <a:gd name="T92" fmla="*/ 54 w 235"/>
                  <a:gd name="T93" fmla="*/ 277 h 320"/>
                  <a:gd name="T94" fmla="*/ 107 w 235"/>
                  <a:gd name="T95" fmla="*/ 266 h 320"/>
                  <a:gd name="T96" fmla="*/ 86 w 235"/>
                  <a:gd name="T97" fmla="*/ 266 h 320"/>
                  <a:gd name="T98" fmla="*/ 107 w 235"/>
                  <a:gd name="T99" fmla="*/ 266 h 320"/>
                  <a:gd name="T100" fmla="*/ 139 w 235"/>
                  <a:gd name="T101" fmla="*/ 277 h 320"/>
                  <a:gd name="T102" fmla="*/ 139 w 235"/>
                  <a:gd name="T103" fmla="*/ 25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5" h="320">
                    <a:moveTo>
                      <a:pt x="224" y="0"/>
                    </a:move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10"/>
                      <a:pt x="235" y="10"/>
                      <a:pt x="235" y="10"/>
                    </a:cubicBezTo>
                    <a:cubicBezTo>
                      <a:pt x="235" y="4"/>
                      <a:pt x="230" y="0"/>
                      <a:pt x="224" y="0"/>
                    </a:cubicBezTo>
                    <a:close/>
                    <a:moveTo>
                      <a:pt x="214" y="298"/>
                    </a:moveTo>
                    <a:cubicBezTo>
                      <a:pt x="22" y="298"/>
                      <a:pt x="22" y="298"/>
                      <a:pt x="22" y="298"/>
                    </a:cubicBezTo>
                    <a:cubicBezTo>
                      <a:pt x="22" y="21"/>
                      <a:pt x="22" y="21"/>
                      <a:pt x="22" y="21"/>
                    </a:cubicBezTo>
                    <a:cubicBezTo>
                      <a:pt x="214" y="21"/>
                      <a:pt x="214" y="21"/>
                      <a:pt x="214" y="21"/>
                    </a:cubicBezTo>
                    <a:lnTo>
                      <a:pt x="214" y="298"/>
                    </a:lnTo>
                    <a:close/>
                    <a:moveTo>
                      <a:pt x="54" y="106"/>
                    </a:moveTo>
                    <a:cubicBezTo>
                      <a:pt x="182" y="106"/>
                      <a:pt x="182" y="106"/>
                      <a:pt x="182" y="106"/>
                    </a:cubicBezTo>
                    <a:cubicBezTo>
                      <a:pt x="188" y="106"/>
                      <a:pt x="192" y="102"/>
                      <a:pt x="192" y="96"/>
                    </a:cubicBezTo>
                    <a:cubicBezTo>
                      <a:pt x="192" y="53"/>
                      <a:pt x="192" y="53"/>
                      <a:pt x="192" y="53"/>
                    </a:cubicBezTo>
                    <a:cubicBezTo>
                      <a:pt x="192" y="47"/>
                      <a:pt x="188" y="42"/>
                      <a:pt x="182" y="42"/>
                    </a:cubicBezTo>
                    <a:cubicBezTo>
                      <a:pt x="54" y="42"/>
                      <a:pt x="54" y="42"/>
                      <a:pt x="54" y="42"/>
                    </a:cubicBezTo>
                    <a:cubicBezTo>
                      <a:pt x="48" y="42"/>
                      <a:pt x="43" y="47"/>
                      <a:pt x="43" y="53"/>
                    </a:cubicBezTo>
                    <a:cubicBezTo>
                      <a:pt x="43" y="96"/>
                      <a:pt x="43" y="96"/>
                      <a:pt x="43" y="96"/>
                    </a:cubicBezTo>
                    <a:cubicBezTo>
                      <a:pt x="43" y="102"/>
                      <a:pt x="48" y="106"/>
                      <a:pt x="54" y="106"/>
                    </a:cubicBezTo>
                    <a:close/>
                    <a:moveTo>
                      <a:pt x="64" y="64"/>
                    </a:moveTo>
                    <a:cubicBezTo>
                      <a:pt x="171" y="64"/>
                      <a:pt x="171" y="64"/>
                      <a:pt x="171" y="64"/>
                    </a:cubicBezTo>
                    <a:cubicBezTo>
                      <a:pt x="171" y="85"/>
                      <a:pt x="171" y="85"/>
                      <a:pt x="171" y="85"/>
                    </a:cubicBezTo>
                    <a:cubicBezTo>
                      <a:pt x="64" y="85"/>
                      <a:pt x="64" y="85"/>
                      <a:pt x="64" y="85"/>
                    </a:cubicBezTo>
                    <a:lnTo>
                      <a:pt x="64" y="64"/>
                    </a:lnTo>
                    <a:close/>
                    <a:moveTo>
                      <a:pt x="43" y="138"/>
                    </a:moveTo>
                    <a:cubicBezTo>
                      <a:pt x="43" y="132"/>
                      <a:pt x="48" y="128"/>
                      <a:pt x="54" y="128"/>
                    </a:cubicBezTo>
                    <a:cubicBezTo>
                      <a:pt x="60" y="128"/>
                      <a:pt x="64" y="132"/>
                      <a:pt x="64" y="138"/>
                    </a:cubicBezTo>
                    <a:cubicBezTo>
                      <a:pt x="64" y="144"/>
                      <a:pt x="60" y="149"/>
                      <a:pt x="54" y="149"/>
                    </a:cubicBezTo>
                    <a:cubicBezTo>
                      <a:pt x="48" y="149"/>
                      <a:pt x="43" y="144"/>
                      <a:pt x="43" y="138"/>
                    </a:cubicBezTo>
                    <a:close/>
                    <a:moveTo>
                      <a:pt x="107" y="138"/>
                    </a:moveTo>
                    <a:cubicBezTo>
                      <a:pt x="107" y="144"/>
                      <a:pt x="102" y="149"/>
                      <a:pt x="96" y="149"/>
                    </a:cubicBezTo>
                    <a:cubicBezTo>
                      <a:pt x="90" y="149"/>
                      <a:pt x="86" y="144"/>
                      <a:pt x="86" y="138"/>
                    </a:cubicBezTo>
                    <a:cubicBezTo>
                      <a:pt x="86" y="132"/>
                      <a:pt x="90" y="128"/>
                      <a:pt x="96" y="128"/>
                    </a:cubicBezTo>
                    <a:cubicBezTo>
                      <a:pt x="102" y="128"/>
                      <a:pt x="107" y="132"/>
                      <a:pt x="107" y="138"/>
                    </a:cubicBezTo>
                    <a:close/>
                    <a:moveTo>
                      <a:pt x="150" y="138"/>
                    </a:moveTo>
                    <a:cubicBezTo>
                      <a:pt x="150" y="144"/>
                      <a:pt x="145" y="149"/>
                      <a:pt x="139" y="149"/>
                    </a:cubicBezTo>
                    <a:cubicBezTo>
                      <a:pt x="133" y="149"/>
                      <a:pt x="128" y="144"/>
                      <a:pt x="128" y="138"/>
                    </a:cubicBezTo>
                    <a:cubicBezTo>
                      <a:pt x="128" y="132"/>
                      <a:pt x="133" y="128"/>
                      <a:pt x="139" y="128"/>
                    </a:cubicBezTo>
                    <a:cubicBezTo>
                      <a:pt x="145" y="128"/>
                      <a:pt x="150" y="132"/>
                      <a:pt x="150" y="138"/>
                    </a:cubicBezTo>
                    <a:close/>
                    <a:moveTo>
                      <a:pt x="192" y="138"/>
                    </a:moveTo>
                    <a:cubicBezTo>
                      <a:pt x="192" y="144"/>
                      <a:pt x="188" y="149"/>
                      <a:pt x="182" y="149"/>
                    </a:cubicBezTo>
                    <a:cubicBezTo>
                      <a:pt x="176" y="149"/>
                      <a:pt x="171" y="144"/>
                      <a:pt x="171" y="138"/>
                    </a:cubicBezTo>
                    <a:cubicBezTo>
                      <a:pt x="171" y="132"/>
                      <a:pt x="176" y="128"/>
                      <a:pt x="182" y="128"/>
                    </a:cubicBezTo>
                    <a:cubicBezTo>
                      <a:pt x="188" y="128"/>
                      <a:pt x="192" y="132"/>
                      <a:pt x="192" y="138"/>
                    </a:cubicBezTo>
                    <a:close/>
                    <a:moveTo>
                      <a:pt x="43" y="181"/>
                    </a:moveTo>
                    <a:cubicBezTo>
                      <a:pt x="43" y="175"/>
                      <a:pt x="48" y="170"/>
                      <a:pt x="54" y="170"/>
                    </a:cubicBezTo>
                    <a:cubicBezTo>
                      <a:pt x="60" y="170"/>
                      <a:pt x="64" y="175"/>
                      <a:pt x="64" y="181"/>
                    </a:cubicBezTo>
                    <a:cubicBezTo>
                      <a:pt x="64" y="187"/>
                      <a:pt x="60" y="192"/>
                      <a:pt x="54" y="192"/>
                    </a:cubicBezTo>
                    <a:cubicBezTo>
                      <a:pt x="48" y="192"/>
                      <a:pt x="43" y="187"/>
                      <a:pt x="43" y="181"/>
                    </a:cubicBezTo>
                    <a:close/>
                    <a:moveTo>
                      <a:pt x="107" y="181"/>
                    </a:moveTo>
                    <a:cubicBezTo>
                      <a:pt x="107" y="187"/>
                      <a:pt x="102" y="192"/>
                      <a:pt x="96" y="192"/>
                    </a:cubicBezTo>
                    <a:cubicBezTo>
                      <a:pt x="90" y="192"/>
                      <a:pt x="86" y="187"/>
                      <a:pt x="86" y="181"/>
                    </a:cubicBezTo>
                    <a:cubicBezTo>
                      <a:pt x="86" y="175"/>
                      <a:pt x="90" y="170"/>
                      <a:pt x="96" y="170"/>
                    </a:cubicBezTo>
                    <a:cubicBezTo>
                      <a:pt x="102" y="170"/>
                      <a:pt x="107" y="175"/>
                      <a:pt x="107" y="181"/>
                    </a:cubicBezTo>
                    <a:close/>
                    <a:moveTo>
                      <a:pt x="150" y="181"/>
                    </a:moveTo>
                    <a:cubicBezTo>
                      <a:pt x="150" y="187"/>
                      <a:pt x="145" y="192"/>
                      <a:pt x="139" y="192"/>
                    </a:cubicBezTo>
                    <a:cubicBezTo>
                      <a:pt x="133" y="192"/>
                      <a:pt x="128" y="187"/>
                      <a:pt x="128" y="181"/>
                    </a:cubicBezTo>
                    <a:cubicBezTo>
                      <a:pt x="128" y="175"/>
                      <a:pt x="133" y="170"/>
                      <a:pt x="139" y="170"/>
                    </a:cubicBezTo>
                    <a:cubicBezTo>
                      <a:pt x="145" y="170"/>
                      <a:pt x="150" y="175"/>
                      <a:pt x="150" y="181"/>
                    </a:cubicBezTo>
                    <a:close/>
                    <a:moveTo>
                      <a:pt x="192" y="181"/>
                    </a:moveTo>
                    <a:cubicBezTo>
                      <a:pt x="192" y="187"/>
                      <a:pt x="188" y="192"/>
                      <a:pt x="182" y="192"/>
                    </a:cubicBezTo>
                    <a:cubicBezTo>
                      <a:pt x="176" y="192"/>
                      <a:pt x="171" y="187"/>
                      <a:pt x="171" y="181"/>
                    </a:cubicBezTo>
                    <a:cubicBezTo>
                      <a:pt x="171" y="175"/>
                      <a:pt x="176" y="170"/>
                      <a:pt x="182" y="170"/>
                    </a:cubicBezTo>
                    <a:cubicBezTo>
                      <a:pt x="188" y="170"/>
                      <a:pt x="192" y="175"/>
                      <a:pt x="192" y="181"/>
                    </a:cubicBezTo>
                    <a:close/>
                    <a:moveTo>
                      <a:pt x="43" y="224"/>
                    </a:moveTo>
                    <a:cubicBezTo>
                      <a:pt x="43" y="218"/>
                      <a:pt x="48" y="213"/>
                      <a:pt x="54" y="213"/>
                    </a:cubicBezTo>
                    <a:cubicBezTo>
                      <a:pt x="60" y="213"/>
                      <a:pt x="64" y="218"/>
                      <a:pt x="64" y="224"/>
                    </a:cubicBezTo>
                    <a:cubicBezTo>
                      <a:pt x="64" y="230"/>
                      <a:pt x="60" y="234"/>
                      <a:pt x="54" y="234"/>
                    </a:cubicBezTo>
                    <a:cubicBezTo>
                      <a:pt x="48" y="234"/>
                      <a:pt x="43" y="230"/>
                      <a:pt x="43" y="224"/>
                    </a:cubicBezTo>
                    <a:close/>
                    <a:moveTo>
                      <a:pt x="107" y="224"/>
                    </a:moveTo>
                    <a:cubicBezTo>
                      <a:pt x="107" y="230"/>
                      <a:pt x="102" y="234"/>
                      <a:pt x="96" y="234"/>
                    </a:cubicBezTo>
                    <a:cubicBezTo>
                      <a:pt x="90" y="234"/>
                      <a:pt x="86" y="230"/>
                      <a:pt x="86" y="224"/>
                    </a:cubicBezTo>
                    <a:cubicBezTo>
                      <a:pt x="86" y="218"/>
                      <a:pt x="90" y="213"/>
                      <a:pt x="96" y="213"/>
                    </a:cubicBezTo>
                    <a:cubicBezTo>
                      <a:pt x="102" y="213"/>
                      <a:pt x="107" y="218"/>
                      <a:pt x="107" y="224"/>
                    </a:cubicBezTo>
                    <a:close/>
                    <a:moveTo>
                      <a:pt x="150" y="224"/>
                    </a:moveTo>
                    <a:cubicBezTo>
                      <a:pt x="150" y="230"/>
                      <a:pt x="145" y="234"/>
                      <a:pt x="139" y="234"/>
                    </a:cubicBezTo>
                    <a:cubicBezTo>
                      <a:pt x="133" y="234"/>
                      <a:pt x="128" y="230"/>
                      <a:pt x="128" y="224"/>
                    </a:cubicBezTo>
                    <a:cubicBezTo>
                      <a:pt x="128" y="218"/>
                      <a:pt x="133" y="213"/>
                      <a:pt x="139" y="213"/>
                    </a:cubicBezTo>
                    <a:cubicBezTo>
                      <a:pt x="145" y="213"/>
                      <a:pt x="150" y="218"/>
                      <a:pt x="150" y="224"/>
                    </a:cubicBezTo>
                    <a:close/>
                    <a:moveTo>
                      <a:pt x="192" y="224"/>
                    </a:moveTo>
                    <a:cubicBezTo>
                      <a:pt x="192" y="266"/>
                      <a:pt x="192" y="266"/>
                      <a:pt x="192" y="266"/>
                    </a:cubicBezTo>
                    <a:cubicBezTo>
                      <a:pt x="192" y="272"/>
                      <a:pt x="188" y="277"/>
                      <a:pt x="182" y="277"/>
                    </a:cubicBezTo>
                    <a:cubicBezTo>
                      <a:pt x="176" y="277"/>
                      <a:pt x="171" y="272"/>
                      <a:pt x="171" y="266"/>
                    </a:cubicBezTo>
                    <a:cubicBezTo>
                      <a:pt x="171" y="224"/>
                      <a:pt x="171" y="224"/>
                      <a:pt x="171" y="224"/>
                    </a:cubicBezTo>
                    <a:cubicBezTo>
                      <a:pt x="171" y="218"/>
                      <a:pt x="176" y="213"/>
                      <a:pt x="182" y="213"/>
                    </a:cubicBezTo>
                    <a:cubicBezTo>
                      <a:pt x="188" y="213"/>
                      <a:pt x="192" y="218"/>
                      <a:pt x="192" y="224"/>
                    </a:cubicBezTo>
                    <a:close/>
                    <a:moveTo>
                      <a:pt x="43" y="266"/>
                    </a:moveTo>
                    <a:cubicBezTo>
                      <a:pt x="43" y="260"/>
                      <a:pt x="48" y="256"/>
                      <a:pt x="54" y="256"/>
                    </a:cubicBezTo>
                    <a:cubicBezTo>
                      <a:pt x="60" y="256"/>
                      <a:pt x="64" y="260"/>
                      <a:pt x="64" y="266"/>
                    </a:cubicBezTo>
                    <a:cubicBezTo>
                      <a:pt x="64" y="272"/>
                      <a:pt x="60" y="277"/>
                      <a:pt x="54" y="277"/>
                    </a:cubicBezTo>
                    <a:cubicBezTo>
                      <a:pt x="48" y="277"/>
                      <a:pt x="43" y="272"/>
                      <a:pt x="43" y="266"/>
                    </a:cubicBezTo>
                    <a:close/>
                    <a:moveTo>
                      <a:pt x="107" y="266"/>
                    </a:moveTo>
                    <a:cubicBezTo>
                      <a:pt x="107" y="272"/>
                      <a:pt x="102" y="277"/>
                      <a:pt x="96" y="277"/>
                    </a:cubicBezTo>
                    <a:cubicBezTo>
                      <a:pt x="90" y="277"/>
                      <a:pt x="86" y="272"/>
                      <a:pt x="86" y="266"/>
                    </a:cubicBezTo>
                    <a:cubicBezTo>
                      <a:pt x="86" y="260"/>
                      <a:pt x="90" y="256"/>
                      <a:pt x="96" y="256"/>
                    </a:cubicBezTo>
                    <a:cubicBezTo>
                      <a:pt x="102" y="256"/>
                      <a:pt x="107" y="260"/>
                      <a:pt x="107" y="266"/>
                    </a:cubicBezTo>
                    <a:close/>
                    <a:moveTo>
                      <a:pt x="150" y="266"/>
                    </a:moveTo>
                    <a:cubicBezTo>
                      <a:pt x="150" y="272"/>
                      <a:pt x="145" y="277"/>
                      <a:pt x="139" y="277"/>
                    </a:cubicBezTo>
                    <a:cubicBezTo>
                      <a:pt x="133" y="277"/>
                      <a:pt x="128" y="272"/>
                      <a:pt x="128" y="266"/>
                    </a:cubicBezTo>
                    <a:cubicBezTo>
                      <a:pt x="128" y="260"/>
                      <a:pt x="133" y="256"/>
                      <a:pt x="139" y="256"/>
                    </a:cubicBezTo>
                    <a:cubicBezTo>
                      <a:pt x="145" y="256"/>
                      <a:pt x="150" y="260"/>
                      <a:pt x="150"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 name="Freeform 765"/>
              <p:cNvSpPr>
                <a:spLocks noEditPoints="1"/>
              </p:cNvSpPr>
              <p:nvPr/>
            </p:nvSpPr>
            <p:spPr bwMode="gray">
              <a:xfrm>
                <a:off x="3203" y="3365"/>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7" name="Group 9"/>
            <p:cNvGrpSpPr>
              <a:grpSpLocks noChangeAspect="1"/>
            </p:cNvGrpSpPr>
            <p:nvPr/>
          </p:nvGrpSpPr>
          <p:grpSpPr bwMode="gray">
            <a:xfrm>
              <a:off x="1235474" y="2133991"/>
              <a:ext cx="368051" cy="368152"/>
              <a:chOff x="299" y="-289"/>
              <a:chExt cx="3635" cy="3636"/>
            </a:xfrm>
            <a:solidFill>
              <a:schemeClr val="accent3"/>
            </a:solidFill>
          </p:grpSpPr>
          <p:sp>
            <p:nvSpPr>
              <p:cNvPr id="8" name="Freeform 10"/>
              <p:cNvSpPr>
                <a:spLocks noEditPoints="1"/>
              </p:cNvSpPr>
              <p:nvPr/>
            </p:nvSpPr>
            <p:spPr bwMode="gray">
              <a:xfrm>
                <a:off x="299" y="-289"/>
                <a:ext cx="3635" cy="363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11"/>
              <p:cNvSpPr>
                <a:spLocks noEditPoints="1"/>
              </p:cNvSpPr>
              <p:nvPr/>
            </p:nvSpPr>
            <p:spPr bwMode="gray">
              <a:xfrm>
                <a:off x="1130" y="542"/>
                <a:ext cx="1966" cy="1967"/>
              </a:xfrm>
              <a:custGeom>
                <a:avLst/>
                <a:gdLst>
                  <a:gd name="T0" fmla="*/ 267 w 277"/>
                  <a:gd name="T1" fmla="*/ 277 h 277"/>
                  <a:gd name="T2" fmla="*/ 0 w 277"/>
                  <a:gd name="T3" fmla="*/ 267 h 277"/>
                  <a:gd name="T4" fmla="*/ 11 w 277"/>
                  <a:gd name="T5" fmla="*/ 11 h 277"/>
                  <a:gd name="T6" fmla="*/ 32 w 277"/>
                  <a:gd name="T7" fmla="*/ 11 h 277"/>
                  <a:gd name="T8" fmla="*/ 245 w 277"/>
                  <a:gd name="T9" fmla="*/ 256 h 277"/>
                  <a:gd name="T10" fmla="*/ 256 w 277"/>
                  <a:gd name="T11" fmla="*/ 0 h 277"/>
                  <a:gd name="T12" fmla="*/ 267 w 277"/>
                  <a:gd name="T13" fmla="*/ 256 h 277"/>
                  <a:gd name="T14" fmla="*/ 75 w 277"/>
                  <a:gd name="T15" fmla="*/ 235 h 277"/>
                  <a:gd name="T16" fmla="*/ 120 w 277"/>
                  <a:gd name="T17" fmla="*/ 224 h 277"/>
                  <a:gd name="T18" fmla="*/ 157 w 277"/>
                  <a:gd name="T19" fmla="*/ 224 h 277"/>
                  <a:gd name="T20" fmla="*/ 203 w 277"/>
                  <a:gd name="T21" fmla="*/ 235 h 277"/>
                  <a:gd name="T22" fmla="*/ 203 w 277"/>
                  <a:gd name="T23" fmla="*/ 192 h 277"/>
                  <a:gd name="T24" fmla="*/ 157 w 277"/>
                  <a:gd name="T25" fmla="*/ 203 h 277"/>
                  <a:gd name="T26" fmla="*/ 120 w 277"/>
                  <a:gd name="T27" fmla="*/ 203 h 277"/>
                  <a:gd name="T28" fmla="*/ 75 w 277"/>
                  <a:gd name="T29" fmla="*/ 192 h 277"/>
                  <a:gd name="T30" fmla="*/ 75 w 277"/>
                  <a:gd name="T31" fmla="*/ 235 h 277"/>
                  <a:gd name="T32" fmla="*/ 93 w 277"/>
                  <a:gd name="T33" fmla="*/ 149 h 277"/>
                  <a:gd name="T34" fmla="*/ 160 w 277"/>
                  <a:gd name="T35" fmla="*/ 160 h 277"/>
                  <a:gd name="T36" fmla="*/ 184 w 277"/>
                  <a:gd name="T37" fmla="*/ 149 h 277"/>
                  <a:gd name="T38" fmla="*/ 224 w 277"/>
                  <a:gd name="T39" fmla="*/ 139 h 277"/>
                  <a:gd name="T40" fmla="*/ 184 w 277"/>
                  <a:gd name="T41" fmla="*/ 128 h 277"/>
                  <a:gd name="T42" fmla="*/ 160 w 277"/>
                  <a:gd name="T43" fmla="*/ 117 h 277"/>
                  <a:gd name="T44" fmla="*/ 93 w 277"/>
                  <a:gd name="T45" fmla="*/ 128 h 277"/>
                  <a:gd name="T46" fmla="*/ 53 w 277"/>
                  <a:gd name="T47" fmla="*/ 139 h 277"/>
                  <a:gd name="T48" fmla="*/ 75 w 277"/>
                  <a:gd name="T49" fmla="*/ 85 h 277"/>
                  <a:gd name="T50" fmla="*/ 99 w 277"/>
                  <a:gd name="T51" fmla="*/ 75 h 277"/>
                  <a:gd name="T52" fmla="*/ 136 w 277"/>
                  <a:gd name="T53" fmla="*/ 75 h 277"/>
                  <a:gd name="T54" fmla="*/ 203 w 277"/>
                  <a:gd name="T55" fmla="*/ 85 h 277"/>
                  <a:gd name="T56" fmla="*/ 203 w 277"/>
                  <a:gd name="T57" fmla="*/ 43 h 277"/>
                  <a:gd name="T58" fmla="*/ 136 w 277"/>
                  <a:gd name="T59" fmla="*/ 53 h 277"/>
                  <a:gd name="T60" fmla="*/ 99 w 277"/>
                  <a:gd name="T61" fmla="*/ 53 h 277"/>
                  <a:gd name="T62" fmla="*/ 75 w 277"/>
                  <a:gd name="T63" fmla="*/ 43 h 277"/>
                  <a:gd name="T64" fmla="*/ 75 w 277"/>
                  <a:gd name="T65" fmla="*/ 8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7" h="277">
                    <a:moveTo>
                      <a:pt x="277" y="267"/>
                    </a:moveTo>
                    <a:cubicBezTo>
                      <a:pt x="277" y="273"/>
                      <a:pt x="273" y="277"/>
                      <a:pt x="267" y="277"/>
                    </a:cubicBezTo>
                    <a:cubicBezTo>
                      <a:pt x="11" y="277"/>
                      <a:pt x="11" y="277"/>
                      <a:pt x="11" y="277"/>
                    </a:cubicBezTo>
                    <a:cubicBezTo>
                      <a:pt x="5" y="277"/>
                      <a:pt x="0" y="273"/>
                      <a:pt x="0" y="267"/>
                    </a:cubicBezTo>
                    <a:cubicBezTo>
                      <a:pt x="0" y="261"/>
                      <a:pt x="5" y="256"/>
                      <a:pt x="11" y="256"/>
                    </a:cubicBezTo>
                    <a:cubicBezTo>
                      <a:pt x="11" y="11"/>
                      <a:pt x="11" y="11"/>
                      <a:pt x="11" y="11"/>
                    </a:cubicBezTo>
                    <a:cubicBezTo>
                      <a:pt x="11" y="5"/>
                      <a:pt x="15" y="0"/>
                      <a:pt x="21" y="0"/>
                    </a:cubicBezTo>
                    <a:cubicBezTo>
                      <a:pt x="27" y="0"/>
                      <a:pt x="32" y="5"/>
                      <a:pt x="32" y="11"/>
                    </a:cubicBezTo>
                    <a:cubicBezTo>
                      <a:pt x="32" y="256"/>
                      <a:pt x="32" y="256"/>
                      <a:pt x="32" y="256"/>
                    </a:cubicBezTo>
                    <a:cubicBezTo>
                      <a:pt x="245" y="256"/>
                      <a:pt x="245" y="256"/>
                      <a:pt x="245" y="256"/>
                    </a:cubicBezTo>
                    <a:cubicBezTo>
                      <a:pt x="245" y="11"/>
                      <a:pt x="245" y="11"/>
                      <a:pt x="245" y="11"/>
                    </a:cubicBezTo>
                    <a:cubicBezTo>
                      <a:pt x="245" y="5"/>
                      <a:pt x="250" y="0"/>
                      <a:pt x="256" y="0"/>
                    </a:cubicBezTo>
                    <a:cubicBezTo>
                      <a:pt x="262" y="0"/>
                      <a:pt x="267" y="5"/>
                      <a:pt x="267" y="11"/>
                    </a:cubicBezTo>
                    <a:cubicBezTo>
                      <a:pt x="267" y="256"/>
                      <a:pt x="267" y="256"/>
                      <a:pt x="267" y="256"/>
                    </a:cubicBezTo>
                    <a:cubicBezTo>
                      <a:pt x="273" y="256"/>
                      <a:pt x="277" y="261"/>
                      <a:pt x="277" y="267"/>
                    </a:cubicBezTo>
                    <a:close/>
                    <a:moveTo>
                      <a:pt x="75" y="235"/>
                    </a:moveTo>
                    <a:cubicBezTo>
                      <a:pt x="83" y="235"/>
                      <a:pt x="89" y="230"/>
                      <a:pt x="93" y="224"/>
                    </a:cubicBezTo>
                    <a:cubicBezTo>
                      <a:pt x="120" y="224"/>
                      <a:pt x="120" y="224"/>
                      <a:pt x="120" y="224"/>
                    </a:cubicBezTo>
                    <a:cubicBezTo>
                      <a:pt x="124" y="230"/>
                      <a:pt x="131" y="235"/>
                      <a:pt x="139" y="235"/>
                    </a:cubicBezTo>
                    <a:cubicBezTo>
                      <a:pt x="147" y="235"/>
                      <a:pt x="153" y="230"/>
                      <a:pt x="157" y="224"/>
                    </a:cubicBezTo>
                    <a:cubicBezTo>
                      <a:pt x="184" y="224"/>
                      <a:pt x="184" y="224"/>
                      <a:pt x="184" y="224"/>
                    </a:cubicBezTo>
                    <a:cubicBezTo>
                      <a:pt x="188" y="230"/>
                      <a:pt x="195" y="235"/>
                      <a:pt x="203" y="235"/>
                    </a:cubicBezTo>
                    <a:cubicBezTo>
                      <a:pt x="214" y="235"/>
                      <a:pt x="224" y="225"/>
                      <a:pt x="224" y="213"/>
                    </a:cubicBezTo>
                    <a:cubicBezTo>
                      <a:pt x="224" y="202"/>
                      <a:pt x="214" y="192"/>
                      <a:pt x="203" y="192"/>
                    </a:cubicBezTo>
                    <a:cubicBezTo>
                      <a:pt x="195" y="192"/>
                      <a:pt x="188" y="196"/>
                      <a:pt x="184" y="203"/>
                    </a:cubicBezTo>
                    <a:cubicBezTo>
                      <a:pt x="157" y="203"/>
                      <a:pt x="157" y="203"/>
                      <a:pt x="157" y="203"/>
                    </a:cubicBezTo>
                    <a:cubicBezTo>
                      <a:pt x="153" y="196"/>
                      <a:pt x="147" y="192"/>
                      <a:pt x="139" y="192"/>
                    </a:cubicBezTo>
                    <a:cubicBezTo>
                      <a:pt x="131" y="192"/>
                      <a:pt x="124" y="196"/>
                      <a:pt x="120" y="203"/>
                    </a:cubicBezTo>
                    <a:cubicBezTo>
                      <a:pt x="93" y="203"/>
                      <a:pt x="93" y="203"/>
                      <a:pt x="93" y="203"/>
                    </a:cubicBezTo>
                    <a:cubicBezTo>
                      <a:pt x="89" y="196"/>
                      <a:pt x="83" y="192"/>
                      <a:pt x="75" y="192"/>
                    </a:cubicBezTo>
                    <a:cubicBezTo>
                      <a:pt x="63" y="192"/>
                      <a:pt x="53" y="202"/>
                      <a:pt x="53" y="213"/>
                    </a:cubicBezTo>
                    <a:cubicBezTo>
                      <a:pt x="53" y="225"/>
                      <a:pt x="63" y="235"/>
                      <a:pt x="75" y="235"/>
                    </a:cubicBezTo>
                    <a:close/>
                    <a:moveTo>
                      <a:pt x="75" y="160"/>
                    </a:moveTo>
                    <a:cubicBezTo>
                      <a:pt x="83" y="160"/>
                      <a:pt x="89" y="156"/>
                      <a:pt x="93" y="149"/>
                    </a:cubicBezTo>
                    <a:cubicBezTo>
                      <a:pt x="142" y="149"/>
                      <a:pt x="142" y="149"/>
                      <a:pt x="142" y="149"/>
                    </a:cubicBezTo>
                    <a:cubicBezTo>
                      <a:pt x="145" y="156"/>
                      <a:pt x="152" y="160"/>
                      <a:pt x="160" y="160"/>
                    </a:cubicBezTo>
                    <a:cubicBezTo>
                      <a:pt x="168" y="160"/>
                      <a:pt x="175" y="156"/>
                      <a:pt x="178" y="149"/>
                    </a:cubicBezTo>
                    <a:cubicBezTo>
                      <a:pt x="184" y="149"/>
                      <a:pt x="184" y="149"/>
                      <a:pt x="184" y="149"/>
                    </a:cubicBezTo>
                    <a:cubicBezTo>
                      <a:pt x="188" y="156"/>
                      <a:pt x="195" y="160"/>
                      <a:pt x="203" y="160"/>
                    </a:cubicBezTo>
                    <a:cubicBezTo>
                      <a:pt x="214" y="160"/>
                      <a:pt x="224" y="150"/>
                      <a:pt x="224" y="139"/>
                    </a:cubicBezTo>
                    <a:cubicBezTo>
                      <a:pt x="224" y="127"/>
                      <a:pt x="214" y="117"/>
                      <a:pt x="203" y="117"/>
                    </a:cubicBezTo>
                    <a:cubicBezTo>
                      <a:pt x="195" y="117"/>
                      <a:pt x="188" y="122"/>
                      <a:pt x="184" y="128"/>
                    </a:cubicBezTo>
                    <a:cubicBezTo>
                      <a:pt x="178" y="128"/>
                      <a:pt x="178" y="128"/>
                      <a:pt x="178" y="128"/>
                    </a:cubicBezTo>
                    <a:cubicBezTo>
                      <a:pt x="175" y="122"/>
                      <a:pt x="168" y="117"/>
                      <a:pt x="160" y="117"/>
                    </a:cubicBezTo>
                    <a:cubicBezTo>
                      <a:pt x="152" y="117"/>
                      <a:pt x="145" y="122"/>
                      <a:pt x="142" y="128"/>
                    </a:cubicBezTo>
                    <a:cubicBezTo>
                      <a:pt x="93" y="128"/>
                      <a:pt x="93" y="128"/>
                      <a:pt x="93" y="128"/>
                    </a:cubicBezTo>
                    <a:cubicBezTo>
                      <a:pt x="89" y="122"/>
                      <a:pt x="83" y="117"/>
                      <a:pt x="75" y="117"/>
                    </a:cubicBezTo>
                    <a:cubicBezTo>
                      <a:pt x="63" y="117"/>
                      <a:pt x="53" y="127"/>
                      <a:pt x="53" y="139"/>
                    </a:cubicBezTo>
                    <a:cubicBezTo>
                      <a:pt x="53" y="150"/>
                      <a:pt x="63" y="160"/>
                      <a:pt x="75" y="160"/>
                    </a:cubicBezTo>
                    <a:close/>
                    <a:moveTo>
                      <a:pt x="75" y="85"/>
                    </a:moveTo>
                    <a:cubicBezTo>
                      <a:pt x="83" y="85"/>
                      <a:pt x="89" y="81"/>
                      <a:pt x="93" y="75"/>
                    </a:cubicBezTo>
                    <a:cubicBezTo>
                      <a:pt x="99" y="75"/>
                      <a:pt x="99" y="75"/>
                      <a:pt x="99" y="75"/>
                    </a:cubicBezTo>
                    <a:cubicBezTo>
                      <a:pt x="103" y="81"/>
                      <a:pt x="109" y="85"/>
                      <a:pt x="117" y="85"/>
                    </a:cubicBezTo>
                    <a:cubicBezTo>
                      <a:pt x="125" y="85"/>
                      <a:pt x="132" y="81"/>
                      <a:pt x="136" y="75"/>
                    </a:cubicBezTo>
                    <a:cubicBezTo>
                      <a:pt x="184" y="75"/>
                      <a:pt x="184" y="75"/>
                      <a:pt x="184" y="75"/>
                    </a:cubicBezTo>
                    <a:cubicBezTo>
                      <a:pt x="188" y="81"/>
                      <a:pt x="195" y="85"/>
                      <a:pt x="203" y="85"/>
                    </a:cubicBezTo>
                    <a:cubicBezTo>
                      <a:pt x="214" y="85"/>
                      <a:pt x="224" y="76"/>
                      <a:pt x="224" y="64"/>
                    </a:cubicBezTo>
                    <a:cubicBezTo>
                      <a:pt x="224" y="52"/>
                      <a:pt x="214" y="43"/>
                      <a:pt x="203" y="43"/>
                    </a:cubicBezTo>
                    <a:cubicBezTo>
                      <a:pt x="195" y="43"/>
                      <a:pt x="188" y="47"/>
                      <a:pt x="184" y="53"/>
                    </a:cubicBezTo>
                    <a:cubicBezTo>
                      <a:pt x="136" y="53"/>
                      <a:pt x="136" y="53"/>
                      <a:pt x="136" y="53"/>
                    </a:cubicBezTo>
                    <a:cubicBezTo>
                      <a:pt x="132" y="47"/>
                      <a:pt x="125" y="43"/>
                      <a:pt x="117" y="43"/>
                    </a:cubicBezTo>
                    <a:cubicBezTo>
                      <a:pt x="109" y="43"/>
                      <a:pt x="103" y="47"/>
                      <a:pt x="99" y="53"/>
                    </a:cubicBezTo>
                    <a:cubicBezTo>
                      <a:pt x="93" y="53"/>
                      <a:pt x="93" y="53"/>
                      <a:pt x="93" y="53"/>
                    </a:cubicBezTo>
                    <a:cubicBezTo>
                      <a:pt x="89" y="47"/>
                      <a:pt x="83" y="43"/>
                      <a:pt x="75" y="43"/>
                    </a:cubicBezTo>
                    <a:cubicBezTo>
                      <a:pt x="63" y="43"/>
                      <a:pt x="53" y="52"/>
                      <a:pt x="53" y="64"/>
                    </a:cubicBezTo>
                    <a:cubicBezTo>
                      <a:pt x="53" y="76"/>
                      <a:pt x="63" y="85"/>
                      <a:pt x="75"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20" name="Group 233"/>
            <p:cNvGrpSpPr>
              <a:grpSpLocks noChangeAspect="1"/>
            </p:cNvGrpSpPr>
            <p:nvPr/>
          </p:nvGrpSpPr>
          <p:grpSpPr bwMode="auto">
            <a:xfrm>
              <a:off x="1235979" y="2859446"/>
              <a:ext cx="367041" cy="367041"/>
              <a:chOff x="3475" y="720"/>
              <a:chExt cx="340" cy="340"/>
            </a:xfrm>
            <a:solidFill>
              <a:schemeClr val="accent4"/>
            </a:solidFill>
          </p:grpSpPr>
          <p:sp>
            <p:nvSpPr>
              <p:cNvPr id="21" name="Freeform 234"/>
              <p:cNvSpPr>
                <a:spLocks noEditPoints="1"/>
              </p:cNvSpPr>
              <p:nvPr/>
            </p:nvSpPr>
            <p:spPr bwMode="auto">
              <a:xfrm>
                <a:off x="3560" y="784"/>
                <a:ext cx="170" cy="212"/>
              </a:xfrm>
              <a:custGeom>
                <a:avLst/>
                <a:gdLst>
                  <a:gd name="T0" fmla="*/ 128 w 256"/>
                  <a:gd name="T1" fmla="*/ 0 h 320"/>
                  <a:gd name="T2" fmla="*/ 0 w 256"/>
                  <a:gd name="T3" fmla="*/ 128 h 320"/>
                  <a:gd name="T4" fmla="*/ 0 w 256"/>
                  <a:gd name="T5" fmla="*/ 213 h 320"/>
                  <a:gd name="T6" fmla="*/ 32 w 256"/>
                  <a:gd name="T7" fmla="*/ 245 h 320"/>
                  <a:gd name="T8" fmla="*/ 64 w 256"/>
                  <a:gd name="T9" fmla="*/ 213 h 320"/>
                  <a:gd name="T10" fmla="*/ 64 w 256"/>
                  <a:gd name="T11" fmla="*/ 149 h 320"/>
                  <a:gd name="T12" fmla="*/ 32 w 256"/>
                  <a:gd name="T13" fmla="*/ 117 h 320"/>
                  <a:gd name="T14" fmla="*/ 21 w 256"/>
                  <a:gd name="T15" fmla="*/ 119 h 320"/>
                  <a:gd name="T16" fmla="*/ 128 w 256"/>
                  <a:gd name="T17" fmla="*/ 21 h 320"/>
                  <a:gd name="T18" fmla="*/ 234 w 256"/>
                  <a:gd name="T19" fmla="*/ 119 h 320"/>
                  <a:gd name="T20" fmla="*/ 224 w 256"/>
                  <a:gd name="T21" fmla="*/ 117 h 320"/>
                  <a:gd name="T22" fmla="*/ 192 w 256"/>
                  <a:gd name="T23" fmla="*/ 149 h 320"/>
                  <a:gd name="T24" fmla="*/ 192 w 256"/>
                  <a:gd name="T25" fmla="*/ 213 h 320"/>
                  <a:gd name="T26" fmla="*/ 224 w 256"/>
                  <a:gd name="T27" fmla="*/ 245 h 320"/>
                  <a:gd name="T28" fmla="*/ 232 w 256"/>
                  <a:gd name="T29" fmla="*/ 244 h 320"/>
                  <a:gd name="T30" fmla="*/ 161 w 256"/>
                  <a:gd name="T31" fmla="*/ 296 h 320"/>
                  <a:gd name="T32" fmla="*/ 128 w 256"/>
                  <a:gd name="T33" fmla="*/ 277 h 320"/>
                  <a:gd name="T34" fmla="*/ 94 w 256"/>
                  <a:gd name="T35" fmla="*/ 298 h 320"/>
                  <a:gd name="T36" fmla="*/ 128 w 256"/>
                  <a:gd name="T37" fmla="*/ 320 h 320"/>
                  <a:gd name="T38" fmla="*/ 256 w 256"/>
                  <a:gd name="T39" fmla="*/ 224 h 320"/>
                  <a:gd name="T40" fmla="*/ 256 w 256"/>
                  <a:gd name="T41" fmla="*/ 128 h 320"/>
                  <a:gd name="T42" fmla="*/ 128 w 256"/>
                  <a:gd name="T43" fmla="*/ 0 h 320"/>
                  <a:gd name="T44" fmla="*/ 32 w 256"/>
                  <a:gd name="T45" fmla="*/ 138 h 320"/>
                  <a:gd name="T46" fmla="*/ 42 w 256"/>
                  <a:gd name="T47" fmla="*/ 149 h 320"/>
                  <a:gd name="T48" fmla="*/ 42 w 256"/>
                  <a:gd name="T49" fmla="*/ 213 h 320"/>
                  <a:gd name="T50" fmla="*/ 32 w 256"/>
                  <a:gd name="T51" fmla="*/ 224 h 320"/>
                  <a:gd name="T52" fmla="*/ 21 w 256"/>
                  <a:gd name="T53" fmla="*/ 213 h 320"/>
                  <a:gd name="T54" fmla="*/ 21 w 256"/>
                  <a:gd name="T55" fmla="*/ 160 h 320"/>
                  <a:gd name="T56" fmla="*/ 21 w 256"/>
                  <a:gd name="T57" fmla="*/ 149 h 320"/>
                  <a:gd name="T58" fmla="*/ 32 w 256"/>
                  <a:gd name="T59" fmla="*/ 138 h 320"/>
                  <a:gd name="T60" fmla="*/ 224 w 256"/>
                  <a:gd name="T61" fmla="*/ 224 h 320"/>
                  <a:gd name="T62" fmla="*/ 213 w 256"/>
                  <a:gd name="T63" fmla="*/ 213 h 320"/>
                  <a:gd name="T64" fmla="*/ 213 w 256"/>
                  <a:gd name="T65" fmla="*/ 149 h 320"/>
                  <a:gd name="T66" fmla="*/ 224 w 256"/>
                  <a:gd name="T67" fmla="*/ 138 h 320"/>
                  <a:gd name="T68" fmla="*/ 234 w 256"/>
                  <a:gd name="T69" fmla="*/ 149 h 320"/>
                  <a:gd name="T70" fmla="*/ 234 w 256"/>
                  <a:gd name="T71" fmla="*/ 213 h 320"/>
                  <a:gd name="T72" fmla="*/ 224 w 256"/>
                  <a:gd name="T73" fmla="*/ 224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 h="320">
                    <a:moveTo>
                      <a:pt x="128" y="0"/>
                    </a:moveTo>
                    <a:cubicBezTo>
                      <a:pt x="57" y="0"/>
                      <a:pt x="0" y="57"/>
                      <a:pt x="0" y="128"/>
                    </a:cubicBezTo>
                    <a:cubicBezTo>
                      <a:pt x="0" y="213"/>
                      <a:pt x="0" y="213"/>
                      <a:pt x="0" y="213"/>
                    </a:cubicBezTo>
                    <a:cubicBezTo>
                      <a:pt x="0" y="231"/>
                      <a:pt x="14" y="245"/>
                      <a:pt x="32" y="245"/>
                    </a:cubicBezTo>
                    <a:cubicBezTo>
                      <a:pt x="49" y="245"/>
                      <a:pt x="64" y="231"/>
                      <a:pt x="64" y="213"/>
                    </a:cubicBezTo>
                    <a:cubicBezTo>
                      <a:pt x="64" y="149"/>
                      <a:pt x="64" y="149"/>
                      <a:pt x="64" y="149"/>
                    </a:cubicBezTo>
                    <a:cubicBezTo>
                      <a:pt x="64" y="131"/>
                      <a:pt x="49" y="117"/>
                      <a:pt x="32" y="117"/>
                    </a:cubicBezTo>
                    <a:cubicBezTo>
                      <a:pt x="28" y="117"/>
                      <a:pt x="25" y="118"/>
                      <a:pt x="21" y="119"/>
                    </a:cubicBezTo>
                    <a:cubicBezTo>
                      <a:pt x="26" y="64"/>
                      <a:pt x="72" y="21"/>
                      <a:pt x="128" y="21"/>
                    </a:cubicBezTo>
                    <a:cubicBezTo>
                      <a:pt x="184" y="21"/>
                      <a:pt x="229" y="64"/>
                      <a:pt x="234" y="119"/>
                    </a:cubicBezTo>
                    <a:cubicBezTo>
                      <a:pt x="231" y="118"/>
                      <a:pt x="227" y="117"/>
                      <a:pt x="224" y="117"/>
                    </a:cubicBezTo>
                    <a:cubicBezTo>
                      <a:pt x="206" y="117"/>
                      <a:pt x="192" y="131"/>
                      <a:pt x="192" y="149"/>
                    </a:cubicBezTo>
                    <a:cubicBezTo>
                      <a:pt x="192" y="213"/>
                      <a:pt x="192" y="213"/>
                      <a:pt x="192" y="213"/>
                    </a:cubicBezTo>
                    <a:cubicBezTo>
                      <a:pt x="192" y="231"/>
                      <a:pt x="206" y="245"/>
                      <a:pt x="224" y="245"/>
                    </a:cubicBezTo>
                    <a:cubicBezTo>
                      <a:pt x="227" y="245"/>
                      <a:pt x="229" y="245"/>
                      <a:pt x="232" y="244"/>
                    </a:cubicBezTo>
                    <a:cubicBezTo>
                      <a:pt x="223" y="277"/>
                      <a:pt x="193" y="291"/>
                      <a:pt x="161" y="296"/>
                    </a:cubicBezTo>
                    <a:cubicBezTo>
                      <a:pt x="159" y="285"/>
                      <a:pt x="146" y="277"/>
                      <a:pt x="128" y="277"/>
                    </a:cubicBezTo>
                    <a:cubicBezTo>
                      <a:pt x="108" y="277"/>
                      <a:pt x="94" y="286"/>
                      <a:pt x="94" y="298"/>
                    </a:cubicBezTo>
                    <a:cubicBezTo>
                      <a:pt x="94" y="311"/>
                      <a:pt x="108" y="320"/>
                      <a:pt x="128" y="320"/>
                    </a:cubicBezTo>
                    <a:cubicBezTo>
                      <a:pt x="210" y="320"/>
                      <a:pt x="256" y="286"/>
                      <a:pt x="256" y="224"/>
                    </a:cubicBezTo>
                    <a:cubicBezTo>
                      <a:pt x="256" y="128"/>
                      <a:pt x="256" y="128"/>
                      <a:pt x="256" y="128"/>
                    </a:cubicBezTo>
                    <a:cubicBezTo>
                      <a:pt x="256" y="57"/>
                      <a:pt x="198" y="0"/>
                      <a:pt x="128" y="0"/>
                    </a:cubicBezTo>
                    <a:close/>
                    <a:moveTo>
                      <a:pt x="32" y="138"/>
                    </a:moveTo>
                    <a:cubicBezTo>
                      <a:pt x="38" y="138"/>
                      <a:pt x="42" y="143"/>
                      <a:pt x="42" y="149"/>
                    </a:cubicBezTo>
                    <a:cubicBezTo>
                      <a:pt x="42" y="213"/>
                      <a:pt x="42" y="213"/>
                      <a:pt x="42" y="213"/>
                    </a:cubicBezTo>
                    <a:cubicBezTo>
                      <a:pt x="42" y="219"/>
                      <a:pt x="38" y="224"/>
                      <a:pt x="32" y="224"/>
                    </a:cubicBezTo>
                    <a:cubicBezTo>
                      <a:pt x="26" y="224"/>
                      <a:pt x="21" y="219"/>
                      <a:pt x="21" y="213"/>
                    </a:cubicBezTo>
                    <a:cubicBezTo>
                      <a:pt x="21" y="160"/>
                      <a:pt x="21" y="160"/>
                      <a:pt x="21" y="160"/>
                    </a:cubicBezTo>
                    <a:cubicBezTo>
                      <a:pt x="21" y="149"/>
                      <a:pt x="21" y="149"/>
                      <a:pt x="21" y="149"/>
                    </a:cubicBezTo>
                    <a:cubicBezTo>
                      <a:pt x="21" y="143"/>
                      <a:pt x="26" y="138"/>
                      <a:pt x="32" y="138"/>
                    </a:cubicBezTo>
                    <a:close/>
                    <a:moveTo>
                      <a:pt x="224" y="224"/>
                    </a:moveTo>
                    <a:cubicBezTo>
                      <a:pt x="218" y="224"/>
                      <a:pt x="213" y="219"/>
                      <a:pt x="213" y="213"/>
                    </a:cubicBezTo>
                    <a:cubicBezTo>
                      <a:pt x="213" y="149"/>
                      <a:pt x="213" y="149"/>
                      <a:pt x="213" y="149"/>
                    </a:cubicBezTo>
                    <a:cubicBezTo>
                      <a:pt x="213" y="143"/>
                      <a:pt x="218" y="138"/>
                      <a:pt x="224" y="138"/>
                    </a:cubicBezTo>
                    <a:cubicBezTo>
                      <a:pt x="230" y="138"/>
                      <a:pt x="234" y="143"/>
                      <a:pt x="234" y="149"/>
                    </a:cubicBezTo>
                    <a:cubicBezTo>
                      <a:pt x="234" y="213"/>
                      <a:pt x="234" y="213"/>
                      <a:pt x="234" y="213"/>
                    </a:cubicBezTo>
                    <a:cubicBezTo>
                      <a:pt x="234" y="219"/>
                      <a:pt x="230" y="224"/>
                      <a:pt x="224" y="22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235"/>
              <p:cNvSpPr>
                <a:spLocks noEditPoints="1"/>
              </p:cNvSpPr>
              <p:nvPr/>
            </p:nvSpPr>
            <p:spPr bwMode="auto">
              <a:xfrm>
                <a:off x="3475" y="720"/>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8" name="TextBox 87"/>
            <p:cNvSpPr txBox="1"/>
            <p:nvPr/>
          </p:nvSpPr>
          <p:spPr>
            <a:xfrm>
              <a:off x="1023455" y="1816840"/>
              <a:ext cx="792088" cy="276999"/>
            </a:xfrm>
            <a:prstGeom prst="rect">
              <a:avLst/>
            </a:prstGeom>
            <a:noFill/>
          </p:spPr>
          <p:txBody>
            <a:bodyPr wrap="square" rtlCol="0">
              <a:spAutoFit/>
            </a:bodyPr>
            <a:lstStyle/>
            <a:p>
              <a:r>
                <a:rPr lang="en-ZA" sz="1200" dirty="0"/>
                <a:t>Actuarial</a:t>
              </a:r>
            </a:p>
          </p:txBody>
        </p:sp>
        <p:sp>
          <p:nvSpPr>
            <p:cNvPr id="89" name="TextBox 88"/>
            <p:cNvSpPr txBox="1"/>
            <p:nvPr/>
          </p:nvSpPr>
          <p:spPr>
            <a:xfrm>
              <a:off x="1023455" y="2542295"/>
              <a:ext cx="792088" cy="276999"/>
            </a:xfrm>
            <a:prstGeom prst="rect">
              <a:avLst/>
            </a:prstGeom>
            <a:noFill/>
          </p:spPr>
          <p:txBody>
            <a:bodyPr wrap="square" rtlCol="0">
              <a:spAutoFit/>
            </a:bodyPr>
            <a:lstStyle/>
            <a:p>
              <a:r>
                <a:rPr lang="en-ZA" sz="1200" dirty="0"/>
                <a:t>Finance</a:t>
              </a:r>
            </a:p>
          </p:txBody>
        </p:sp>
        <p:sp>
          <p:nvSpPr>
            <p:cNvPr id="94" name="TextBox 93"/>
            <p:cNvSpPr txBox="1"/>
            <p:nvPr/>
          </p:nvSpPr>
          <p:spPr>
            <a:xfrm>
              <a:off x="938862" y="3266639"/>
              <a:ext cx="961274" cy="276999"/>
            </a:xfrm>
            <a:prstGeom prst="rect">
              <a:avLst/>
            </a:prstGeom>
            <a:noFill/>
          </p:spPr>
          <p:txBody>
            <a:bodyPr wrap="square" rtlCol="0">
              <a:spAutoFit/>
            </a:bodyPr>
            <a:lstStyle/>
            <a:p>
              <a:r>
                <a:rPr lang="en-ZA" sz="1200" dirty="0"/>
                <a:t>Operations</a:t>
              </a:r>
            </a:p>
          </p:txBody>
        </p:sp>
      </p:grpSp>
      <p:sp>
        <p:nvSpPr>
          <p:cNvPr id="95" name="TextBox 94"/>
          <p:cNvSpPr txBox="1"/>
          <p:nvPr/>
        </p:nvSpPr>
        <p:spPr>
          <a:xfrm>
            <a:off x="4264354" y="4104331"/>
            <a:ext cx="961274" cy="276999"/>
          </a:xfrm>
          <a:prstGeom prst="rect">
            <a:avLst/>
          </a:prstGeom>
          <a:noFill/>
        </p:spPr>
        <p:txBody>
          <a:bodyPr wrap="square" rtlCol="0">
            <a:spAutoFit/>
          </a:bodyPr>
          <a:lstStyle/>
          <a:p>
            <a:pPr algn="ctr"/>
            <a:r>
              <a:rPr lang="en-ZA" sz="1200" dirty="0"/>
              <a:t>Testers</a:t>
            </a:r>
          </a:p>
        </p:txBody>
      </p:sp>
      <p:sp>
        <p:nvSpPr>
          <p:cNvPr id="96" name="TextBox 95"/>
          <p:cNvSpPr txBox="1"/>
          <p:nvPr/>
        </p:nvSpPr>
        <p:spPr>
          <a:xfrm>
            <a:off x="5768899" y="4011998"/>
            <a:ext cx="936104" cy="461665"/>
          </a:xfrm>
          <a:prstGeom prst="rect">
            <a:avLst/>
          </a:prstGeom>
          <a:noFill/>
        </p:spPr>
        <p:txBody>
          <a:bodyPr wrap="square" rtlCol="0">
            <a:spAutoFit/>
          </a:bodyPr>
          <a:lstStyle/>
          <a:p>
            <a:pPr algn="ctr"/>
            <a:r>
              <a:rPr lang="en-ZA" sz="1200" dirty="0"/>
              <a:t>Live System</a:t>
            </a:r>
          </a:p>
        </p:txBody>
      </p:sp>
      <p:grpSp>
        <p:nvGrpSpPr>
          <p:cNvPr id="139" name="Group 138"/>
          <p:cNvGrpSpPr/>
          <p:nvPr/>
        </p:nvGrpSpPr>
        <p:grpSpPr>
          <a:xfrm>
            <a:off x="5768898" y="1273715"/>
            <a:ext cx="936104" cy="1978301"/>
            <a:chOff x="5768898" y="1273715"/>
            <a:chExt cx="936104" cy="1978301"/>
          </a:xfrm>
        </p:grpSpPr>
        <p:sp>
          <p:nvSpPr>
            <p:cNvPr id="49" name="Rectangle 48"/>
            <p:cNvSpPr/>
            <p:nvPr/>
          </p:nvSpPr>
          <p:spPr bwMode="auto">
            <a:xfrm>
              <a:off x="5768898" y="1273715"/>
              <a:ext cx="936104" cy="1978301"/>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dirty="0">
                <a:ln>
                  <a:noFill/>
                </a:ln>
                <a:solidFill>
                  <a:schemeClr val="tx1"/>
                </a:solidFill>
                <a:effectLst/>
                <a:latin typeface="Arial" charset="0"/>
                <a:ea typeface="ＭＳ Ｐゴシック" pitchFamily="1" charset="-128"/>
              </a:endParaRPr>
            </a:p>
          </p:txBody>
        </p:sp>
        <p:grpSp>
          <p:nvGrpSpPr>
            <p:cNvPr id="10" name="Group 749"/>
            <p:cNvGrpSpPr>
              <a:grpSpLocks noChangeAspect="1"/>
            </p:cNvGrpSpPr>
            <p:nvPr/>
          </p:nvGrpSpPr>
          <p:grpSpPr bwMode="auto">
            <a:xfrm>
              <a:off x="6052111" y="1376945"/>
              <a:ext cx="369676" cy="369676"/>
              <a:chOff x="3520" y="2686"/>
              <a:chExt cx="340" cy="340"/>
            </a:xfrm>
            <a:solidFill>
              <a:srgbClr val="CF7C03"/>
            </a:solidFill>
          </p:grpSpPr>
          <p:sp>
            <p:nvSpPr>
              <p:cNvPr id="11" name="Freeform 750"/>
              <p:cNvSpPr>
                <a:spLocks noEditPoints="1"/>
              </p:cNvSpPr>
              <p:nvPr/>
            </p:nvSpPr>
            <p:spPr bwMode="auto">
              <a:xfrm>
                <a:off x="3520" y="2686"/>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51"/>
              <p:cNvSpPr>
                <a:spLocks/>
              </p:cNvSpPr>
              <p:nvPr/>
            </p:nvSpPr>
            <p:spPr bwMode="auto">
              <a:xfrm>
                <a:off x="3582" y="2789"/>
                <a:ext cx="144" cy="137"/>
              </a:xfrm>
              <a:custGeom>
                <a:avLst/>
                <a:gdLst>
                  <a:gd name="T0" fmla="*/ 209 w 216"/>
                  <a:gd name="T1" fmla="*/ 187 h 207"/>
                  <a:gd name="T2" fmla="*/ 171 w 216"/>
                  <a:gd name="T3" fmla="*/ 179 h 207"/>
                  <a:gd name="T4" fmla="*/ 156 w 216"/>
                  <a:gd name="T5" fmla="*/ 177 h 207"/>
                  <a:gd name="T6" fmla="*/ 145 w 216"/>
                  <a:gd name="T7" fmla="*/ 147 h 207"/>
                  <a:gd name="T8" fmla="*/ 167 w 216"/>
                  <a:gd name="T9" fmla="*/ 96 h 207"/>
                  <a:gd name="T10" fmla="*/ 157 w 216"/>
                  <a:gd name="T11" fmla="*/ 22 h 207"/>
                  <a:gd name="T12" fmla="*/ 108 w 216"/>
                  <a:gd name="T13" fmla="*/ 0 h 207"/>
                  <a:gd name="T14" fmla="*/ 59 w 216"/>
                  <a:gd name="T15" fmla="*/ 22 h 207"/>
                  <a:gd name="T16" fmla="*/ 50 w 216"/>
                  <a:gd name="T17" fmla="*/ 96 h 207"/>
                  <a:gd name="T18" fmla="*/ 72 w 216"/>
                  <a:gd name="T19" fmla="*/ 147 h 207"/>
                  <a:gd name="T20" fmla="*/ 61 w 216"/>
                  <a:gd name="T21" fmla="*/ 177 h 207"/>
                  <a:gd name="T22" fmla="*/ 45 w 216"/>
                  <a:gd name="T23" fmla="*/ 179 h 207"/>
                  <a:gd name="T24" fmla="*/ 8 w 216"/>
                  <a:gd name="T25" fmla="*/ 187 h 207"/>
                  <a:gd name="T26" fmla="*/ 3 w 216"/>
                  <a:gd name="T27" fmla="*/ 201 h 207"/>
                  <a:gd name="T28" fmla="*/ 12 w 216"/>
                  <a:gd name="T29" fmla="*/ 207 h 207"/>
                  <a:gd name="T30" fmla="*/ 17 w 216"/>
                  <a:gd name="T31" fmla="*/ 206 h 207"/>
                  <a:gd name="T32" fmla="*/ 46 w 216"/>
                  <a:gd name="T33" fmla="*/ 200 h 207"/>
                  <a:gd name="T34" fmla="*/ 71 w 216"/>
                  <a:gd name="T35" fmla="*/ 195 h 207"/>
                  <a:gd name="T36" fmla="*/ 91 w 216"/>
                  <a:gd name="T37" fmla="*/ 162 h 207"/>
                  <a:gd name="T38" fmla="*/ 90 w 216"/>
                  <a:gd name="T39" fmla="*/ 135 h 207"/>
                  <a:gd name="T40" fmla="*/ 71 w 216"/>
                  <a:gd name="T41" fmla="*/ 91 h 207"/>
                  <a:gd name="T42" fmla="*/ 76 w 216"/>
                  <a:gd name="T43" fmla="*/ 36 h 207"/>
                  <a:gd name="T44" fmla="*/ 108 w 216"/>
                  <a:gd name="T45" fmla="*/ 22 h 207"/>
                  <a:gd name="T46" fmla="*/ 108 w 216"/>
                  <a:gd name="T47" fmla="*/ 21 h 207"/>
                  <a:gd name="T48" fmla="*/ 109 w 216"/>
                  <a:gd name="T49" fmla="*/ 22 h 207"/>
                  <a:gd name="T50" fmla="*/ 141 w 216"/>
                  <a:gd name="T51" fmla="*/ 36 h 207"/>
                  <a:gd name="T52" fmla="*/ 146 w 216"/>
                  <a:gd name="T53" fmla="*/ 91 h 207"/>
                  <a:gd name="T54" fmla="*/ 127 w 216"/>
                  <a:gd name="T55" fmla="*/ 135 h 207"/>
                  <a:gd name="T56" fmla="*/ 125 w 216"/>
                  <a:gd name="T57" fmla="*/ 162 h 207"/>
                  <a:gd name="T58" fmla="*/ 146 w 216"/>
                  <a:gd name="T59" fmla="*/ 195 h 207"/>
                  <a:gd name="T60" fmla="*/ 170 w 216"/>
                  <a:gd name="T61" fmla="*/ 200 h 207"/>
                  <a:gd name="T62" fmla="*/ 200 w 216"/>
                  <a:gd name="T63" fmla="*/ 206 h 207"/>
                  <a:gd name="T64" fmla="*/ 204 w 216"/>
                  <a:gd name="T65" fmla="*/ 207 h 207"/>
                  <a:gd name="T66" fmla="*/ 214 w 216"/>
                  <a:gd name="T67" fmla="*/ 201 h 207"/>
                  <a:gd name="T68" fmla="*/ 209 w 216"/>
                  <a:gd name="T69" fmla="*/ 18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6" h="207">
                    <a:moveTo>
                      <a:pt x="209" y="187"/>
                    </a:moveTo>
                    <a:cubicBezTo>
                      <a:pt x="194" y="180"/>
                      <a:pt x="182" y="180"/>
                      <a:pt x="171" y="179"/>
                    </a:cubicBezTo>
                    <a:cubicBezTo>
                      <a:pt x="165" y="179"/>
                      <a:pt x="159" y="179"/>
                      <a:pt x="156" y="177"/>
                    </a:cubicBezTo>
                    <a:cubicBezTo>
                      <a:pt x="149" y="173"/>
                      <a:pt x="143" y="153"/>
                      <a:pt x="145" y="147"/>
                    </a:cubicBezTo>
                    <a:cubicBezTo>
                      <a:pt x="153" y="134"/>
                      <a:pt x="162" y="114"/>
                      <a:pt x="167" y="96"/>
                    </a:cubicBezTo>
                    <a:cubicBezTo>
                      <a:pt x="174" y="64"/>
                      <a:pt x="171" y="39"/>
                      <a:pt x="157" y="22"/>
                    </a:cubicBezTo>
                    <a:cubicBezTo>
                      <a:pt x="139" y="0"/>
                      <a:pt x="111" y="0"/>
                      <a:pt x="108" y="0"/>
                    </a:cubicBezTo>
                    <a:cubicBezTo>
                      <a:pt x="106" y="0"/>
                      <a:pt x="77" y="0"/>
                      <a:pt x="59" y="22"/>
                    </a:cubicBezTo>
                    <a:cubicBezTo>
                      <a:pt x="45" y="39"/>
                      <a:pt x="42" y="64"/>
                      <a:pt x="50" y="96"/>
                    </a:cubicBezTo>
                    <a:cubicBezTo>
                      <a:pt x="54" y="114"/>
                      <a:pt x="63" y="134"/>
                      <a:pt x="72" y="147"/>
                    </a:cubicBezTo>
                    <a:cubicBezTo>
                      <a:pt x="73" y="153"/>
                      <a:pt x="67" y="173"/>
                      <a:pt x="61" y="177"/>
                    </a:cubicBezTo>
                    <a:cubicBezTo>
                      <a:pt x="57" y="179"/>
                      <a:pt x="52" y="179"/>
                      <a:pt x="45" y="179"/>
                    </a:cubicBezTo>
                    <a:cubicBezTo>
                      <a:pt x="35" y="180"/>
                      <a:pt x="22" y="180"/>
                      <a:pt x="8" y="187"/>
                    </a:cubicBezTo>
                    <a:cubicBezTo>
                      <a:pt x="2" y="189"/>
                      <a:pt x="0" y="196"/>
                      <a:pt x="3" y="201"/>
                    </a:cubicBezTo>
                    <a:cubicBezTo>
                      <a:pt x="4" y="205"/>
                      <a:pt x="8" y="207"/>
                      <a:pt x="12" y="207"/>
                    </a:cubicBezTo>
                    <a:cubicBezTo>
                      <a:pt x="14" y="207"/>
                      <a:pt x="15" y="207"/>
                      <a:pt x="17" y="206"/>
                    </a:cubicBezTo>
                    <a:cubicBezTo>
                      <a:pt x="28" y="201"/>
                      <a:pt x="37" y="201"/>
                      <a:pt x="46" y="200"/>
                    </a:cubicBezTo>
                    <a:cubicBezTo>
                      <a:pt x="55" y="200"/>
                      <a:pt x="63" y="200"/>
                      <a:pt x="71" y="195"/>
                    </a:cubicBezTo>
                    <a:cubicBezTo>
                      <a:pt x="85" y="188"/>
                      <a:pt x="90" y="168"/>
                      <a:pt x="91" y="162"/>
                    </a:cubicBezTo>
                    <a:cubicBezTo>
                      <a:pt x="93" y="153"/>
                      <a:pt x="95" y="142"/>
                      <a:pt x="90" y="135"/>
                    </a:cubicBezTo>
                    <a:cubicBezTo>
                      <a:pt x="82" y="125"/>
                      <a:pt x="74" y="106"/>
                      <a:pt x="71" y="91"/>
                    </a:cubicBezTo>
                    <a:cubicBezTo>
                      <a:pt x="65" y="66"/>
                      <a:pt x="66" y="47"/>
                      <a:pt x="76" y="36"/>
                    </a:cubicBezTo>
                    <a:cubicBezTo>
                      <a:pt x="87" y="21"/>
                      <a:pt x="108" y="22"/>
                      <a:pt x="108" y="22"/>
                    </a:cubicBezTo>
                    <a:cubicBezTo>
                      <a:pt x="108" y="22"/>
                      <a:pt x="108" y="21"/>
                      <a:pt x="108" y="21"/>
                    </a:cubicBezTo>
                    <a:cubicBezTo>
                      <a:pt x="108" y="21"/>
                      <a:pt x="108" y="22"/>
                      <a:pt x="109" y="22"/>
                    </a:cubicBezTo>
                    <a:cubicBezTo>
                      <a:pt x="109" y="22"/>
                      <a:pt x="129" y="21"/>
                      <a:pt x="141" y="36"/>
                    </a:cubicBezTo>
                    <a:cubicBezTo>
                      <a:pt x="150" y="47"/>
                      <a:pt x="152" y="66"/>
                      <a:pt x="146" y="91"/>
                    </a:cubicBezTo>
                    <a:cubicBezTo>
                      <a:pt x="142" y="106"/>
                      <a:pt x="134" y="125"/>
                      <a:pt x="127" y="135"/>
                    </a:cubicBezTo>
                    <a:cubicBezTo>
                      <a:pt x="122" y="142"/>
                      <a:pt x="123" y="153"/>
                      <a:pt x="125" y="162"/>
                    </a:cubicBezTo>
                    <a:cubicBezTo>
                      <a:pt x="126" y="168"/>
                      <a:pt x="132" y="188"/>
                      <a:pt x="146" y="195"/>
                    </a:cubicBezTo>
                    <a:cubicBezTo>
                      <a:pt x="154" y="200"/>
                      <a:pt x="162" y="200"/>
                      <a:pt x="170" y="200"/>
                    </a:cubicBezTo>
                    <a:cubicBezTo>
                      <a:pt x="179" y="201"/>
                      <a:pt x="189" y="201"/>
                      <a:pt x="200" y="206"/>
                    </a:cubicBezTo>
                    <a:cubicBezTo>
                      <a:pt x="201" y="207"/>
                      <a:pt x="203" y="207"/>
                      <a:pt x="204" y="207"/>
                    </a:cubicBezTo>
                    <a:cubicBezTo>
                      <a:pt x="208" y="207"/>
                      <a:pt x="212" y="205"/>
                      <a:pt x="214" y="201"/>
                    </a:cubicBezTo>
                    <a:cubicBezTo>
                      <a:pt x="216" y="196"/>
                      <a:pt x="214" y="189"/>
                      <a:pt x="209" y="187"/>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52"/>
              <p:cNvSpPr>
                <a:spLocks/>
              </p:cNvSpPr>
              <p:nvPr/>
            </p:nvSpPr>
            <p:spPr bwMode="auto">
              <a:xfrm>
                <a:off x="3702" y="2802"/>
                <a:ext cx="95" cy="111"/>
              </a:xfrm>
              <a:custGeom>
                <a:avLst/>
                <a:gdLst>
                  <a:gd name="T0" fmla="*/ 136 w 143"/>
                  <a:gd name="T1" fmla="*/ 147 h 167"/>
                  <a:gd name="T2" fmla="*/ 109 w 143"/>
                  <a:gd name="T3" fmla="*/ 139 h 167"/>
                  <a:gd name="T4" fmla="*/ 95 w 143"/>
                  <a:gd name="T5" fmla="*/ 136 h 167"/>
                  <a:gd name="T6" fmla="*/ 89 w 143"/>
                  <a:gd name="T7" fmla="*/ 118 h 167"/>
                  <a:gd name="T8" fmla="*/ 106 w 143"/>
                  <a:gd name="T9" fmla="*/ 78 h 167"/>
                  <a:gd name="T10" fmla="*/ 99 w 143"/>
                  <a:gd name="T11" fmla="*/ 20 h 167"/>
                  <a:gd name="T12" fmla="*/ 56 w 143"/>
                  <a:gd name="T13" fmla="*/ 1 h 167"/>
                  <a:gd name="T14" fmla="*/ 14 w 143"/>
                  <a:gd name="T15" fmla="*/ 20 h 167"/>
                  <a:gd name="T16" fmla="*/ 6 w 143"/>
                  <a:gd name="T17" fmla="*/ 78 h 167"/>
                  <a:gd name="T18" fmla="*/ 24 w 143"/>
                  <a:gd name="T19" fmla="*/ 118 h 167"/>
                  <a:gd name="T20" fmla="*/ 18 w 143"/>
                  <a:gd name="T21" fmla="*/ 136 h 167"/>
                  <a:gd name="T22" fmla="*/ 16 w 143"/>
                  <a:gd name="T23" fmla="*/ 151 h 167"/>
                  <a:gd name="T24" fmla="*/ 24 w 143"/>
                  <a:gd name="T25" fmla="*/ 155 h 167"/>
                  <a:gd name="T26" fmla="*/ 31 w 143"/>
                  <a:gd name="T27" fmla="*/ 153 h 167"/>
                  <a:gd name="T28" fmla="*/ 41 w 143"/>
                  <a:gd name="T29" fmla="*/ 107 h 167"/>
                  <a:gd name="T30" fmla="*/ 27 w 143"/>
                  <a:gd name="T31" fmla="*/ 73 h 167"/>
                  <a:gd name="T32" fmla="*/ 31 w 143"/>
                  <a:gd name="T33" fmla="*/ 33 h 167"/>
                  <a:gd name="T34" fmla="*/ 56 w 143"/>
                  <a:gd name="T35" fmla="*/ 22 h 167"/>
                  <a:gd name="T36" fmla="*/ 82 w 143"/>
                  <a:gd name="T37" fmla="*/ 33 h 167"/>
                  <a:gd name="T38" fmla="*/ 86 w 143"/>
                  <a:gd name="T39" fmla="*/ 73 h 167"/>
                  <a:gd name="T40" fmla="*/ 71 w 143"/>
                  <a:gd name="T41" fmla="*/ 107 h 167"/>
                  <a:gd name="T42" fmla="*/ 82 w 143"/>
                  <a:gd name="T43" fmla="*/ 153 h 167"/>
                  <a:gd name="T44" fmla="*/ 83 w 143"/>
                  <a:gd name="T45" fmla="*/ 154 h 167"/>
                  <a:gd name="T46" fmla="*/ 106 w 143"/>
                  <a:gd name="T47" fmla="*/ 160 h 167"/>
                  <a:gd name="T48" fmla="*/ 125 w 143"/>
                  <a:gd name="T49" fmla="*/ 165 h 167"/>
                  <a:gd name="T50" fmla="*/ 131 w 143"/>
                  <a:gd name="T51" fmla="*/ 167 h 167"/>
                  <a:gd name="T52" fmla="*/ 140 w 143"/>
                  <a:gd name="T53" fmla="*/ 162 h 167"/>
                  <a:gd name="T54" fmla="*/ 136 w 143"/>
                  <a:gd name="T55" fmla="*/ 1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3" h="167">
                    <a:moveTo>
                      <a:pt x="136" y="147"/>
                    </a:moveTo>
                    <a:cubicBezTo>
                      <a:pt x="128" y="142"/>
                      <a:pt x="118" y="140"/>
                      <a:pt x="109" y="139"/>
                    </a:cubicBezTo>
                    <a:cubicBezTo>
                      <a:pt x="104" y="138"/>
                      <a:pt x="98" y="137"/>
                      <a:pt x="95" y="136"/>
                    </a:cubicBezTo>
                    <a:cubicBezTo>
                      <a:pt x="89" y="131"/>
                      <a:pt x="88" y="121"/>
                      <a:pt x="89" y="118"/>
                    </a:cubicBezTo>
                    <a:cubicBezTo>
                      <a:pt x="96" y="109"/>
                      <a:pt x="103" y="93"/>
                      <a:pt x="106" y="78"/>
                    </a:cubicBezTo>
                    <a:cubicBezTo>
                      <a:pt x="112" y="53"/>
                      <a:pt x="110" y="34"/>
                      <a:pt x="99" y="20"/>
                    </a:cubicBezTo>
                    <a:cubicBezTo>
                      <a:pt x="83" y="0"/>
                      <a:pt x="58" y="1"/>
                      <a:pt x="56" y="1"/>
                    </a:cubicBezTo>
                    <a:cubicBezTo>
                      <a:pt x="54" y="1"/>
                      <a:pt x="30" y="0"/>
                      <a:pt x="14" y="20"/>
                    </a:cubicBezTo>
                    <a:cubicBezTo>
                      <a:pt x="3" y="34"/>
                      <a:pt x="0" y="53"/>
                      <a:pt x="6" y="78"/>
                    </a:cubicBezTo>
                    <a:cubicBezTo>
                      <a:pt x="10" y="93"/>
                      <a:pt x="17" y="109"/>
                      <a:pt x="24" y="118"/>
                    </a:cubicBezTo>
                    <a:cubicBezTo>
                      <a:pt x="25" y="121"/>
                      <a:pt x="24" y="132"/>
                      <a:pt x="18" y="136"/>
                    </a:cubicBezTo>
                    <a:cubicBezTo>
                      <a:pt x="13" y="140"/>
                      <a:pt x="12" y="146"/>
                      <a:pt x="16" y="151"/>
                    </a:cubicBezTo>
                    <a:cubicBezTo>
                      <a:pt x="18" y="154"/>
                      <a:pt x="21" y="155"/>
                      <a:pt x="24" y="155"/>
                    </a:cubicBezTo>
                    <a:cubicBezTo>
                      <a:pt x="26" y="155"/>
                      <a:pt x="29" y="155"/>
                      <a:pt x="31" y="153"/>
                    </a:cubicBezTo>
                    <a:cubicBezTo>
                      <a:pt x="45" y="142"/>
                      <a:pt x="49" y="118"/>
                      <a:pt x="41" y="107"/>
                    </a:cubicBezTo>
                    <a:cubicBezTo>
                      <a:pt x="36" y="99"/>
                      <a:pt x="30" y="85"/>
                      <a:pt x="27" y="73"/>
                    </a:cubicBezTo>
                    <a:cubicBezTo>
                      <a:pt x="23" y="55"/>
                      <a:pt x="24" y="42"/>
                      <a:pt x="31" y="33"/>
                    </a:cubicBezTo>
                    <a:cubicBezTo>
                      <a:pt x="39" y="22"/>
                      <a:pt x="55" y="22"/>
                      <a:pt x="56" y="22"/>
                    </a:cubicBezTo>
                    <a:cubicBezTo>
                      <a:pt x="58" y="22"/>
                      <a:pt x="73" y="22"/>
                      <a:pt x="82" y="33"/>
                    </a:cubicBezTo>
                    <a:cubicBezTo>
                      <a:pt x="89" y="42"/>
                      <a:pt x="90" y="55"/>
                      <a:pt x="86" y="73"/>
                    </a:cubicBezTo>
                    <a:cubicBezTo>
                      <a:pt x="83" y="85"/>
                      <a:pt x="77" y="99"/>
                      <a:pt x="71" y="107"/>
                    </a:cubicBezTo>
                    <a:cubicBezTo>
                      <a:pt x="63" y="118"/>
                      <a:pt x="67" y="142"/>
                      <a:pt x="82" y="153"/>
                    </a:cubicBezTo>
                    <a:cubicBezTo>
                      <a:pt x="82" y="153"/>
                      <a:pt x="83" y="154"/>
                      <a:pt x="83" y="154"/>
                    </a:cubicBezTo>
                    <a:cubicBezTo>
                      <a:pt x="90" y="158"/>
                      <a:pt x="98" y="159"/>
                      <a:pt x="106" y="160"/>
                    </a:cubicBezTo>
                    <a:cubicBezTo>
                      <a:pt x="113" y="161"/>
                      <a:pt x="121" y="162"/>
                      <a:pt x="125" y="165"/>
                    </a:cubicBezTo>
                    <a:cubicBezTo>
                      <a:pt x="127" y="166"/>
                      <a:pt x="129" y="167"/>
                      <a:pt x="131" y="167"/>
                    </a:cubicBezTo>
                    <a:cubicBezTo>
                      <a:pt x="134" y="167"/>
                      <a:pt x="138" y="165"/>
                      <a:pt x="140" y="162"/>
                    </a:cubicBezTo>
                    <a:cubicBezTo>
                      <a:pt x="143" y="157"/>
                      <a:pt x="141" y="150"/>
                      <a:pt x="136" y="147"/>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30" name="Group 233"/>
            <p:cNvGrpSpPr>
              <a:grpSpLocks noChangeAspect="1"/>
            </p:cNvGrpSpPr>
            <p:nvPr/>
          </p:nvGrpSpPr>
          <p:grpSpPr bwMode="auto">
            <a:xfrm>
              <a:off x="6053429" y="2012616"/>
              <a:ext cx="367041" cy="367041"/>
              <a:chOff x="3475" y="720"/>
              <a:chExt cx="340" cy="340"/>
            </a:xfrm>
            <a:solidFill>
              <a:schemeClr val="accent4"/>
            </a:solidFill>
          </p:grpSpPr>
          <p:sp>
            <p:nvSpPr>
              <p:cNvPr id="31" name="Freeform 234"/>
              <p:cNvSpPr>
                <a:spLocks noEditPoints="1"/>
              </p:cNvSpPr>
              <p:nvPr/>
            </p:nvSpPr>
            <p:spPr bwMode="auto">
              <a:xfrm>
                <a:off x="3560" y="784"/>
                <a:ext cx="170" cy="212"/>
              </a:xfrm>
              <a:custGeom>
                <a:avLst/>
                <a:gdLst>
                  <a:gd name="T0" fmla="*/ 128 w 256"/>
                  <a:gd name="T1" fmla="*/ 0 h 320"/>
                  <a:gd name="T2" fmla="*/ 0 w 256"/>
                  <a:gd name="T3" fmla="*/ 128 h 320"/>
                  <a:gd name="T4" fmla="*/ 0 w 256"/>
                  <a:gd name="T5" fmla="*/ 213 h 320"/>
                  <a:gd name="T6" fmla="*/ 32 w 256"/>
                  <a:gd name="T7" fmla="*/ 245 h 320"/>
                  <a:gd name="T8" fmla="*/ 64 w 256"/>
                  <a:gd name="T9" fmla="*/ 213 h 320"/>
                  <a:gd name="T10" fmla="*/ 64 w 256"/>
                  <a:gd name="T11" fmla="*/ 149 h 320"/>
                  <a:gd name="T12" fmla="*/ 32 w 256"/>
                  <a:gd name="T13" fmla="*/ 117 h 320"/>
                  <a:gd name="T14" fmla="*/ 21 w 256"/>
                  <a:gd name="T15" fmla="*/ 119 h 320"/>
                  <a:gd name="T16" fmla="*/ 128 w 256"/>
                  <a:gd name="T17" fmla="*/ 21 h 320"/>
                  <a:gd name="T18" fmla="*/ 234 w 256"/>
                  <a:gd name="T19" fmla="*/ 119 h 320"/>
                  <a:gd name="T20" fmla="*/ 224 w 256"/>
                  <a:gd name="T21" fmla="*/ 117 h 320"/>
                  <a:gd name="T22" fmla="*/ 192 w 256"/>
                  <a:gd name="T23" fmla="*/ 149 h 320"/>
                  <a:gd name="T24" fmla="*/ 192 w 256"/>
                  <a:gd name="T25" fmla="*/ 213 h 320"/>
                  <a:gd name="T26" fmla="*/ 224 w 256"/>
                  <a:gd name="T27" fmla="*/ 245 h 320"/>
                  <a:gd name="T28" fmla="*/ 232 w 256"/>
                  <a:gd name="T29" fmla="*/ 244 h 320"/>
                  <a:gd name="T30" fmla="*/ 161 w 256"/>
                  <a:gd name="T31" fmla="*/ 296 h 320"/>
                  <a:gd name="T32" fmla="*/ 128 w 256"/>
                  <a:gd name="T33" fmla="*/ 277 h 320"/>
                  <a:gd name="T34" fmla="*/ 94 w 256"/>
                  <a:gd name="T35" fmla="*/ 298 h 320"/>
                  <a:gd name="T36" fmla="*/ 128 w 256"/>
                  <a:gd name="T37" fmla="*/ 320 h 320"/>
                  <a:gd name="T38" fmla="*/ 256 w 256"/>
                  <a:gd name="T39" fmla="*/ 224 h 320"/>
                  <a:gd name="T40" fmla="*/ 256 w 256"/>
                  <a:gd name="T41" fmla="*/ 128 h 320"/>
                  <a:gd name="T42" fmla="*/ 128 w 256"/>
                  <a:gd name="T43" fmla="*/ 0 h 320"/>
                  <a:gd name="T44" fmla="*/ 32 w 256"/>
                  <a:gd name="T45" fmla="*/ 138 h 320"/>
                  <a:gd name="T46" fmla="*/ 42 w 256"/>
                  <a:gd name="T47" fmla="*/ 149 h 320"/>
                  <a:gd name="T48" fmla="*/ 42 w 256"/>
                  <a:gd name="T49" fmla="*/ 213 h 320"/>
                  <a:gd name="T50" fmla="*/ 32 w 256"/>
                  <a:gd name="T51" fmla="*/ 224 h 320"/>
                  <a:gd name="T52" fmla="*/ 21 w 256"/>
                  <a:gd name="T53" fmla="*/ 213 h 320"/>
                  <a:gd name="T54" fmla="*/ 21 w 256"/>
                  <a:gd name="T55" fmla="*/ 160 h 320"/>
                  <a:gd name="T56" fmla="*/ 21 w 256"/>
                  <a:gd name="T57" fmla="*/ 149 h 320"/>
                  <a:gd name="T58" fmla="*/ 32 w 256"/>
                  <a:gd name="T59" fmla="*/ 138 h 320"/>
                  <a:gd name="T60" fmla="*/ 224 w 256"/>
                  <a:gd name="T61" fmla="*/ 224 h 320"/>
                  <a:gd name="T62" fmla="*/ 213 w 256"/>
                  <a:gd name="T63" fmla="*/ 213 h 320"/>
                  <a:gd name="T64" fmla="*/ 213 w 256"/>
                  <a:gd name="T65" fmla="*/ 149 h 320"/>
                  <a:gd name="T66" fmla="*/ 224 w 256"/>
                  <a:gd name="T67" fmla="*/ 138 h 320"/>
                  <a:gd name="T68" fmla="*/ 234 w 256"/>
                  <a:gd name="T69" fmla="*/ 149 h 320"/>
                  <a:gd name="T70" fmla="*/ 234 w 256"/>
                  <a:gd name="T71" fmla="*/ 213 h 320"/>
                  <a:gd name="T72" fmla="*/ 224 w 256"/>
                  <a:gd name="T73" fmla="*/ 224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 h="320">
                    <a:moveTo>
                      <a:pt x="128" y="0"/>
                    </a:moveTo>
                    <a:cubicBezTo>
                      <a:pt x="57" y="0"/>
                      <a:pt x="0" y="57"/>
                      <a:pt x="0" y="128"/>
                    </a:cubicBezTo>
                    <a:cubicBezTo>
                      <a:pt x="0" y="213"/>
                      <a:pt x="0" y="213"/>
                      <a:pt x="0" y="213"/>
                    </a:cubicBezTo>
                    <a:cubicBezTo>
                      <a:pt x="0" y="231"/>
                      <a:pt x="14" y="245"/>
                      <a:pt x="32" y="245"/>
                    </a:cubicBezTo>
                    <a:cubicBezTo>
                      <a:pt x="49" y="245"/>
                      <a:pt x="64" y="231"/>
                      <a:pt x="64" y="213"/>
                    </a:cubicBezTo>
                    <a:cubicBezTo>
                      <a:pt x="64" y="149"/>
                      <a:pt x="64" y="149"/>
                      <a:pt x="64" y="149"/>
                    </a:cubicBezTo>
                    <a:cubicBezTo>
                      <a:pt x="64" y="131"/>
                      <a:pt x="49" y="117"/>
                      <a:pt x="32" y="117"/>
                    </a:cubicBezTo>
                    <a:cubicBezTo>
                      <a:pt x="28" y="117"/>
                      <a:pt x="25" y="118"/>
                      <a:pt x="21" y="119"/>
                    </a:cubicBezTo>
                    <a:cubicBezTo>
                      <a:pt x="26" y="64"/>
                      <a:pt x="72" y="21"/>
                      <a:pt x="128" y="21"/>
                    </a:cubicBezTo>
                    <a:cubicBezTo>
                      <a:pt x="184" y="21"/>
                      <a:pt x="229" y="64"/>
                      <a:pt x="234" y="119"/>
                    </a:cubicBezTo>
                    <a:cubicBezTo>
                      <a:pt x="231" y="118"/>
                      <a:pt x="227" y="117"/>
                      <a:pt x="224" y="117"/>
                    </a:cubicBezTo>
                    <a:cubicBezTo>
                      <a:pt x="206" y="117"/>
                      <a:pt x="192" y="131"/>
                      <a:pt x="192" y="149"/>
                    </a:cubicBezTo>
                    <a:cubicBezTo>
                      <a:pt x="192" y="213"/>
                      <a:pt x="192" y="213"/>
                      <a:pt x="192" y="213"/>
                    </a:cubicBezTo>
                    <a:cubicBezTo>
                      <a:pt x="192" y="231"/>
                      <a:pt x="206" y="245"/>
                      <a:pt x="224" y="245"/>
                    </a:cubicBezTo>
                    <a:cubicBezTo>
                      <a:pt x="227" y="245"/>
                      <a:pt x="229" y="245"/>
                      <a:pt x="232" y="244"/>
                    </a:cubicBezTo>
                    <a:cubicBezTo>
                      <a:pt x="223" y="277"/>
                      <a:pt x="193" y="291"/>
                      <a:pt x="161" y="296"/>
                    </a:cubicBezTo>
                    <a:cubicBezTo>
                      <a:pt x="159" y="285"/>
                      <a:pt x="146" y="277"/>
                      <a:pt x="128" y="277"/>
                    </a:cubicBezTo>
                    <a:cubicBezTo>
                      <a:pt x="108" y="277"/>
                      <a:pt x="94" y="286"/>
                      <a:pt x="94" y="298"/>
                    </a:cubicBezTo>
                    <a:cubicBezTo>
                      <a:pt x="94" y="311"/>
                      <a:pt x="108" y="320"/>
                      <a:pt x="128" y="320"/>
                    </a:cubicBezTo>
                    <a:cubicBezTo>
                      <a:pt x="210" y="320"/>
                      <a:pt x="256" y="286"/>
                      <a:pt x="256" y="224"/>
                    </a:cubicBezTo>
                    <a:cubicBezTo>
                      <a:pt x="256" y="128"/>
                      <a:pt x="256" y="128"/>
                      <a:pt x="256" y="128"/>
                    </a:cubicBezTo>
                    <a:cubicBezTo>
                      <a:pt x="256" y="57"/>
                      <a:pt x="198" y="0"/>
                      <a:pt x="128" y="0"/>
                    </a:cubicBezTo>
                    <a:close/>
                    <a:moveTo>
                      <a:pt x="32" y="138"/>
                    </a:moveTo>
                    <a:cubicBezTo>
                      <a:pt x="38" y="138"/>
                      <a:pt x="42" y="143"/>
                      <a:pt x="42" y="149"/>
                    </a:cubicBezTo>
                    <a:cubicBezTo>
                      <a:pt x="42" y="213"/>
                      <a:pt x="42" y="213"/>
                      <a:pt x="42" y="213"/>
                    </a:cubicBezTo>
                    <a:cubicBezTo>
                      <a:pt x="42" y="219"/>
                      <a:pt x="38" y="224"/>
                      <a:pt x="32" y="224"/>
                    </a:cubicBezTo>
                    <a:cubicBezTo>
                      <a:pt x="26" y="224"/>
                      <a:pt x="21" y="219"/>
                      <a:pt x="21" y="213"/>
                    </a:cubicBezTo>
                    <a:cubicBezTo>
                      <a:pt x="21" y="160"/>
                      <a:pt x="21" y="160"/>
                      <a:pt x="21" y="160"/>
                    </a:cubicBezTo>
                    <a:cubicBezTo>
                      <a:pt x="21" y="149"/>
                      <a:pt x="21" y="149"/>
                      <a:pt x="21" y="149"/>
                    </a:cubicBezTo>
                    <a:cubicBezTo>
                      <a:pt x="21" y="143"/>
                      <a:pt x="26" y="138"/>
                      <a:pt x="32" y="138"/>
                    </a:cubicBezTo>
                    <a:close/>
                    <a:moveTo>
                      <a:pt x="224" y="224"/>
                    </a:moveTo>
                    <a:cubicBezTo>
                      <a:pt x="218" y="224"/>
                      <a:pt x="213" y="219"/>
                      <a:pt x="213" y="213"/>
                    </a:cubicBezTo>
                    <a:cubicBezTo>
                      <a:pt x="213" y="149"/>
                      <a:pt x="213" y="149"/>
                      <a:pt x="213" y="149"/>
                    </a:cubicBezTo>
                    <a:cubicBezTo>
                      <a:pt x="213" y="143"/>
                      <a:pt x="218" y="138"/>
                      <a:pt x="224" y="138"/>
                    </a:cubicBezTo>
                    <a:cubicBezTo>
                      <a:pt x="230" y="138"/>
                      <a:pt x="234" y="143"/>
                      <a:pt x="234" y="149"/>
                    </a:cubicBezTo>
                    <a:cubicBezTo>
                      <a:pt x="234" y="213"/>
                      <a:pt x="234" y="213"/>
                      <a:pt x="234" y="213"/>
                    </a:cubicBezTo>
                    <a:cubicBezTo>
                      <a:pt x="234" y="219"/>
                      <a:pt x="230" y="224"/>
                      <a:pt x="224" y="22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35"/>
              <p:cNvSpPr>
                <a:spLocks noEditPoints="1"/>
              </p:cNvSpPr>
              <p:nvPr/>
            </p:nvSpPr>
            <p:spPr bwMode="auto">
              <a:xfrm>
                <a:off x="3475" y="720"/>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06" name="Group 192"/>
            <p:cNvGrpSpPr>
              <a:grpSpLocks noChangeAspect="1"/>
            </p:cNvGrpSpPr>
            <p:nvPr/>
          </p:nvGrpSpPr>
          <p:grpSpPr bwMode="auto">
            <a:xfrm>
              <a:off x="6053429" y="2645652"/>
              <a:ext cx="367041" cy="367041"/>
              <a:chOff x="378" y="713"/>
              <a:chExt cx="340" cy="340"/>
            </a:xfrm>
            <a:solidFill>
              <a:srgbClr val="00B050"/>
            </a:solidFill>
          </p:grpSpPr>
          <p:sp>
            <p:nvSpPr>
              <p:cNvPr id="107" name="Freeform 193"/>
              <p:cNvSpPr>
                <a:spLocks noEditPoints="1"/>
              </p:cNvSpPr>
              <p:nvPr/>
            </p:nvSpPr>
            <p:spPr bwMode="auto">
              <a:xfrm>
                <a:off x="378" y="713"/>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194"/>
              <p:cNvSpPr>
                <a:spLocks noEditPoints="1"/>
              </p:cNvSpPr>
              <p:nvPr/>
            </p:nvSpPr>
            <p:spPr bwMode="auto">
              <a:xfrm>
                <a:off x="442" y="812"/>
                <a:ext cx="212" cy="157"/>
              </a:xfrm>
              <a:custGeom>
                <a:avLst/>
                <a:gdLst>
                  <a:gd name="T0" fmla="*/ 309 w 320"/>
                  <a:gd name="T1" fmla="*/ 21 h 236"/>
                  <a:gd name="T2" fmla="*/ 309 w 320"/>
                  <a:gd name="T3" fmla="*/ 0 h 236"/>
                  <a:gd name="T4" fmla="*/ 288 w 320"/>
                  <a:gd name="T5" fmla="*/ 11 h 236"/>
                  <a:gd name="T6" fmla="*/ 247 w 320"/>
                  <a:gd name="T7" fmla="*/ 32 h 236"/>
                  <a:gd name="T8" fmla="*/ 165 w 320"/>
                  <a:gd name="T9" fmla="*/ 12 h 236"/>
                  <a:gd name="T10" fmla="*/ 128 w 320"/>
                  <a:gd name="T11" fmla="*/ 32 h 236"/>
                  <a:gd name="T12" fmla="*/ 32 w 320"/>
                  <a:gd name="T13" fmla="*/ 11 h 236"/>
                  <a:gd name="T14" fmla="*/ 10 w 320"/>
                  <a:gd name="T15" fmla="*/ 0 h 236"/>
                  <a:gd name="T16" fmla="*/ 10 w 320"/>
                  <a:gd name="T17" fmla="*/ 21 h 236"/>
                  <a:gd name="T18" fmla="*/ 0 w 320"/>
                  <a:gd name="T19" fmla="*/ 181 h 236"/>
                  <a:gd name="T20" fmla="*/ 21 w 320"/>
                  <a:gd name="T21" fmla="*/ 192 h 236"/>
                  <a:gd name="T22" fmla="*/ 32 w 320"/>
                  <a:gd name="T23" fmla="*/ 171 h 236"/>
                  <a:gd name="T24" fmla="*/ 76 w 320"/>
                  <a:gd name="T25" fmla="*/ 219 h 236"/>
                  <a:gd name="T26" fmla="*/ 121 w 320"/>
                  <a:gd name="T27" fmla="*/ 232 h 236"/>
                  <a:gd name="T28" fmla="*/ 154 w 320"/>
                  <a:gd name="T29" fmla="*/ 235 h 236"/>
                  <a:gd name="T30" fmla="*/ 181 w 320"/>
                  <a:gd name="T31" fmla="*/ 221 h 236"/>
                  <a:gd name="T32" fmla="*/ 222 w 320"/>
                  <a:gd name="T33" fmla="*/ 227 h 236"/>
                  <a:gd name="T34" fmla="*/ 242 w 320"/>
                  <a:gd name="T35" fmla="*/ 210 h 236"/>
                  <a:gd name="T36" fmla="*/ 275 w 320"/>
                  <a:gd name="T37" fmla="*/ 185 h 236"/>
                  <a:gd name="T38" fmla="*/ 288 w 320"/>
                  <a:gd name="T39" fmla="*/ 171 h 236"/>
                  <a:gd name="T40" fmla="*/ 298 w 320"/>
                  <a:gd name="T41" fmla="*/ 192 h 236"/>
                  <a:gd name="T42" fmla="*/ 320 w 320"/>
                  <a:gd name="T43" fmla="*/ 181 h 236"/>
                  <a:gd name="T44" fmla="*/ 254 w 320"/>
                  <a:gd name="T45" fmla="*/ 179 h 236"/>
                  <a:gd name="T46" fmla="*/ 239 w 320"/>
                  <a:gd name="T47" fmla="*/ 188 h 236"/>
                  <a:gd name="T48" fmla="*/ 232 w 320"/>
                  <a:gd name="T49" fmla="*/ 183 h 236"/>
                  <a:gd name="T50" fmla="*/ 198 w 320"/>
                  <a:gd name="T51" fmla="*/ 125 h 236"/>
                  <a:gd name="T52" fmla="*/ 179 w 320"/>
                  <a:gd name="T53" fmla="*/ 135 h 236"/>
                  <a:gd name="T54" fmla="*/ 214 w 320"/>
                  <a:gd name="T55" fmla="*/ 194 h 236"/>
                  <a:gd name="T56" fmla="*/ 194 w 320"/>
                  <a:gd name="T57" fmla="*/ 204 h 236"/>
                  <a:gd name="T58" fmla="*/ 147 w 320"/>
                  <a:gd name="T59" fmla="*/ 147 h 236"/>
                  <a:gd name="T60" fmla="*/ 164 w 320"/>
                  <a:gd name="T61" fmla="*/ 196 h 236"/>
                  <a:gd name="T62" fmla="*/ 160 w 320"/>
                  <a:gd name="T63" fmla="*/ 212 h 236"/>
                  <a:gd name="T64" fmla="*/ 143 w 320"/>
                  <a:gd name="T65" fmla="*/ 208 h 236"/>
                  <a:gd name="T66" fmla="*/ 132 w 320"/>
                  <a:gd name="T67" fmla="*/ 188 h 236"/>
                  <a:gd name="T68" fmla="*/ 124 w 320"/>
                  <a:gd name="T69" fmla="*/ 176 h 236"/>
                  <a:gd name="T70" fmla="*/ 106 w 320"/>
                  <a:gd name="T71" fmla="*/ 188 h 236"/>
                  <a:gd name="T72" fmla="*/ 111 w 320"/>
                  <a:gd name="T73" fmla="*/ 214 h 236"/>
                  <a:gd name="T74" fmla="*/ 62 w 320"/>
                  <a:gd name="T75" fmla="*/ 155 h 236"/>
                  <a:gd name="T76" fmla="*/ 32 w 320"/>
                  <a:gd name="T77" fmla="*/ 149 h 236"/>
                  <a:gd name="T78" fmla="*/ 88 w 320"/>
                  <a:gd name="T79" fmla="*/ 53 h 236"/>
                  <a:gd name="T80" fmla="*/ 64 w 320"/>
                  <a:gd name="T81" fmla="*/ 85 h 236"/>
                  <a:gd name="T82" fmla="*/ 97 w 320"/>
                  <a:gd name="T83" fmla="*/ 117 h 236"/>
                  <a:gd name="T84" fmla="*/ 253 w 320"/>
                  <a:gd name="T85" fmla="*/ 170 h 236"/>
                  <a:gd name="T86" fmla="*/ 288 w 320"/>
                  <a:gd name="T87" fmla="*/ 149 h 236"/>
                  <a:gd name="T88" fmla="*/ 265 w 320"/>
                  <a:gd name="T89" fmla="*/ 150 h 236"/>
                  <a:gd name="T90" fmla="*/ 215 w 320"/>
                  <a:gd name="T91" fmla="*/ 76 h 236"/>
                  <a:gd name="T92" fmla="*/ 88 w 320"/>
                  <a:gd name="T93" fmla="*/ 95 h 236"/>
                  <a:gd name="T94" fmla="*/ 90 w 320"/>
                  <a:gd name="T95" fmla="*/ 77 h 236"/>
                  <a:gd name="T96" fmla="*/ 242 w 320"/>
                  <a:gd name="T97" fmla="*/ 53 h 236"/>
                  <a:gd name="T98" fmla="*/ 288 w 320"/>
                  <a:gd name="T99" fmla="*/ 5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0" h="236">
                    <a:moveTo>
                      <a:pt x="309" y="171"/>
                    </a:moveTo>
                    <a:cubicBezTo>
                      <a:pt x="309" y="21"/>
                      <a:pt x="309" y="21"/>
                      <a:pt x="309" y="21"/>
                    </a:cubicBezTo>
                    <a:cubicBezTo>
                      <a:pt x="315" y="21"/>
                      <a:pt x="320" y="17"/>
                      <a:pt x="320" y="11"/>
                    </a:cubicBezTo>
                    <a:cubicBezTo>
                      <a:pt x="320" y="5"/>
                      <a:pt x="315" y="0"/>
                      <a:pt x="309" y="0"/>
                    </a:cubicBezTo>
                    <a:cubicBezTo>
                      <a:pt x="298" y="0"/>
                      <a:pt x="298" y="0"/>
                      <a:pt x="298" y="0"/>
                    </a:cubicBezTo>
                    <a:cubicBezTo>
                      <a:pt x="292" y="0"/>
                      <a:pt x="288" y="5"/>
                      <a:pt x="288" y="11"/>
                    </a:cubicBezTo>
                    <a:cubicBezTo>
                      <a:pt x="288" y="32"/>
                      <a:pt x="288" y="32"/>
                      <a:pt x="288" y="32"/>
                    </a:cubicBezTo>
                    <a:cubicBezTo>
                      <a:pt x="247" y="32"/>
                      <a:pt x="247" y="32"/>
                      <a:pt x="247" y="32"/>
                    </a:cubicBezTo>
                    <a:cubicBezTo>
                      <a:pt x="173" y="11"/>
                      <a:pt x="173" y="11"/>
                      <a:pt x="173" y="11"/>
                    </a:cubicBezTo>
                    <a:cubicBezTo>
                      <a:pt x="171" y="10"/>
                      <a:pt x="168" y="11"/>
                      <a:pt x="165" y="12"/>
                    </a:cubicBezTo>
                    <a:cubicBezTo>
                      <a:pt x="128" y="32"/>
                      <a:pt x="128" y="32"/>
                      <a:pt x="128" y="32"/>
                    </a:cubicBezTo>
                    <a:cubicBezTo>
                      <a:pt x="128" y="32"/>
                      <a:pt x="128" y="32"/>
                      <a:pt x="128" y="32"/>
                    </a:cubicBezTo>
                    <a:cubicBezTo>
                      <a:pt x="32" y="32"/>
                      <a:pt x="32" y="32"/>
                      <a:pt x="32" y="32"/>
                    </a:cubicBezTo>
                    <a:cubicBezTo>
                      <a:pt x="32" y="11"/>
                      <a:pt x="32" y="11"/>
                      <a:pt x="32" y="11"/>
                    </a:cubicBezTo>
                    <a:cubicBezTo>
                      <a:pt x="32" y="5"/>
                      <a:pt x="27" y="0"/>
                      <a:pt x="21" y="0"/>
                    </a:cubicBezTo>
                    <a:cubicBezTo>
                      <a:pt x="10" y="0"/>
                      <a:pt x="10" y="0"/>
                      <a:pt x="10" y="0"/>
                    </a:cubicBezTo>
                    <a:cubicBezTo>
                      <a:pt x="4" y="0"/>
                      <a:pt x="0" y="5"/>
                      <a:pt x="0" y="11"/>
                    </a:cubicBezTo>
                    <a:cubicBezTo>
                      <a:pt x="0" y="17"/>
                      <a:pt x="4" y="21"/>
                      <a:pt x="10" y="21"/>
                    </a:cubicBezTo>
                    <a:cubicBezTo>
                      <a:pt x="10" y="171"/>
                      <a:pt x="10" y="171"/>
                      <a:pt x="10" y="171"/>
                    </a:cubicBezTo>
                    <a:cubicBezTo>
                      <a:pt x="4" y="171"/>
                      <a:pt x="0" y="175"/>
                      <a:pt x="0" y="181"/>
                    </a:cubicBezTo>
                    <a:cubicBezTo>
                      <a:pt x="0" y="187"/>
                      <a:pt x="4" y="192"/>
                      <a:pt x="10" y="192"/>
                    </a:cubicBezTo>
                    <a:cubicBezTo>
                      <a:pt x="21" y="192"/>
                      <a:pt x="21" y="192"/>
                      <a:pt x="21" y="192"/>
                    </a:cubicBezTo>
                    <a:cubicBezTo>
                      <a:pt x="27" y="192"/>
                      <a:pt x="32" y="187"/>
                      <a:pt x="32" y="181"/>
                    </a:cubicBezTo>
                    <a:cubicBezTo>
                      <a:pt x="32" y="171"/>
                      <a:pt x="32" y="171"/>
                      <a:pt x="32" y="171"/>
                    </a:cubicBezTo>
                    <a:cubicBezTo>
                      <a:pt x="47" y="171"/>
                      <a:pt x="47" y="171"/>
                      <a:pt x="47" y="171"/>
                    </a:cubicBezTo>
                    <a:cubicBezTo>
                      <a:pt x="76" y="219"/>
                      <a:pt x="76" y="219"/>
                      <a:pt x="76" y="219"/>
                    </a:cubicBezTo>
                    <a:cubicBezTo>
                      <a:pt x="82" y="230"/>
                      <a:pt x="94" y="236"/>
                      <a:pt x="106" y="236"/>
                    </a:cubicBezTo>
                    <a:cubicBezTo>
                      <a:pt x="111" y="236"/>
                      <a:pt x="116" y="235"/>
                      <a:pt x="121" y="232"/>
                    </a:cubicBezTo>
                    <a:cubicBezTo>
                      <a:pt x="125" y="230"/>
                      <a:pt x="128" y="227"/>
                      <a:pt x="130" y="225"/>
                    </a:cubicBezTo>
                    <a:cubicBezTo>
                      <a:pt x="136" y="231"/>
                      <a:pt x="145" y="235"/>
                      <a:pt x="154" y="235"/>
                    </a:cubicBezTo>
                    <a:cubicBezTo>
                      <a:pt x="160" y="235"/>
                      <a:pt x="165" y="233"/>
                      <a:pt x="171" y="230"/>
                    </a:cubicBezTo>
                    <a:cubicBezTo>
                      <a:pt x="175" y="228"/>
                      <a:pt x="178" y="225"/>
                      <a:pt x="181" y="221"/>
                    </a:cubicBezTo>
                    <a:cubicBezTo>
                      <a:pt x="187" y="228"/>
                      <a:pt x="196" y="232"/>
                      <a:pt x="205" y="232"/>
                    </a:cubicBezTo>
                    <a:cubicBezTo>
                      <a:pt x="211" y="232"/>
                      <a:pt x="217" y="231"/>
                      <a:pt x="222" y="227"/>
                    </a:cubicBezTo>
                    <a:cubicBezTo>
                      <a:pt x="229" y="223"/>
                      <a:pt x="234" y="216"/>
                      <a:pt x="236" y="209"/>
                    </a:cubicBezTo>
                    <a:cubicBezTo>
                      <a:pt x="238" y="209"/>
                      <a:pt x="240" y="210"/>
                      <a:pt x="242" y="210"/>
                    </a:cubicBezTo>
                    <a:cubicBezTo>
                      <a:pt x="248" y="210"/>
                      <a:pt x="254" y="208"/>
                      <a:pt x="259" y="205"/>
                    </a:cubicBezTo>
                    <a:cubicBezTo>
                      <a:pt x="267" y="201"/>
                      <a:pt x="272" y="193"/>
                      <a:pt x="275" y="185"/>
                    </a:cubicBezTo>
                    <a:cubicBezTo>
                      <a:pt x="276" y="180"/>
                      <a:pt x="276" y="175"/>
                      <a:pt x="275" y="171"/>
                    </a:cubicBezTo>
                    <a:cubicBezTo>
                      <a:pt x="288" y="171"/>
                      <a:pt x="288" y="171"/>
                      <a:pt x="288" y="171"/>
                    </a:cubicBezTo>
                    <a:cubicBezTo>
                      <a:pt x="288" y="181"/>
                      <a:pt x="288" y="181"/>
                      <a:pt x="288" y="181"/>
                    </a:cubicBezTo>
                    <a:cubicBezTo>
                      <a:pt x="288" y="187"/>
                      <a:pt x="292" y="192"/>
                      <a:pt x="298" y="192"/>
                    </a:cubicBezTo>
                    <a:cubicBezTo>
                      <a:pt x="309" y="192"/>
                      <a:pt x="309" y="192"/>
                      <a:pt x="309" y="192"/>
                    </a:cubicBezTo>
                    <a:cubicBezTo>
                      <a:pt x="315" y="192"/>
                      <a:pt x="320" y="187"/>
                      <a:pt x="320" y="181"/>
                    </a:cubicBezTo>
                    <a:cubicBezTo>
                      <a:pt x="320" y="175"/>
                      <a:pt x="315" y="171"/>
                      <a:pt x="309" y="171"/>
                    </a:cubicBezTo>
                    <a:close/>
                    <a:moveTo>
                      <a:pt x="254" y="179"/>
                    </a:moveTo>
                    <a:cubicBezTo>
                      <a:pt x="253" y="183"/>
                      <a:pt x="251" y="185"/>
                      <a:pt x="248" y="187"/>
                    </a:cubicBezTo>
                    <a:cubicBezTo>
                      <a:pt x="246" y="188"/>
                      <a:pt x="242" y="189"/>
                      <a:pt x="239" y="188"/>
                    </a:cubicBezTo>
                    <a:cubicBezTo>
                      <a:pt x="236" y="187"/>
                      <a:pt x="234" y="185"/>
                      <a:pt x="232" y="183"/>
                    </a:cubicBezTo>
                    <a:cubicBezTo>
                      <a:pt x="232" y="183"/>
                      <a:pt x="232" y="183"/>
                      <a:pt x="232" y="183"/>
                    </a:cubicBezTo>
                    <a:cubicBezTo>
                      <a:pt x="232" y="183"/>
                      <a:pt x="232" y="183"/>
                      <a:pt x="232" y="182"/>
                    </a:cubicBezTo>
                    <a:cubicBezTo>
                      <a:pt x="198" y="125"/>
                      <a:pt x="198" y="125"/>
                      <a:pt x="198" y="125"/>
                    </a:cubicBezTo>
                    <a:cubicBezTo>
                      <a:pt x="195" y="119"/>
                      <a:pt x="188" y="118"/>
                      <a:pt x="183" y="121"/>
                    </a:cubicBezTo>
                    <a:cubicBezTo>
                      <a:pt x="178" y="124"/>
                      <a:pt x="176" y="130"/>
                      <a:pt x="179" y="135"/>
                    </a:cubicBezTo>
                    <a:cubicBezTo>
                      <a:pt x="214" y="194"/>
                      <a:pt x="214" y="194"/>
                      <a:pt x="214" y="194"/>
                    </a:cubicBezTo>
                    <a:cubicBezTo>
                      <a:pt x="214" y="194"/>
                      <a:pt x="214" y="194"/>
                      <a:pt x="214" y="194"/>
                    </a:cubicBezTo>
                    <a:cubicBezTo>
                      <a:pt x="217" y="199"/>
                      <a:pt x="217" y="206"/>
                      <a:pt x="211" y="209"/>
                    </a:cubicBezTo>
                    <a:cubicBezTo>
                      <a:pt x="205" y="212"/>
                      <a:pt x="198" y="210"/>
                      <a:pt x="194" y="204"/>
                    </a:cubicBezTo>
                    <a:cubicBezTo>
                      <a:pt x="162" y="151"/>
                      <a:pt x="162" y="151"/>
                      <a:pt x="162" y="151"/>
                    </a:cubicBezTo>
                    <a:cubicBezTo>
                      <a:pt x="159" y="146"/>
                      <a:pt x="153" y="144"/>
                      <a:pt x="147" y="147"/>
                    </a:cubicBezTo>
                    <a:cubicBezTo>
                      <a:pt x="142" y="150"/>
                      <a:pt x="141" y="157"/>
                      <a:pt x="144" y="162"/>
                    </a:cubicBezTo>
                    <a:cubicBezTo>
                      <a:pt x="164" y="196"/>
                      <a:pt x="164" y="196"/>
                      <a:pt x="164" y="196"/>
                    </a:cubicBezTo>
                    <a:cubicBezTo>
                      <a:pt x="166" y="198"/>
                      <a:pt x="166" y="201"/>
                      <a:pt x="165" y="204"/>
                    </a:cubicBezTo>
                    <a:cubicBezTo>
                      <a:pt x="165" y="207"/>
                      <a:pt x="163" y="210"/>
                      <a:pt x="160" y="212"/>
                    </a:cubicBezTo>
                    <a:cubicBezTo>
                      <a:pt x="154" y="215"/>
                      <a:pt x="147" y="213"/>
                      <a:pt x="143" y="208"/>
                    </a:cubicBezTo>
                    <a:cubicBezTo>
                      <a:pt x="143" y="208"/>
                      <a:pt x="143" y="208"/>
                      <a:pt x="143" y="208"/>
                    </a:cubicBezTo>
                    <a:cubicBezTo>
                      <a:pt x="132" y="188"/>
                      <a:pt x="132" y="188"/>
                      <a:pt x="132" y="188"/>
                    </a:cubicBezTo>
                    <a:cubicBezTo>
                      <a:pt x="132" y="188"/>
                      <a:pt x="132" y="188"/>
                      <a:pt x="132" y="188"/>
                    </a:cubicBezTo>
                    <a:cubicBezTo>
                      <a:pt x="132" y="188"/>
                      <a:pt x="132" y="188"/>
                      <a:pt x="132" y="188"/>
                    </a:cubicBezTo>
                    <a:cubicBezTo>
                      <a:pt x="124" y="176"/>
                      <a:pt x="124" y="176"/>
                      <a:pt x="124" y="176"/>
                    </a:cubicBezTo>
                    <a:cubicBezTo>
                      <a:pt x="121" y="171"/>
                      <a:pt x="114" y="170"/>
                      <a:pt x="110" y="173"/>
                    </a:cubicBezTo>
                    <a:cubicBezTo>
                      <a:pt x="105" y="176"/>
                      <a:pt x="103" y="183"/>
                      <a:pt x="106" y="188"/>
                    </a:cubicBezTo>
                    <a:cubicBezTo>
                      <a:pt x="114" y="199"/>
                      <a:pt x="114" y="199"/>
                      <a:pt x="114" y="199"/>
                    </a:cubicBezTo>
                    <a:cubicBezTo>
                      <a:pt x="115" y="201"/>
                      <a:pt x="118" y="209"/>
                      <a:pt x="111" y="214"/>
                    </a:cubicBezTo>
                    <a:cubicBezTo>
                      <a:pt x="105" y="217"/>
                      <a:pt x="97" y="213"/>
                      <a:pt x="94" y="208"/>
                    </a:cubicBezTo>
                    <a:cubicBezTo>
                      <a:pt x="62" y="155"/>
                      <a:pt x="62" y="155"/>
                      <a:pt x="62" y="155"/>
                    </a:cubicBezTo>
                    <a:cubicBezTo>
                      <a:pt x="60" y="151"/>
                      <a:pt x="57" y="149"/>
                      <a:pt x="53" y="149"/>
                    </a:cubicBezTo>
                    <a:cubicBezTo>
                      <a:pt x="32" y="149"/>
                      <a:pt x="32" y="149"/>
                      <a:pt x="32" y="149"/>
                    </a:cubicBezTo>
                    <a:cubicBezTo>
                      <a:pt x="32" y="53"/>
                      <a:pt x="32" y="53"/>
                      <a:pt x="32" y="53"/>
                    </a:cubicBezTo>
                    <a:cubicBezTo>
                      <a:pt x="88" y="53"/>
                      <a:pt x="88" y="53"/>
                      <a:pt x="88" y="53"/>
                    </a:cubicBezTo>
                    <a:cubicBezTo>
                      <a:pt x="80" y="58"/>
                      <a:pt x="80" y="58"/>
                      <a:pt x="80" y="58"/>
                    </a:cubicBezTo>
                    <a:cubicBezTo>
                      <a:pt x="70" y="64"/>
                      <a:pt x="64" y="74"/>
                      <a:pt x="64" y="85"/>
                    </a:cubicBezTo>
                    <a:cubicBezTo>
                      <a:pt x="64" y="95"/>
                      <a:pt x="68" y="105"/>
                      <a:pt x="74" y="111"/>
                    </a:cubicBezTo>
                    <a:cubicBezTo>
                      <a:pt x="81" y="116"/>
                      <a:pt x="89" y="118"/>
                      <a:pt x="97" y="117"/>
                    </a:cubicBezTo>
                    <a:cubicBezTo>
                      <a:pt x="211" y="98"/>
                      <a:pt x="211" y="98"/>
                      <a:pt x="211" y="98"/>
                    </a:cubicBezTo>
                    <a:cubicBezTo>
                      <a:pt x="253" y="170"/>
                      <a:pt x="253" y="170"/>
                      <a:pt x="253" y="170"/>
                    </a:cubicBezTo>
                    <a:cubicBezTo>
                      <a:pt x="254" y="173"/>
                      <a:pt x="255" y="176"/>
                      <a:pt x="254" y="179"/>
                    </a:cubicBezTo>
                    <a:close/>
                    <a:moveTo>
                      <a:pt x="288" y="149"/>
                    </a:moveTo>
                    <a:cubicBezTo>
                      <a:pt x="266" y="149"/>
                      <a:pt x="266" y="149"/>
                      <a:pt x="266" y="149"/>
                    </a:cubicBezTo>
                    <a:cubicBezTo>
                      <a:pt x="266" y="149"/>
                      <a:pt x="266" y="150"/>
                      <a:pt x="265" y="150"/>
                    </a:cubicBezTo>
                    <a:cubicBezTo>
                      <a:pt x="226" y="81"/>
                      <a:pt x="226" y="81"/>
                      <a:pt x="226" y="81"/>
                    </a:cubicBezTo>
                    <a:cubicBezTo>
                      <a:pt x="224" y="77"/>
                      <a:pt x="220" y="75"/>
                      <a:pt x="215" y="76"/>
                    </a:cubicBezTo>
                    <a:cubicBezTo>
                      <a:pt x="94" y="96"/>
                      <a:pt x="94" y="96"/>
                      <a:pt x="94" y="96"/>
                    </a:cubicBezTo>
                    <a:cubicBezTo>
                      <a:pt x="91" y="97"/>
                      <a:pt x="89" y="96"/>
                      <a:pt x="88" y="95"/>
                    </a:cubicBezTo>
                    <a:cubicBezTo>
                      <a:pt x="86" y="93"/>
                      <a:pt x="85" y="89"/>
                      <a:pt x="85" y="85"/>
                    </a:cubicBezTo>
                    <a:cubicBezTo>
                      <a:pt x="85" y="80"/>
                      <a:pt x="88" y="78"/>
                      <a:pt x="90" y="77"/>
                    </a:cubicBezTo>
                    <a:cubicBezTo>
                      <a:pt x="172" y="33"/>
                      <a:pt x="172" y="33"/>
                      <a:pt x="172" y="33"/>
                    </a:cubicBezTo>
                    <a:cubicBezTo>
                      <a:pt x="242" y="53"/>
                      <a:pt x="242" y="53"/>
                      <a:pt x="242" y="53"/>
                    </a:cubicBezTo>
                    <a:cubicBezTo>
                      <a:pt x="243" y="53"/>
                      <a:pt x="244" y="53"/>
                      <a:pt x="245" y="53"/>
                    </a:cubicBezTo>
                    <a:cubicBezTo>
                      <a:pt x="288" y="53"/>
                      <a:pt x="288" y="53"/>
                      <a:pt x="288" y="53"/>
                    </a:cubicBezTo>
                    <a:lnTo>
                      <a:pt x="288"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19" name="TextBox 118"/>
            <p:cNvSpPr txBox="1"/>
            <p:nvPr/>
          </p:nvSpPr>
          <p:spPr>
            <a:xfrm>
              <a:off x="5840905" y="1741119"/>
              <a:ext cx="792088" cy="276999"/>
            </a:xfrm>
            <a:prstGeom prst="rect">
              <a:avLst/>
            </a:prstGeom>
            <a:noFill/>
          </p:spPr>
          <p:txBody>
            <a:bodyPr wrap="square" rtlCol="0">
              <a:spAutoFit/>
            </a:bodyPr>
            <a:lstStyle/>
            <a:p>
              <a:pPr algn="ctr"/>
              <a:r>
                <a:rPr lang="en-ZA" sz="1200" dirty="0"/>
                <a:t>Clients</a:t>
              </a:r>
            </a:p>
          </p:txBody>
        </p:sp>
        <p:sp>
          <p:nvSpPr>
            <p:cNvPr id="123" name="TextBox 122"/>
            <p:cNvSpPr txBox="1"/>
            <p:nvPr/>
          </p:nvSpPr>
          <p:spPr>
            <a:xfrm>
              <a:off x="5768898" y="2374155"/>
              <a:ext cx="936103" cy="276999"/>
            </a:xfrm>
            <a:prstGeom prst="rect">
              <a:avLst/>
            </a:prstGeom>
            <a:noFill/>
          </p:spPr>
          <p:txBody>
            <a:bodyPr wrap="square" rtlCol="0">
              <a:spAutoFit/>
            </a:bodyPr>
            <a:lstStyle/>
            <a:p>
              <a:r>
                <a:rPr lang="en-ZA" sz="1200" dirty="0"/>
                <a:t>Operations</a:t>
              </a:r>
            </a:p>
          </p:txBody>
        </p:sp>
        <p:sp>
          <p:nvSpPr>
            <p:cNvPr id="124" name="TextBox 123"/>
            <p:cNvSpPr txBox="1"/>
            <p:nvPr/>
          </p:nvSpPr>
          <p:spPr>
            <a:xfrm>
              <a:off x="5768898" y="3007191"/>
              <a:ext cx="936102" cy="230832"/>
            </a:xfrm>
            <a:prstGeom prst="rect">
              <a:avLst/>
            </a:prstGeom>
            <a:noFill/>
          </p:spPr>
          <p:txBody>
            <a:bodyPr wrap="square" rtlCol="0">
              <a:spAutoFit/>
            </a:bodyPr>
            <a:lstStyle/>
            <a:p>
              <a:r>
                <a:rPr lang="en-ZA" sz="900" dirty="0"/>
                <a:t>Intermediaries</a:t>
              </a:r>
            </a:p>
          </p:txBody>
        </p:sp>
      </p:grpSp>
      <p:grpSp>
        <p:nvGrpSpPr>
          <p:cNvPr id="125" name="Group 763"/>
          <p:cNvGrpSpPr>
            <a:grpSpLocks noChangeAspect="1"/>
          </p:cNvGrpSpPr>
          <p:nvPr/>
        </p:nvGrpSpPr>
        <p:grpSpPr bwMode="gray">
          <a:xfrm>
            <a:off x="7663832" y="3357686"/>
            <a:ext cx="369064" cy="367982"/>
            <a:chOff x="3203" y="3365"/>
            <a:chExt cx="341" cy="340"/>
          </a:xfrm>
          <a:solidFill>
            <a:schemeClr val="accent1"/>
          </a:solidFill>
        </p:grpSpPr>
        <p:sp>
          <p:nvSpPr>
            <p:cNvPr id="126" name="Freeform 764"/>
            <p:cNvSpPr>
              <a:spLocks noEditPoints="1"/>
            </p:cNvSpPr>
            <p:nvPr/>
          </p:nvSpPr>
          <p:spPr bwMode="gray">
            <a:xfrm>
              <a:off x="3295" y="3429"/>
              <a:ext cx="156" cy="212"/>
            </a:xfrm>
            <a:custGeom>
              <a:avLst/>
              <a:gdLst>
                <a:gd name="T0" fmla="*/ 11 w 235"/>
                <a:gd name="T1" fmla="*/ 0 h 320"/>
                <a:gd name="T2" fmla="*/ 0 w 235"/>
                <a:gd name="T3" fmla="*/ 309 h 320"/>
                <a:gd name="T4" fmla="*/ 224 w 235"/>
                <a:gd name="T5" fmla="*/ 320 h 320"/>
                <a:gd name="T6" fmla="*/ 235 w 235"/>
                <a:gd name="T7" fmla="*/ 10 h 320"/>
                <a:gd name="T8" fmla="*/ 214 w 235"/>
                <a:gd name="T9" fmla="*/ 298 h 320"/>
                <a:gd name="T10" fmla="*/ 22 w 235"/>
                <a:gd name="T11" fmla="*/ 21 h 320"/>
                <a:gd name="T12" fmla="*/ 214 w 235"/>
                <a:gd name="T13" fmla="*/ 298 h 320"/>
                <a:gd name="T14" fmla="*/ 182 w 235"/>
                <a:gd name="T15" fmla="*/ 106 h 320"/>
                <a:gd name="T16" fmla="*/ 192 w 235"/>
                <a:gd name="T17" fmla="*/ 53 h 320"/>
                <a:gd name="T18" fmla="*/ 54 w 235"/>
                <a:gd name="T19" fmla="*/ 42 h 320"/>
                <a:gd name="T20" fmla="*/ 43 w 235"/>
                <a:gd name="T21" fmla="*/ 96 h 320"/>
                <a:gd name="T22" fmla="*/ 64 w 235"/>
                <a:gd name="T23" fmla="*/ 64 h 320"/>
                <a:gd name="T24" fmla="*/ 171 w 235"/>
                <a:gd name="T25" fmla="*/ 85 h 320"/>
                <a:gd name="T26" fmla="*/ 64 w 235"/>
                <a:gd name="T27" fmla="*/ 64 h 320"/>
                <a:gd name="T28" fmla="*/ 54 w 235"/>
                <a:gd name="T29" fmla="*/ 128 h 320"/>
                <a:gd name="T30" fmla="*/ 54 w 235"/>
                <a:gd name="T31" fmla="*/ 149 h 320"/>
                <a:gd name="T32" fmla="*/ 107 w 235"/>
                <a:gd name="T33" fmla="*/ 138 h 320"/>
                <a:gd name="T34" fmla="*/ 86 w 235"/>
                <a:gd name="T35" fmla="*/ 138 h 320"/>
                <a:gd name="T36" fmla="*/ 107 w 235"/>
                <a:gd name="T37" fmla="*/ 138 h 320"/>
                <a:gd name="T38" fmla="*/ 139 w 235"/>
                <a:gd name="T39" fmla="*/ 149 h 320"/>
                <a:gd name="T40" fmla="*/ 139 w 235"/>
                <a:gd name="T41" fmla="*/ 128 h 320"/>
                <a:gd name="T42" fmla="*/ 192 w 235"/>
                <a:gd name="T43" fmla="*/ 138 h 320"/>
                <a:gd name="T44" fmla="*/ 171 w 235"/>
                <a:gd name="T45" fmla="*/ 138 h 320"/>
                <a:gd name="T46" fmla="*/ 192 w 235"/>
                <a:gd name="T47" fmla="*/ 138 h 320"/>
                <a:gd name="T48" fmla="*/ 54 w 235"/>
                <a:gd name="T49" fmla="*/ 170 h 320"/>
                <a:gd name="T50" fmla="*/ 54 w 235"/>
                <a:gd name="T51" fmla="*/ 192 h 320"/>
                <a:gd name="T52" fmla="*/ 107 w 235"/>
                <a:gd name="T53" fmla="*/ 181 h 320"/>
                <a:gd name="T54" fmla="*/ 86 w 235"/>
                <a:gd name="T55" fmla="*/ 181 h 320"/>
                <a:gd name="T56" fmla="*/ 107 w 235"/>
                <a:gd name="T57" fmla="*/ 181 h 320"/>
                <a:gd name="T58" fmla="*/ 139 w 235"/>
                <a:gd name="T59" fmla="*/ 192 h 320"/>
                <a:gd name="T60" fmla="*/ 139 w 235"/>
                <a:gd name="T61" fmla="*/ 170 h 320"/>
                <a:gd name="T62" fmla="*/ 192 w 235"/>
                <a:gd name="T63" fmla="*/ 181 h 320"/>
                <a:gd name="T64" fmla="*/ 171 w 235"/>
                <a:gd name="T65" fmla="*/ 181 h 320"/>
                <a:gd name="T66" fmla="*/ 192 w 235"/>
                <a:gd name="T67" fmla="*/ 181 h 320"/>
                <a:gd name="T68" fmla="*/ 54 w 235"/>
                <a:gd name="T69" fmla="*/ 213 h 320"/>
                <a:gd name="T70" fmla="*/ 54 w 235"/>
                <a:gd name="T71" fmla="*/ 234 h 320"/>
                <a:gd name="T72" fmla="*/ 107 w 235"/>
                <a:gd name="T73" fmla="*/ 224 h 320"/>
                <a:gd name="T74" fmla="*/ 86 w 235"/>
                <a:gd name="T75" fmla="*/ 224 h 320"/>
                <a:gd name="T76" fmla="*/ 107 w 235"/>
                <a:gd name="T77" fmla="*/ 224 h 320"/>
                <a:gd name="T78" fmla="*/ 139 w 235"/>
                <a:gd name="T79" fmla="*/ 234 h 320"/>
                <a:gd name="T80" fmla="*/ 139 w 235"/>
                <a:gd name="T81" fmla="*/ 213 h 320"/>
                <a:gd name="T82" fmla="*/ 192 w 235"/>
                <a:gd name="T83" fmla="*/ 224 h 320"/>
                <a:gd name="T84" fmla="*/ 182 w 235"/>
                <a:gd name="T85" fmla="*/ 277 h 320"/>
                <a:gd name="T86" fmla="*/ 171 w 235"/>
                <a:gd name="T87" fmla="*/ 224 h 320"/>
                <a:gd name="T88" fmla="*/ 192 w 235"/>
                <a:gd name="T89" fmla="*/ 224 h 320"/>
                <a:gd name="T90" fmla="*/ 54 w 235"/>
                <a:gd name="T91" fmla="*/ 256 h 320"/>
                <a:gd name="T92" fmla="*/ 54 w 235"/>
                <a:gd name="T93" fmla="*/ 277 h 320"/>
                <a:gd name="T94" fmla="*/ 107 w 235"/>
                <a:gd name="T95" fmla="*/ 266 h 320"/>
                <a:gd name="T96" fmla="*/ 86 w 235"/>
                <a:gd name="T97" fmla="*/ 266 h 320"/>
                <a:gd name="T98" fmla="*/ 107 w 235"/>
                <a:gd name="T99" fmla="*/ 266 h 320"/>
                <a:gd name="T100" fmla="*/ 139 w 235"/>
                <a:gd name="T101" fmla="*/ 277 h 320"/>
                <a:gd name="T102" fmla="*/ 139 w 235"/>
                <a:gd name="T103" fmla="*/ 25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5" h="320">
                  <a:moveTo>
                    <a:pt x="224" y="0"/>
                  </a:move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10"/>
                    <a:pt x="235" y="10"/>
                    <a:pt x="235" y="10"/>
                  </a:cubicBezTo>
                  <a:cubicBezTo>
                    <a:pt x="235" y="4"/>
                    <a:pt x="230" y="0"/>
                    <a:pt x="224" y="0"/>
                  </a:cubicBezTo>
                  <a:close/>
                  <a:moveTo>
                    <a:pt x="214" y="298"/>
                  </a:moveTo>
                  <a:cubicBezTo>
                    <a:pt x="22" y="298"/>
                    <a:pt x="22" y="298"/>
                    <a:pt x="22" y="298"/>
                  </a:cubicBezTo>
                  <a:cubicBezTo>
                    <a:pt x="22" y="21"/>
                    <a:pt x="22" y="21"/>
                    <a:pt x="22" y="21"/>
                  </a:cubicBezTo>
                  <a:cubicBezTo>
                    <a:pt x="214" y="21"/>
                    <a:pt x="214" y="21"/>
                    <a:pt x="214" y="21"/>
                  </a:cubicBezTo>
                  <a:lnTo>
                    <a:pt x="214" y="298"/>
                  </a:lnTo>
                  <a:close/>
                  <a:moveTo>
                    <a:pt x="54" y="106"/>
                  </a:moveTo>
                  <a:cubicBezTo>
                    <a:pt x="182" y="106"/>
                    <a:pt x="182" y="106"/>
                    <a:pt x="182" y="106"/>
                  </a:cubicBezTo>
                  <a:cubicBezTo>
                    <a:pt x="188" y="106"/>
                    <a:pt x="192" y="102"/>
                    <a:pt x="192" y="96"/>
                  </a:cubicBezTo>
                  <a:cubicBezTo>
                    <a:pt x="192" y="53"/>
                    <a:pt x="192" y="53"/>
                    <a:pt x="192" y="53"/>
                  </a:cubicBezTo>
                  <a:cubicBezTo>
                    <a:pt x="192" y="47"/>
                    <a:pt x="188" y="42"/>
                    <a:pt x="182" y="42"/>
                  </a:cubicBezTo>
                  <a:cubicBezTo>
                    <a:pt x="54" y="42"/>
                    <a:pt x="54" y="42"/>
                    <a:pt x="54" y="42"/>
                  </a:cubicBezTo>
                  <a:cubicBezTo>
                    <a:pt x="48" y="42"/>
                    <a:pt x="43" y="47"/>
                    <a:pt x="43" y="53"/>
                  </a:cubicBezTo>
                  <a:cubicBezTo>
                    <a:pt x="43" y="96"/>
                    <a:pt x="43" y="96"/>
                    <a:pt x="43" y="96"/>
                  </a:cubicBezTo>
                  <a:cubicBezTo>
                    <a:pt x="43" y="102"/>
                    <a:pt x="48" y="106"/>
                    <a:pt x="54" y="106"/>
                  </a:cubicBezTo>
                  <a:close/>
                  <a:moveTo>
                    <a:pt x="64" y="64"/>
                  </a:moveTo>
                  <a:cubicBezTo>
                    <a:pt x="171" y="64"/>
                    <a:pt x="171" y="64"/>
                    <a:pt x="171" y="64"/>
                  </a:cubicBezTo>
                  <a:cubicBezTo>
                    <a:pt x="171" y="85"/>
                    <a:pt x="171" y="85"/>
                    <a:pt x="171" y="85"/>
                  </a:cubicBezTo>
                  <a:cubicBezTo>
                    <a:pt x="64" y="85"/>
                    <a:pt x="64" y="85"/>
                    <a:pt x="64" y="85"/>
                  </a:cubicBezTo>
                  <a:lnTo>
                    <a:pt x="64" y="64"/>
                  </a:lnTo>
                  <a:close/>
                  <a:moveTo>
                    <a:pt x="43" y="138"/>
                  </a:moveTo>
                  <a:cubicBezTo>
                    <a:pt x="43" y="132"/>
                    <a:pt x="48" y="128"/>
                    <a:pt x="54" y="128"/>
                  </a:cubicBezTo>
                  <a:cubicBezTo>
                    <a:pt x="60" y="128"/>
                    <a:pt x="64" y="132"/>
                    <a:pt x="64" y="138"/>
                  </a:cubicBezTo>
                  <a:cubicBezTo>
                    <a:pt x="64" y="144"/>
                    <a:pt x="60" y="149"/>
                    <a:pt x="54" y="149"/>
                  </a:cubicBezTo>
                  <a:cubicBezTo>
                    <a:pt x="48" y="149"/>
                    <a:pt x="43" y="144"/>
                    <a:pt x="43" y="138"/>
                  </a:cubicBezTo>
                  <a:close/>
                  <a:moveTo>
                    <a:pt x="107" y="138"/>
                  </a:moveTo>
                  <a:cubicBezTo>
                    <a:pt x="107" y="144"/>
                    <a:pt x="102" y="149"/>
                    <a:pt x="96" y="149"/>
                  </a:cubicBezTo>
                  <a:cubicBezTo>
                    <a:pt x="90" y="149"/>
                    <a:pt x="86" y="144"/>
                    <a:pt x="86" y="138"/>
                  </a:cubicBezTo>
                  <a:cubicBezTo>
                    <a:pt x="86" y="132"/>
                    <a:pt x="90" y="128"/>
                    <a:pt x="96" y="128"/>
                  </a:cubicBezTo>
                  <a:cubicBezTo>
                    <a:pt x="102" y="128"/>
                    <a:pt x="107" y="132"/>
                    <a:pt x="107" y="138"/>
                  </a:cubicBezTo>
                  <a:close/>
                  <a:moveTo>
                    <a:pt x="150" y="138"/>
                  </a:moveTo>
                  <a:cubicBezTo>
                    <a:pt x="150" y="144"/>
                    <a:pt x="145" y="149"/>
                    <a:pt x="139" y="149"/>
                  </a:cubicBezTo>
                  <a:cubicBezTo>
                    <a:pt x="133" y="149"/>
                    <a:pt x="128" y="144"/>
                    <a:pt x="128" y="138"/>
                  </a:cubicBezTo>
                  <a:cubicBezTo>
                    <a:pt x="128" y="132"/>
                    <a:pt x="133" y="128"/>
                    <a:pt x="139" y="128"/>
                  </a:cubicBezTo>
                  <a:cubicBezTo>
                    <a:pt x="145" y="128"/>
                    <a:pt x="150" y="132"/>
                    <a:pt x="150" y="138"/>
                  </a:cubicBezTo>
                  <a:close/>
                  <a:moveTo>
                    <a:pt x="192" y="138"/>
                  </a:moveTo>
                  <a:cubicBezTo>
                    <a:pt x="192" y="144"/>
                    <a:pt x="188" y="149"/>
                    <a:pt x="182" y="149"/>
                  </a:cubicBezTo>
                  <a:cubicBezTo>
                    <a:pt x="176" y="149"/>
                    <a:pt x="171" y="144"/>
                    <a:pt x="171" y="138"/>
                  </a:cubicBezTo>
                  <a:cubicBezTo>
                    <a:pt x="171" y="132"/>
                    <a:pt x="176" y="128"/>
                    <a:pt x="182" y="128"/>
                  </a:cubicBezTo>
                  <a:cubicBezTo>
                    <a:pt x="188" y="128"/>
                    <a:pt x="192" y="132"/>
                    <a:pt x="192" y="138"/>
                  </a:cubicBezTo>
                  <a:close/>
                  <a:moveTo>
                    <a:pt x="43" y="181"/>
                  </a:moveTo>
                  <a:cubicBezTo>
                    <a:pt x="43" y="175"/>
                    <a:pt x="48" y="170"/>
                    <a:pt x="54" y="170"/>
                  </a:cubicBezTo>
                  <a:cubicBezTo>
                    <a:pt x="60" y="170"/>
                    <a:pt x="64" y="175"/>
                    <a:pt x="64" y="181"/>
                  </a:cubicBezTo>
                  <a:cubicBezTo>
                    <a:pt x="64" y="187"/>
                    <a:pt x="60" y="192"/>
                    <a:pt x="54" y="192"/>
                  </a:cubicBezTo>
                  <a:cubicBezTo>
                    <a:pt x="48" y="192"/>
                    <a:pt x="43" y="187"/>
                    <a:pt x="43" y="181"/>
                  </a:cubicBezTo>
                  <a:close/>
                  <a:moveTo>
                    <a:pt x="107" y="181"/>
                  </a:moveTo>
                  <a:cubicBezTo>
                    <a:pt x="107" y="187"/>
                    <a:pt x="102" y="192"/>
                    <a:pt x="96" y="192"/>
                  </a:cubicBezTo>
                  <a:cubicBezTo>
                    <a:pt x="90" y="192"/>
                    <a:pt x="86" y="187"/>
                    <a:pt x="86" y="181"/>
                  </a:cubicBezTo>
                  <a:cubicBezTo>
                    <a:pt x="86" y="175"/>
                    <a:pt x="90" y="170"/>
                    <a:pt x="96" y="170"/>
                  </a:cubicBezTo>
                  <a:cubicBezTo>
                    <a:pt x="102" y="170"/>
                    <a:pt x="107" y="175"/>
                    <a:pt x="107" y="181"/>
                  </a:cubicBezTo>
                  <a:close/>
                  <a:moveTo>
                    <a:pt x="150" y="181"/>
                  </a:moveTo>
                  <a:cubicBezTo>
                    <a:pt x="150" y="187"/>
                    <a:pt x="145" y="192"/>
                    <a:pt x="139" y="192"/>
                  </a:cubicBezTo>
                  <a:cubicBezTo>
                    <a:pt x="133" y="192"/>
                    <a:pt x="128" y="187"/>
                    <a:pt x="128" y="181"/>
                  </a:cubicBezTo>
                  <a:cubicBezTo>
                    <a:pt x="128" y="175"/>
                    <a:pt x="133" y="170"/>
                    <a:pt x="139" y="170"/>
                  </a:cubicBezTo>
                  <a:cubicBezTo>
                    <a:pt x="145" y="170"/>
                    <a:pt x="150" y="175"/>
                    <a:pt x="150" y="181"/>
                  </a:cubicBezTo>
                  <a:close/>
                  <a:moveTo>
                    <a:pt x="192" y="181"/>
                  </a:moveTo>
                  <a:cubicBezTo>
                    <a:pt x="192" y="187"/>
                    <a:pt x="188" y="192"/>
                    <a:pt x="182" y="192"/>
                  </a:cubicBezTo>
                  <a:cubicBezTo>
                    <a:pt x="176" y="192"/>
                    <a:pt x="171" y="187"/>
                    <a:pt x="171" y="181"/>
                  </a:cubicBezTo>
                  <a:cubicBezTo>
                    <a:pt x="171" y="175"/>
                    <a:pt x="176" y="170"/>
                    <a:pt x="182" y="170"/>
                  </a:cubicBezTo>
                  <a:cubicBezTo>
                    <a:pt x="188" y="170"/>
                    <a:pt x="192" y="175"/>
                    <a:pt x="192" y="181"/>
                  </a:cubicBezTo>
                  <a:close/>
                  <a:moveTo>
                    <a:pt x="43" y="224"/>
                  </a:moveTo>
                  <a:cubicBezTo>
                    <a:pt x="43" y="218"/>
                    <a:pt x="48" y="213"/>
                    <a:pt x="54" y="213"/>
                  </a:cubicBezTo>
                  <a:cubicBezTo>
                    <a:pt x="60" y="213"/>
                    <a:pt x="64" y="218"/>
                    <a:pt x="64" y="224"/>
                  </a:cubicBezTo>
                  <a:cubicBezTo>
                    <a:pt x="64" y="230"/>
                    <a:pt x="60" y="234"/>
                    <a:pt x="54" y="234"/>
                  </a:cubicBezTo>
                  <a:cubicBezTo>
                    <a:pt x="48" y="234"/>
                    <a:pt x="43" y="230"/>
                    <a:pt x="43" y="224"/>
                  </a:cubicBezTo>
                  <a:close/>
                  <a:moveTo>
                    <a:pt x="107" y="224"/>
                  </a:moveTo>
                  <a:cubicBezTo>
                    <a:pt x="107" y="230"/>
                    <a:pt x="102" y="234"/>
                    <a:pt x="96" y="234"/>
                  </a:cubicBezTo>
                  <a:cubicBezTo>
                    <a:pt x="90" y="234"/>
                    <a:pt x="86" y="230"/>
                    <a:pt x="86" y="224"/>
                  </a:cubicBezTo>
                  <a:cubicBezTo>
                    <a:pt x="86" y="218"/>
                    <a:pt x="90" y="213"/>
                    <a:pt x="96" y="213"/>
                  </a:cubicBezTo>
                  <a:cubicBezTo>
                    <a:pt x="102" y="213"/>
                    <a:pt x="107" y="218"/>
                    <a:pt x="107" y="224"/>
                  </a:cubicBezTo>
                  <a:close/>
                  <a:moveTo>
                    <a:pt x="150" y="224"/>
                  </a:moveTo>
                  <a:cubicBezTo>
                    <a:pt x="150" y="230"/>
                    <a:pt x="145" y="234"/>
                    <a:pt x="139" y="234"/>
                  </a:cubicBezTo>
                  <a:cubicBezTo>
                    <a:pt x="133" y="234"/>
                    <a:pt x="128" y="230"/>
                    <a:pt x="128" y="224"/>
                  </a:cubicBezTo>
                  <a:cubicBezTo>
                    <a:pt x="128" y="218"/>
                    <a:pt x="133" y="213"/>
                    <a:pt x="139" y="213"/>
                  </a:cubicBezTo>
                  <a:cubicBezTo>
                    <a:pt x="145" y="213"/>
                    <a:pt x="150" y="218"/>
                    <a:pt x="150" y="224"/>
                  </a:cubicBezTo>
                  <a:close/>
                  <a:moveTo>
                    <a:pt x="192" y="224"/>
                  </a:moveTo>
                  <a:cubicBezTo>
                    <a:pt x="192" y="266"/>
                    <a:pt x="192" y="266"/>
                    <a:pt x="192" y="266"/>
                  </a:cubicBezTo>
                  <a:cubicBezTo>
                    <a:pt x="192" y="272"/>
                    <a:pt x="188" y="277"/>
                    <a:pt x="182" y="277"/>
                  </a:cubicBezTo>
                  <a:cubicBezTo>
                    <a:pt x="176" y="277"/>
                    <a:pt x="171" y="272"/>
                    <a:pt x="171" y="266"/>
                  </a:cubicBezTo>
                  <a:cubicBezTo>
                    <a:pt x="171" y="224"/>
                    <a:pt x="171" y="224"/>
                    <a:pt x="171" y="224"/>
                  </a:cubicBezTo>
                  <a:cubicBezTo>
                    <a:pt x="171" y="218"/>
                    <a:pt x="176" y="213"/>
                    <a:pt x="182" y="213"/>
                  </a:cubicBezTo>
                  <a:cubicBezTo>
                    <a:pt x="188" y="213"/>
                    <a:pt x="192" y="218"/>
                    <a:pt x="192" y="224"/>
                  </a:cubicBezTo>
                  <a:close/>
                  <a:moveTo>
                    <a:pt x="43" y="266"/>
                  </a:moveTo>
                  <a:cubicBezTo>
                    <a:pt x="43" y="260"/>
                    <a:pt x="48" y="256"/>
                    <a:pt x="54" y="256"/>
                  </a:cubicBezTo>
                  <a:cubicBezTo>
                    <a:pt x="60" y="256"/>
                    <a:pt x="64" y="260"/>
                    <a:pt x="64" y="266"/>
                  </a:cubicBezTo>
                  <a:cubicBezTo>
                    <a:pt x="64" y="272"/>
                    <a:pt x="60" y="277"/>
                    <a:pt x="54" y="277"/>
                  </a:cubicBezTo>
                  <a:cubicBezTo>
                    <a:pt x="48" y="277"/>
                    <a:pt x="43" y="272"/>
                    <a:pt x="43" y="266"/>
                  </a:cubicBezTo>
                  <a:close/>
                  <a:moveTo>
                    <a:pt x="107" y="266"/>
                  </a:moveTo>
                  <a:cubicBezTo>
                    <a:pt x="107" y="272"/>
                    <a:pt x="102" y="277"/>
                    <a:pt x="96" y="277"/>
                  </a:cubicBezTo>
                  <a:cubicBezTo>
                    <a:pt x="90" y="277"/>
                    <a:pt x="86" y="272"/>
                    <a:pt x="86" y="266"/>
                  </a:cubicBezTo>
                  <a:cubicBezTo>
                    <a:pt x="86" y="260"/>
                    <a:pt x="90" y="256"/>
                    <a:pt x="96" y="256"/>
                  </a:cubicBezTo>
                  <a:cubicBezTo>
                    <a:pt x="102" y="256"/>
                    <a:pt x="107" y="260"/>
                    <a:pt x="107" y="266"/>
                  </a:cubicBezTo>
                  <a:close/>
                  <a:moveTo>
                    <a:pt x="150" y="266"/>
                  </a:moveTo>
                  <a:cubicBezTo>
                    <a:pt x="150" y="272"/>
                    <a:pt x="145" y="277"/>
                    <a:pt x="139" y="277"/>
                  </a:cubicBezTo>
                  <a:cubicBezTo>
                    <a:pt x="133" y="277"/>
                    <a:pt x="128" y="272"/>
                    <a:pt x="128" y="266"/>
                  </a:cubicBezTo>
                  <a:cubicBezTo>
                    <a:pt x="128" y="260"/>
                    <a:pt x="133" y="256"/>
                    <a:pt x="139" y="256"/>
                  </a:cubicBezTo>
                  <a:cubicBezTo>
                    <a:pt x="145" y="256"/>
                    <a:pt x="150" y="260"/>
                    <a:pt x="150"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765"/>
            <p:cNvSpPr>
              <a:spLocks noEditPoints="1"/>
            </p:cNvSpPr>
            <p:nvPr/>
          </p:nvSpPr>
          <p:spPr bwMode="gray">
            <a:xfrm>
              <a:off x="3203" y="3365"/>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28" name="Group 9"/>
          <p:cNvGrpSpPr>
            <a:grpSpLocks noChangeAspect="1"/>
          </p:cNvGrpSpPr>
          <p:nvPr/>
        </p:nvGrpSpPr>
        <p:grpSpPr bwMode="gray">
          <a:xfrm>
            <a:off x="7664339" y="4082971"/>
            <a:ext cx="368051" cy="368152"/>
            <a:chOff x="299" y="-289"/>
            <a:chExt cx="3635" cy="3636"/>
          </a:xfrm>
          <a:solidFill>
            <a:schemeClr val="accent3"/>
          </a:solidFill>
        </p:grpSpPr>
        <p:sp>
          <p:nvSpPr>
            <p:cNvPr id="129" name="Freeform 10"/>
            <p:cNvSpPr>
              <a:spLocks noEditPoints="1"/>
            </p:cNvSpPr>
            <p:nvPr/>
          </p:nvSpPr>
          <p:spPr bwMode="gray">
            <a:xfrm>
              <a:off x="299" y="-289"/>
              <a:ext cx="3635" cy="363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11"/>
            <p:cNvSpPr>
              <a:spLocks noEditPoints="1"/>
            </p:cNvSpPr>
            <p:nvPr/>
          </p:nvSpPr>
          <p:spPr bwMode="gray">
            <a:xfrm>
              <a:off x="1130" y="542"/>
              <a:ext cx="1966" cy="1967"/>
            </a:xfrm>
            <a:custGeom>
              <a:avLst/>
              <a:gdLst>
                <a:gd name="T0" fmla="*/ 267 w 277"/>
                <a:gd name="T1" fmla="*/ 277 h 277"/>
                <a:gd name="T2" fmla="*/ 0 w 277"/>
                <a:gd name="T3" fmla="*/ 267 h 277"/>
                <a:gd name="T4" fmla="*/ 11 w 277"/>
                <a:gd name="T5" fmla="*/ 11 h 277"/>
                <a:gd name="T6" fmla="*/ 32 w 277"/>
                <a:gd name="T7" fmla="*/ 11 h 277"/>
                <a:gd name="T8" fmla="*/ 245 w 277"/>
                <a:gd name="T9" fmla="*/ 256 h 277"/>
                <a:gd name="T10" fmla="*/ 256 w 277"/>
                <a:gd name="T11" fmla="*/ 0 h 277"/>
                <a:gd name="T12" fmla="*/ 267 w 277"/>
                <a:gd name="T13" fmla="*/ 256 h 277"/>
                <a:gd name="T14" fmla="*/ 75 w 277"/>
                <a:gd name="T15" fmla="*/ 235 h 277"/>
                <a:gd name="T16" fmla="*/ 120 w 277"/>
                <a:gd name="T17" fmla="*/ 224 h 277"/>
                <a:gd name="T18" fmla="*/ 157 w 277"/>
                <a:gd name="T19" fmla="*/ 224 h 277"/>
                <a:gd name="T20" fmla="*/ 203 w 277"/>
                <a:gd name="T21" fmla="*/ 235 h 277"/>
                <a:gd name="T22" fmla="*/ 203 w 277"/>
                <a:gd name="T23" fmla="*/ 192 h 277"/>
                <a:gd name="T24" fmla="*/ 157 w 277"/>
                <a:gd name="T25" fmla="*/ 203 h 277"/>
                <a:gd name="T26" fmla="*/ 120 w 277"/>
                <a:gd name="T27" fmla="*/ 203 h 277"/>
                <a:gd name="T28" fmla="*/ 75 w 277"/>
                <a:gd name="T29" fmla="*/ 192 h 277"/>
                <a:gd name="T30" fmla="*/ 75 w 277"/>
                <a:gd name="T31" fmla="*/ 235 h 277"/>
                <a:gd name="T32" fmla="*/ 93 w 277"/>
                <a:gd name="T33" fmla="*/ 149 h 277"/>
                <a:gd name="T34" fmla="*/ 160 w 277"/>
                <a:gd name="T35" fmla="*/ 160 h 277"/>
                <a:gd name="T36" fmla="*/ 184 w 277"/>
                <a:gd name="T37" fmla="*/ 149 h 277"/>
                <a:gd name="T38" fmla="*/ 224 w 277"/>
                <a:gd name="T39" fmla="*/ 139 h 277"/>
                <a:gd name="T40" fmla="*/ 184 w 277"/>
                <a:gd name="T41" fmla="*/ 128 h 277"/>
                <a:gd name="T42" fmla="*/ 160 w 277"/>
                <a:gd name="T43" fmla="*/ 117 h 277"/>
                <a:gd name="T44" fmla="*/ 93 w 277"/>
                <a:gd name="T45" fmla="*/ 128 h 277"/>
                <a:gd name="T46" fmla="*/ 53 w 277"/>
                <a:gd name="T47" fmla="*/ 139 h 277"/>
                <a:gd name="T48" fmla="*/ 75 w 277"/>
                <a:gd name="T49" fmla="*/ 85 h 277"/>
                <a:gd name="T50" fmla="*/ 99 w 277"/>
                <a:gd name="T51" fmla="*/ 75 h 277"/>
                <a:gd name="T52" fmla="*/ 136 w 277"/>
                <a:gd name="T53" fmla="*/ 75 h 277"/>
                <a:gd name="T54" fmla="*/ 203 w 277"/>
                <a:gd name="T55" fmla="*/ 85 h 277"/>
                <a:gd name="T56" fmla="*/ 203 w 277"/>
                <a:gd name="T57" fmla="*/ 43 h 277"/>
                <a:gd name="T58" fmla="*/ 136 w 277"/>
                <a:gd name="T59" fmla="*/ 53 h 277"/>
                <a:gd name="T60" fmla="*/ 99 w 277"/>
                <a:gd name="T61" fmla="*/ 53 h 277"/>
                <a:gd name="T62" fmla="*/ 75 w 277"/>
                <a:gd name="T63" fmla="*/ 43 h 277"/>
                <a:gd name="T64" fmla="*/ 75 w 277"/>
                <a:gd name="T65" fmla="*/ 8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7" h="277">
                  <a:moveTo>
                    <a:pt x="277" y="267"/>
                  </a:moveTo>
                  <a:cubicBezTo>
                    <a:pt x="277" y="273"/>
                    <a:pt x="273" y="277"/>
                    <a:pt x="267" y="277"/>
                  </a:cubicBezTo>
                  <a:cubicBezTo>
                    <a:pt x="11" y="277"/>
                    <a:pt x="11" y="277"/>
                    <a:pt x="11" y="277"/>
                  </a:cubicBezTo>
                  <a:cubicBezTo>
                    <a:pt x="5" y="277"/>
                    <a:pt x="0" y="273"/>
                    <a:pt x="0" y="267"/>
                  </a:cubicBezTo>
                  <a:cubicBezTo>
                    <a:pt x="0" y="261"/>
                    <a:pt x="5" y="256"/>
                    <a:pt x="11" y="256"/>
                  </a:cubicBezTo>
                  <a:cubicBezTo>
                    <a:pt x="11" y="11"/>
                    <a:pt x="11" y="11"/>
                    <a:pt x="11" y="11"/>
                  </a:cubicBezTo>
                  <a:cubicBezTo>
                    <a:pt x="11" y="5"/>
                    <a:pt x="15" y="0"/>
                    <a:pt x="21" y="0"/>
                  </a:cubicBezTo>
                  <a:cubicBezTo>
                    <a:pt x="27" y="0"/>
                    <a:pt x="32" y="5"/>
                    <a:pt x="32" y="11"/>
                  </a:cubicBezTo>
                  <a:cubicBezTo>
                    <a:pt x="32" y="256"/>
                    <a:pt x="32" y="256"/>
                    <a:pt x="32" y="256"/>
                  </a:cubicBezTo>
                  <a:cubicBezTo>
                    <a:pt x="245" y="256"/>
                    <a:pt x="245" y="256"/>
                    <a:pt x="245" y="256"/>
                  </a:cubicBezTo>
                  <a:cubicBezTo>
                    <a:pt x="245" y="11"/>
                    <a:pt x="245" y="11"/>
                    <a:pt x="245" y="11"/>
                  </a:cubicBezTo>
                  <a:cubicBezTo>
                    <a:pt x="245" y="5"/>
                    <a:pt x="250" y="0"/>
                    <a:pt x="256" y="0"/>
                  </a:cubicBezTo>
                  <a:cubicBezTo>
                    <a:pt x="262" y="0"/>
                    <a:pt x="267" y="5"/>
                    <a:pt x="267" y="11"/>
                  </a:cubicBezTo>
                  <a:cubicBezTo>
                    <a:pt x="267" y="256"/>
                    <a:pt x="267" y="256"/>
                    <a:pt x="267" y="256"/>
                  </a:cubicBezTo>
                  <a:cubicBezTo>
                    <a:pt x="273" y="256"/>
                    <a:pt x="277" y="261"/>
                    <a:pt x="277" y="267"/>
                  </a:cubicBezTo>
                  <a:close/>
                  <a:moveTo>
                    <a:pt x="75" y="235"/>
                  </a:moveTo>
                  <a:cubicBezTo>
                    <a:pt x="83" y="235"/>
                    <a:pt x="89" y="230"/>
                    <a:pt x="93" y="224"/>
                  </a:cubicBezTo>
                  <a:cubicBezTo>
                    <a:pt x="120" y="224"/>
                    <a:pt x="120" y="224"/>
                    <a:pt x="120" y="224"/>
                  </a:cubicBezTo>
                  <a:cubicBezTo>
                    <a:pt x="124" y="230"/>
                    <a:pt x="131" y="235"/>
                    <a:pt x="139" y="235"/>
                  </a:cubicBezTo>
                  <a:cubicBezTo>
                    <a:pt x="147" y="235"/>
                    <a:pt x="153" y="230"/>
                    <a:pt x="157" y="224"/>
                  </a:cubicBezTo>
                  <a:cubicBezTo>
                    <a:pt x="184" y="224"/>
                    <a:pt x="184" y="224"/>
                    <a:pt x="184" y="224"/>
                  </a:cubicBezTo>
                  <a:cubicBezTo>
                    <a:pt x="188" y="230"/>
                    <a:pt x="195" y="235"/>
                    <a:pt x="203" y="235"/>
                  </a:cubicBezTo>
                  <a:cubicBezTo>
                    <a:pt x="214" y="235"/>
                    <a:pt x="224" y="225"/>
                    <a:pt x="224" y="213"/>
                  </a:cubicBezTo>
                  <a:cubicBezTo>
                    <a:pt x="224" y="202"/>
                    <a:pt x="214" y="192"/>
                    <a:pt x="203" y="192"/>
                  </a:cubicBezTo>
                  <a:cubicBezTo>
                    <a:pt x="195" y="192"/>
                    <a:pt x="188" y="196"/>
                    <a:pt x="184" y="203"/>
                  </a:cubicBezTo>
                  <a:cubicBezTo>
                    <a:pt x="157" y="203"/>
                    <a:pt x="157" y="203"/>
                    <a:pt x="157" y="203"/>
                  </a:cubicBezTo>
                  <a:cubicBezTo>
                    <a:pt x="153" y="196"/>
                    <a:pt x="147" y="192"/>
                    <a:pt x="139" y="192"/>
                  </a:cubicBezTo>
                  <a:cubicBezTo>
                    <a:pt x="131" y="192"/>
                    <a:pt x="124" y="196"/>
                    <a:pt x="120" y="203"/>
                  </a:cubicBezTo>
                  <a:cubicBezTo>
                    <a:pt x="93" y="203"/>
                    <a:pt x="93" y="203"/>
                    <a:pt x="93" y="203"/>
                  </a:cubicBezTo>
                  <a:cubicBezTo>
                    <a:pt x="89" y="196"/>
                    <a:pt x="83" y="192"/>
                    <a:pt x="75" y="192"/>
                  </a:cubicBezTo>
                  <a:cubicBezTo>
                    <a:pt x="63" y="192"/>
                    <a:pt x="53" y="202"/>
                    <a:pt x="53" y="213"/>
                  </a:cubicBezTo>
                  <a:cubicBezTo>
                    <a:pt x="53" y="225"/>
                    <a:pt x="63" y="235"/>
                    <a:pt x="75" y="235"/>
                  </a:cubicBezTo>
                  <a:close/>
                  <a:moveTo>
                    <a:pt x="75" y="160"/>
                  </a:moveTo>
                  <a:cubicBezTo>
                    <a:pt x="83" y="160"/>
                    <a:pt x="89" y="156"/>
                    <a:pt x="93" y="149"/>
                  </a:cubicBezTo>
                  <a:cubicBezTo>
                    <a:pt x="142" y="149"/>
                    <a:pt x="142" y="149"/>
                    <a:pt x="142" y="149"/>
                  </a:cubicBezTo>
                  <a:cubicBezTo>
                    <a:pt x="145" y="156"/>
                    <a:pt x="152" y="160"/>
                    <a:pt x="160" y="160"/>
                  </a:cubicBezTo>
                  <a:cubicBezTo>
                    <a:pt x="168" y="160"/>
                    <a:pt x="175" y="156"/>
                    <a:pt x="178" y="149"/>
                  </a:cubicBezTo>
                  <a:cubicBezTo>
                    <a:pt x="184" y="149"/>
                    <a:pt x="184" y="149"/>
                    <a:pt x="184" y="149"/>
                  </a:cubicBezTo>
                  <a:cubicBezTo>
                    <a:pt x="188" y="156"/>
                    <a:pt x="195" y="160"/>
                    <a:pt x="203" y="160"/>
                  </a:cubicBezTo>
                  <a:cubicBezTo>
                    <a:pt x="214" y="160"/>
                    <a:pt x="224" y="150"/>
                    <a:pt x="224" y="139"/>
                  </a:cubicBezTo>
                  <a:cubicBezTo>
                    <a:pt x="224" y="127"/>
                    <a:pt x="214" y="117"/>
                    <a:pt x="203" y="117"/>
                  </a:cubicBezTo>
                  <a:cubicBezTo>
                    <a:pt x="195" y="117"/>
                    <a:pt x="188" y="122"/>
                    <a:pt x="184" y="128"/>
                  </a:cubicBezTo>
                  <a:cubicBezTo>
                    <a:pt x="178" y="128"/>
                    <a:pt x="178" y="128"/>
                    <a:pt x="178" y="128"/>
                  </a:cubicBezTo>
                  <a:cubicBezTo>
                    <a:pt x="175" y="122"/>
                    <a:pt x="168" y="117"/>
                    <a:pt x="160" y="117"/>
                  </a:cubicBezTo>
                  <a:cubicBezTo>
                    <a:pt x="152" y="117"/>
                    <a:pt x="145" y="122"/>
                    <a:pt x="142" y="128"/>
                  </a:cubicBezTo>
                  <a:cubicBezTo>
                    <a:pt x="93" y="128"/>
                    <a:pt x="93" y="128"/>
                    <a:pt x="93" y="128"/>
                  </a:cubicBezTo>
                  <a:cubicBezTo>
                    <a:pt x="89" y="122"/>
                    <a:pt x="83" y="117"/>
                    <a:pt x="75" y="117"/>
                  </a:cubicBezTo>
                  <a:cubicBezTo>
                    <a:pt x="63" y="117"/>
                    <a:pt x="53" y="127"/>
                    <a:pt x="53" y="139"/>
                  </a:cubicBezTo>
                  <a:cubicBezTo>
                    <a:pt x="53" y="150"/>
                    <a:pt x="63" y="160"/>
                    <a:pt x="75" y="160"/>
                  </a:cubicBezTo>
                  <a:close/>
                  <a:moveTo>
                    <a:pt x="75" y="85"/>
                  </a:moveTo>
                  <a:cubicBezTo>
                    <a:pt x="83" y="85"/>
                    <a:pt x="89" y="81"/>
                    <a:pt x="93" y="75"/>
                  </a:cubicBezTo>
                  <a:cubicBezTo>
                    <a:pt x="99" y="75"/>
                    <a:pt x="99" y="75"/>
                    <a:pt x="99" y="75"/>
                  </a:cubicBezTo>
                  <a:cubicBezTo>
                    <a:pt x="103" y="81"/>
                    <a:pt x="109" y="85"/>
                    <a:pt x="117" y="85"/>
                  </a:cubicBezTo>
                  <a:cubicBezTo>
                    <a:pt x="125" y="85"/>
                    <a:pt x="132" y="81"/>
                    <a:pt x="136" y="75"/>
                  </a:cubicBezTo>
                  <a:cubicBezTo>
                    <a:pt x="184" y="75"/>
                    <a:pt x="184" y="75"/>
                    <a:pt x="184" y="75"/>
                  </a:cubicBezTo>
                  <a:cubicBezTo>
                    <a:pt x="188" y="81"/>
                    <a:pt x="195" y="85"/>
                    <a:pt x="203" y="85"/>
                  </a:cubicBezTo>
                  <a:cubicBezTo>
                    <a:pt x="214" y="85"/>
                    <a:pt x="224" y="76"/>
                    <a:pt x="224" y="64"/>
                  </a:cubicBezTo>
                  <a:cubicBezTo>
                    <a:pt x="224" y="52"/>
                    <a:pt x="214" y="43"/>
                    <a:pt x="203" y="43"/>
                  </a:cubicBezTo>
                  <a:cubicBezTo>
                    <a:pt x="195" y="43"/>
                    <a:pt x="188" y="47"/>
                    <a:pt x="184" y="53"/>
                  </a:cubicBezTo>
                  <a:cubicBezTo>
                    <a:pt x="136" y="53"/>
                    <a:pt x="136" y="53"/>
                    <a:pt x="136" y="53"/>
                  </a:cubicBezTo>
                  <a:cubicBezTo>
                    <a:pt x="132" y="47"/>
                    <a:pt x="125" y="43"/>
                    <a:pt x="117" y="43"/>
                  </a:cubicBezTo>
                  <a:cubicBezTo>
                    <a:pt x="109" y="43"/>
                    <a:pt x="103" y="47"/>
                    <a:pt x="99" y="53"/>
                  </a:cubicBezTo>
                  <a:cubicBezTo>
                    <a:pt x="93" y="53"/>
                    <a:pt x="93" y="53"/>
                    <a:pt x="93" y="53"/>
                  </a:cubicBezTo>
                  <a:cubicBezTo>
                    <a:pt x="89" y="47"/>
                    <a:pt x="83" y="43"/>
                    <a:pt x="75" y="43"/>
                  </a:cubicBezTo>
                  <a:cubicBezTo>
                    <a:pt x="63" y="43"/>
                    <a:pt x="53" y="52"/>
                    <a:pt x="53" y="64"/>
                  </a:cubicBezTo>
                  <a:cubicBezTo>
                    <a:pt x="53" y="76"/>
                    <a:pt x="63" y="85"/>
                    <a:pt x="75"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131" name="TextBox 130"/>
          <p:cNvSpPr txBox="1"/>
          <p:nvPr/>
        </p:nvSpPr>
        <p:spPr>
          <a:xfrm>
            <a:off x="7452320" y="3765820"/>
            <a:ext cx="792088" cy="276999"/>
          </a:xfrm>
          <a:prstGeom prst="rect">
            <a:avLst/>
          </a:prstGeom>
          <a:noFill/>
        </p:spPr>
        <p:txBody>
          <a:bodyPr wrap="square" rtlCol="0">
            <a:spAutoFit/>
          </a:bodyPr>
          <a:lstStyle/>
          <a:p>
            <a:r>
              <a:rPr lang="en-ZA" sz="1200" dirty="0"/>
              <a:t>Actuarial</a:t>
            </a:r>
          </a:p>
        </p:txBody>
      </p:sp>
      <p:sp>
        <p:nvSpPr>
          <p:cNvPr id="132" name="TextBox 131"/>
          <p:cNvSpPr txBox="1"/>
          <p:nvPr/>
        </p:nvSpPr>
        <p:spPr>
          <a:xfrm>
            <a:off x="7452320" y="4491275"/>
            <a:ext cx="792088" cy="276999"/>
          </a:xfrm>
          <a:prstGeom prst="rect">
            <a:avLst/>
          </a:prstGeom>
          <a:noFill/>
        </p:spPr>
        <p:txBody>
          <a:bodyPr wrap="square" rtlCol="0">
            <a:spAutoFit/>
          </a:bodyPr>
          <a:lstStyle/>
          <a:p>
            <a:r>
              <a:rPr lang="en-ZA" sz="1200" dirty="0"/>
              <a:t>Finance</a:t>
            </a:r>
          </a:p>
        </p:txBody>
      </p:sp>
      <p:cxnSp>
        <p:nvCxnSpPr>
          <p:cNvPr id="141" name="Elbow Connector 140"/>
          <p:cNvCxnSpPr>
            <a:stCxn id="49" idx="1"/>
            <a:endCxn id="48" idx="3"/>
          </p:cNvCxnSpPr>
          <p:nvPr/>
        </p:nvCxnSpPr>
        <p:spPr bwMode="auto">
          <a:xfrm rot="10800000" flipV="1">
            <a:off x="3429704" y="2262866"/>
            <a:ext cx="2339194" cy="187634"/>
          </a:xfrm>
          <a:prstGeom prst="bentConnector3">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sp>
        <p:nvSpPr>
          <p:cNvPr id="142" name="Rectangle 141"/>
          <p:cNvSpPr/>
          <p:nvPr/>
        </p:nvSpPr>
        <p:spPr bwMode="auto">
          <a:xfrm>
            <a:off x="7388938" y="1816536"/>
            <a:ext cx="936104" cy="93784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dirty="0">
              <a:ln>
                <a:noFill/>
              </a:ln>
              <a:solidFill>
                <a:schemeClr val="tx1"/>
              </a:solidFill>
              <a:effectLst/>
              <a:latin typeface="Arial" charset="0"/>
              <a:ea typeface="ＭＳ Ｐゴシック" pitchFamily="1" charset="-128"/>
            </a:endParaRPr>
          </a:p>
        </p:txBody>
      </p:sp>
      <p:sp>
        <p:nvSpPr>
          <p:cNvPr id="146" name="TextBox 145"/>
          <p:cNvSpPr txBox="1"/>
          <p:nvPr/>
        </p:nvSpPr>
        <p:spPr>
          <a:xfrm>
            <a:off x="7390845" y="2346774"/>
            <a:ext cx="961274" cy="276999"/>
          </a:xfrm>
          <a:prstGeom prst="rect">
            <a:avLst/>
          </a:prstGeom>
          <a:noFill/>
        </p:spPr>
        <p:txBody>
          <a:bodyPr wrap="square" rtlCol="0">
            <a:spAutoFit/>
          </a:bodyPr>
          <a:lstStyle/>
          <a:p>
            <a:pPr algn="ctr"/>
            <a:r>
              <a:rPr lang="en-ZA" sz="1200" dirty="0"/>
              <a:t>HAF</a:t>
            </a:r>
          </a:p>
        </p:txBody>
      </p:sp>
      <p:grpSp>
        <p:nvGrpSpPr>
          <p:cNvPr id="150" name="Group 892"/>
          <p:cNvGrpSpPr>
            <a:grpSpLocks noChangeAspect="1"/>
          </p:cNvGrpSpPr>
          <p:nvPr/>
        </p:nvGrpSpPr>
        <p:grpSpPr bwMode="auto">
          <a:xfrm>
            <a:off x="7672479" y="1958420"/>
            <a:ext cx="369021" cy="370106"/>
            <a:chOff x="4270" y="3457"/>
            <a:chExt cx="340" cy="341"/>
          </a:xfrm>
          <a:solidFill>
            <a:schemeClr val="accent1"/>
          </a:solidFill>
        </p:grpSpPr>
        <p:sp>
          <p:nvSpPr>
            <p:cNvPr id="151" name="Freeform 893"/>
            <p:cNvSpPr>
              <a:spLocks noEditPoints="1"/>
            </p:cNvSpPr>
            <p:nvPr/>
          </p:nvSpPr>
          <p:spPr bwMode="auto">
            <a:xfrm>
              <a:off x="4334" y="3521"/>
              <a:ext cx="192" cy="192"/>
            </a:xfrm>
            <a:custGeom>
              <a:avLst/>
              <a:gdLst>
                <a:gd name="T0" fmla="*/ 285 w 289"/>
                <a:gd name="T1" fmla="*/ 269 h 288"/>
                <a:gd name="T2" fmla="*/ 189 w 289"/>
                <a:gd name="T3" fmla="*/ 174 h 288"/>
                <a:gd name="T4" fmla="*/ 213 w 289"/>
                <a:gd name="T5" fmla="*/ 106 h 288"/>
                <a:gd name="T6" fmla="*/ 106 w 289"/>
                <a:gd name="T7" fmla="*/ 0 h 288"/>
                <a:gd name="T8" fmla="*/ 0 w 289"/>
                <a:gd name="T9" fmla="*/ 106 h 288"/>
                <a:gd name="T10" fmla="*/ 106 w 289"/>
                <a:gd name="T11" fmla="*/ 213 h 288"/>
                <a:gd name="T12" fmla="*/ 174 w 289"/>
                <a:gd name="T13" fmla="*/ 189 h 288"/>
                <a:gd name="T14" fmla="*/ 269 w 289"/>
                <a:gd name="T15" fmla="*/ 285 h 288"/>
                <a:gd name="T16" fmla="*/ 277 w 289"/>
                <a:gd name="T17" fmla="*/ 288 h 288"/>
                <a:gd name="T18" fmla="*/ 285 w 289"/>
                <a:gd name="T19" fmla="*/ 285 h 288"/>
                <a:gd name="T20" fmla="*/ 285 w 289"/>
                <a:gd name="T21" fmla="*/ 269 h 288"/>
                <a:gd name="T22" fmla="*/ 106 w 289"/>
                <a:gd name="T23" fmla="*/ 192 h 288"/>
                <a:gd name="T24" fmla="*/ 21 w 289"/>
                <a:gd name="T25" fmla="*/ 106 h 288"/>
                <a:gd name="T26" fmla="*/ 106 w 289"/>
                <a:gd name="T27" fmla="*/ 21 h 288"/>
                <a:gd name="T28" fmla="*/ 192 w 289"/>
                <a:gd name="T29" fmla="*/ 106 h 288"/>
                <a:gd name="T30" fmla="*/ 106 w 289"/>
                <a:gd name="T31"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88">
                  <a:moveTo>
                    <a:pt x="285" y="269"/>
                  </a:moveTo>
                  <a:cubicBezTo>
                    <a:pt x="189" y="174"/>
                    <a:pt x="189" y="174"/>
                    <a:pt x="189" y="174"/>
                  </a:cubicBezTo>
                  <a:cubicBezTo>
                    <a:pt x="204" y="155"/>
                    <a:pt x="213" y="132"/>
                    <a:pt x="213" y="106"/>
                  </a:cubicBezTo>
                  <a:cubicBezTo>
                    <a:pt x="213" y="48"/>
                    <a:pt x="165" y="0"/>
                    <a:pt x="106" y="0"/>
                  </a:cubicBezTo>
                  <a:cubicBezTo>
                    <a:pt x="48" y="0"/>
                    <a:pt x="0" y="48"/>
                    <a:pt x="0" y="106"/>
                  </a:cubicBezTo>
                  <a:cubicBezTo>
                    <a:pt x="0" y="165"/>
                    <a:pt x="48" y="213"/>
                    <a:pt x="106" y="213"/>
                  </a:cubicBezTo>
                  <a:cubicBezTo>
                    <a:pt x="132" y="213"/>
                    <a:pt x="155" y="204"/>
                    <a:pt x="174" y="189"/>
                  </a:cubicBezTo>
                  <a:cubicBezTo>
                    <a:pt x="269" y="285"/>
                    <a:pt x="269" y="285"/>
                    <a:pt x="269" y="285"/>
                  </a:cubicBezTo>
                  <a:cubicBezTo>
                    <a:pt x="272" y="287"/>
                    <a:pt x="274" y="288"/>
                    <a:pt x="277" y="288"/>
                  </a:cubicBezTo>
                  <a:cubicBezTo>
                    <a:pt x="280" y="288"/>
                    <a:pt x="282" y="287"/>
                    <a:pt x="285" y="285"/>
                  </a:cubicBezTo>
                  <a:cubicBezTo>
                    <a:pt x="289" y="280"/>
                    <a:pt x="289" y="274"/>
                    <a:pt x="285" y="269"/>
                  </a:cubicBezTo>
                  <a:close/>
                  <a:moveTo>
                    <a:pt x="106" y="192"/>
                  </a:moveTo>
                  <a:cubicBezTo>
                    <a:pt x="59" y="192"/>
                    <a:pt x="21" y="153"/>
                    <a:pt x="21" y="106"/>
                  </a:cubicBezTo>
                  <a:cubicBezTo>
                    <a:pt x="21" y="59"/>
                    <a:pt x="59" y="21"/>
                    <a:pt x="106" y="21"/>
                  </a:cubicBezTo>
                  <a:cubicBezTo>
                    <a:pt x="153" y="21"/>
                    <a:pt x="192" y="59"/>
                    <a:pt x="192" y="106"/>
                  </a:cubicBezTo>
                  <a:cubicBezTo>
                    <a:pt x="192" y="153"/>
                    <a:pt x="153" y="192"/>
                    <a:pt x="106" y="1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894"/>
            <p:cNvSpPr>
              <a:spLocks noEditPoints="1"/>
            </p:cNvSpPr>
            <p:nvPr/>
          </p:nvSpPr>
          <p:spPr bwMode="auto">
            <a:xfrm>
              <a:off x="4270" y="3457"/>
              <a:ext cx="340" cy="341"/>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153" name="Straight Arrow Connector 152"/>
          <p:cNvCxnSpPr>
            <a:stCxn id="39" idx="0"/>
            <a:endCxn id="142" idx="2"/>
          </p:cNvCxnSpPr>
          <p:nvPr/>
        </p:nvCxnSpPr>
        <p:spPr bwMode="auto">
          <a:xfrm flipV="1">
            <a:off x="7848364" y="2754376"/>
            <a:ext cx="8626" cy="455925"/>
          </a:xfrm>
          <a:prstGeom prst="straightConnector1">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sp>
        <p:nvSpPr>
          <p:cNvPr id="3" name="Slide Number Placeholder 2">
            <a:extLst>
              <a:ext uri="{FF2B5EF4-FFF2-40B4-BE49-F238E27FC236}">
                <a16:creationId xmlns:a16="http://schemas.microsoft.com/office/drawing/2014/main" id="{C57A2C23-8915-4809-877B-382A1D565F32}"/>
              </a:ext>
            </a:extLst>
          </p:cNvPr>
          <p:cNvSpPr>
            <a:spLocks noGrp="1"/>
          </p:cNvSpPr>
          <p:nvPr>
            <p:ph type="sldNum" sz="quarter" idx="12"/>
          </p:nvPr>
        </p:nvSpPr>
        <p:spPr>
          <a:xfrm>
            <a:off x="6727313" y="6400800"/>
            <a:ext cx="1905000" cy="457200"/>
          </a:xfrm>
        </p:spPr>
        <p:txBody>
          <a:bodyPr/>
          <a:lstStyle/>
          <a:p>
            <a:pPr>
              <a:defRPr/>
            </a:pPr>
            <a:fld id="{1423FF57-415F-4004-9178-180C1E74BD78}" type="slidenum">
              <a:rPr lang="en-US" sz="1000" smtClean="0">
                <a:latin typeface="Century Gothic" panose="020B0502020202020204" pitchFamily="34" charset="0"/>
              </a:rPr>
              <a:pPr>
                <a:defRPr/>
              </a:pPr>
              <a:t>6</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394716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4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90" grpId="0"/>
      <p:bldP spid="93" grpId="0"/>
      <p:bldP spid="95" grpId="0"/>
      <p:bldP spid="9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Table 22"/>
          <p:cNvGraphicFramePr>
            <a:graphicFrameLocks noGrp="1"/>
          </p:cNvGraphicFramePr>
          <p:nvPr>
            <p:extLst>
              <p:ext uri="{D42A27DB-BD31-4B8C-83A1-F6EECF244321}">
                <p14:modId xmlns:p14="http://schemas.microsoft.com/office/powerpoint/2010/main" val="2769590057"/>
              </p:ext>
            </p:extLst>
          </p:nvPr>
        </p:nvGraphicFramePr>
        <p:xfrm>
          <a:off x="685800" y="1181100"/>
          <a:ext cx="7918650" cy="4480146"/>
        </p:xfrm>
        <a:graphic>
          <a:graphicData uri="http://schemas.openxmlformats.org/drawingml/2006/table">
            <a:tbl>
              <a:tblPr bandRow="1">
                <a:tableStyleId>{2D5ABB26-0587-4C30-8999-92F81FD0307C}</a:tableStyleId>
              </a:tblPr>
              <a:tblGrid>
                <a:gridCol w="1583730">
                  <a:extLst>
                    <a:ext uri="{9D8B030D-6E8A-4147-A177-3AD203B41FA5}">
                      <a16:colId xmlns:a16="http://schemas.microsoft.com/office/drawing/2014/main" val="3168082128"/>
                    </a:ext>
                  </a:extLst>
                </a:gridCol>
                <a:gridCol w="1583730">
                  <a:extLst>
                    <a:ext uri="{9D8B030D-6E8A-4147-A177-3AD203B41FA5}">
                      <a16:colId xmlns:a16="http://schemas.microsoft.com/office/drawing/2014/main" val="3682223593"/>
                    </a:ext>
                  </a:extLst>
                </a:gridCol>
                <a:gridCol w="1583730">
                  <a:extLst>
                    <a:ext uri="{9D8B030D-6E8A-4147-A177-3AD203B41FA5}">
                      <a16:colId xmlns:a16="http://schemas.microsoft.com/office/drawing/2014/main" val="2772607763"/>
                    </a:ext>
                  </a:extLst>
                </a:gridCol>
                <a:gridCol w="1583730">
                  <a:extLst>
                    <a:ext uri="{9D8B030D-6E8A-4147-A177-3AD203B41FA5}">
                      <a16:colId xmlns:a16="http://schemas.microsoft.com/office/drawing/2014/main" val="465756143"/>
                    </a:ext>
                  </a:extLst>
                </a:gridCol>
                <a:gridCol w="1583730">
                  <a:extLst>
                    <a:ext uri="{9D8B030D-6E8A-4147-A177-3AD203B41FA5}">
                      <a16:colId xmlns:a16="http://schemas.microsoft.com/office/drawing/2014/main" val="334899514"/>
                    </a:ext>
                  </a:extLst>
                </a:gridCol>
              </a:tblGrid>
              <a:tr h="746691">
                <a:tc>
                  <a:txBody>
                    <a:bodyPr/>
                    <a:lstStyle/>
                    <a:p>
                      <a:endParaRPr lang="en-ZA" dirty="0"/>
                    </a:p>
                  </a:txBody>
                  <a:tcPr>
                    <a:solidFill>
                      <a:schemeClr val="accent1"/>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accent1"/>
                    </a:solidFill>
                  </a:tcPr>
                </a:tc>
                <a:extLst>
                  <a:ext uri="{0D108BD9-81ED-4DB2-BD59-A6C34878D82A}">
                    <a16:rowId xmlns:a16="http://schemas.microsoft.com/office/drawing/2014/main" val="1695847849"/>
                  </a:ext>
                </a:extLst>
              </a:tr>
              <a:tr h="746691">
                <a:tc>
                  <a:txBody>
                    <a:bodyPr/>
                    <a:lstStyle/>
                    <a:p>
                      <a:endParaRPr lang="en-ZA" dirty="0"/>
                    </a:p>
                  </a:txBody>
                  <a:tcPr>
                    <a:solidFill>
                      <a:schemeClr val="accent1"/>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accent1"/>
                    </a:solidFill>
                  </a:tcPr>
                </a:tc>
                <a:extLst>
                  <a:ext uri="{0D108BD9-81ED-4DB2-BD59-A6C34878D82A}">
                    <a16:rowId xmlns:a16="http://schemas.microsoft.com/office/drawing/2014/main" val="3215699509"/>
                  </a:ext>
                </a:extLst>
              </a:tr>
              <a:tr h="746691">
                <a:tc>
                  <a:txBody>
                    <a:bodyPr/>
                    <a:lstStyle/>
                    <a:p>
                      <a:endParaRPr lang="en-ZA" dirty="0"/>
                    </a:p>
                  </a:txBody>
                  <a:tcPr>
                    <a:solidFill>
                      <a:schemeClr val="accent1"/>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accent1"/>
                    </a:solidFill>
                  </a:tcPr>
                </a:tc>
                <a:extLst>
                  <a:ext uri="{0D108BD9-81ED-4DB2-BD59-A6C34878D82A}">
                    <a16:rowId xmlns:a16="http://schemas.microsoft.com/office/drawing/2014/main" val="1840692173"/>
                  </a:ext>
                </a:extLst>
              </a:tr>
              <a:tr h="746691">
                <a:tc>
                  <a:txBody>
                    <a:bodyPr/>
                    <a:lstStyle/>
                    <a:p>
                      <a:endParaRPr lang="en-ZA" dirty="0"/>
                    </a:p>
                  </a:txBody>
                  <a:tcPr>
                    <a:solidFill>
                      <a:schemeClr val="accent1"/>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accent1"/>
                    </a:solidFill>
                  </a:tcPr>
                </a:tc>
                <a:extLst>
                  <a:ext uri="{0D108BD9-81ED-4DB2-BD59-A6C34878D82A}">
                    <a16:rowId xmlns:a16="http://schemas.microsoft.com/office/drawing/2014/main" val="304351363"/>
                  </a:ext>
                </a:extLst>
              </a:tr>
              <a:tr h="746691">
                <a:tc>
                  <a:txBody>
                    <a:bodyPr/>
                    <a:lstStyle/>
                    <a:p>
                      <a:endParaRPr lang="en-ZA" dirty="0"/>
                    </a:p>
                  </a:txBody>
                  <a:tcPr>
                    <a:solidFill>
                      <a:schemeClr val="accent1"/>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bg2"/>
                    </a:solidFill>
                  </a:tcPr>
                </a:tc>
                <a:tc>
                  <a:txBody>
                    <a:bodyPr/>
                    <a:lstStyle/>
                    <a:p>
                      <a:endParaRPr lang="en-ZA" dirty="0"/>
                    </a:p>
                  </a:txBody>
                  <a:tcPr>
                    <a:solidFill>
                      <a:schemeClr val="accent1"/>
                    </a:solidFill>
                  </a:tcPr>
                </a:tc>
                <a:extLst>
                  <a:ext uri="{0D108BD9-81ED-4DB2-BD59-A6C34878D82A}">
                    <a16:rowId xmlns:a16="http://schemas.microsoft.com/office/drawing/2014/main" val="3475727719"/>
                  </a:ext>
                </a:extLst>
              </a:tr>
              <a:tr h="746691">
                <a:tc>
                  <a:txBody>
                    <a:bodyPr/>
                    <a:lstStyle/>
                    <a:p>
                      <a:pPr algn="ctr"/>
                      <a:endParaRPr lang="en-ZA" sz="1600" b="1" i="1" dirty="0">
                        <a:solidFill>
                          <a:schemeClr val="bg1"/>
                        </a:solidFill>
                      </a:endParaRPr>
                    </a:p>
                  </a:txBody>
                  <a:tcPr anchor="ctr">
                    <a:solidFill>
                      <a:schemeClr val="accent1"/>
                    </a:solidFill>
                  </a:tcPr>
                </a:tc>
                <a:tc>
                  <a:txBody>
                    <a:bodyPr/>
                    <a:lstStyle/>
                    <a:p>
                      <a:pPr algn="ctr"/>
                      <a:endParaRPr lang="en-ZA" sz="1600" b="1" i="1" dirty="0">
                        <a:solidFill>
                          <a:schemeClr val="bg1"/>
                        </a:solidFill>
                      </a:endParaRPr>
                    </a:p>
                  </a:txBody>
                  <a:tcPr anchor="ctr">
                    <a:solidFill>
                      <a:schemeClr val="bg2"/>
                    </a:solidFill>
                  </a:tcPr>
                </a:tc>
                <a:tc>
                  <a:txBody>
                    <a:bodyPr/>
                    <a:lstStyle/>
                    <a:p>
                      <a:pPr algn="ctr"/>
                      <a:endParaRPr lang="en-ZA" sz="1600" b="1" i="1" dirty="0">
                        <a:solidFill>
                          <a:schemeClr val="bg1"/>
                        </a:solidFill>
                      </a:endParaRPr>
                    </a:p>
                  </a:txBody>
                  <a:tcPr anchor="ctr">
                    <a:solidFill>
                      <a:schemeClr val="bg2"/>
                    </a:solidFill>
                  </a:tcPr>
                </a:tc>
                <a:tc>
                  <a:txBody>
                    <a:bodyPr/>
                    <a:lstStyle/>
                    <a:p>
                      <a:pPr algn="ctr"/>
                      <a:endParaRPr lang="en-ZA" sz="1600" b="1" i="1" dirty="0">
                        <a:solidFill>
                          <a:schemeClr val="bg1"/>
                        </a:solidFill>
                      </a:endParaRPr>
                    </a:p>
                  </a:txBody>
                  <a:tcPr anchor="ctr">
                    <a:solidFill>
                      <a:schemeClr val="bg2"/>
                    </a:solidFill>
                  </a:tcPr>
                </a:tc>
                <a:tc>
                  <a:txBody>
                    <a:bodyPr/>
                    <a:lstStyle/>
                    <a:p>
                      <a:pPr algn="ctr"/>
                      <a:endParaRPr lang="en-ZA" sz="1600" b="1" i="1" dirty="0">
                        <a:solidFill>
                          <a:schemeClr val="bg1"/>
                        </a:solidFill>
                      </a:endParaRPr>
                    </a:p>
                  </a:txBody>
                  <a:tcPr anchor="ctr">
                    <a:solidFill>
                      <a:schemeClr val="accent1"/>
                    </a:solidFill>
                  </a:tcPr>
                </a:tc>
                <a:extLst>
                  <a:ext uri="{0D108BD9-81ED-4DB2-BD59-A6C34878D82A}">
                    <a16:rowId xmlns:a16="http://schemas.microsoft.com/office/drawing/2014/main" val="2227688482"/>
                  </a:ext>
                </a:extLst>
              </a:tr>
            </a:tbl>
          </a:graphicData>
        </a:graphic>
      </p:graphicFrame>
      <p:sp>
        <p:nvSpPr>
          <p:cNvPr id="2" name="Title 1"/>
          <p:cNvSpPr>
            <a:spLocks noGrp="1"/>
          </p:cNvSpPr>
          <p:nvPr>
            <p:ph type="title"/>
          </p:nvPr>
        </p:nvSpPr>
        <p:spPr>
          <a:xfrm>
            <a:off x="685800" y="609600"/>
            <a:ext cx="7772400" cy="560889"/>
          </a:xfrm>
        </p:spPr>
        <p:txBody>
          <a:bodyPr anchor="t"/>
          <a:lstStyle/>
          <a:p>
            <a:r>
              <a:rPr lang="en-ZA" sz="2800" dirty="0">
                <a:latin typeface="Century Gothic" panose="020B0502020202020204" pitchFamily="34" charset="0"/>
              </a:rPr>
              <a:t>Retirement Funds: Systems and Admin</a:t>
            </a:r>
          </a:p>
        </p:txBody>
      </p:sp>
      <p:sp>
        <p:nvSpPr>
          <p:cNvPr id="46" name="Rectangle 45"/>
          <p:cNvSpPr/>
          <p:nvPr/>
        </p:nvSpPr>
        <p:spPr bwMode="auto">
          <a:xfrm>
            <a:off x="3453329" y="2474019"/>
            <a:ext cx="2475643" cy="1739208"/>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dirty="0">
              <a:ln>
                <a:noFill/>
              </a:ln>
              <a:solidFill>
                <a:schemeClr val="tx1"/>
              </a:solidFill>
              <a:effectLst/>
              <a:latin typeface="Arial" charset="0"/>
              <a:ea typeface="ＭＳ Ｐゴシック" pitchFamily="1" charset="-128"/>
            </a:endParaRPr>
          </a:p>
          <a:p>
            <a:pPr marL="0" marR="0" indent="0" algn="ctr" defTabSz="914400" rtl="0" eaLnBrk="0" fontAlgn="base" latinLnBrk="0" hangingPunct="0">
              <a:lnSpc>
                <a:spcPct val="100000"/>
              </a:lnSpc>
              <a:spcBef>
                <a:spcPct val="0"/>
              </a:spcBef>
              <a:spcAft>
                <a:spcPct val="0"/>
              </a:spcAft>
              <a:buClrTx/>
              <a:buSzTx/>
              <a:buFontTx/>
              <a:buNone/>
              <a:tabLst/>
            </a:pPr>
            <a:endParaRPr lang="en-ZA" dirty="0">
              <a:solidFill>
                <a:schemeClr val="tx1"/>
              </a:solidFill>
              <a:latin typeface="Arial" charset="0"/>
              <a:ea typeface="ＭＳ Ｐゴシック" pitchFamily="1" charset="-128"/>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ZA" sz="2400" b="0" i="0" u="none" strike="noStrike" cap="none" normalizeH="0" baseline="0" dirty="0">
                <a:ln>
                  <a:noFill/>
                </a:ln>
                <a:solidFill>
                  <a:schemeClr val="tx1"/>
                </a:solidFill>
                <a:effectLst/>
                <a:latin typeface="Arial" charset="0"/>
                <a:ea typeface="ＭＳ Ｐゴシック" pitchFamily="1" charset="-128"/>
              </a:rPr>
              <a:t>Administrator</a:t>
            </a:r>
          </a:p>
        </p:txBody>
      </p:sp>
      <p:sp>
        <p:nvSpPr>
          <p:cNvPr id="39" name="Rectangle 38"/>
          <p:cNvSpPr/>
          <p:nvPr/>
        </p:nvSpPr>
        <p:spPr bwMode="auto">
          <a:xfrm>
            <a:off x="7418309" y="1850486"/>
            <a:ext cx="857946" cy="2078308"/>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dirty="0">
              <a:ln>
                <a:noFill/>
              </a:ln>
              <a:solidFill>
                <a:schemeClr val="tx1"/>
              </a:solidFill>
              <a:effectLst/>
              <a:latin typeface="Arial" charset="0"/>
              <a:ea typeface="ＭＳ Ｐゴシック" pitchFamily="1" charset="-128"/>
            </a:endParaRPr>
          </a:p>
        </p:txBody>
      </p:sp>
      <p:cxnSp>
        <p:nvCxnSpPr>
          <p:cNvPr id="61" name="Straight Arrow Connector 60"/>
          <p:cNvCxnSpPr>
            <a:cxnSpLocks/>
          </p:cNvCxnSpPr>
          <p:nvPr/>
        </p:nvCxnSpPr>
        <p:spPr bwMode="auto">
          <a:xfrm>
            <a:off x="5928972" y="3498270"/>
            <a:ext cx="1530504" cy="0"/>
          </a:xfrm>
          <a:prstGeom prst="straightConnector1">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grpSp>
        <p:nvGrpSpPr>
          <p:cNvPr id="125" name="Group 763"/>
          <p:cNvGrpSpPr>
            <a:grpSpLocks noChangeAspect="1"/>
          </p:cNvGrpSpPr>
          <p:nvPr/>
        </p:nvGrpSpPr>
        <p:grpSpPr bwMode="gray">
          <a:xfrm>
            <a:off x="7663291" y="3106157"/>
            <a:ext cx="369064" cy="367982"/>
            <a:chOff x="3203" y="3365"/>
            <a:chExt cx="341" cy="340"/>
          </a:xfrm>
          <a:solidFill>
            <a:schemeClr val="accent1"/>
          </a:solidFill>
        </p:grpSpPr>
        <p:sp>
          <p:nvSpPr>
            <p:cNvPr id="126" name="Freeform 764"/>
            <p:cNvSpPr>
              <a:spLocks noEditPoints="1"/>
            </p:cNvSpPr>
            <p:nvPr/>
          </p:nvSpPr>
          <p:spPr bwMode="gray">
            <a:xfrm>
              <a:off x="3295" y="3429"/>
              <a:ext cx="156" cy="212"/>
            </a:xfrm>
            <a:custGeom>
              <a:avLst/>
              <a:gdLst>
                <a:gd name="T0" fmla="*/ 11 w 235"/>
                <a:gd name="T1" fmla="*/ 0 h 320"/>
                <a:gd name="T2" fmla="*/ 0 w 235"/>
                <a:gd name="T3" fmla="*/ 309 h 320"/>
                <a:gd name="T4" fmla="*/ 224 w 235"/>
                <a:gd name="T5" fmla="*/ 320 h 320"/>
                <a:gd name="T6" fmla="*/ 235 w 235"/>
                <a:gd name="T7" fmla="*/ 10 h 320"/>
                <a:gd name="T8" fmla="*/ 214 w 235"/>
                <a:gd name="T9" fmla="*/ 298 h 320"/>
                <a:gd name="T10" fmla="*/ 22 w 235"/>
                <a:gd name="T11" fmla="*/ 21 h 320"/>
                <a:gd name="T12" fmla="*/ 214 w 235"/>
                <a:gd name="T13" fmla="*/ 298 h 320"/>
                <a:gd name="T14" fmla="*/ 182 w 235"/>
                <a:gd name="T15" fmla="*/ 106 h 320"/>
                <a:gd name="T16" fmla="*/ 192 w 235"/>
                <a:gd name="T17" fmla="*/ 53 h 320"/>
                <a:gd name="T18" fmla="*/ 54 w 235"/>
                <a:gd name="T19" fmla="*/ 42 h 320"/>
                <a:gd name="T20" fmla="*/ 43 w 235"/>
                <a:gd name="T21" fmla="*/ 96 h 320"/>
                <a:gd name="T22" fmla="*/ 64 w 235"/>
                <a:gd name="T23" fmla="*/ 64 h 320"/>
                <a:gd name="T24" fmla="*/ 171 w 235"/>
                <a:gd name="T25" fmla="*/ 85 h 320"/>
                <a:gd name="T26" fmla="*/ 64 w 235"/>
                <a:gd name="T27" fmla="*/ 64 h 320"/>
                <a:gd name="T28" fmla="*/ 54 w 235"/>
                <a:gd name="T29" fmla="*/ 128 h 320"/>
                <a:gd name="T30" fmla="*/ 54 w 235"/>
                <a:gd name="T31" fmla="*/ 149 h 320"/>
                <a:gd name="T32" fmla="*/ 107 w 235"/>
                <a:gd name="T33" fmla="*/ 138 h 320"/>
                <a:gd name="T34" fmla="*/ 86 w 235"/>
                <a:gd name="T35" fmla="*/ 138 h 320"/>
                <a:gd name="T36" fmla="*/ 107 w 235"/>
                <a:gd name="T37" fmla="*/ 138 h 320"/>
                <a:gd name="T38" fmla="*/ 139 w 235"/>
                <a:gd name="T39" fmla="*/ 149 h 320"/>
                <a:gd name="T40" fmla="*/ 139 w 235"/>
                <a:gd name="T41" fmla="*/ 128 h 320"/>
                <a:gd name="T42" fmla="*/ 192 w 235"/>
                <a:gd name="T43" fmla="*/ 138 h 320"/>
                <a:gd name="T44" fmla="*/ 171 w 235"/>
                <a:gd name="T45" fmla="*/ 138 h 320"/>
                <a:gd name="T46" fmla="*/ 192 w 235"/>
                <a:gd name="T47" fmla="*/ 138 h 320"/>
                <a:gd name="T48" fmla="*/ 54 w 235"/>
                <a:gd name="T49" fmla="*/ 170 h 320"/>
                <a:gd name="T50" fmla="*/ 54 w 235"/>
                <a:gd name="T51" fmla="*/ 192 h 320"/>
                <a:gd name="T52" fmla="*/ 107 w 235"/>
                <a:gd name="T53" fmla="*/ 181 h 320"/>
                <a:gd name="T54" fmla="*/ 86 w 235"/>
                <a:gd name="T55" fmla="*/ 181 h 320"/>
                <a:gd name="T56" fmla="*/ 107 w 235"/>
                <a:gd name="T57" fmla="*/ 181 h 320"/>
                <a:gd name="T58" fmla="*/ 139 w 235"/>
                <a:gd name="T59" fmla="*/ 192 h 320"/>
                <a:gd name="T60" fmla="*/ 139 w 235"/>
                <a:gd name="T61" fmla="*/ 170 h 320"/>
                <a:gd name="T62" fmla="*/ 192 w 235"/>
                <a:gd name="T63" fmla="*/ 181 h 320"/>
                <a:gd name="T64" fmla="*/ 171 w 235"/>
                <a:gd name="T65" fmla="*/ 181 h 320"/>
                <a:gd name="T66" fmla="*/ 192 w 235"/>
                <a:gd name="T67" fmla="*/ 181 h 320"/>
                <a:gd name="T68" fmla="*/ 54 w 235"/>
                <a:gd name="T69" fmla="*/ 213 h 320"/>
                <a:gd name="T70" fmla="*/ 54 w 235"/>
                <a:gd name="T71" fmla="*/ 234 h 320"/>
                <a:gd name="T72" fmla="*/ 107 w 235"/>
                <a:gd name="T73" fmla="*/ 224 h 320"/>
                <a:gd name="T74" fmla="*/ 86 w 235"/>
                <a:gd name="T75" fmla="*/ 224 h 320"/>
                <a:gd name="T76" fmla="*/ 107 w 235"/>
                <a:gd name="T77" fmla="*/ 224 h 320"/>
                <a:gd name="T78" fmla="*/ 139 w 235"/>
                <a:gd name="T79" fmla="*/ 234 h 320"/>
                <a:gd name="T80" fmla="*/ 139 w 235"/>
                <a:gd name="T81" fmla="*/ 213 h 320"/>
                <a:gd name="T82" fmla="*/ 192 w 235"/>
                <a:gd name="T83" fmla="*/ 224 h 320"/>
                <a:gd name="T84" fmla="*/ 182 w 235"/>
                <a:gd name="T85" fmla="*/ 277 h 320"/>
                <a:gd name="T86" fmla="*/ 171 w 235"/>
                <a:gd name="T87" fmla="*/ 224 h 320"/>
                <a:gd name="T88" fmla="*/ 192 w 235"/>
                <a:gd name="T89" fmla="*/ 224 h 320"/>
                <a:gd name="T90" fmla="*/ 54 w 235"/>
                <a:gd name="T91" fmla="*/ 256 h 320"/>
                <a:gd name="T92" fmla="*/ 54 w 235"/>
                <a:gd name="T93" fmla="*/ 277 h 320"/>
                <a:gd name="T94" fmla="*/ 107 w 235"/>
                <a:gd name="T95" fmla="*/ 266 h 320"/>
                <a:gd name="T96" fmla="*/ 86 w 235"/>
                <a:gd name="T97" fmla="*/ 266 h 320"/>
                <a:gd name="T98" fmla="*/ 107 w 235"/>
                <a:gd name="T99" fmla="*/ 266 h 320"/>
                <a:gd name="T100" fmla="*/ 139 w 235"/>
                <a:gd name="T101" fmla="*/ 277 h 320"/>
                <a:gd name="T102" fmla="*/ 139 w 235"/>
                <a:gd name="T103" fmla="*/ 25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5" h="320">
                  <a:moveTo>
                    <a:pt x="224" y="0"/>
                  </a:move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10"/>
                    <a:pt x="235" y="10"/>
                    <a:pt x="235" y="10"/>
                  </a:cubicBezTo>
                  <a:cubicBezTo>
                    <a:pt x="235" y="4"/>
                    <a:pt x="230" y="0"/>
                    <a:pt x="224" y="0"/>
                  </a:cubicBezTo>
                  <a:close/>
                  <a:moveTo>
                    <a:pt x="214" y="298"/>
                  </a:moveTo>
                  <a:cubicBezTo>
                    <a:pt x="22" y="298"/>
                    <a:pt x="22" y="298"/>
                    <a:pt x="22" y="298"/>
                  </a:cubicBezTo>
                  <a:cubicBezTo>
                    <a:pt x="22" y="21"/>
                    <a:pt x="22" y="21"/>
                    <a:pt x="22" y="21"/>
                  </a:cubicBezTo>
                  <a:cubicBezTo>
                    <a:pt x="214" y="21"/>
                    <a:pt x="214" y="21"/>
                    <a:pt x="214" y="21"/>
                  </a:cubicBezTo>
                  <a:lnTo>
                    <a:pt x="214" y="298"/>
                  </a:lnTo>
                  <a:close/>
                  <a:moveTo>
                    <a:pt x="54" y="106"/>
                  </a:moveTo>
                  <a:cubicBezTo>
                    <a:pt x="182" y="106"/>
                    <a:pt x="182" y="106"/>
                    <a:pt x="182" y="106"/>
                  </a:cubicBezTo>
                  <a:cubicBezTo>
                    <a:pt x="188" y="106"/>
                    <a:pt x="192" y="102"/>
                    <a:pt x="192" y="96"/>
                  </a:cubicBezTo>
                  <a:cubicBezTo>
                    <a:pt x="192" y="53"/>
                    <a:pt x="192" y="53"/>
                    <a:pt x="192" y="53"/>
                  </a:cubicBezTo>
                  <a:cubicBezTo>
                    <a:pt x="192" y="47"/>
                    <a:pt x="188" y="42"/>
                    <a:pt x="182" y="42"/>
                  </a:cubicBezTo>
                  <a:cubicBezTo>
                    <a:pt x="54" y="42"/>
                    <a:pt x="54" y="42"/>
                    <a:pt x="54" y="42"/>
                  </a:cubicBezTo>
                  <a:cubicBezTo>
                    <a:pt x="48" y="42"/>
                    <a:pt x="43" y="47"/>
                    <a:pt x="43" y="53"/>
                  </a:cubicBezTo>
                  <a:cubicBezTo>
                    <a:pt x="43" y="96"/>
                    <a:pt x="43" y="96"/>
                    <a:pt x="43" y="96"/>
                  </a:cubicBezTo>
                  <a:cubicBezTo>
                    <a:pt x="43" y="102"/>
                    <a:pt x="48" y="106"/>
                    <a:pt x="54" y="106"/>
                  </a:cubicBezTo>
                  <a:close/>
                  <a:moveTo>
                    <a:pt x="64" y="64"/>
                  </a:moveTo>
                  <a:cubicBezTo>
                    <a:pt x="171" y="64"/>
                    <a:pt x="171" y="64"/>
                    <a:pt x="171" y="64"/>
                  </a:cubicBezTo>
                  <a:cubicBezTo>
                    <a:pt x="171" y="85"/>
                    <a:pt x="171" y="85"/>
                    <a:pt x="171" y="85"/>
                  </a:cubicBezTo>
                  <a:cubicBezTo>
                    <a:pt x="64" y="85"/>
                    <a:pt x="64" y="85"/>
                    <a:pt x="64" y="85"/>
                  </a:cubicBezTo>
                  <a:lnTo>
                    <a:pt x="64" y="64"/>
                  </a:lnTo>
                  <a:close/>
                  <a:moveTo>
                    <a:pt x="43" y="138"/>
                  </a:moveTo>
                  <a:cubicBezTo>
                    <a:pt x="43" y="132"/>
                    <a:pt x="48" y="128"/>
                    <a:pt x="54" y="128"/>
                  </a:cubicBezTo>
                  <a:cubicBezTo>
                    <a:pt x="60" y="128"/>
                    <a:pt x="64" y="132"/>
                    <a:pt x="64" y="138"/>
                  </a:cubicBezTo>
                  <a:cubicBezTo>
                    <a:pt x="64" y="144"/>
                    <a:pt x="60" y="149"/>
                    <a:pt x="54" y="149"/>
                  </a:cubicBezTo>
                  <a:cubicBezTo>
                    <a:pt x="48" y="149"/>
                    <a:pt x="43" y="144"/>
                    <a:pt x="43" y="138"/>
                  </a:cubicBezTo>
                  <a:close/>
                  <a:moveTo>
                    <a:pt x="107" y="138"/>
                  </a:moveTo>
                  <a:cubicBezTo>
                    <a:pt x="107" y="144"/>
                    <a:pt x="102" y="149"/>
                    <a:pt x="96" y="149"/>
                  </a:cubicBezTo>
                  <a:cubicBezTo>
                    <a:pt x="90" y="149"/>
                    <a:pt x="86" y="144"/>
                    <a:pt x="86" y="138"/>
                  </a:cubicBezTo>
                  <a:cubicBezTo>
                    <a:pt x="86" y="132"/>
                    <a:pt x="90" y="128"/>
                    <a:pt x="96" y="128"/>
                  </a:cubicBezTo>
                  <a:cubicBezTo>
                    <a:pt x="102" y="128"/>
                    <a:pt x="107" y="132"/>
                    <a:pt x="107" y="138"/>
                  </a:cubicBezTo>
                  <a:close/>
                  <a:moveTo>
                    <a:pt x="150" y="138"/>
                  </a:moveTo>
                  <a:cubicBezTo>
                    <a:pt x="150" y="144"/>
                    <a:pt x="145" y="149"/>
                    <a:pt x="139" y="149"/>
                  </a:cubicBezTo>
                  <a:cubicBezTo>
                    <a:pt x="133" y="149"/>
                    <a:pt x="128" y="144"/>
                    <a:pt x="128" y="138"/>
                  </a:cubicBezTo>
                  <a:cubicBezTo>
                    <a:pt x="128" y="132"/>
                    <a:pt x="133" y="128"/>
                    <a:pt x="139" y="128"/>
                  </a:cubicBezTo>
                  <a:cubicBezTo>
                    <a:pt x="145" y="128"/>
                    <a:pt x="150" y="132"/>
                    <a:pt x="150" y="138"/>
                  </a:cubicBezTo>
                  <a:close/>
                  <a:moveTo>
                    <a:pt x="192" y="138"/>
                  </a:moveTo>
                  <a:cubicBezTo>
                    <a:pt x="192" y="144"/>
                    <a:pt x="188" y="149"/>
                    <a:pt x="182" y="149"/>
                  </a:cubicBezTo>
                  <a:cubicBezTo>
                    <a:pt x="176" y="149"/>
                    <a:pt x="171" y="144"/>
                    <a:pt x="171" y="138"/>
                  </a:cubicBezTo>
                  <a:cubicBezTo>
                    <a:pt x="171" y="132"/>
                    <a:pt x="176" y="128"/>
                    <a:pt x="182" y="128"/>
                  </a:cubicBezTo>
                  <a:cubicBezTo>
                    <a:pt x="188" y="128"/>
                    <a:pt x="192" y="132"/>
                    <a:pt x="192" y="138"/>
                  </a:cubicBezTo>
                  <a:close/>
                  <a:moveTo>
                    <a:pt x="43" y="181"/>
                  </a:moveTo>
                  <a:cubicBezTo>
                    <a:pt x="43" y="175"/>
                    <a:pt x="48" y="170"/>
                    <a:pt x="54" y="170"/>
                  </a:cubicBezTo>
                  <a:cubicBezTo>
                    <a:pt x="60" y="170"/>
                    <a:pt x="64" y="175"/>
                    <a:pt x="64" y="181"/>
                  </a:cubicBezTo>
                  <a:cubicBezTo>
                    <a:pt x="64" y="187"/>
                    <a:pt x="60" y="192"/>
                    <a:pt x="54" y="192"/>
                  </a:cubicBezTo>
                  <a:cubicBezTo>
                    <a:pt x="48" y="192"/>
                    <a:pt x="43" y="187"/>
                    <a:pt x="43" y="181"/>
                  </a:cubicBezTo>
                  <a:close/>
                  <a:moveTo>
                    <a:pt x="107" y="181"/>
                  </a:moveTo>
                  <a:cubicBezTo>
                    <a:pt x="107" y="187"/>
                    <a:pt x="102" y="192"/>
                    <a:pt x="96" y="192"/>
                  </a:cubicBezTo>
                  <a:cubicBezTo>
                    <a:pt x="90" y="192"/>
                    <a:pt x="86" y="187"/>
                    <a:pt x="86" y="181"/>
                  </a:cubicBezTo>
                  <a:cubicBezTo>
                    <a:pt x="86" y="175"/>
                    <a:pt x="90" y="170"/>
                    <a:pt x="96" y="170"/>
                  </a:cubicBezTo>
                  <a:cubicBezTo>
                    <a:pt x="102" y="170"/>
                    <a:pt x="107" y="175"/>
                    <a:pt x="107" y="181"/>
                  </a:cubicBezTo>
                  <a:close/>
                  <a:moveTo>
                    <a:pt x="150" y="181"/>
                  </a:moveTo>
                  <a:cubicBezTo>
                    <a:pt x="150" y="187"/>
                    <a:pt x="145" y="192"/>
                    <a:pt x="139" y="192"/>
                  </a:cubicBezTo>
                  <a:cubicBezTo>
                    <a:pt x="133" y="192"/>
                    <a:pt x="128" y="187"/>
                    <a:pt x="128" y="181"/>
                  </a:cubicBezTo>
                  <a:cubicBezTo>
                    <a:pt x="128" y="175"/>
                    <a:pt x="133" y="170"/>
                    <a:pt x="139" y="170"/>
                  </a:cubicBezTo>
                  <a:cubicBezTo>
                    <a:pt x="145" y="170"/>
                    <a:pt x="150" y="175"/>
                    <a:pt x="150" y="181"/>
                  </a:cubicBezTo>
                  <a:close/>
                  <a:moveTo>
                    <a:pt x="192" y="181"/>
                  </a:moveTo>
                  <a:cubicBezTo>
                    <a:pt x="192" y="187"/>
                    <a:pt x="188" y="192"/>
                    <a:pt x="182" y="192"/>
                  </a:cubicBezTo>
                  <a:cubicBezTo>
                    <a:pt x="176" y="192"/>
                    <a:pt x="171" y="187"/>
                    <a:pt x="171" y="181"/>
                  </a:cubicBezTo>
                  <a:cubicBezTo>
                    <a:pt x="171" y="175"/>
                    <a:pt x="176" y="170"/>
                    <a:pt x="182" y="170"/>
                  </a:cubicBezTo>
                  <a:cubicBezTo>
                    <a:pt x="188" y="170"/>
                    <a:pt x="192" y="175"/>
                    <a:pt x="192" y="181"/>
                  </a:cubicBezTo>
                  <a:close/>
                  <a:moveTo>
                    <a:pt x="43" y="224"/>
                  </a:moveTo>
                  <a:cubicBezTo>
                    <a:pt x="43" y="218"/>
                    <a:pt x="48" y="213"/>
                    <a:pt x="54" y="213"/>
                  </a:cubicBezTo>
                  <a:cubicBezTo>
                    <a:pt x="60" y="213"/>
                    <a:pt x="64" y="218"/>
                    <a:pt x="64" y="224"/>
                  </a:cubicBezTo>
                  <a:cubicBezTo>
                    <a:pt x="64" y="230"/>
                    <a:pt x="60" y="234"/>
                    <a:pt x="54" y="234"/>
                  </a:cubicBezTo>
                  <a:cubicBezTo>
                    <a:pt x="48" y="234"/>
                    <a:pt x="43" y="230"/>
                    <a:pt x="43" y="224"/>
                  </a:cubicBezTo>
                  <a:close/>
                  <a:moveTo>
                    <a:pt x="107" y="224"/>
                  </a:moveTo>
                  <a:cubicBezTo>
                    <a:pt x="107" y="230"/>
                    <a:pt x="102" y="234"/>
                    <a:pt x="96" y="234"/>
                  </a:cubicBezTo>
                  <a:cubicBezTo>
                    <a:pt x="90" y="234"/>
                    <a:pt x="86" y="230"/>
                    <a:pt x="86" y="224"/>
                  </a:cubicBezTo>
                  <a:cubicBezTo>
                    <a:pt x="86" y="218"/>
                    <a:pt x="90" y="213"/>
                    <a:pt x="96" y="213"/>
                  </a:cubicBezTo>
                  <a:cubicBezTo>
                    <a:pt x="102" y="213"/>
                    <a:pt x="107" y="218"/>
                    <a:pt x="107" y="224"/>
                  </a:cubicBezTo>
                  <a:close/>
                  <a:moveTo>
                    <a:pt x="150" y="224"/>
                  </a:moveTo>
                  <a:cubicBezTo>
                    <a:pt x="150" y="230"/>
                    <a:pt x="145" y="234"/>
                    <a:pt x="139" y="234"/>
                  </a:cubicBezTo>
                  <a:cubicBezTo>
                    <a:pt x="133" y="234"/>
                    <a:pt x="128" y="230"/>
                    <a:pt x="128" y="224"/>
                  </a:cubicBezTo>
                  <a:cubicBezTo>
                    <a:pt x="128" y="218"/>
                    <a:pt x="133" y="213"/>
                    <a:pt x="139" y="213"/>
                  </a:cubicBezTo>
                  <a:cubicBezTo>
                    <a:pt x="145" y="213"/>
                    <a:pt x="150" y="218"/>
                    <a:pt x="150" y="224"/>
                  </a:cubicBezTo>
                  <a:close/>
                  <a:moveTo>
                    <a:pt x="192" y="224"/>
                  </a:moveTo>
                  <a:cubicBezTo>
                    <a:pt x="192" y="266"/>
                    <a:pt x="192" y="266"/>
                    <a:pt x="192" y="266"/>
                  </a:cubicBezTo>
                  <a:cubicBezTo>
                    <a:pt x="192" y="272"/>
                    <a:pt x="188" y="277"/>
                    <a:pt x="182" y="277"/>
                  </a:cubicBezTo>
                  <a:cubicBezTo>
                    <a:pt x="176" y="277"/>
                    <a:pt x="171" y="272"/>
                    <a:pt x="171" y="266"/>
                  </a:cubicBezTo>
                  <a:cubicBezTo>
                    <a:pt x="171" y="224"/>
                    <a:pt x="171" y="224"/>
                    <a:pt x="171" y="224"/>
                  </a:cubicBezTo>
                  <a:cubicBezTo>
                    <a:pt x="171" y="218"/>
                    <a:pt x="176" y="213"/>
                    <a:pt x="182" y="213"/>
                  </a:cubicBezTo>
                  <a:cubicBezTo>
                    <a:pt x="188" y="213"/>
                    <a:pt x="192" y="218"/>
                    <a:pt x="192" y="224"/>
                  </a:cubicBezTo>
                  <a:close/>
                  <a:moveTo>
                    <a:pt x="43" y="266"/>
                  </a:moveTo>
                  <a:cubicBezTo>
                    <a:pt x="43" y="260"/>
                    <a:pt x="48" y="256"/>
                    <a:pt x="54" y="256"/>
                  </a:cubicBezTo>
                  <a:cubicBezTo>
                    <a:pt x="60" y="256"/>
                    <a:pt x="64" y="260"/>
                    <a:pt x="64" y="266"/>
                  </a:cubicBezTo>
                  <a:cubicBezTo>
                    <a:pt x="64" y="272"/>
                    <a:pt x="60" y="277"/>
                    <a:pt x="54" y="277"/>
                  </a:cubicBezTo>
                  <a:cubicBezTo>
                    <a:pt x="48" y="277"/>
                    <a:pt x="43" y="272"/>
                    <a:pt x="43" y="266"/>
                  </a:cubicBezTo>
                  <a:close/>
                  <a:moveTo>
                    <a:pt x="107" y="266"/>
                  </a:moveTo>
                  <a:cubicBezTo>
                    <a:pt x="107" y="272"/>
                    <a:pt x="102" y="277"/>
                    <a:pt x="96" y="277"/>
                  </a:cubicBezTo>
                  <a:cubicBezTo>
                    <a:pt x="90" y="277"/>
                    <a:pt x="86" y="272"/>
                    <a:pt x="86" y="266"/>
                  </a:cubicBezTo>
                  <a:cubicBezTo>
                    <a:pt x="86" y="260"/>
                    <a:pt x="90" y="256"/>
                    <a:pt x="96" y="256"/>
                  </a:cubicBezTo>
                  <a:cubicBezTo>
                    <a:pt x="102" y="256"/>
                    <a:pt x="107" y="260"/>
                    <a:pt x="107" y="266"/>
                  </a:cubicBezTo>
                  <a:close/>
                  <a:moveTo>
                    <a:pt x="150" y="266"/>
                  </a:moveTo>
                  <a:cubicBezTo>
                    <a:pt x="150" y="272"/>
                    <a:pt x="145" y="277"/>
                    <a:pt x="139" y="277"/>
                  </a:cubicBezTo>
                  <a:cubicBezTo>
                    <a:pt x="133" y="277"/>
                    <a:pt x="128" y="272"/>
                    <a:pt x="128" y="266"/>
                  </a:cubicBezTo>
                  <a:cubicBezTo>
                    <a:pt x="128" y="260"/>
                    <a:pt x="133" y="256"/>
                    <a:pt x="139" y="256"/>
                  </a:cubicBezTo>
                  <a:cubicBezTo>
                    <a:pt x="145" y="256"/>
                    <a:pt x="150" y="260"/>
                    <a:pt x="150"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127" name="Freeform 765"/>
            <p:cNvSpPr>
              <a:spLocks noEditPoints="1"/>
            </p:cNvSpPr>
            <p:nvPr/>
          </p:nvSpPr>
          <p:spPr bwMode="gray">
            <a:xfrm>
              <a:off x="3203" y="3365"/>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1" name="TextBox 130"/>
          <p:cNvSpPr txBox="1"/>
          <p:nvPr/>
        </p:nvSpPr>
        <p:spPr>
          <a:xfrm>
            <a:off x="7459476" y="3570941"/>
            <a:ext cx="792088" cy="276999"/>
          </a:xfrm>
          <a:prstGeom prst="rect">
            <a:avLst/>
          </a:prstGeom>
          <a:noFill/>
        </p:spPr>
        <p:txBody>
          <a:bodyPr wrap="square" rtlCol="0">
            <a:spAutoFit/>
          </a:bodyPr>
          <a:lstStyle/>
          <a:p>
            <a:r>
              <a:rPr lang="en-ZA" sz="1200" dirty="0"/>
              <a:t>Actuarial</a:t>
            </a:r>
          </a:p>
        </p:txBody>
      </p:sp>
      <p:sp>
        <p:nvSpPr>
          <p:cNvPr id="80" name="Rectangle 79">
            <a:extLst>
              <a:ext uri="{FF2B5EF4-FFF2-40B4-BE49-F238E27FC236}">
                <a16:creationId xmlns:a16="http://schemas.microsoft.com/office/drawing/2014/main" id="{14989D6B-0F8C-47E0-B260-CA2A9C9319FD}"/>
              </a:ext>
            </a:extLst>
          </p:cNvPr>
          <p:cNvSpPr/>
          <p:nvPr/>
        </p:nvSpPr>
        <p:spPr bwMode="auto">
          <a:xfrm>
            <a:off x="993918" y="2930817"/>
            <a:ext cx="936104" cy="996366"/>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dirty="0">
              <a:ln>
                <a:noFill/>
              </a:ln>
              <a:solidFill>
                <a:schemeClr val="tx1"/>
              </a:solidFill>
              <a:effectLst/>
              <a:latin typeface="Arial" charset="0"/>
              <a:ea typeface="ＭＳ Ｐゴシック" pitchFamily="1" charset="-128"/>
            </a:endParaRPr>
          </a:p>
        </p:txBody>
      </p:sp>
      <p:grpSp>
        <p:nvGrpSpPr>
          <p:cNvPr id="81" name="Group 892">
            <a:extLst>
              <a:ext uri="{FF2B5EF4-FFF2-40B4-BE49-F238E27FC236}">
                <a16:creationId xmlns:a16="http://schemas.microsoft.com/office/drawing/2014/main" id="{6FCD342C-2D1B-4E60-A742-9810BA6F0A75}"/>
              </a:ext>
            </a:extLst>
          </p:cNvPr>
          <p:cNvGrpSpPr>
            <a:grpSpLocks noChangeAspect="1"/>
          </p:cNvGrpSpPr>
          <p:nvPr/>
        </p:nvGrpSpPr>
        <p:grpSpPr bwMode="auto">
          <a:xfrm>
            <a:off x="1264525" y="3106157"/>
            <a:ext cx="369021" cy="370106"/>
            <a:chOff x="4270" y="3457"/>
            <a:chExt cx="340" cy="341"/>
          </a:xfrm>
          <a:solidFill>
            <a:schemeClr val="accent1"/>
          </a:solidFill>
        </p:grpSpPr>
        <p:sp>
          <p:nvSpPr>
            <p:cNvPr id="82" name="Freeform 893">
              <a:extLst>
                <a:ext uri="{FF2B5EF4-FFF2-40B4-BE49-F238E27FC236}">
                  <a16:creationId xmlns:a16="http://schemas.microsoft.com/office/drawing/2014/main" id="{B9E8335D-F7F0-4260-8FE2-38894C274F0D}"/>
                </a:ext>
              </a:extLst>
            </p:cNvPr>
            <p:cNvSpPr>
              <a:spLocks noEditPoints="1"/>
            </p:cNvSpPr>
            <p:nvPr/>
          </p:nvSpPr>
          <p:spPr bwMode="auto">
            <a:xfrm>
              <a:off x="4334" y="3521"/>
              <a:ext cx="192" cy="192"/>
            </a:xfrm>
            <a:custGeom>
              <a:avLst/>
              <a:gdLst>
                <a:gd name="T0" fmla="*/ 285 w 289"/>
                <a:gd name="T1" fmla="*/ 269 h 288"/>
                <a:gd name="T2" fmla="*/ 189 w 289"/>
                <a:gd name="T3" fmla="*/ 174 h 288"/>
                <a:gd name="T4" fmla="*/ 213 w 289"/>
                <a:gd name="T5" fmla="*/ 106 h 288"/>
                <a:gd name="T6" fmla="*/ 106 w 289"/>
                <a:gd name="T7" fmla="*/ 0 h 288"/>
                <a:gd name="T8" fmla="*/ 0 w 289"/>
                <a:gd name="T9" fmla="*/ 106 h 288"/>
                <a:gd name="T10" fmla="*/ 106 w 289"/>
                <a:gd name="T11" fmla="*/ 213 h 288"/>
                <a:gd name="T12" fmla="*/ 174 w 289"/>
                <a:gd name="T13" fmla="*/ 189 h 288"/>
                <a:gd name="T14" fmla="*/ 269 w 289"/>
                <a:gd name="T15" fmla="*/ 285 h 288"/>
                <a:gd name="T16" fmla="*/ 277 w 289"/>
                <a:gd name="T17" fmla="*/ 288 h 288"/>
                <a:gd name="T18" fmla="*/ 285 w 289"/>
                <a:gd name="T19" fmla="*/ 285 h 288"/>
                <a:gd name="T20" fmla="*/ 285 w 289"/>
                <a:gd name="T21" fmla="*/ 269 h 288"/>
                <a:gd name="T22" fmla="*/ 106 w 289"/>
                <a:gd name="T23" fmla="*/ 192 h 288"/>
                <a:gd name="T24" fmla="*/ 21 w 289"/>
                <a:gd name="T25" fmla="*/ 106 h 288"/>
                <a:gd name="T26" fmla="*/ 106 w 289"/>
                <a:gd name="T27" fmla="*/ 21 h 288"/>
                <a:gd name="T28" fmla="*/ 192 w 289"/>
                <a:gd name="T29" fmla="*/ 106 h 288"/>
                <a:gd name="T30" fmla="*/ 106 w 289"/>
                <a:gd name="T31"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88">
                  <a:moveTo>
                    <a:pt x="285" y="269"/>
                  </a:moveTo>
                  <a:cubicBezTo>
                    <a:pt x="189" y="174"/>
                    <a:pt x="189" y="174"/>
                    <a:pt x="189" y="174"/>
                  </a:cubicBezTo>
                  <a:cubicBezTo>
                    <a:pt x="204" y="155"/>
                    <a:pt x="213" y="132"/>
                    <a:pt x="213" y="106"/>
                  </a:cubicBezTo>
                  <a:cubicBezTo>
                    <a:pt x="213" y="48"/>
                    <a:pt x="165" y="0"/>
                    <a:pt x="106" y="0"/>
                  </a:cubicBezTo>
                  <a:cubicBezTo>
                    <a:pt x="48" y="0"/>
                    <a:pt x="0" y="48"/>
                    <a:pt x="0" y="106"/>
                  </a:cubicBezTo>
                  <a:cubicBezTo>
                    <a:pt x="0" y="165"/>
                    <a:pt x="48" y="213"/>
                    <a:pt x="106" y="213"/>
                  </a:cubicBezTo>
                  <a:cubicBezTo>
                    <a:pt x="132" y="213"/>
                    <a:pt x="155" y="204"/>
                    <a:pt x="174" y="189"/>
                  </a:cubicBezTo>
                  <a:cubicBezTo>
                    <a:pt x="269" y="285"/>
                    <a:pt x="269" y="285"/>
                    <a:pt x="269" y="285"/>
                  </a:cubicBezTo>
                  <a:cubicBezTo>
                    <a:pt x="272" y="287"/>
                    <a:pt x="274" y="288"/>
                    <a:pt x="277" y="288"/>
                  </a:cubicBezTo>
                  <a:cubicBezTo>
                    <a:pt x="280" y="288"/>
                    <a:pt x="282" y="287"/>
                    <a:pt x="285" y="285"/>
                  </a:cubicBezTo>
                  <a:cubicBezTo>
                    <a:pt x="289" y="280"/>
                    <a:pt x="289" y="274"/>
                    <a:pt x="285" y="269"/>
                  </a:cubicBezTo>
                  <a:close/>
                  <a:moveTo>
                    <a:pt x="106" y="192"/>
                  </a:moveTo>
                  <a:cubicBezTo>
                    <a:pt x="59" y="192"/>
                    <a:pt x="21" y="153"/>
                    <a:pt x="21" y="106"/>
                  </a:cubicBezTo>
                  <a:cubicBezTo>
                    <a:pt x="21" y="59"/>
                    <a:pt x="59" y="21"/>
                    <a:pt x="106" y="21"/>
                  </a:cubicBezTo>
                  <a:cubicBezTo>
                    <a:pt x="153" y="21"/>
                    <a:pt x="192" y="59"/>
                    <a:pt x="192" y="106"/>
                  </a:cubicBezTo>
                  <a:cubicBezTo>
                    <a:pt x="192" y="153"/>
                    <a:pt x="153" y="192"/>
                    <a:pt x="106" y="19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94">
              <a:extLst>
                <a:ext uri="{FF2B5EF4-FFF2-40B4-BE49-F238E27FC236}">
                  <a16:creationId xmlns:a16="http://schemas.microsoft.com/office/drawing/2014/main" id="{F87BF588-81DA-4085-97F2-16EBED3D25A7}"/>
                </a:ext>
              </a:extLst>
            </p:cNvPr>
            <p:cNvSpPr>
              <a:spLocks noEditPoints="1"/>
            </p:cNvSpPr>
            <p:nvPr/>
          </p:nvSpPr>
          <p:spPr bwMode="auto">
            <a:xfrm>
              <a:off x="4270" y="3457"/>
              <a:ext cx="340" cy="341"/>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5" name="TextBox 84">
            <a:extLst>
              <a:ext uri="{FF2B5EF4-FFF2-40B4-BE49-F238E27FC236}">
                <a16:creationId xmlns:a16="http://schemas.microsoft.com/office/drawing/2014/main" id="{9D30BC1C-3376-4E68-8216-D90D320E8E03}"/>
              </a:ext>
            </a:extLst>
          </p:cNvPr>
          <p:cNvSpPr txBox="1"/>
          <p:nvPr/>
        </p:nvSpPr>
        <p:spPr>
          <a:xfrm>
            <a:off x="1055072" y="3535678"/>
            <a:ext cx="792088" cy="276999"/>
          </a:xfrm>
          <a:prstGeom prst="rect">
            <a:avLst/>
          </a:prstGeom>
          <a:noFill/>
        </p:spPr>
        <p:txBody>
          <a:bodyPr wrap="square" rtlCol="0">
            <a:spAutoFit/>
          </a:bodyPr>
          <a:lstStyle/>
          <a:p>
            <a:r>
              <a:rPr lang="en-ZA" sz="1200" dirty="0"/>
              <a:t>Trustees</a:t>
            </a:r>
          </a:p>
        </p:txBody>
      </p:sp>
      <p:cxnSp>
        <p:nvCxnSpPr>
          <p:cNvPr id="91" name="Straight Arrow Connector 90">
            <a:extLst>
              <a:ext uri="{FF2B5EF4-FFF2-40B4-BE49-F238E27FC236}">
                <a16:creationId xmlns:a16="http://schemas.microsoft.com/office/drawing/2014/main" id="{3FF79362-390F-4361-AA03-C7E6972A4EDD}"/>
              </a:ext>
            </a:extLst>
          </p:cNvPr>
          <p:cNvCxnSpPr>
            <a:cxnSpLocks/>
          </p:cNvCxnSpPr>
          <p:nvPr/>
        </p:nvCxnSpPr>
        <p:spPr bwMode="auto">
          <a:xfrm>
            <a:off x="1930022" y="3328917"/>
            <a:ext cx="1530504" cy="0"/>
          </a:xfrm>
          <a:prstGeom prst="straightConnector1">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97" name="Straight Arrow Connector 96">
            <a:extLst>
              <a:ext uri="{FF2B5EF4-FFF2-40B4-BE49-F238E27FC236}">
                <a16:creationId xmlns:a16="http://schemas.microsoft.com/office/drawing/2014/main" id="{101018FE-3343-4580-BD6B-217448D51B0D}"/>
              </a:ext>
            </a:extLst>
          </p:cNvPr>
          <p:cNvCxnSpPr>
            <a:cxnSpLocks/>
          </p:cNvCxnSpPr>
          <p:nvPr/>
        </p:nvCxnSpPr>
        <p:spPr bwMode="auto">
          <a:xfrm flipH="1">
            <a:off x="1878327" y="3700121"/>
            <a:ext cx="1550311" cy="9319"/>
          </a:xfrm>
          <a:prstGeom prst="straightConnector1">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grpSp>
        <p:nvGrpSpPr>
          <p:cNvPr id="99" name="Group 9">
            <a:extLst>
              <a:ext uri="{FF2B5EF4-FFF2-40B4-BE49-F238E27FC236}">
                <a16:creationId xmlns:a16="http://schemas.microsoft.com/office/drawing/2014/main" id="{750E4603-F941-4ACA-9DBD-05FD9AE53484}"/>
              </a:ext>
            </a:extLst>
          </p:cNvPr>
          <p:cNvGrpSpPr>
            <a:grpSpLocks noChangeAspect="1"/>
          </p:cNvGrpSpPr>
          <p:nvPr/>
        </p:nvGrpSpPr>
        <p:grpSpPr bwMode="gray">
          <a:xfrm>
            <a:off x="3779912" y="2807272"/>
            <a:ext cx="368051" cy="368152"/>
            <a:chOff x="299" y="-289"/>
            <a:chExt cx="3635" cy="3636"/>
          </a:xfrm>
          <a:solidFill>
            <a:schemeClr val="accent3"/>
          </a:solidFill>
        </p:grpSpPr>
        <p:sp>
          <p:nvSpPr>
            <p:cNvPr id="100" name="Freeform 10">
              <a:extLst>
                <a:ext uri="{FF2B5EF4-FFF2-40B4-BE49-F238E27FC236}">
                  <a16:creationId xmlns:a16="http://schemas.microsoft.com/office/drawing/2014/main" id="{58699CB5-BB05-405E-A7E4-84F716CEB4FD}"/>
                </a:ext>
              </a:extLst>
            </p:cNvPr>
            <p:cNvSpPr>
              <a:spLocks noEditPoints="1"/>
            </p:cNvSpPr>
            <p:nvPr/>
          </p:nvSpPr>
          <p:spPr bwMode="gray">
            <a:xfrm>
              <a:off x="299" y="-289"/>
              <a:ext cx="3635" cy="363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11">
              <a:extLst>
                <a:ext uri="{FF2B5EF4-FFF2-40B4-BE49-F238E27FC236}">
                  <a16:creationId xmlns:a16="http://schemas.microsoft.com/office/drawing/2014/main" id="{95029575-B63D-4C51-88DA-9AC85E7A758E}"/>
                </a:ext>
              </a:extLst>
            </p:cNvPr>
            <p:cNvSpPr>
              <a:spLocks noEditPoints="1"/>
            </p:cNvSpPr>
            <p:nvPr/>
          </p:nvSpPr>
          <p:spPr bwMode="gray">
            <a:xfrm>
              <a:off x="1130" y="542"/>
              <a:ext cx="1966" cy="1967"/>
            </a:xfrm>
            <a:custGeom>
              <a:avLst/>
              <a:gdLst>
                <a:gd name="T0" fmla="*/ 267 w 277"/>
                <a:gd name="T1" fmla="*/ 277 h 277"/>
                <a:gd name="T2" fmla="*/ 0 w 277"/>
                <a:gd name="T3" fmla="*/ 267 h 277"/>
                <a:gd name="T4" fmla="*/ 11 w 277"/>
                <a:gd name="T5" fmla="*/ 11 h 277"/>
                <a:gd name="T6" fmla="*/ 32 w 277"/>
                <a:gd name="T7" fmla="*/ 11 h 277"/>
                <a:gd name="T8" fmla="*/ 245 w 277"/>
                <a:gd name="T9" fmla="*/ 256 h 277"/>
                <a:gd name="T10" fmla="*/ 256 w 277"/>
                <a:gd name="T11" fmla="*/ 0 h 277"/>
                <a:gd name="T12" fmla="*/ 267 w 277"/>
                <a:gd name="T13" fmla="*/ 256 h 277"/>
                <a:gd name="T14" fmla="*/ 75 w 277"/>
                <a:gd name="T15" fmla="*/ 235 h 277"/>
                <a:gd name="T16" fmla="*/ 120 w 277"/>
                <a:gd name="T17" fmla="*/ 224 h 277"/>
                <a:gd name="T18" fmla="*/ 157 w 277"/>
                <a:gd name="T19" fmla="*/ 224 h 277"/>
                <a:gd name="T20" fmla="*/ 203 w 277"/>
                <a:gd name="T21" fmla="*/ 235 h 277"/>
                <a:gd name="T22" fmla="*/ 203 w 277"/>
                <a:gd name="T23" fmla="*/ 192 h 277"/>
                <a:gd name="T24" fmla="*/ 157 w 277"/>
                <a:gd name="T25" fmla="*/ 203 h 277"/>
                <a:gd name="T26" fmla="*/ 120 w 277"/>
                <a:gd name="T27" fmla="*/ 203 h 277"/>
                <a:gd name="T28" fmla="*/ 75 w 277"/>
                <a:gd name="T29" fmla="*/ 192 h 277"/>
                <a:gd name="T30" fmla="*/ 75 w 277"/>
                <a:gd name="T31" fmla="*/ 235 h 277"/>
                <a:gd name="T32" fmla="*/ 93 w 277"/>
                <a:gd name="T33" fmla="*/ 149 h 277"/>
                <a:gd name="T34" fmla="*/ 160 w 277"/>
                <a:gd name="T35" fmla="*/ 160 h 277"/>
                <a:gd name="T36" fmla="*/ 184 w 277"/>
                <a:gd name="T37" fmla="*/ 149 h 277"/>
                <a:gd name="T38" fmla="*/ 224 w 277"/>
                <a:gd name="T39" fmla="*/ 139 h 277"/>
                <a:gd name="T40" fmla="*/ 184 w 277"/>
                <a:gd name="T41" fmla="*/ 128 h 277"/>
                <a:gd name="T42" fmla="*/ 160 w 277"/>
                <a:gd name="T43" fmla="*/ 117 h 277"/>
                <a:gd name="T44" fmla="*/ 93 w 277"/>
                <a:gd name="T45" fmla="*/ 128 h 277"/>
                <a:gd name="T46" fmla="*/ 53 w 277"/>
                <a:gd name="T47" fmla="*/ 139 h 277"/>
                <a:gd name="T48" fmla="*/ 75 w 277"/>
                <a:gd name="T49" fmla="*/ 85 h 277"/>
                <a:gd name="T50" fmla="*/ 99 w 277"/>
                <a:gd name="T51" fmla="*/ 75 h 277"/>
                <a:gd name="T52" fmla="*/ 136 w 277"/>
                <a:gd name="T53" fmla="*/ 75 h 277"/>
                <a:gd name="T54" fmla="*/ 203 w 277"/>
                <a:gd name="T55" fmla="*/ 85 h 277"/>
                <a:gd name="T56" fmla="*/ 203 w 277"/>
                <a:gd name="T57" fmla="*/ 43 h 277"/>
                <a:gd name="T58" fmla="*/ 136 w 277"/>
                <a:gd name="T59" fmla="*/ 53 h 277"/>
                <a:gd name="T60" fmla="*/ 99 w 277"/>
                <a:gd name="T61" fmla="*/ 53 h 277"/>
                <a:gd name="T62" fmla="*/ 75 w 277"/>
                <a:gd name="T63" fmla="*/ 43 h 277"/>
                <a:gd name="T64" fmla="*/ 75 w 277"/>
                <a:gd name="T65" fmla="*/ 8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7" h="277">
                  <a:moveTo>
                    <a:pt x="277" y="267"/>
                  </a:moveTo>
                  <a:cubicBezTo>
                    <a:pt x="277" y="273"/>
                    <a:pt x="273" y="277"/>
                    <a:pt x="267" y="277"/>
                  </a:cubicBezTo>
                  <a:cubicBezTo>
                    <a:pt x="11" y="277"/>
                    <a:pt x="11" y="277"/>
                    <a:pt x="11" y="277"/>
                  </a:cubicBezTo>
                  <a:cubicBezTo>
                    <a:pt x="5" y="277"/>
                    <a:pt x="0" y="273"/>
                    <a:pt x="0" y="267"/>
                  </a:cubicBezTo>
                  <a:cubicBezTo>
                    <a:pt x="0" y="261"/>
                    <a:pt x="5" y="256"/>
                    <a:pt x="11" y="256"/>
                  </a:cubicBezTo>
                  <a:cubicBezTo>
                    <a:pt x="11" y="11"/>
                    <a:pt x="11" y="11"/>
                    <a:pt x="11" y="11"/>
                  </a:cubicBezTo>
                  <a:cubicBezTo>
                    <a:pt x="11" y="5"/>
                    <a:pt x="15" y="0"/>
                    <a:pt x="21" y="0"/>
                  </a:cubicBezTo>
                  <a:cubicBezTo>
                    <a:pt x="27" y="0"/>
                    <a:pt x="32" y="5"/>
                    <a:pt x="32" y="11"/>
                  </a:cubicBezTo>
                  <a:cubicBezTo>
                    <a:pt x="32" y="256"/>
                    <a:pt x="32" y="256"/>
                    <a:pt x="32" y="256"/>
                  </a:cubicBezTo>
                  <a:cubicBezTo>
                    <a:pt x="245" y="256"/>
                    <a:pt x="245" y="256"/>
                    <a:pt x="245" y="256"/>
                  </a:cubicBezTo>
                  <a:cubicBezTo>
                    <a:pt x="245" y="11"/>
                    <a:pt x="245" y="11"/>
                    <a:pt x="245" y="11"/>
                  </a:cubicBezTo>
                  <a:cubicBezTo>
                    <a:pt x="245" y="5"/>
                    <a:pt x="250" y="0"/>
                    <a:pt x="256" y="0"/>
                  </a:cubicBezTo>
                  <a:cubicBezTo>
                    <a:pt x="262" y="0"/>
                    <a:pt x="267" y="5"/>
                    <a:pt x="267" y="11"/>
                  </a:cubicBezTo>
                  <a:cubicBezTo>
                    <a:pt x="267" y="256"/>
                    <a:pt x="267" y="256"/>
                    <a:pt x="267" y="256"/>
                  </a:cubicBezTo>
                  <a:cubicBezTo>
                    <a:pt x="273" y="256"/>
                    <a:pt x="277" y="261"/>
                    <a:pt x="277" y="267"/>
                  </a:cubicBezTo>
                  <a:close/>
                  <a:moveTo>
                    <a:pt x="75" y="235"/>
                  </a:moveTo>
                  <a:cubicBezTo>
                    <a:pt x="83" y="235"/>
                    <a:pt x="89" y="230"/>
                    <a:pt x="93" y="224"/>
                  </a:cubicBezTo>
                  <a:cubicBezTo>
                    <a:pt x="120" y="224"/>
                    <a:pt x="120" y="224"/>
                    <a:pt x="120" y="224"/>
                  </a:cubicBezTo>
                  <a:cubicBezTo>
                    <a:pt x="124" y="230"/>
                    <a:pt x="131" y="235"/>
                    <a:pt x="139" y="235"/>
                  </a:cubicBezTo>
                  <a:cubicBezTo>
                    <a:pt x="147" y="235"/>
                    <a:pt x="153" y="230"/>
                    <a:pt x="157" y="224"/>
                  </a:cubicBezTo>
                  <a:cubicBezTo>
                    <a:pt x="184" y="224"/>
                    <a:pt x="184" y="224"/>
                    <a:pt x="184" y="224"/>
                  </a:cubicBezTo>
                  <a:cubicBezTo>
                    <a:pt x="188" y="230"/>
                    <a:pt x="195" y="235"/>
                    <a:pt x="203" y="235"/>
                  </a:cubicBezTo>
                  <a:cubicBezTo>
                    <a:pt x="214" y="235"/>
                    <a:pt x="224" y="225"/>
                    <a:pt x="224" y="213"/>
                  </a:cubicBezTo>
                  <a:cubicBezTo>
                    <a:pt x="224" y="202"/>
                    <a:pt x="214" y="192"/>
                    <a:pt x="203" y="192"/>
                  </a:cubicBezTo>
                  <a:cubicBezTo>
                    <a:pt x="195" y="192"/>
                    <a:pt x="188" y="196"/>
                    <a:pt x="184" y="203"/>
                  </a:cubicBezTo>
                  <a:cubicBezTo>
                    <a:pt x="157" y="203"/>
                    <a:pt x="157" y="203"/>
                    <a:pt x="157" y="203"/>
                  </a:cubicBezTo>
                  <a:cubicBezTo>
                    <a:pt x="153" y="196"/>
                    <a:pt x="147" y="192"/>
                    <a:pt x="139" y="192"/>
                  </a:cubicBezTo>
                  <a:cubicBezTo>
                    <a:pt x="131" y="192"/>
                    <a:pt x="124" y="196"/>
                    <a:pt x="120" y="203"/>
                  </a:cubicBezTo>
                  <a:cubicBezTo>
                    <a:pt x="93" y="203"/>
                    <a:pt x="93" y="203"/>
                    <a:pt x="93" y="203"/>
                  </a:cubicBezTo>
                  <a:cubicBezTo>
                    <a:pt x="89" y="196"/>
                    <a:pt x="83" y="192"/>
                    <a:pt x="75" y="192"/>
                  </a:cubicBezTo>
                  <a:cubicBezTo>
                    <a:pt x="63" y="192"/>
                    <a:pt x="53" y="202"/>
                    <a:pt x="53" y="213"/>
                  </a:cubicBezTo>
                  <a:cubicBezTo>
                    <a:pt x="53" y="225"/>
                    <a:pt x="63" y="235"/>
                    <a:pt x="75" y="235"/>
                  </a:cubicBezTo>
                  <a:close/>
                  <a:moveTo>
                    <a:pt x="75" y="160"/>
                  </a:moveTo>
                  <a:cubicBezTo>
                    <a:pt x="83" y="160"/>
                    <a:pt x="89" y="156"/>
                    <a:pt x="93" y="149"/>
                  </a:cubicBezTo>
                  <a:cubicBezTo>
                    <a:pt x="142" y="149"/>
                    <a:pt x="142" y="149"/>
                    <a:pt x="142" y="149"/>
                  </a:cubicBezTo>
                  <a:cubicBezTo>
                    <a:pt x="145" y="156"/>
                    <a:pt x="152" y="160"/>
                    <a:pt x="160" y="160"/>
                  </a:cubicBezTo>
                  <a:cubicBezTo>
                    <a:pt x="168" y="160"/>
                    <a:pt x="175" y="156"/>
                    <a:pt x="178" y="149"/>
                  </a:cubicBezTo>
                  <a:cubicBezTo>
                    <a:pt x="184" y="149"/>
                    <a:pt x="184" y="149"/>
                    <a:pt x="184" y="149"/>
                  </a:cubicBezTo>
                  <a:cubicBezTo>
                    <a:pt x="188" y="156"/>
                    <a:pt x="195" y="160"/>
                    <a:pt x="203" y="160"/>
                  </a:cubicBezTo>
                  <a:cubicBezTo>
                    <a:pt x="214" y="160"/>
                    <a:pt x="224" y="150"/>
                    <a:pt x="224" y="139"/>
                  </a:cubicBezTo>
                  <a:cubicBezTo>
                    <a:pt x="224" y="127"/>
                    <a:pt x="214" y="117"/>
                    <a:pt x="203" y="117"/>
                  </a:cubicBezTo>
                  <a:cubicBezTo>
                    <a:pt x="195" y="117"/>
                    <a:pt x="188" y="122"/>
                    <a:pt x="184" y="128"/>
                  </a:cubicBezTo>
                  <a:cubicBezTo>
                    <a:pt x="178" y="128"/>
                    <a:pt x="178" y="128"/>
                    <a:pt x="178" y="128"/>
                  </a:cubicBezTo>
                  <a:cubicBezTo>
                    <a:pt x="175" y="122"/>
                    <a:pt x="168" y="117"/>
                    <a:pt x="160" y="117"/>
                  </a:cubicBezTo>
                  <a:cubicBezTo>
                    <a:pt x="152" y="117"/>
                    <a:pt x="145" y="122"/>
                    <a:pt x="142" y="128"/>
                  </a:cubicBezTo>
                  <a:cubicBezTo>
                    <a:pt x="93" y="128"/>
                    <a:pt x="93" y="128"/>
                    <a:pt x="93" y="128"/>
                  </a:cubicBezTo>
                  <a:cubicBezTo>
                    <a:pt x="89" y="122"/>
                    <a:pt x="83" y="117"/>
                    <a:pt x="75" y="117"/>
                  </a:cubicBezTo>
                  <a:cubicBezTo>
                    <a:pt x="63" y="117"/>
                    <a:pt x="53" y="127"/>
                    <a:pt x="53" y="139"/>
                  </a:cubicBezTo>
                  <a:cubicBezTo>
                    <a:pt x="53" y="150"/>
                    <a:pt x="63" y="160"/>
                    <a:pt x="75" y="160"/>
                  </a:cubicBezTo>
                  <a:close/>
                  <a:moveTo>
                    <a:pt x="75" y="85"/>
                  </a:moveTo>
                  <a:cubicBezTo>
                    <a:pt x="83" y="85"/>
                    <a:pt x="89" y="81"/>
                    <a:pt x="93" y="75"/>
                  </a:cubicBezTo>
                  <a:cubicBezTo>
                    <a:pt x="99" y="75"/>
                    <a:pt x="99" y="75"/>
                    <a:pt x="99" y="75"/>
                  </a:cubicBezTo>
                  <a:cubicBezTo>
                    <a:pt x="103" y="81"/>
                    <a:pt x="109" y="85"/>
                    <a:pt x="117" y="85"/>
                  </a:cubicBezTo>
                  <a:cubicBezTo>
                    <a:pt x="125" y="85"/>
                    <a:pt x="132" y="81"/>
                    <a:pt x="136" y="75"/>
                  </a:cubicBezTo>
                  <a:cubicBezTo>
                    <a:pt x="184" y="75"/>
                    <a:pt x="184" y="75"/>
                    <a:pt x="184" y="75"/>
                  </a:cubicBezTo>
                  <a:cubicBezTo>
                    <a:pt x="188" y="81"/>
                    <a:pt x="195" y="85"/>
                    <a:pt x="203" y="85"/>
                  </a:cubicBezTo>
                  <a:cubicBezTo>
                    <a:pt x="214" y="85"/>
                    <a:pt x="224" y="76"/>
                    <a:pt x="224" y="64"/>
                  </a:cubicBezTo>
                  <a:cubicBezTo>
                    <a:pt x="224" y="52"/>
                    <a:pt x="214" y="43"/>
                    <a:pt x="203" y="43"/>
                  </a:cubicBezTo>
                  <a:cubicBezTo>
                    <a:pt x="195" y="43"/>
                    <a:pt x="188" y="47"/>
                    <a:pt x="184" y="53"/>
                  </a:cubicBezTo>
                  <a:cubicBezTo>
                    <a:pt x="136" y="53"/>
                    <a:pt x="136" y="53"/>
                    <a:pt x="136" y="53"/>
                  </a:cubicBezTo>
                  <a:cubicBezTo>
                    <a:pt x="132" y="47"/>
                    <a:pt x="125" y="43"/>
                    <a:pt x="117" y="43"/>
                  </a:cubicBezTo>
                  <a:cubicBezTo>
                    <a:pt x="109" y="43"/>
                    <a:pt x="103" y="47"/>
                    <a:pt x="99" y="53"/>
                  </a:cubicBezTo>
                  <a:cubicBezTo>
                    <a:pt x="93" y="53"/>
                    <a:pt x="93" y="53"/>
                    <a:pt x="93" y="53"/>
                  </a:cubicBezTo>
                  <a:cubicBezTo>
                    <a:pt x="89" y="47"/>
                    <a:pt x="83" y="43"/>
                    <a:pt x="75" y="43"/>
                  </a:cubicBezTo>
                  <a:cubicBezTo>
                    <a:pt x="63" y="43"/>
                    <a:pt x="53" y="52"/>
                    <a:pt x="53" y="64"/>
                  </a:cubicBezTo>
                  <a:cubicBezTo>
                    <a:pt x="53" y="76"/>
                    <a:pt x="63" y="85"/>
                    <a:pt x="75"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nvGrpSpPr>
          <p:cNvPr id="102" name="Group 360">
            <a:extLst>
              <a:ext uri="{FF2B5EF4-FFF2-40B4-BE49-F238E27FC236}">
                <a16:creationId xmlns:a16="http://schemas.microsoft.com/office/drawing/2014/main" id="{A0C4CC0F-B219-4D79-BDA3-E19EABAB97A2}"/>
              </a:ext>
            </a:extLst>
          </p:cNvPr>
          <p:cNvGrpSpPr>
            <a:grpSpLocks noChangeAspect="1"/>
          </p:cNvGrpSpPr>
          <p:nvPr/>
        </p:nvGrpSpPr>
        <p:grpSpPr bwMode="auto">
          <a:xfrm>
            <a:off x="4459743" y="2800342"/>
            <a:ext cx="370763" cy="369676"/>
            <a:chOff x="1935" y="1199"/>
            <a:chExt cx="341" cy="340"/>
          </a:xfrm>
          <a:solidFill>
            <a:schemeClr val="accent5"/>
          </a:solidFill>
        </p:grpSpPr>
        <p:sp>
          <p:nvSpPr>
            <p:cNvPr id="103" name="Freeform 361">
              <a:extLst>
                <a:ext uri="{FF2B5EF4-FFF2-40B4-BE49-F238E27FC236}">
                  <a16:creationId xmlns:a16="http://schemas.microsoft.com/office/drawing/2014/main" id="{7537C63D-84A6-4A47-9ACA-BF58CA84A2E8}"/>
                </a:ext>
              </a:extLst>
            </p:cNvPr>
            <p:cNvSpPr>
              <a:spLocks noEditPoints="1"/>
            </p:cNvSpPr>
            <p:nvPr/>
          </p:nvSpPr>
          <p:spPr bwMode="auto">
            <a:xfrm>
              <a:off x="1998" y="1263"/>
              <a:ext cx="214" cy="206"/>
            </a:xfrm>
            <a:custGeom>
              <a:avLst/>
              <a:gdLst>
                <a:gd name="T0" fmla="*/ 257 w 321"/>
                <a:gd name="T1" fmla="*/ 309 h 310"/>
                <a:gd name="T2" fmla="*/ 251 w 321"/>
                <a:gd name="T3" fmla="*/ 308 h 310"/>
                <a:gd name="T4" fmla="*/ 161 w 321"/>
                <a:gd name="T5" fmla="*/ 257 h 310"/>
                <a:gd name="T6" fmla="*/ 70 w 321"/>
                <a:gd name="T7" fmla="*/ 308 h 310"/>
                <a:gd name="T8" fmla="*/ 58 w 321"/>
                <a:gd name="T9" fmla="*/ 307 h 310"/>
                <a:gd name="T10" fmla="*/ 54 w 321"/>
                <a:gd name="T11" fmla="*/ 296 h 310"/>
                <a:gd name="T12" fmla="*/ 74 w 321"/>
                <a:gd name="T13" fmla="*/ 195 h 310"/>
                <a:gd name="T14" fmla="*/ 4 w 321"/>
                <a:gd name="T15" fmla="*/ 125 h 310"/>
                <a:gd name="T16" fmla="*/ 1 w 321"/>
                <a:gd name="T17" fmla="*/ 113 h 310"/>
                <a:gd name="T18" fmla="*/ 10 w 321"/>
                <a:gd name="T19" fmla="*/ 106 h 310"/>
                <a:gd name="T20" fmla="*/ 111 w 321"/>
                <a:gd name="T21" fmla="*/ 96 h 310"/>
                <a:gd name="T22" fmla="*/ 151 w 321"/>
                <a:gd name="T23" fmla="*/ 6 h 310"/>
                <a:gd name="T24" fmla="*/ 161 w 321"/>
                <a:gd name="T25" fmla="*/ 0 h 310"/>
                <a:gd name="T26" fmla="*/ 170 w 321"/>
                <a:gd name="T27" fmla="*/ 6 h 310"/>
                <a:gd name="T28" fmla="*/ 211 w 321"/>
                <a:gd name="T29" fmla="*/ 96 h 310"/>
                <a:gd name="T30" fmla="*/ 311 w 321"/>
                <a:gd name="T31" fmla="*/ 106 h 310"/>
                <a:gd name="T32" fmla="*/ 320 w 321"/>
                <a:gd name="T33" fmla="*/ 113 h 310"/>
                <a:gd name="T34" fmla="*/ 318 w 321"/>
                <a:gd name="T35" fmla="*/ 125 h 310"/>
                <a:gd name="T36" fmla="*/ 247 w 321"/>
                <a:gd name="T37" fmla="*/ 195 h 310"/>
                <a:gd name="T38" fmla="*/ 267 w 321"/>
                <a:gd name="T39" fmla="*/ 296 h 310"/>
                <a:gd name="T40" fmla="*/ 263 w 321"/>
                <a:gd name="T41" fmla="*/ 307 h 310"/>
                <a:gd name="T42" fmla="*/ 257 w 321"/>
                <a:gd name="T43" fmla="*/ 309 h 310"/>
                <a:gd name="T44" fmla="*/ 161 w 321"/>
                <a:gd name="T45" fmla="*/ 234 h 310"/>
                <a:gd name="T46" fmla="*/ 166 w 321"/>
                <a:gd name="T47" fmla="*/ 236 h 310"/>
                <a:gd name="T48" fmla="*/ 242 w 321"/>
                <a:gd name="T49" fmla="*/ 278 h 310"/>
                <a:gd name="T50" fmla="*/ 225 w 321"/>
                <a:gd name="T51" fmla="*/ 194 h 310"/>
                <a:gd name="T52" fmla="*/ 228 w 321"/>
                <a:gd name="T53" fmla="*/ 184 h 310"/>
                <a:gd name="T54" fmla="*/ 287 w 321"/>
                <a:gd name="T55" fmla="*/ 125 h 310"/>
                <a:gd name="T56" fmla="*/ 202 w 321"/>
                <a:gd name="T57" fmla="*/ 117 h 310"/>
                <a:gd name="T58" fmla="*/ 194 w 321"/>
                <a:gd name="T59" fmla="*/ 111 h 310"/>
                <a:gd name="T60" fmla="*/ 161 w 321"/>
                <a:gd name="T61" fmla="*/ 37 h 310"/>
                <a:gd name="T62" fmla="*/ 128 w 321"/>
                <a:gd name="T63" fmla="*/ 111 h 310"/>
                <a:gd name="T64" fmla="*/ 119 w 321"/>
                <a:gd name="T65" fmla="*/ 117 h 310"/>
                <a:gd name="T66" fmla="*/ 35 w 321"/>
                <a:gd name="T67" fmla="*/ 125 h 310"/>
                <a:gd name="T68" fmla="*/ 94 w 321"/>
                <a:gd name="T69" fmla="*/ 184 h 310"/>
                <a:gd name="T70" fmla="*/ 96 w 321"/>
                <a:gd name="T71" fmla="*/ 194 h 310"/>
                <a:gd name="T72" fmla="*/ 80 w 321"/>
                <a:gd name="T73" fmla="*/ 278 h 310"/>
                <a:gd name="T74" fmla="*/ 155 w 321"/>
                <a:gd name="T75" fmla="*/ 236 h 310"/>
                <a:gd name="T76" fmla="*/ 161 w 321"/>
                <a:gd name="T77" fmla="*/ 23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1" h="310">
                  <a:moveTo>
                    <a:pt x="257" y="309"/>
                  </a:moveTo>
                  <a:cubicBezTo>
                    <a:pt x="255" y="309"/>
                    <a:pt x="253" y="309"/>
                    <a:pt x="251" y="308"/>
                  </a:cubicBezTo>
                  <a:cubicBezTo>
                    <a:pt x="161" y="257"/>
                    <a:pt x="161" y="257"/>
                    <a:pt x="161" y="257"/>
                  </a:cubicBezTo>
                  <a:cubicBezTo>
                    <a:pt x="70" y="308"/>
                    <a:pt x="70" y="308"/>
                    <a:pt x="70" y="308"/>
                  </a:cubicBezTo>
                  <a:cubicBezTo>
                    <a:pt x="66" y="310"/>
                    <a:pt x="62" y="309"/>
                    <a:pt x="58" y="307"/>
                  </a:cubicBezTo>
                  <a:cubicBezTo>
                    <a:pt x="55" y="305"/>
                    <a:pt x="53" y="300"/>
                    <a:pt x="54" y="296"/>
                  </a:cubicBezTo>
                  <a:cubicBezTo>
                    <a:pt x="74" y="195"/>
                    <a:pt x="74" y="195"/>
                    <a:pt x="74" y="195"/>
                  </a:cubicBezTo>
                  <a:cubicBezTo>
                    <a:pt x="4" y="125"/>
                    <a:pt x="4" y="125"/>
                    <a:pt x="4" y="125"/>
                  </a:cubicBezTo>
                  <a:cubicBezTo>
                    <a:pt x="1" y="122"/>
                    <a:pt x="0" y="117"/>
                    <a:pt x="1" y="113"/>
                  </a:cubicBezTo>
                  <a:cubicBezTo>
                    <a:pt x="3" y="110"/>
                    <a:pt x="6" y="107"/>
                    <a:pt x="10" y="106"/>
                  </a:cubicBezTo>
                  <a:cubicBezTo>
                    <a:pt x="111" y="96"/>
                    <a:pt x="111" y="96"/>
                    <a:pt x="111" y="96"/>
                  </a:cubicBezTo>
                  <a:cubicBezTo>
                    <a:pt x="151" y="6"/>
                    <a:pt x="151" y="6"/>
                    <a:pt x="151" y="6"/>
                  </a:cubicBezTo>
                  <a:cubicBezTo>
                    <a:pt x="153" y="2"/>
                    <a:pt x="156" y="0"/>
                    <a:pt x="161" y="0"/>
                  </a:cubicBezTo>
                  <a:cubicBezTo>
                    <a:pt x="165" y="0"/>
                    <a:pt x="169" y="2"/>
                    <a:pt x="170" y="6"/>
                  </a:cubicBezTo>
                  <a:cubicBezTo>
                    <a:pt x="211" y="96"/>
                    <a:pt x="211" y="96"/>
                    <a:pt x="211" y="96"/>
                  </a:cubicBezTo>
                  <a:cubicBezTo>
                    <a:pt x="311" y="106"/>
                    <a:pt x="311" y="106"/>
                    <a:pt x="311" y="106"/>
                  </a:cubicBezTo>
                  <a:cubicBezTo>
                    <a:pt x="315" y="107"/>
                    <a:pt x="319" y="110"/>
                    <a:pt x="320" y="113"/>
                  </a:cubicBezTo>
                  <a:cubicBezTo>
                    <a:pt x="321" y="117"/>
                    <a:pt x="320" y="122"/>
                    <a:pt x="318" y="125"/>
                  </a:cubicBezTo>
                  <a:cubicBezTo>
                    <a:pt x="247" y="195"/>
                    <a:pt x="247" y="195"/>
                    <a:pt x="247" y="195"/>
                  </a:cubicBezTo>
                  <a:cubicBezTo>
                    <a:pt x="267" y="296"/>
                    <a:pt x="267" y="296"/>
                    <a:pt x="267" y="296"/>
                  </a:cubicBezTo>
                  <a:cubicBezTo>
                    <a:pt x="268" y="300"/>
                    <a:pt x="266" y="305"/>
                    <a:pt x="263" y="307"/>
                  </a:cubicBezTo>
                  <a:cubicBezTo>
                    <a:pt x="261" y="308"/>
                    <a:pt x="259" y="309"/>
                    <a:pt x="257" y="309"/>
                  </a:cubicBezTo>
                  <a:close/>
                  <a:moveTo>
                    <a:pt x="161" y="234"/>
                  </a:moveTo>
                  <a:cubicBezTo>
                    <a:pt x="162" y="234"/>
                    <a:pt x="164" y="235"/>
                    <a:pt x="166" y="236"/>
                  </a:cubicBezTo>
                  <a:cubicBezTo>
                    <a:pt x="242" y="278"/>
                    <a:pt x="242" y="278"/>
                    <a:pt x="242" y="278"/>
                  </a:cubicBezTo>
                  <a:cubicBezTo>
                    <a:pt x="225" y="194"/>
                    <a:pt x="225" y="194"/>
                    <a:pt x="225" y="194"/>
                  </a:cubicBezTo>
                  <a:cubicBezTo>
                    <a:pt x="224" y="190"/>
                    <a:pt x="225" y="187"/>
                    <a:pt x="228" y="184"/>
                  </a:cubicBezTo>
                  <a:cubicBezTo>
                    <a:pt x="287" y="125"/>
                    <a:pt x="287" y="125"/>
                    <a:pt x="287" y="125"/>
                  </a:cubicBezTo>
                  <a:cubicBezTo>
                    <a:pt x="202" y="117"/>
                    <a:pt x="202" y="117"/>
                    <a:pt x="202" y="117"/>
                  </a:cubicBezTo>
                  <a:cubicBezTo>
                    <a:pt x="198" y="117"/>
                    <a:pt x="195" y="114"/>
                    <a:pt x="194" y="111"/>
                  </a:cubicBezTo>
                  <a:cubicBezTo>
                    <a:pt x="161" y="37"/>
                    <a:pt x="161" y="37"/>
                    <a:pt x="161" y="37"/>
                  </a:cubicBezTo>
                  <a:cubicBezTo>
                    <a:pt x="128" y="111"/>
                    <a:pt x="128" y="111"/>
                    <a:pt x="128" y="111"/>
                  </a:cubicBezTo>
                  <a:cubicBezTo>
                    <a:pt x="126" y="114"/>
                    <a:pt x="123" y="117"/>
                    <a:pt x="119" y="117"/>
                  </a:cubicBezTo>
                  <a:cubicBezTo>
                    <a:pt x="35" y="125"/>
                    <a:pt x="35" y="125"/>
                    <a:pt x="35" y="125"/>
                  </a:cubicBezTo>
                  <a:cubicBezTo>
                    <a:pt x="94" y="184"/>
                    <a:pt x="94" y="184"/>
                    <a:pt x="94" y="184"/>
                  </a:cubicBezTo>
                  <a:cubicBezTo>
                    <a:pt x="96" y="187"/>
                    <a:pt x="97" y="190"/>
                    <a:pt x="96" y="194"/>
                  </a:cubicBezTo>
                  <a:cubicBezTo>
                    <a:pt x="80" y="278"/>
                    <a:pt x="80" y="278"/>
                    <a:pt x="80" y="278"/>
                  </a:cubicBezTo>
                  <a:cubicBezTo>
                    <a:pt x="155" y="236"/>
                    <a:pt x="155" y="236"/>
                    <a:pt x="155" y="236"/>
                  </a:cubicBezTo>
                  <a:cubicBezTo>
                    <a:pt x="157" y="235"/>
                    <a:pt x="159" y="234"/>
                    <a:pt x="161" y="23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362">
              <a:extLst>
                <a:ext uri="{FF2B5EF4-FFF2-40B4-BE49-F238E27FC236}">
                  <a16:creationId xmlns:a16="http://schemas.microsoft.com/office/drawing/2014/main" id="{7895969B-A070-4252-B660-D7462C1B0EDA}"/>
                </a:ext>
              </a:extLst>
            </p:cNvPr>
            <p:cNvSpPr>
              <a:spLocks noEditPoints="1"/>
            </p:cNvSpPr>
            <p:nvPr/>
          </p:nvSpPr>
          <p:spPr bwMode="auto">
            <a:xfrm>
              <a:off x="1935" y="1199"/>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09" name="Group 806">
            <a:extLst>
              <a:ext uri="{FF2B5EF4-FFF2-40B4-BE49-F238E27FC236}">
                <a16:creationId xmlns:a16="http://schemas.microsoft.com/office/drawing/2014/main" id="{7D03F364-A1BC-472D-926B-BFDDA2461098}"/>
              </a:ext>
            </a:extLst>
          </p:cNvPr>
          <p:cNvGrpSpPr>
            <a:grpSpLocks noChangeAspect="1"/>
          </p:cNvGrpSpPr>
          <p:nvPr/>
        </p:nvGrpSpPr>
        <p:grpSpPr bwMode="auto">
          <a:xfrm>
            <a:off x="5143177" y="2807272"/>
            <a:ext cx="369021" cy="369021"/>
            <a:chOff x="3458" y="3061"/>
            <a:chExt cx="340" cy="340"/>
          </a:xfrm>
          <a:solidFill>
            <a:schemeClr val="bg2">
              <a:lumMod val="75000"/>
            </a:schemeClr>
          </a:solidFill>
        </p:grpSpPr>
        <p:sp>
          <p:nvSpPr>
            <p:cNvPr id="110" name="Freeform 807">
              <a:extLst>
                <a:ext uri="{FF2B5EF4-FFF2-40B4-BE49-F238E27FC236}">
                  <a16:creationId xmlns:a16="http://schemas.microsoft.com/office/drawing/2014/main" id="{79E8F31D-AFA8-4FE9-9899-11798ACC9384}"/>
                </a:ext>
              </a:extLst>
            </p:cNvPr>
            <p:cNvSpPr>
              <a:spLocks noEditPoints="1"/>
            </p:cNvSpPr>
            <p:nvPr/>
          </p:nvSpPr>
          <p:spPr bwMode="auto">
            <a:xfrm>
              <a:off x="3522" y="3181"/>
              <a:ext cx="212" cy="99"/>
            </a:xfrm>
            <a:custGeom>
              <a:avLst/>
              <a:gdLst>
                <a:gd name="T0" fmla="*/ 309 w 320"/>
                <a:gd name="T1" fmla="*/ 0 h 149"/>
                <a:gd name="T2" fmla="*/ 10 w 320"/>
                <a:gd name="T3" fmla="*/ 0 h 149"/>
                <a:gd name="T4" fmla="*/ 0 w 320"/>
                <a:gd name="T5" fmla="*/ 11 h 149"/>
                <a:gd name="T6" fmla="*/ 0 w 320"/>
                <a:gd name="T7" fmla="*/ 139 h 149"/>
                <a:gd name="T8" fmla="*/ 10 w 320"/>
                <a:gd name="T9" fmla="*/ 149 h 149"/>
                <a:gd name="T10" fmla="*/ 309 w 320"/>
                <a:gd name="T11" fmla="*/ 149 h 149"/>
                <a:gd name="T12" fmla="*/ 320 w 320"/>
                <a:gd name="T13" fmla="*/ 139 h 149"/>
                <a:gd name="T14" fmla="*/ 320 w 320"/>
                <a:gd name="T15" fmla="*/ 11 h 149"/>
                <a:gd name="T16" fmla="*/ 309 w 320"/>
                <a:gd name="T17" fmla="*/ 0 h 149"/>
                <a:gd name="T18" fmla="*/ 298 w 320"/>
                <a:gd name="T19" fmla="*/ 128 h 149"/>
                <a:gd name="T20" fmla="*/ 21 w 320"/>
                <a:gd name="T21" fmla="*/ 128 h 149"/>
                <a:gd name="T22" fmla="*/ 21 w 320"/>
                <a:gd name="T23" fmla="*/ 21 h 149"/>
                <a:gd name="T24" fmla="*/ 42 w 320"/>
                <a:gd name="T25" fmla="*/ 21 h 149"/>
                <a:gd name="T26" fmla="*/ 42 w 320"/>
                <a:gd name="T27" fmla="*/ 53 h 149"/>
                <a:gd name="T28" fmla="*/ 53 w 320"/>
                <a:gd name="T29" fmla="*/ 64 h 149"/>
                <a:gd name="T30" fmla="*/ 64 w 320"/>
                <a:gd name="T31" fmla="*/ 53 h 149"/>
                <a:gd name="T32" fmla="*/ 64 w 320"/>
                <a:gd name="T33" fmla="*/ 21 h 149"/>
                <a:gd name="T34" fmla="*/ 85 w 320"/>
                <a:gd name="T35" fmla="*/ 21 h 149"/>
                <a:gd name="T36" fmla="*/ 85 w 320"/>
                <a:gd name="T37" fmla="*/ 85 h 149"/>
                <a:gd name="T38" fmla="*/ 96 w 320"/>
                <a:gd name="T39" fmla="*/ 96 h 149"/>
                <a:gd name="T40" fmla="*/ 106 w 320"/>
                <a:gd name="T41" fmla="*/ 85 h 149"/>
                <a:gd name="T42" fmla="*/ 106 w 320"/>
                <a:gd name="T43" fmla="*/ 21 h 149"/>
                <a:gd name="T44" fmla="*/ 128 w 320"/>
                <a:gd name="T45" fmla="*/ 21 h 149"/>
                <a:gd name="T46" fmla="*/ 128 w 320"/>
                <a:gd name="T47" fmla="*/ 53 h 149"/>
                <a:gd name="T48" fmla="*/ 138 w 320"/>
                <a:gd name="T49" fmla="*/ 64 h 149"/>
                <a:gd name="T50" fmla="*/ 149 w 320"/>
                <a:gd name="T51" fmla="*/ 53 h 149"/>
                <a:gd name="T52" fmla="*/ 149 w 320"/>
                <a:gd name="T53" fmla="*/ 21 h 149"/>
                <a:gd name="T54" fmla="*/ 170 w 320"/>
                <a:gd name="T55" fmla="*/ 21 h 149"/>
                <a:gd name="T56" fmla="*/ 170 w 320"/>
                <a:gd name="T57" fmla="*/ 85 h 149"/>
                <a:gd name="T58" fmla="*/ 181 w 320"/>
                <a:gd name="T59" fmla="*/ 96 h 149"/>
                <a:gd name="T60" fmla="*/ 192 w 320"/>
                <a:gd name="T61" fmla="*/ 85 h 149"/>
                <a:gd name="T62" fmla="*/ 192 w 320"/>
                <a:gd name="T63" fmla="*/ 21 h 149"/>
                <a:gd name="T64" fmla="*/ 213 w 320"/>
                <a:gd name="T65" fmla="*/ 21 h 149"/>
                <a:gd name="T66" fmla="*/ 213 w 320"/>
                <a:gd name="T67" fmla="*/ 53 h 149"/>
                <a:gd name="T68" fmla="*/ 224 w 320"/>
                <a:gd name="T69" fmla="*/ 64 h 149"/>
                <a:gd name="T70" fmla="*/ 234 w 320"/>
                <a:gd name="T71" fmla="*/ 53 h 149"/>
                <a:gd name="T72" fmla="*/ 234 w 320"/>
                <a:gd name="T73" fmla="*/ 21 h 149"/>
                <a:gd name="T74" fmla="*/ 256 w 320"/>
                <a:gd name="T75" fmla="*/ 21 h 149"/>
                <a:gd name="T76" fmla="*/ 256 w 320"/>
                <a:gd name="T77" fmla="*/ 85 h 149"/>
                <a:gd name="T78" fmla="*/ 266 w 320"/>
                <a:gd name="T79" fmla="*/ 96 h 149"/>
                <a:gd name="T80" fmla="*/ 277 w 320"/>
                <a:gd name="T81" fmla="*/ 85 h 149"/>
                <a:gd name="T82" fmla="*/ 277 w 320"/>
                <a:gd name="T83" fmla="*/ 21 h 149"/>
                <a:gd name="T84" fmla="*/ 298 w 320"/>
                <a:gd name="T85" fmla="*/ 21 h 149"/>
                <a:gd name="T86" fmla="*/ 298 w 320"/>
                <a:gd name="T87" fmla="*/ 1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0" h="149">
                  <a:moveTo>
                    <a:pt x="309" y="0"/>
                  </a:moveTo>
                  <a:cubicBezTo>
                    <a:pt x="10" y="0"/>
                    <a:pt x="10" y="0"/>
                    <a:pt x="10" y="0"/>
                  </a:cubicBezTo>
                  <a:cubicBezTo>
                    <a:pt x="4" y="0"/>
                    <a:pt x="0" y="5"/>
                    <a:pt x="0" y="11"/>
                  </a:cubicBezTo>
                  <a:cubicBezTo>
                    <a:pt x="0" y="139"/>
                    <a:pt x="0" y="139"/>
                    <a:pt x="0" y="139"/>
                  </a:cubicBezTo>
                  <a:cubicBezTo>
                    <a:pt x="0" y="145"/>
                    <a:pt x="4" y="149"/>
                    <a:pt x="10" y="149"/>
                  </a:cubicBezTo>
                  <a:cubicBezTo>
                    <a:pt x="309" y="149"/>
                    <a:pt x="309" y="149"/>
                    <a:pt x="309" y="149"/>
                  </a:cubicBezTo>
                  <a:cubicBezTo>
                    <a:pt x="315" y="149"/>
                    <a:pt x="320" y="145"/>
                    <a:pt x="320" y="139"/>
                  </a:cubicBezTo>
                  <a:cubicBezTo>
                    <a:pt x="320" y="11"/>
                    <a:pt x="320" y="11"/>
                    <a:pt x="320" y="11"/>
                  </a:cubicBezTo>
                  <a:cubicBezTo>
                    <a:pt x="320" y="5"/>
                    <a:pt x="315" y="0"/>
                    <a:pt x="309" y="0"/>
                  </a:cubicBezTo>
                  <a:close/>
                  <a:moveTo>
                    <a:pt x="298" y="128"/>
                  </a:moveTo>
                  <a:cubicBezTo>
                    <a:pt x="21" y="128"/>
                    <a:pt x="21" y="128"/>
                    <a:pt x="21" y="128"/>
                  </a:cubicBezTo>
                  <a:cubicBezTo>
                    <a:pt x="21" y="21"/>
                    <a:pt x="21" y="21"/>
                    <a:pt x="21" y="21"/>
                  </a:cubicBezTo>
                  <a:cubicBezTo>
                    <a:pt x="42" y="21"/>
                    <a:pt x="42" y="21"/>
                    <a:pt x="42" y="21"/>
                  </a:cubicBezTo>
                  <a:cubicBezTo>
                    <a:pt x="42" y="53"/>
                    <a:pt x="42" y="53"/>
                    <a:pt x="42" y="53"/>
                  </a:cubicBezTo>
                  <a:cubicBezTo>
                    <a:pt x="42" y="59"/>
                    <a:pt x="47" y="64"/>
                    <a:pt x="53" y="64"/>
                  </a:cubicBezTo>
                  <a:cubicBezTo>
                    <a:pt x="59" y="64"/>
                    <a:pt x="64" y="59"/>
                    <a:pt x="64" y="53"/>
                  </a:cubicBezTo>
                  <a:cubicBezTo>
                    <a:pt x="64" y="21"/>
                    <a:pt x="64" y="21"/>
                    <a:pt x="64" y="21"/>
                  </a:cubicBezTo>
                  <a:cubicBezTo>
                    <a:pt x="85" y="21"/>
                    <a:pt x="85" y="21"/>
                    <a:pt x="85" y="21"/>
                  </a:cubicBezTo>
                  <a:cubicBezTo>
                    <a:pt x="85" y="85"/>
                    <a:pt x="85" y="85"/>
                    <a:pt x="85" y="85"/>
                  </a:cubicBezTo>
                  <a:cubicBezTo>
                    <a:pt x="85" y="91"/>
                    <a:pt x="90" y="96"/>
                    <a:pt x="96" y="96"/>
                  </a:cubicBezTo>
                  <a:cubicBezTo>
                    <a:pt x="102" y="96"/>
                    <a:pt x="106" y="91"/>
                    <a:pt x="106" y="85"/>
                  </a:cubicBezTo>
                  <a:cubicBezTo>
                    <a:pt x="106" y="21"/>
                    <a:pt x="106" y="21"/>
                    <a:pt x="106" y="21"/>
                  </a:cubicBezTo>
                  <a:cubicBezTo>
                    <a:pt x="128" y="21"/>
                    <a:pt x="128" y="21"/>
                    <a:pt x="128" y="21"/>
                  </a:cubicBezTo>
                  <a:cubicBezTo>
                    <a:pt x="128" y="53"/>
                    <a:pt x="128" y="53"/>
                    <a:pt x="128" y="53"/>
                  </a:cubicBezTo>
                  <a:cubicBezTo>
                    <a:pt x="128" y="59"/>
                    <a:pt x="132" y="64"/>
                    <a:pt x="138" y="64"/>
                  </a:cubicBezTo>
                  <a:cubicBezTo>
                    <a:pt x="144" y="64"/>
                    <a:pt x="149" y="59"/>
                    <a:pt x="149" y="53"/>
                  </a:cubicBezTo>
                  <a:cubicBezTo>
                    <a:pt x="149" y="21"/>
                    <a:pt x="149" y="21"/>
                    <a:pt x="149" y="21"/>
                  </a:cubicBezTo>
                  <a:cubicBezTo>
                    <a:pt x="170" y="21"/>
                    <a:pt x="170" y="21"/>
                    <a:pt x="170" y="21"/>
                  </a:cubicBezTo>
                  <a:cubicBezTo>
                    <a:pt x="170" y="85"/>
                    <a:pt x="170" y="85"/>
                    <a:pt x="170" y="85"/>
                  </a:cubicBezTo>
                  <a:cubicBezTo>
                    <a:pt x="170" y="91"/>
                    <a:pt x="175" y="96"/>
                    <a:pt x="181" y="96"/>
                  </a:cubicBezTo>
                  <a:cubicBezTo>
                    <a:pt x="187" y="96"/>
                    <a:pt x="192" y="91"/>
                    <a:pt x="192" y="85"/>
                  </a:cubicBezTo>
                  <a:cubicBezTo>
                    <a:pt x="192" y="21"/>
                    <a:pt x="192" y="21"/>
                    <a:pt x="192" y="21"/>
                  </a:cubicBezTo>
                  <a:cubicBezTo>
                    <a:pt x="213" y="21"/>
                    <a:pt x="213" y="21"/>
                    <a:pt x="213" y="21"/>
                  </a:cubicBezTo>
                  <a:cubicBezTo>
                    <a:pt x="213" y="53"/>
                    <a:pt x="213" y="53"/>
                    <a:pt x="213" y="53"/>
                  </a:cubicBezTo>
                  <a:cubicBezTo>
                    <a:pt x="213" y="59"/>
                    <a:pt x="218" y="64"/>
                    <a:pt x="224" y="64"/>
                  </a:cubicBezTo>
                  <a:cubicBezTo>
                    <a:pt x="230" y="64"/>
                    <a:pt x="234" y="59"/>
                    <a:pt x="234" y="53"/>
                  </a:cubicBezTo>
                  <a:cubicBezTo>
                    <a:pt x="234" y="21"/>
                    <a:pt x="234" y="21"/>
                    <a:pt x="234" y="21"/>
                  </a:cubicBezTo>
                  <a:cubicBezTo>
                    <a:pt x="256" y="21"/>
                    <a:pt x="256" y="21"/>
                    <a:pt x="256" y="21"/>
                  </a:cubicBezTo>
                  <a:cubicBezTo>
                    <a:pt x="256" y="85"/>
                    <a:pt x="256" y="85"/>
                    <a:pt x="256" y="85"/>
                  </a:cubicBezTo>
                  <a:cubicBezTo>
                    <a:pt x="256" y="91"/>
                    <a:pt x="260" y="96"/>
                    <a:pt x="266" y="96"/>
                  </a:cubicBezTo>
                  <a:cubicBezTo>
                    <a:pt x="272" y="96"/>
                    <a:pt x="277" y="91"/>
                    <a:pt x="277" y="85"/>
                  </a:cubicBezTo>
                  <a:cubicBezTo>
                    <a:pt x="277" y="21"/>
                    <a:pt x="277" y="21"/>
                    <a:pt x="277" y="21"/>
                  </a:cubicBezTo>
                  <a:cubicBezTo>
                    <a:pt x="298" y="21"/>
                    <a:pt x="298" y="21"/>
                    <a:pt x="298" y="21"/>
                  </a:cubicBezTo>
                  <a:lnTo>
                    <a:pt x="298" y="12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808">
              <a:extLst>
                <a:ext uri="{FF2B5EF4-FFF2-40B4-BE49-F238E27FC236}">
                  <a16:creationId xmlns:a16="http://schemas.microsoft.com/office/drawing/2014/main" id="{3B9C8DDE-7E7C-4107-BA5B-EB8E89307631}"/>
                </a:ext>
              </a:extLst>
            </p:cNvPr>
            <p:cNvSpPr>
              <a:spLocks noEditPoints="1"/>
            </p:cNvSpPr>
            <p:nvPr/>
          </p:nvSpPr>
          <p:spPr bwMode="auto">
            <a:xfrm>
              <a:off x="3458" y="3061"/>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133" name="Straight Arrow Connector 132">
            <a:extLst>
              <a:ext uri="{FF2B5EF4-FFF2-40B4-BE49-F238E27FC236}">
                <a16:creationId xmlns:a16="http://schemas.microsoft.com/office/drawing/2014/main" id="{770DF58C-DADC-4934-B05C-E77AD3701173}"/>
              </a:ext>
            </a:extLst>
          </p:cNvPr>
          <p:cNvCxnSpPr>
            <a:cxnSpLocks/>
          </p:cNvCxnSpPr>
          <p:nvPr/>
        </p:nvCxnSpPr>
        <p:spPr bwMode="auto">
          <a:xfrm flipH="1">
            <a:off x="1449035" y="4500515"/>
            <a:ext cx="6398247" cy="13711"/>
          </a:xfrm>
          <a:prstGeom prst="straightConnector1">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34" name="Straight Arrow Connector 133">
            <a:extLst>
              <a:ext uri="{FF2B5EF4-FFF2-40B4-BE49-F238E27FC236}">
                <a16:creationId xmlns:a16="http://schemas.microsoft.com/office/drawing/2014/main" id="{59F783F5-B690-42EA-BEEE-A87539C70126}"/>
              </a:ext>
            </a:extLst>
          </p:cNvPr>
          <p:cNvCxnSpPr>
            <a:cxnSpLocks/>
          </p:cNvCxnSpPr>
          <p:nvPr/>
        </p:nvCxnSpPr>
        <p:spPr bwMode="auto">
          <a:xfrm>
            <a:off x="7832128" y="3812677"/>
            <a:ext cx="0" cy="754334"/>
          </a:xfrm>
          <a:prstGeom prst="straightConnector1">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35" name="Straight Arrow Connector 134">
            <a:extLst>
              <a:ext uri="{FF2B5EF4-FFF2-40B4-BE49-F238E27FC236}">
                <a16:creationId xmlns:a16="http://schemas.microsoft.com/office/drawing/2014/main" id="{3DB8D7CB-C5AC-4F6B-86F4-ADD8DCCA3E62}"/>
              </a:ext>
            </a:extLst>
          </p:cNvPr>
          <p:cNvCxnSpPr>
            <a:cxnSpLocks/>
          </p:cNvCxnSpPr>
          <p:nvPr/>
        </p:nvCxnSpPr>
        <p:spPr bwMode="auto">
          <a:xfrm flipV="1">
            <a:off x="1461970" y="3927183"/>
            <a:ext cx="0" cy="600392"/>
          </a:xfrm>
          <a:prstGeom prst="straightConnector1">
            <a:avLst/>
          </a:prstGeom>
          <a:ln w="38100">
            <a:solidFill>
              <a:schemeClr val="bg1"/>
            </a:solidFill>
            <a:headEnd type="none" w="med" len="med"/>
            <a:tailEnd type="triangle"/>
          </a:ln>
        </p:spPr>
        <p:style>
          <a:lnRef idx="1">
            <a:schemeClr val="accent2"/>
          </a:lnRef>
          <a:fillRef idx="0">
            <a:schemeClr val="accent2"/>
          </a:fillRef>
          <a:effectRef idx="0">
            <a:schemeClr val="accent2"/>
          </a:effectRef>
          <a:fontRef idx="minor">
            <a:schemeClr val="tx1"/>
          </a:fontRef>
        </p:style>
      </p:cxnSp>
      <p:grpSp>
        <p:nvGrpSpPr>
          <p:cNvPr id="144" name="Group 9">
            <a:extLst>
              <a:ext uri="{FF2B5EF4-FFF2-40B4-BE49-F238E27FC236}">
                <a16:creationId xmlns:a16="http://schemas.microsoft.com/office/drawing/2014/main" id="{F70DFE75-C0F4-46E8-B3F0-3D9EEFB1EBD9}"/>
              </a:ext>
            </a:extLst>
          </p:cNvPr>
          <p:cNvGrpSpPr>
            <a:grpSpLocks noChangeAspect="1"/>
          </p:cNvGrpSpPr>
          <p:nvPr/>
        </p:nvGrpSpPr>
        <p:grpSpPr bwMode="gray">
          <a:xfrm>
            <a:off x="7664304" y="2158392"/>
            <a:ext cx="368051" cy="368152"/>
            <a:chOff x="299" y="-289"/>
            <a:chExt cx="3635" cy="3636"/>
          </a:xfrm>
          <a:solidFill>
            <a:schemeClr val="accent3"/>
          </a:solidFill>
        </p:grpSpPr>
        <p:sp>
          <p:nvSpPr>
            <p:cNvPr id="145" name="Freeform 10">
              <a:extLst>
                <a:ext uri="{FF2B5EF4-FFF2-40B4-BE49-F238E27FC236}">
                  <a16:creationId xmlns:a16="http://schemas.microsoft.com/office/drawing/2014/main" id="{BB2B064C-427D-4865-94E8-65BBA1F53192}"/>
                </a:ext>
              </a:extLst>
            </p:cNvPr>
            <p:cNvSpPr>
              <a:spLocks noEditPoints="1"/>
            </p:cNvSpPr>
            <p:nvPr/>
          </p:nvSpPr>
          <p:spPr bwMode="gray">
            <a:xfrm>
              <a:off x="299" y="-289"/>
              <a:ext cx="3635" cy="363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11">
              <a:extLst>
                <a:ext uri="{FF2B5EF4-FFF2-40B4-BE49-F238E27FC236}">
                  <a16:creationId xmlns:a16="http://schemas.microsoft.com/office/drawing/2014/main" id="{83A68BDB-54EF-4949-ACD1-DC9353891D77}"/>
                </a:ext>
              </a:extLst>
            </p:cNvPr>
            <p:cNvSpPr>
              <a:spLocks noEditPoints="1"/>
            </p:cNvSpPr>
            <p:nvPr/>
          </p:nvSpPr>
          <p:spPr bwMode="gray">
            <a:xfrm>
              <a:off x="1130" y="542"/>
              <a:ext cx="1966" cy="1967"/>
            </a:xfrm>
            <a:custGeom>
              <a:avLst/>
              <a:gdLst>
                <a:gd name="T0" fmla="*/ 267 w 277"/>
                <a:gd name="T1" fmla="*/ 277 h 277"/>
                <a:gd name="T2" fmla="*/ 0 w 277"/>
                <a:gd name="T3" fmla="*/ 267 h 277"/>
                <a:gd name="T4" fmla="*/ 11 w 277"/>
                <a:gd name="T5" fmla="*/ 11 h 277"/>
                <a:gd name="T6" fmla="*/ 32 w 277"/>
                <a:gd name="T7" fmla="*/ 11 h 277"/>
                <a:gd name="T8" fmla="*/ 245 w 277"/>
                <a:gd name="T9" fmla="*/ 256 h 277"/>
                <a:gd name="T10" fmla="*/ 256 w 277"/>
                <a:gd name="T11" fmla="*/ 0 h 277"/>
                <a:gd name="T12" fmla="*/ 267 w 277"/>
                <a:gd name="T13" fmla="*/ 256 h 277"/>
                <a:gd name="T14" fmla="*/ 75 w 277"/>
                <a:gd name="T15" fmla="*/ 235 h 277"/>
                <a:gd name="T16" fmla="*/ 120 w 277"/>
                <a:gd name="T17" fmla="*/ 224 h 277"/>
                <a:gd name="T18" fmla="*/ 157 w 277"/>
                <a:gd name="T19" fmla="*/ 224 h 277"/>
                <a:gd name="T20" fmla="*/ 203 w 277"/>
                <a:gd name="T21" fmla="*/ 235 h 277"/>
                <a:gd name="T22" fmla="*/ 203 w 277"/>
                <a:gd name="T23" fmla="*/ 192 h 277"/>
                <a:gd name="T24" fmla="*/ 157 w 277"/>
                <a:gd name="T25" fmla="*/ 203 h 277"/>
                <a:gd name="T26" fmla="*/ 120 w 277"/>
                <a:gd name="T27" fmla="*/ 203 h 277"/>
                <a:gd name="T28" fmla="*/ 75 w 277"/>
                <a:gd name="T29" fmla="*/ 192 h 277"/>
                <a:gd name="T30" fmla="*/ 75 w 277"/>
                <a:gd name="T31" fmla="*/ 235 h 277"/>
                <a:gd name="T32" fmla="*/ 93 w 277"/>
                <a:gd name="T33" fmla="*/ 149 h 277"/>
                <a:gd name="T34" fmla="*/ 160 w 277"/>
                <a:gd name="T35" fmla="*/ 160 h 277"/>
                <a:gd name="T36" fmla="*/ 184 w 277"/>
                <a:gd name="T37" fmla="*/ 149 h 277"/>
                <a:gd name="T38" fmla="*/ 224 w 277"/>
                <a:gd name="T39" fmla="*/ 139 h 277"/>
                <a:gd name="T40" fmla="*/ 184 w 277"/>
                <a:gd name="T41" fmla="*/ 128 h 277"/>
                <a:gd name="T42" fmla="*/ 160 w 277"/>
                <a:gd name="T43" fmla="*/ 117 h 277"/>
                <a:gd name="T44" fmla="*/ 93 w 277"/>
                <a:gd name="T45" fmla="*/ 128 h 277"/>
                <a:gd name="T46" fmla="*/ 53 w 277"/>
                <a:gd name="T47" fmla="*/ 139 h 277"/>
                <a:gd name="T48" fmla="*/ 75 w 277"/>
                <a:gd name="T49" fmla="*/ 85 h 277"/>
                <a:gd name="T50" fmla="*/ 99 w 277"/>
                <a:gd name="T51" fmla="*/ 75 h 277"/>
                <a:gd name="T52" fmla="*/ 136 w 277"/>
                <a:gd name="T53" fmla="*/ 75 h 277"/>
                <a:gd name="T54" fmla="*/ 203 w 277"/>
                <a:gd name="T55" fmla="*/ 85 h 277"/>
                <a:gd name="T56" fmla="*/ 203 w 277"/>
                <a:gd name="T57" fmla="*/ 43 h 277"/>
                <a:gd name="T58" fmla="*/ 136 w 277"/>
                <a:gd name="T59" fmla="*/ 53 h 277"/>
                <a:gd name="T60" fmla="*/ 99 w 277"/>
                <a:gd name="T61" fmla="*/ 53 h 277"/>
                <a:gd name="T62" fmla="*/ 75 w 277"/>
                <a:gd name="T63" fmla="*/ 43 h 277"/>
                <a:gd name="T64" fmla="*/ 75 w 277"/>
                <a:gd name="T65" fmla="*/ 8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7" h="277">
                  <a:moveTo>
                    <a:pt x="277" y="267"/>
                  </a:moveTo>
                  <a:cubicBezTo>
                    <a:pt x="277" y="273"/>
                    <a:pt x="273" y="277"/>
                    <a:pt x="267" y="277"/>
                  </a:cubicBezTo>
                  <a:cubicBezTo>
                    <a:pt x="11" y="277"/>
                    <a:pt x="11" y="277"/>
                    <a:pt x="11" y="277"/>
                  </a:cubicBezTo>
                  <a:cubicBezTo>
                    <a:pt x="5" y="277"/>
                    <a:pt x="0" y="273"/>
                    <a:pt x="0" y="267"/>
                  </a:cubicBezTo>
                  <a:cubicBezTo>
                    <a:pt x="0" y="261"/>
                    <a:pt x="5" y="256"/>
                    <a:pt x="11" y="256"/>
                  </a:cubicBezTo>
                  <a:cubicBezTo>
                    <a:pt x="11" y="11"/>
                    <a:pt x="11" y="11"/>
                    <a:pt x="11" y="11"/>
                  </a:cubicBezTo>
                  <a:cubicBezTo>
                    <a:pt x="11" y="5"/>
                    <a:pt x="15" y="0"/>
                    <a:pt x="21" y="0"/>
                  </a:cubicBezTo>
                  <a:cubicBezTo>
                    <a:pt x="27" y="0"/>
                    <a:pt x="32" y="5"/>
                    <a:pt x="32" y="11"/>
                  </a:cubicBezTo>
                  <a:cubicBezTo>
                    <a:pt x="32" y="256"/>
                    <a:pt x="32" y="256"/>
                    <a:pt x="32" y="256"/>
                  </a:cubicBezTo>
                  <a:cubicBezTo>
                    <a:pt x="245" y="256"/>
                    <a:pt x="245" y="256"/>
                    <a:pt x="245" y="256"/>
                  </a:cubicBezTo>
                  <a:cubicBezTo>
                    <a:pt x="245" y="11"/>
                    <a:pt x="245" y="11"/>
                    <a:pt x="245" y="11"/>
                  </a:cubicBezTo>
                  <a:cubicBezTo>
                    <a:pt x="245" y="5"/>
                    <a:pt x="250" y="0"/>
                    <a:pt x="256" y="0"/>
                  </a:cubicBezTo>
                  <a:cubicBezTo>
                    <a:pt x="262" y="0"/>
                    <a:pt x="267" y="5"/>
                    <a:pt x="267" y="11"/>
                  </a:cubicBezTo>
                  <a:cubicBezTo>
                    <a:pt x="267" y="256"/>
                    <a:pt x="267" y="256"/>
                    <a:pt x="267" y="256"/>
                  </a:cubicBezTo>
                  <a:cubicBezTo>
                    <a:pt x="273" y="256"/>
                    <a:pt x="277" y="261"/>
                    <a:pt x="277" y="267"/>
                  </a:cubicBezTo>
                  <a:close/>
                  <a:moveTo>
                    <a:pt x="75" y="235"/>
                  </a:moveTo>
                  <a:cubicBezTo>
                    <a:pt x="83" y="235"/>
                    <a:pt x="89" y="230"/>
                    <a:pt x="93" y="224"/>
                  </a:cubicBezTo>
                  <a:cubicBezTo>
                    <a:pt x="120" y="224"/>
                    <a:pt x="120" y="224"/>
                    <a:pt x="120" y="224"/>
                  </a:cubicBezTo>
                  <a:cubicBezTo>
                    <a:pt x="124" y="230"/>
                    <a:pt x="131" y="235"/>
                    <a:pt x="139" y="235"/>
                  </a:cubicBezTo>
                  <a:cubicBezTo>
                    <a:pt x="147" y="235"/>
                    <a:pt x="153" y="230"/>
                    <a:pt x="157" y="224"/>
                  </a:cubicBezTo>
                  <a:cubicBezTo>
                    <a:pt x="184" y="224"/>
                    <a:pt x="184" y="224"/>
                    <a:pt x="184" y="224"/>
                  </a:cubicBezTo>
                  <a:cubicBezTo>
                    <a:pt x="188" y="230"/>
                    <a:pt x="195" y="235"/>
                    <a:pt x="203" y="235"/>
                  </a:cubicBezTo>
                  <a:cubicBezTo>
                    <a:pt x="214" y="235"/>
                    <a:pt x="224" y="225"/>
                    <a:pt x="224" y="213"/>
                  </a:cubicBezTo>
                  <a:cubicBezTo>
                    <a:pt x="224" y="202"/>
                    <a:pt x="214" y="192"/>
                    <a:pt x="203" y="192"/>
                  </a:cubicBezTo>
                  <a:cubicBezTo>
                    <a:pt x="195" y="192"/>
                    <a:pt x="188" y="196"/>
                    <a:pt x="184" y="203"/>
                  </a:cubicBezTo>
                  <a:cubicBezTo>
                    <a:pt x="157" y="203"/>
                    <a:pt x="157" y="203"/>
                    <a:pt x="157" y="203"/>
                  </a:cubicBezTo>
                  <a:cubicBezTo>
                    <a:pt x="153" y="196"/>
                    <a:pt x="147" y="192"/>
                    <a:pt x="139" y="192"/>
                  </a:cubicBezTo>
                  <a:cubicBezTo>
                    <a:pt x="131" y="192"/>
                    <a:pt x="124" y="196"/>
                    <a:pt x="120" y="203"/>
                  </a:cubicBezTo>
                  <a:cubicBezTo>
                    <a:pt x="93" y="203"/>
                    <a:pt x="93" y="203"/>
                    <a:pt x="93" y="203"/>
                  </a:cubicBezTo>
                  <a:cubicBezTo>
                    <a:pt x="89" y="196"/>
                    <a:pt x="83" y="192"/>
                    <a:pt x="75" y="192"/>
                  </a:cubicBezTo>
                  <a:cubicBezTo>
                    <a:pt x="63" y="192"/>
                    <a:pt x="53" y="202"/>
                    <a:pt x="53" y="213"/>
                  </a:cubicBezTo>
                  <a:cubicBezTo>
                    <a:pt x="53" y="225"/>
                    <a:pt x="63" y="235"/>
                    <a:pt x="75" y="235"/>
                  </a:cubicBezTo>
                  <a:close/>
                  <a:moveTo>
                    <a:pt x="75" y="160"/>
                  </a:moveTo>
                  <a:cubicBezTo>
                    <a:pt x="83" y="160"/>
                    <a:pt x="89" y="156"/>
                    <a:pt x="93" y="149"/>
                  </a:cubicBezTo>
                  <a:cubicBezTo>
                    <a:pt x="142" y="149"/>
                    <a:pt x="142" y="149"/>
                    <a:pt x="142" y="149"/>
                  </a:cubicBezTo>
                  <a:cubicBezTo>
                    <a:pt x="145" y="156"/>
                    <a:pt x="152" y="160"/>
                    <a:pt x="160" y="160"/>
                  </a:cubicBezTo>
                  <a:cubicBezTo>
                    <a:pt x="168" y="160"/>
                    <a:pt x="175" y="156"/>
                    <a:pt x="178" y="149"/>
                  </a:cubicBezTo>
                  <a:cubicBezTo>
                    <a:pt x="184" y="149"/>
                    <a:pt x="184" y="149"/>
                    <a:pt x="184" y="149"/>
                  </a:cubicBezTo>
                  <a:cubicBezTo>
                    <a:pt x="188" y="156"/>
                    <a:pt x="195" y="160"/>
                    <a:pt x="203" y="160"/>
                  </a:cubicBezTo>
                  <a:cubicBezTo>
                    <a:pt x="214" y="160"/>
                    <a:pt x="224" y="150"/>
                    <a:pt x="224" y="139"/>
                  </a:cubicBezTo>
                  <a:cubicBezTo>
                    <a:pt x="224" y="127"/>
                    <a:pt x="214" y="117"/>
                    <a:pt x="203" y="117"/>
                  </a:cubicBezTo>
                  <a:cubicBezTo>
                    <a:pt x="195" y="117"/>
                    <a:pt x="188" y="122"/>
                    <a:pt x="184" y="128"/>
                  </a:cubicBezTo>
                  <a:cubicBezTo>
                    <a:pt x="178" y="128"/>
                    <a:pt x="178" y="128"/>
                    <a:pt x="178" y="128"/>
                  </a:cubicBezTo>
                  <a:cubicBezTo>
                    <a:pt x="175" y="122"/>
                    <a:pt x="168" y="117"/>
                    <a:pt x="160" y="117"/>
                  </a:cubicBezTo>
                  <a:cubicBezTo>
                    <a:pt x="152" y="117"/>
                    <a:pt x="145" y="122"/>
                    <a:pt x="142" y="128"/>
                  </a:cubicBezTo>
                  <a:cubicBezTo>
                    <a:pt x="93" y="128"/>
                    <a:pt x="93" y="128"/>
                    <a:pt x="93" y="128"/>
                  </a:cubicBezTo>
                  <a:cubicBezTo>
                    <a:pt x="89" y="122"/>
                    <a:pt x="83" y="117"/>
                    <a:pt x="75" y="117"/>
                  </a:cubicBezTo>
                  <a:cubicBezTo>
                    <a:pt x="63" y="117"/>
                    <a:pt x="53" y="127"/>
                    <a:pt x="53" y="139"/>
                  </a:cubicBezTo>
                  <a:cubicBezTo>
                    <a:pt x="53" y="150"/>
                    <a:pt x="63" y="160"/>
                    <a:pt x="75" y="160"/>
                  </a:cubicBezTo>
                  <a:close/>
                  <a:moveTo>
                    <a:pt x="75" y="85"/>
                  </a:moveTo>
                  <a:cubicBezTo>
                    <a:pt x="83" y="85"/>
                    <a:pt x="89" y="81"/>
                    <a:pt x="93" y="75"/>
                  </a:cubicBezTo>
                  <a:cubicBezTo>
                    <a:pt x="99" y="75"/>
                    <a:pt x="99" y="75"/>
                    <a:pt x="99" y="75"/>
                  </a:cubicBezTo>
                  <a:cubicBezTo>
                    <a:pt x="103" y="81"/>
                    <a:pt x="109" y="85"/>
                    <a:pt x="117" y="85"/>
                  </a:cubicBezTo>
                  <a:cubicBezTo>
                    <a:pt x="125" y="85"/>
                    <a:pt x="132" y="81"/>
                    <a:pt x="136" y="75"/>
                  </a:cubicBezTo>
                  <a:cubicBezTo>
                    <a:pt x="184" y="75"/>
                    <a:pt x="184" y="75"/>
                    <a:pt x="184" y="75"/>
                  </a:cubicBezTo>
                  <a:cubicBezTo>
                    <a:pt x="188" y="81"/>
                    <a:pt x="195" y="85"/>
                    <a:pt x="203" y="85"/>
                  </a:cubicBezTo>
                  <a:cubicBezTo>
                    <a:pt x="214" y="85"/>
                    <a:pt x="224" y="76"/>
                    <a:pt x="224" y="64"/>
                  </a:cubicBezTo>
                  <a:cubicBezTo>
                    <a:pt x="224" y="52"/>
                    <a:pt x="214" y="43"/>
                    <a:pt x="203" y="43"/>
                  </a:cubicBezTo>
                  <a:cubicBezTo>
                    <a:pt x="195" y="43"/>
                    <a:pt x="188" y="47"/>
                    <a:pt x="184" y="53"/>
                  </a:cubicBezTo>
                  <a:cubicBezTo>
                    <a:pt x="136" y="53"/>
                    <a:pt x="136" y="53"/>
                    <a:pt x="136" y="53"/>
                  </a:cubicBezTo>
                  <a:cubicBezTo>
                    <a:pt x="132" y="47"/>
                    <a:pt x="125" y="43"/>
                    <a:pt x="117" y="43"/>
                  </a:cubicBezTo>
                  <a:cubicBezTo>
                    <a:pt x="109" y="43"/>
                    <a:pt x="103" y="47"/>
                    <a:pt x="99" y="53"/>
                  </a:cubicBezTo>
                  <a:cubicBezTo>
                    <a:pt x="93" y="53"/>
                    <a:pt x="93" y="53"/>
                    <a:pt x="93" y="53"/>
                  </a:cubicBezTo>
                  <a:cubicBezTo>
                    <a:pt x="89" y="47"/>
                    <a:pt x="83" y="43"/>
                    <a:pt x="75" y="43"/>
                  </a:cubicBezTo>
                  <a:cubicBezTo>
                    <a:pt x="63" y="43"/>
                    <a:pt x="53" y="52"/>
                    <a:pt x="53" y="64"/>
                  </a:cubicBezTo>
                  <a:cubicBezTo>
                    <a:pt x="53" y="76"/>
                    <a:pt x="63" y="85"/>
                    <a:pt x="75"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148" name="TextBox 147">
            <a:extLst>
              <a:ext uri="{FF2B5EF4-FFF2-40B4-BE49-F238E27FC236}">
                <a16:creationId xmlns:a16="http://schemas.microsoft.com/office/drawing/2014/main" id="{90C93760-4A5E-49DA-8D45-7292CCD59820}"/>
              </a:ext>
            </a:extLst>
          </p:cNvPr>
          <p:cNvSpPr txBox="1"/>
          <p:nvPr/>
        </p:nvSpPr>
        <p:spPr>
          <a:xfrm>
            <a:off x="7436084" y="2656025"/>
            <a:ext cx="792088" cy="276999"/>
          </a:xfrm>
          <a:prstGeom prst="rect">
            <a:avLst/>
          </a:prstGeom>
          <a:noFill/>
        </p:spPr>
        <p:txBody>
          <a:bodyPr wrap="square" rtlCol="0">
            <a:spAutoFit/>
          </a:bodyPr>
          <a:lstStyle/>
          <a:p>
            <a:pPr algn="ctr"/>
            <a:r>
              <a:rPr lang="en-ZA" sz="1200" dirty="0"/>
              <a:t>Audit</a:t>
            </a:r>
          </a:p>
        </p:txBody>
      </p:sp>
      <p:sp>
        <p:nvSpPr>
          <p:cNvPr id="3" name="Slide Number Placeholder 2">
            <a:extLst>
              <a:ext uri="{FF2B5EF4-FFF2-40B4-BE49-F238E27FC236}">
                <a16:creationId xmlns:a16="http://schemas.microsoft.com/office/drawing/2014/main" id="{1ABA325E-AB4A-4F3B-B1D1-E853475EDD33}"/>
              </a:ext>
            </a:extLst>
          </p:cNvPr>
          <p:cNvSpPr>
            <a:spLocks noGrp="1"/>
          </p:cNvSpPr>
          <p:nvPr>
            <p:ph type="sldNum" sz="quarter" idx="12"/>
          </p:nvPr>
        </p:nvSpPr>
        <p:spPr>
          <a:xfrm>
            <a:off x="6710791" y="6419191"/>
            <a:ext cx="1905000" cy="457200"/>
          </a:xfrm>
        </p:spPr>
        <p:txBody>
          <a:bodyPr/>
          <a:lstStyle/>
          <a:p>
            <a:pPr>
              <a:defRPr/>
            </a:pPr>
            <a:fld id="{1423FF57-415F-4004-9178-180C1E74BD78}" type="slidenum">
              <a:rPr lang="en-US" sz="1000" smtClean="0">
                <a:latin typeface="Century Gothic" panose="020B0502020202020204" pitchFamily="34" charset="0"/>
              </a:rPr>
              <a:pPr>
                <a:defRPr/>
              </a:pPr>
              <a:t>7</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889156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4000" dirty="0">
                <a:solidFill>
                  <a:schemeClr val="tx1"/>
                </a:solidFill>
                <a:latin typeface="Century Gothic" panose="020B0502020202020204" pitchFamily="34" charset="0"/>
                <a:cs typeface="Arial" panose="020B0604020202020204" pitchFamily="34" charset="0"/>
              </a:rPr>
              <a:t>What happened? </a:t>
            </a:r>
          </a:p>
        </p:txBody>
      </p:sp>
      <p:sp>
        <p:nvSpPr>
          <p:cNvPr id="10" name="TextBox 9"/>
          <p:cNvSpPr txBox="1"/>
          <p:nvPr/>
        </p:nvSpPr>
        <p:spPr>
          <a:xfrm>
            <a:off x="827584" y="1340768"/>
            <a:ext cx="7704856" cy="4176464"/>
          </a:xfrm>
          <a:prstGeom prst="rect">
            <a:avLst/>
          </a:prstGeom>
          <a:noFill/>
        </p:spPr>
        <p:txBody>
          <a:bodyPr wrap="square" rtlCol="0">
            <a:noAutofit/>
          </a:bodyPr>
          <a:lstStyle/>
          <a:p>
            <a:pPr marL="342900"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Actuaries are far removed from the admin and the systems</a:t>
            </a:r>
          </a:p>
          <a:p>
            <a:pPr marL="342900"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Look at history: </a:t>
            </a:r>
          </a:p>
          <a:p>
            <a:pPr marL="800100" lvl="1"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DB – DC change</a:t>
            </a:r>
          </a:p>
          <a:p>
            <a:pPr marL="1257300" lvl="2"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DB: Sponsor</a:t>
            </a:r>
          </a:p>
          <a:p>
            <a:pPr marL="1257300" lvl="2"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DC: Trustees</a:t>
            </a:r>
          </a:p>
          <a:p>
            <a:pPr marL="800100" lvl="1" indent="-342900">
              <a:buFont typeface="Arial" panose="020B0604020202020204" pitchFamily="34" charset="0"/>
              <a:buChar char="•"/>
            </a:pPr>
            <a:r>
              <a:rPr lang="en-ZA" sz="2800" dirty="0">
                <a:latin typeface="Century Gothic" panose="020B0502020202020204" pitchFamily="34" charset="0"/>
                <a:cs typeface="Arial" panose="020B0604020202020204" pitchFamily="34" charset="0"/>
              </a:rPr>
              <a:t>Audit exempt</a:t>
            </a:r>
          </a:p>
          <a:p>
            <a:pPr marL="342900" indent="-342900">
              <a:buFont typeface="Arial" panose="020B0604020202020204" pitchFamily="34" charset="0"/>
              <a:buChar char="•"/>
            </a:pPr>
            <a:endParaRPr lang="en-ZA" dirty="0">
              <a:latin typeface="Century Gothic" panose="020B0502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C6E11BE2-0D90-4EE7-97DC-69A68FC239BC}"/>
              </a:ext>
            </a:extLst>
          </p:cNvPr>
          <p:cNvSpPr>
            <a:spLocks noGrp="1"/>
          </p:cNvSpPr>
          <p:nvPr>
            <p:ph type="sldNum" sz="quarter" idx="12"/>
          </p:nvPr>
        </p:nvSpPr>
        <p:spPr>
          <a:xfrm>
            <a:off x="6732240" y="6400800"/>
            <a:ext cx="1905000" cy="457200"/>
          </a:xfrm>
        </p:spPr>
        <p:txBody>
          <a:bodyPr/>
          <a:lstStyle/>
          <a:p>
            <a:pPr>
              <a:defRPr/>
            </a:pPr>
            <a:fld id="{1423FF57-415F-4004-9178-180C1E74BD78}" type="slidenum">
              <a:rPr lang="en-US" sz="1000" smtClean="0">
                <a:latin typeface="Century Gothic" panose="020B0502020202020204" pitchFamily="34" charset="0"/>
              </a:rPr>
              <a:pPr>
                <a:defRPr/>
              </a:pPr>
              <a:t>8</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4177587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4000" dirty="0">
                <a:solidFill>
                  <a:schemeClr val="tx1"/>
                </a:solidFill>
                <a:latin typeface="Century Gothic" panose="020B0502020202020204" pitchFamily="34" charset="0"/>
                <a:cs typeface="Arial" panose="020B0604020202020204" pitchFamily="34" charset="0"/>
              </a:rPr>
              <a:t>The Result</a:t>
            </a:r>
          </a:p>
        </p:txBody>
      </p:sp>
      <p:sp>
        <p:nvSpPr>
          <p:cNvPr id="10" name="TextBox 9"/>
          <p:cNvSpPr txBox="1"/>
          <p:nvPr/>
        </p:nvSpPr>
        <p:spPr>
          <a:xfrm>
            <a:off x="827584" y="1340768"/>
            <a:ext cx="7704856" cy="4176464"/>
          </a:xfrm>
          <a:prstGeom prst="rect">
            <a:avLst/>
          </a:prstGeom>
          <a:noFill/>
        </p:spPr>
        <p:txBody>
          <a:bodyPr wrap="square" rtlCol="0">
            <a:noAutofit/>
          </a:bodyPr>
          <a:lstStyle/>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IT moved much faster in all other fields</a:t>
            </a: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No one is spending money on innovation</a:t>
            </a: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“Us” and “Them”</a:t>
            </a: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Responsibility is lost</a:t>
            </a: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ASSA: </a:t>
            </a:r>
            <a:r>
              <a:rPr lang="en-ZA" i="1" dirty="0">
                <a:latin typeface="Century Gothic" panose="020B0502020202020204" pitchFamily="34" charset="0"/>
                <a:cs typeface="Arial" panose="020B0604020202020204" pitchFamily="34" charset="0"/>
              </a:rPr>
              <a:t>Where the actuary has reservations about the data provided for the valuation, these should be noted. </a:t>
            </a: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Section 13B? – SLA</a:t>
            </a: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Relying on Auditors</a:t>
            </a: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ISAE3401: </a:t>
            </a:r>
            <a:r>
              <a:rPr lang="fr-FR" dirty="0">
                <a:latin typeface="Century Gothic" panose="020B0502020202020204" pitchFamily="34" charset="0"/>
                <a:cs typeface="Arial" panose="020B0604020202020204" pitchFamily="34" charset="0"/>
              </a:rPr>
              <a:t>International Standard on Assurance Engagements</a:t>
            </a:r>
            <a:endParaRPr lang="en-ZA" dirty="0">
              <a:latin typeface="Century Gothic" panose="020B0502020202020204" pitchFamily="34" charset="0"/>
              <a:cs typeface="Arial" panose="020B0604020202020204" pitchFamily="34" charset="0"/>
            </a:endParaRPr>
          </a:p>
          <a:p>
            <a:pPr marL="342900" indent="-342900">
              <a:buFont typeface="Arial" panose="020B0604020202020204" pitchFamily="34" charset="0"/>
              <a:buChar char="•"/>
            </a:pPr>
            <a:endParaRPr lang="en-ZA" sz="2800" dirty="0">
              <a:latin typeface="Century Gothic" panose="020B0502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Century Gothic" panose="020B0502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56DF8014-6B3F-4001-BED8-25E9A23B80D5}"/>
              </a:ext>
            </a:extLst>
          </p:cNvPr>
          <p:cNvSpPr>
            <a:spLocks noGrp="1"/>
          </p:cNvSpPr>
          <p:nvPr>
            <p:ph type="sldNum" sz="quarter" idx="12"/>
          </p:nvPr>
        </p:nvSpPr>
        <p:spPr>
          <a:xfrm>
            <a:off x="6804248" y="6400800"/>
            <a:ext cx="1905000" cy="457200"/>
          </a:xfrm>
        </p:spPr>
        <p:txBody>
          <a:bodyPr/>
          <a:lstStyle/>
          <a:p>
            <a:pPr>
              <a:defRPr/>
            </a:pPr>
            <a:fld id="{1423FF57-415F-4004-9178-180C1E74BD78}" type="slidenum">
              <a:rPr lang="en-US" sz="1000" smtClean="0">
                <a:latin typeface="Century Gothic" panose="020B0502020202020204" pitchFamily="34" charset="0"/>
              </a:rPr>
              <a:pPr>
                <a:defRPr/>
              </a:pPr>
              <a:t>9</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2645190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4000" dirty="0">
                <a:solidFill>
                  <a:schemeClr val="tx1"/>
                </a:solidFill>
                <a:latin typeface="Century Gothic" panose="020B0502020202020204" pitchFamily="34" charset="0"/>
                <a:cs typeface="Arial" panose="020B0604020202020204" pitchFamily="34" charset="0"/>
              </a:rPr>
              <a:t>The Result</a:t>
            </a:r>
          </a:p>
        </p:txBody>
      </p:sp>
      <p:sp>
        <p:nvSpPr>
          <p:cNvPr id="10" name="TextBox 9"/>
          <p:cNvSpPr txBox="1"/>
          <p:nvPr/>
        </p:nvSpPr>
        <p:spPr>
          <a:xfrm>
            <a:off x="827584" y="1340768"/>
            <a:ext cx="7704856" cy="4176464"/>
          </a:xfrm>
          <a:prstGeom prst="rect">
            <a:avLst/>
          </a:prstGeom>
          <a:noFill/>
        </p:spPr>
        <p:txBody>
          <a:bodyPr wrap="square" rtlCol="0">
            <a:noAutofit/>
          </a:bodyPr>
          <a:lstStyle/>
          <a:p>
            <a:pPr marL="342900" indent="-342900">
              <a:buFont typeface="Arial" panose="020B0604020202020204" pitchFamily="34" charset="0"/>
              <a:buChar char="•"/>
            </a:pPr>
            <a:endParaRPr lang="en-ZA" dirty="0">
              <a:latin typeface="Century Gothic" panose="020B0502020202020204" pitchFamily="34" charset="0"/>
              <a:cs typeface="Arial" panose="020B0604020202020204" pitchFamily="34" charset="0"/>
            </a:endParaRPr>
          </a:p>
        </p:txBody>
      </p:sp>
      <p:graphicFrame>
        <p:nvGraphicFramePr>
          <p:cNvPr id="4" name="Chart 3">
            <a:extLst>
              <a:ext uri="{FF2B5EF4-FFF2-40B4-BE49-F238E27FC236}">
                <a16:creationId xmlns:a16="http://schemas.microsoft.com/office/drawing/2014/main" id="{F0C90F31-C2FC-4F49-8477-81DED9B6E3C9}"/>
              </a:ext>
            </a:extLst>
          </p:cNvPr>
          <p:cNvGraphicFramePr/>
          <p:nvPr>
            <p:extLst>
              <p:ext uri="{D42A27DB-BD31-4B8C-83A1-F6EECF244321}">
                <p14:modId xmlns:p14="http://schemas.microsoft.com/office/powerpoint/2010/main" val="459265710"/>
              </p:ext>
            </p:extLst>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DC2924C9-21B2-4395-89AD-C581FABE12B0}"/>
              </a:ext>
            </a:extLst>
          </p:cNvPr>
          <p:cNvSpPr txBox="1"/>
          <p:nvPr/>
        </p:nvSpPr>
        <p:spPr>
          <a:xfrm>
            <a:off x="899592" y="5461000"/>
            <a:ext cx="7558608" cy="307777"/>
          </a:xfrm>
          <a:prstGeom prst="rect">
            <a:avLst/>
          </a:prstGeom>
          <a:noFill/>
        </p:spPr>
        <p:txBody>
          <a:bodyPr wrap="square" rtlCol="0">
            <a:spAutoFit/>
          </a:bodyPr>
          <a:lstStyle/>
          <a:p>
            <a:r>
              <a:rPr lang="en-ZA" sz="1400" dirty="0">
                <a:latin typeface="Century Gothic" panose="020B0502020202020204" pitchFamily="34" charset="0"/>
              </a:rPr>
              <a:t>*Report by the Registrar of Pension Funds</a:t>
            </a:r>
          </a:p>
        </p:txBody>
      </p:sp>
    </p:spTree>
    <p:extLst>
      <p:ext uri="{BB962C8B-B14F-4D97-AF65-F5344CB8AC3E}">
        <p14:creationId xmlns:p14="http://schemas.microsoft.com/office/powerpoint/2010/main" val="3328986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4000" dirty="0">
                <a:solidFill>
                  <a:schemeClr val="tx1"/>
                </a:solidFill>
                <a:latin typeface="Century Gothic" panose="020B0502020202020204" pitchFamily="34" charset="0"/>
                <a:cs typeface="Arial" panose="020B0604020202020204" pitchFamily="34" charset="0"/>
              </a:rPr>
              <a:t>The Result</a:t>
            </a:r>
          </a:p>
        </p:txBody>
      </p:sp>
      <p:sp>
        <p:nvSpPr>
          <p:cNvPr id="3" name="TextBox 2">
            <a:extLst>
              <a:ext uri="{FF2B5EF4-FFF2-40B4-BE49-F238E27FC236}">
                <a16:creationId xmlns:a16="http://schemas.microsoft.com/office/drawing/2014/main" id="{2CAC9F51-2FDB-4A24-94D9-4E849EB6AF62}"/>
              </a:ext>
            </a:extLst>
          </p:cNvPr>
          <p:cNvSpPr txBox="1"/>
          <p:nvPr/>
        </p:nvSpPr>
        <p:spPr>
          <a:xfrm>
            <a:off x="719572" y="1484784"/>
            <a:ext cx="7704856" cy="830997"/>
          </a:xfrm>
          <a:prstGeom prst="rect">
            <a:avLst/>
          </a:prstGeom>
          <a:noFill/>
        </p:spPr>
        <p:txBody>
          <a:bodyPr wrap="square" rtlCol="0">
            <a:spAutoFit/>
          </a:bodyPr>
          <a:lstStyle/>
          <a:p>
            <a:r>
              <a:rPr lang="en-ZA" dirty="0">
                <a:latin typeface="Century Gothic" panose="020B0502020202020204" pitchFamily="34" charset="0"/>
              </a:rPr>
              <a:t>Fees (</a:t>
            </a:r>
            <a:r>
              <a:rPr lang="en-ZA" dirty="0" err="1">
                <a:latin typeface="Century Gothic" panose="020B0502020202020204" pitchFamily="34" charset="0"/>
              </a:rPr>
              <a:t>R’m</a:t>
            </a:r>
            <a:r>
              <a:rPr lang="en-ZA" dirty="0">
                <a:latin typeface="Century Gothic" panose="020B0502020202020204" pitchFamily="34" charset="0"/>
              </a:rPr>
              <a:t>)</a:t>
            </a:r>
          </a:p>
          <a:p>
            <a:endParaRPr lang="en-ZA" dirty="0"/>
          </a:p>
        </p:txBody>
      </p:sp>
      <p:graphicFrame>
        <p:nvGraphicFramePr>
          <p:cNvPr id="5" name="Table 4">
            <a:extLst>
              <a:ext uri="{FF2B5EF4-FFF2-40B4-BE49-F238E27FC236}">
                <a16:creationId xmlns:a16="http://schemas.microsoft.com/office/drawing/2014/main" id="{FA9C9A29-8C8F-43A5-BEDA-421AB11458CC}"/>
              </a:ext>
            </a:extLst>
          </p:cNvPr>
          <p:cNvGraphicFramePr>
            <a:graphicFrameLocks noGrp="1"/>
          </p:cNvGraphicFramePr>
          <p:nvPr>
            <p:extLst>
              <p:ext uri="{D42A27DB-BD31-4B8C-83A1-F6EECF244321}">
                <p14:modId xmlns:p14="http://schemas.microsoft.com/office/powerpoint/2010/main" val="1514121259"/>
              </p:ext>
            </p:extLst>
          </p:nvPr>
        </p:nvGraphicFramePr>
        <p:xfrm>
          <a:off x="755576" y="2204864"/>
          <a:ext cx="7668852" cy="2705263"/>
        </p:xfrm>
        <a:graphic>
          <a:graphicData uri="http://schemas.openxmlformats.org/drawingml/2006/table">
            <a:tbl>
              <a:tblPr firstRow="1" firstCol="1" bandRow="1">
                <a:tableStyleId>{5C22544A-7EE6-4342-B048-85BDC9FD1C3A}</a:tableStyleId>
              </a:tblPr>
              <a:tblGrid>
                <a:gridCol w="2880320">
                  <a:extLst>
                    <a:ext uri="{9D8B030D-6E8A-4147-A177-3AD203B41FA5}">
                      <a16:colId xmlns:a16="http://schemas.microsoft.com/office/drawing/2014/main" val="2260221701"/>
                    </a:ext>
                  </a:extLst>
                </a:gridCol>
                <a:gridCol w="1944216">
                  <a:extLst>
                    <a:ext uri="{9D8B030D-6E8A-4147-A177-3AD203B41FA5}">
                      <a16:colId xmlns:a16="http://schemas.microsoft.com/office/drawing/2014/main" val="2911142396"/>
                    </a:ext>
                  </a:extLst>
                </a:gridCol>
                <a:gridCol w="1617566">
                  <a:extLst>
                    <a:ext uri="{9D8B030D-6E8A-4147-A177-3AD203B41FA5}">
                      <a16:colId xmlns:a16="http://schemas.microsoft.com/office/drawing/2014/main" val="3094499912"/>
                    </a:ext>
                  </a:extLst>
                </a:gridCol>
                <a:gridCol w="1226750">
                  <a:extLst>
                    <a:ext uri="{9D8B030D-6E8A-4147-A177-3AD203B41FA5}">
                      <a16:colId xmlns:a16="http://schemas.microsoft.com/office/drawing/2014/main" val="779342858"/>
                    </a:ext>
                  </a:extLst>
                </a:gridCol>
              </a:tblGrid>
              <a:tr h="584339">
                <a:tc>
                  <a:txBody>
                    <a:bodyPr/>
                    <a:lstStyle/>
                    <a:p>
                      <a:pPr>
                        <a:lnSpc>
                          <a:spcPct val="107000"/>
                        </a:lnSpc>
                        <a:spcAft>
                          <a:spcPts val="0"/>
                        </a:spcAft>
                      </a:pPr>
                      <a:r>
                        <a:rPr lang="en-ZA" sz="2000" dirty="0">
                          <a:effectLst/>
                          <a:latin typeface="Century Gothic" panose="020B0502020202020204" pitchFamily="34" charset="0"/>
                        </a:rPr>
                        <a:t>Year</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ZA" sz="2000" dirty="0">
                          <a:effectLst/>
                          <a:latin typeface="Century Gothic" panose="020B0502020202020204" pitchFamily="34" charset="0"/>
                        </a:rPr>
                        <a:t>1994</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ZA" sz="2000">
                          <a:effectLst/>
                          <a:latin typeface="Century Gothic" panose="020B0502020202020204" pitchFamily="34" charset="0"/>
                        </a:rPr>
                        <a:t>2005</a:t>
                      </a:r>
                      <a:endParaRPr lang="en-ZA" sz="2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ZA" sz="2000">
                          <a:effectLst/>
                          <a:latin typeface="Century Gothic" panose="020B0502020202020204" pitchFamily="34" charset="0"/>
                        </a:rPr>
                        <a:t>2016</a:t>
                      </a:r>
                      <a:endParaRPr lang="en-ZA" sz="2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49160023"/>
                  </a:ext>
                </a:extLst>
              </a:tr>
              <a:tr h="584339">
                <a:tc>
                  <a:txBody>
                    <a:bodyPr/>
                    <a:lstStyle/>
                    <a:p>
                      <a:pPr>
                        <a:lnSpc>
                          <a:spcPct val="107000"/>
                        </a:lnSpc>
                        <a:spcAft>
                          <a:spcPts val="0"/>
                        </a:spcAft>
                      </a:pPr>
                      <a:r>
                        <a:rPr lang="en-ZA" sz="2000" dirty="0">
                          <a:effectLst/>
                          <a:latin typeface="Century Gothic" panose="020B0502020202020204" pitchFamily="34" charset="0"/>
                        </a:rPr>
                        <a:t>Administration Fees</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ZA" sz="2000" dirty="0">
                          <a:effectLst/>
                          <a:latin typeface="Century Gothic" panose="020B0502020202020204" pitchFamily="34" charset="0"/>
                        </a:rPr>
                        <a:t>283</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endParaRPr lang="en-ZA" sz="2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20194686"/>
                  </a:ext>
                </a:extLst>
              </a:tr>
              <a:tr h="584339">
                <a:tc>
                  <a:txBody>
                    <a:bodyPr/>
                    <a:lstStyle/>
                    <a:p>
                      <a:pPr>
                        <a:lnSpc>
                          <a:spcPct val="107000"/>
                        </a:lnSpc>
                        <a:spcAft>
                          <a:spcPts val="0"/>
                        </a:spcAft>
                      </a:pPr>
                      <a:r>
                        <a:rPr lang="en-ZA" sz="2000" dirty="0">
                          <a:effectLst/>
                          <a:latin typeface="Century Gothic" panose="020B0502020202020204" pitchFamily="34" charset="0"/>
                        </a:rPr>
                        <a:t>Expenses incurred in managing investments</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ZA" sz="2000">
                          <a:effectLst/>
                          <a:latin typeface="Century Gothic" panose="020B0502020202020204" pitchFamily="34" charset="0"/>
                        </a:rPr>
                        <a:t>216</a:t>
                      </a:r>
                      <a:endParaRPr lang="en-ZA" sz="2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6913119"/>
                  </a:ext>
                </a:extLst>
              </a:tr>
              <a:tr h="584339">
                <a:tc>
                  <a:txBody>
                    <a:bodyPr/>
                    <a:lstStyle/>
                    <a:p>
                      <a:pPr>
                        <a:lnSpc>
                          <a:spcPct val="107000"/>
                        </a:lnSpc>
                        <a:spcAft>
                          <a:spcPts val="0"/>
                        </a:spcAft>
                      </a:pPr>
                      <a:r>
                        <a:rPr lang="en-ZA" sz="2000" dirty="0">
                          <a:effectLst/>
                          <a:latin typeface="Century Gothic" panose="020B0502020202020204" pitchFamily="34" charset="0"/>
                        </a:rPr>
                        <a:t>Actuarial Fees</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ZA" sz="2000" dirty="0">
                          <a:effectLst/>
                          <a:latin typeface="Century Gothic" panose="020B0502020202020204" pitchFamily="34" charset="0"/>
                        </a:rPr>
                        <a:t>18</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494545359"/>
                  </a:ext>
                </a:extLst>
              </a:tr>
            </a:tbl>
          </a:graphicData>
        </a:graphic>
      </p:graphicFrame>
      <p:sp>
        <p:nvSpPr>
          <p:cNvPr id="8" name="TextBox 7">
            <a:extLst>
              <a:ext uri="{FF2B5EF4-FFF2-40B4-BE49-F238E27FC236}">
                <a16:creationId xmlns:a16="http://schemas.microsoft.com/office/drawing/2014/main" id="{A50C3A3A-6EC1-4199-90F0-AD4A7A05974E}"/>
              </a:ext>
            </a:extLst>
          </p:cNvPr>
          <p:cNvSpPr txBox="1"/>
          <p:nvPr/>
        </p:nvSpPr>
        <p:spPr>
          <a:xfrm>
            <a:off x="899592" y="5461000"/>
            <a:ext cx="7558608" cy="307777"/>
          </a:xfrm>
          <a:prstGeom prst="rect">
            <a:avLst/>
          </a:prstGeom>
          <a:noFill/>
        </p:spPr>
        <p:txBody>
          <a:bodyPr wrap="square" rtlCol="0">
            <a:spAutoFit/>
          </a:bodyPr>
          <a:lstStyle/>
          <a:p>
            <a:r>
              <a:rPr lang="en-ZA" sz="1400" dirty="0">
                <a:latin typeface="Century Gothic" panose="020B0502020202020204" pitchFamily="34" charset="0"/>
              </a:rPr>
              <a:t>*Report by the Registrar of Pension Funds</a:t>
            </a:r>
          </a:p>
        </p:txBody>
      </p:sp>
      <p:sp>
        <p:nvSpPr>
          <p:cNvPr id="6" name="Slide Number Placeholder 5">
            <a:extLst>
              <a:ext uri="{FF2B5EF4-FFF2-40B4-BE49-F238E27FC236}">
                <a16:creationId xmlns:a16="http://schemas.microsoft.com/office/drawing/2014/main" id="{92BC0454-96D9-4851-B055-138A678E57F2}"/>
              </a:ext>
            </a:extLst>
          </p:cNvPr>
          <p:cNvSpPr>
            <a:spLocks noGrp="1"/>
          </p:cNvSpPr>
          <p:nvPr>
            <p:ph type="sldNum" sz="quarter" idx="12"/>
          </p:nvPr>
        </p:nvSpPr>
        <p:spPr>
          <a:xfrm>
            <a:off x="6732240" y="6400800"/>
            <a:ext cx="1905000" cy="457200"/>
          </a:xfrm>
        </p:spPr>
        <p:txBody>
          <a:bodyPr/>
          <a:lstStyle/>
          <a:p>
            <a:pPr>
              <a:defRPr/>
            </a:pPr>
            <a:fld id="{1423FF57-415F-4004-9178-180C1E74BD78}" type="slidenum">
              <a:rPr lang="en-US" sz="1000" smtClean="0">
                <a:latin typeface="Century Gothic" panose="020B0502020202020204" pitchFamily="34" charset="0"/>
              </a:rPr>
              <a:pPr>
                <a:defRPr/>
              </a:pPr>
              <a:t>11</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1874785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4000" dirty="0">
                <a:solidFill>
                  <a:schemeClr val="tx1"/>
                </a:solidFill>
                <a:latin typeface="Century Gothic" panose="020B0502020202020204" pitchFamily="34" charset="0"/>
                <a:cs typeface="Arial" panose="020B0604020202020204" pitchFamily="34" charset="0"/>
              </a:rPr>
              <a:t>The Result</a:t>
            </a:r>
          </a:p>
        </p:txBody>
      </p:sp>
      <p:sp>
        <p:nvSpPr>
          <p:cNvPr id="3" name="TextBox 2">
            <a:extLst>
              <a:ext uri="{FF2B5EF4-FFF2-40B4-BE49-F238E27FC236}">
                <a16:creationId xmlns:a16="http://schemas.microsoft.com/office/drawing/2014/main" id="{2CAC9F51-2FDB-4A24-94D9-4E849EB6AF62}"/>
              </a:ext>
            </a:extLst>
          </p:cNvPr>
          <p:cNvSpPr txBox="1"/>
          <p:nvPr/>
        </p:nvSpPr>
        <p:spPr>
          <a:xfrm>
            <a:off x="719572" y="1484784"/>
            <a:ext cx="7704856" cy="830997"/>
          </a:xfrm>
          <a:prstGeom prst="rect">
            <a:avLst/>
          </a:prstGeom>
          <a:noFill/>
        </p:spPr>
        <p:txBody>
          <a:bodyPr wrap="square" rtlCol="0">
            <a:spAutoFit/>
          </a:bodyPr>
          <a:lstStyle/>
          <a:p>
            <a:r>
              <a:rPr lang="en-ZA" dirty="0">
                <a:latin typeface="Century Gothic" panose="020B0502020202020204" pitchFamily="34" charset="0"/>
              </a:rPr>
              <a:t>Fees (</a:t>
            </a:r>
            <a:r>
              <a:rPr lang="en-ZA" dirty="0" err="1">
                <a:latin typeface="Century Gothic" panose="020B0502020202020204" pitchFamily="34" charset="0"/>
              </a:rPr>
              <a:t>R’m</a:t>
            </a:r>
            <a:r>
              <a:rPr lang="en-ZA" dirty="0">
                <a:latin typeface="Century Gothic" panose="020B0502020202020204" pitchFamily="34" charset="0"/>
              </a:rPr>
              <a:t>)</a:t>
            </a:r>
          </a:p>
          <a:p>
            <a:endParaRPr lang="en-ZA" dirty="0"/>
          </a:p>
        </p:txBody>
      </p:sp>
      <p:graphicFrame>
        <p:nvGraphicFramePr>
          <p:cNvPr id="5" name="Table 4">
            <a:extLst>
              <a:ext uri="{FF2B5EF4-FFF2-40B4-BE49-F238E27FC236}">
                <a16:creationId xmlns:a16="http://schemas.microsoft.com/office/drawing/2014/main" id="{FA9C9A29-8C8F-43A5-BEDA-421AB11458CC}"/>
              </a:ext>
            </a:extLst>
          </p:cNvPr>
          <p:cNvGraphicFramePr>
            <a:graphicFrameLocks noGrp="1"/>
          </p:cNvGraphicFramePr>
          <p:nvPr>
            <p:extLst>
              <p:ext uri="{D42A27DB-BD31-4B8C-83A1-F6EECF244321}">
                <p14:modId xmlns:p14="http://schemas.microsoft.com/office/powerpoint/2010/main" val="4091262951"/>
              </p:ext>
            </p:extLst>
          </p:nvPr>
        </p:nvGraphicFramePr>
        <p:xfrm>
          <a:off x="755576" y="2204864"/>
          <a:ext cx="7668852" cy="2705263"/>
        </p:xfrm>
        <a:graphic>
          <a:graphicData uri="http://schemas.openxmlformats.org/drawingml/2006/table">
            <a:tbl>
              <a:tblPr firstRow="1" firstCol="1" bandRow="1">
                <a:tableStyleId>{5C22544A-7EE6-4342-B048-85BDC9FD1C3A}</a:tableStyleId>
              </a:tblPr>
              <a:tblGrid>
                <a:gridCol w="2880320">
                  <a:extLst>
                    <a:ext uri="{9D8B030D-6E8A-4147-A177-3AD203B41FA5}">
                      <a16:colId xmlns:a16="http://schemas.microsoft.com/office/drawing/2014/main" val="2260221701"/>
                    </a:ext>
                  </a:extLst>
                </a:gridCol>
                <a:gridCol w="1944216">
                  <a:extLst>
                    <a:ext uri="{9D8B030D-6E8A-4147-A177-3AD203B41FA5}">
                      <a16:colId xmlns:a16="http://schemas.microsoft.com/office/drawing/2014/main" val="2911142396"/>
                    </a:ext>
                  </a:extLst>
                </a:gridCol>
                <a:gridCol w="1617566">
                  <a:extLst>
                    <a:ext uri="{9D8B030D-6E8A-4147-A177-3AD203B41FA5}">
                      <a16:colId xmlns:a16="http://schemas.microsoft.com/office/drawing/2014/main" val="3094499912"/>
                    </a:ext>
                  </a:extLst>
                </a:gridCol>
                <a:gridCol w="1226750">
                  <a:extLst>
                    <a:ext uri="{9D8B030D-6E8A-4147-A177-3AD203B41FA5}">
                      <a16:colId xmlns:a16="http://schemas.microsoft.com/office/drawing/2014/main" val="779342858"/>
                    </a:ext>
                  </a:extLst>
                </a:gridCol>
              </a:tblGrid>
              <a:tr h="584339">
                <a:tc>
                  <a:txBody>
                    <a:bodyPr/>
                    <a:lstStyle/>
                    <a:p>
                      <a:pPr>
                        <a:lnSpc>
                          <a:spcPct val="107000"/>
                        </a:lnSpc>
                        <a:spcAft>
                          <a:spcPts val="0"/>
                        </a:spcAft>
                      </a:pPr>
                      <a:r>
                        <a:rPr lang="en-ZA" sz="2000" dirty="0">
                          <a:effectLst/>
                          <a:latin typeface="Century Gothic" panose="020B0502020202020204" pitchFamily="34" charset="0"/>
                        </a:rPr>
                        <a:t>Year</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ZA" sz="2000" dirty="0">
                          <a:effectLst/>
                          <a:latin typeface="Century Gothic" panose="020B0502020202020204" pitchFamily="34" charset="0"/>
                        </a:rPr>
                        <a:t>1994</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ZA" sz="2000">
                          <a:effectLst/>
                          <a:latin typeface="Century Gothic" panose="020B0502020202020204" pitchFamily="34" charset="0"/>
                        </a:rPr>
                        <a:t>2005</a:t>
                      </a:r>
                      <a:endParaRPr lang="en-ZA" sz="2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ZA" sz="2000">
                          <a:effectLst/>
                          <a:latin typeface="Century Gothic" panose="020B0502020202020204" pitchFamily="34" charset="0"/>
                        </a:rPr>
                        <a:t>2016</a:t>
                      </a:r>
                      <a:endParaRPr lang="en-ZA" sz="2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49160023"/>
                  </a:ext>
                </a:extLst>
              </a:tr>
              <a:tr h="584339">
                <a:tc>
                  <a:txBody>
                    <a:bodyPr/>
                    <a:lstStyle/>
                    <a:p>
                      <a:pPr>
                        <a:lnSpc>
                          <a:spcPct val="107000"/>
                        </a:lnSpc>
                        <a:spcAft>
                          <a:spcPts val="0"/>
                        </a:spcAft>
                      </a:pPr>
                      <a:r>
                        <a:rPr lang="en-ZA" sz="2000" dirty="0">
                          <a:effectLst/>
                          <a:latin typeface="Century Gothic" panose="020B0502020202020204" pitchFamily="34" charset="0"/>
                        </a:rPr>
                        <a:t>Administration Fees</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ZA" sz="2000" dirty="0">
                          <a:effectLst/>
                          <a:latin typeface="Century Gothic" panose="020B0502020202020204" pitchFamily="34" charset="0"/>
                        </a:rPr>
                        <a:t>283</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ZA" sz="2000" dirty="0">
                          <a:effectLst/>
                          <a:latin typeface="Century Gothic" panose="020B0502020202020204" pitchFamily="34" charset="0"/>
                        </a:rPr>
                        <a:t>1 130</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ZA" sz="2000">
                          <a:effectLst/>
                          <a:latin typeface="Century Gothic" panose="020B0502020202020204" pitchFamily="34" charset="0"/>
                        </a:rPr>
                        <a:t>4 760</a:t>
                      </a:r>
                      <a:endParaRPr lang="en-ZA" sz="2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20194686"/>
                  </a:ext>
                </a:extLst>
              </a:tr>
              <a:tr h="584339">
                <a:tc>
                  <a:txBody>
                    <a:bodyPr/>
                    <a:lstStyle/>
                    <a:p>
                      <a:pPr>
                        <a:lnSpc>
                          <a:spcPct val="107000"/>
                        </a:lnSpc>
                        <a:spcAft>
                          <a:spcPts val="0"/>
                        </a:spcAft>
                      </a:pPr>
                      <a:r>
                        <a:rPr lang="en-ZA" sz="2000" dirty="0">
                          <a:effectLst/>
                          <a:latin typeface="Century Gothic" panose="020B0502020202020204" pitchFamily="34" charset="0"/>
                        </a:rPr>
                        <a:t>Expenses incurred in managing investments</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ZA" sz="2000" dirty="0">
                          <a:effectLst/>
                          <a:latin typeface="Century Gothic" panose="020B0502020202020204" pitchFamily="34" charset="0"/>
                        </a:rPr>
                        <a:t>216</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ZA" sz="2000" dirty="0">
                          <a:effectLst/>
                          <a:latin typeface="Century Gothic" panose="020B0502020202020204" pitchFamily="34" charset="0"/>
                        </a:rPr>
                        <a:t>1 467</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ZA" sz="2000">
                          <a:effectLst/>
                          <a:latin typeface="Century Gothic" panose="020B0502020202020204" pitchFamily="34" charset="0"/>
                        </a:rPr>
                        <a:t>7 613</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6913119"/>
                  </a:ext>
                </a:extLst>
              </a:tr>
              <a:tr h="584339">
                <a:tc>
                  <a:txBody>
                    <a:bodyPr/>
                    <a:lstStyle/>
                    <a:p>
                      <a:pPr>
                        <a:lnSpc>
                          <a:spcPct val="107000"/>
                        </a:lnSpc>
                        <a:spcAft>
                          <a:spcPts val="0"/>
                        </a:spcAft>
                      </a:pPr>
                      <a:r>
                        <a:rPr lang="en-ZA" sz="2000" dirty="0">
                          <a:effectLst/>
                          <a:latin typeface="Century Gothic" panose="020B0502020202020204" pitchFamily="34" charset="0"/>
                        </a:rPr>
                        <a:t>Actuarial Fees</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ZA" sz="2000" dirty="0">
                          <a:effectLst/>
                          <a:latin typeface="Century Gothic" panose="020B0502020202020204" pitchFamily="34" charset="0"/>
                        </a:rPr>
                        <a:t>18</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ZA" sz="2000" dirty="0">
                          <a:effectLst/>
                          <a:latin typeface="Century Gothic" panose="020B0502020202020204" pitchFamily="34" charset="0"/>
                        </a:rPr>
                        <a:t>48</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ZA" sz="2000" dirty="0">
                          <a:effectLst/>
                          <a:latin typeface="Century Gothic" panose="020B0502020202020204" pitchFamily="34" charset="0"/>
                        </a:rPr>
                        <a:t>270</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494545359"/>
                  </a:ext>
                </a:extLst>
              </a:tr>
            </a:tbl>
          </a:graphicData>
        </a:graphic>
      </p:graphicFrame>
      <p:sp>
        <p:nvSpPr>
          <p:cNvPr id="6" name="TextBox 5">
            <a:extLst>
              <a:ext uri="{FF2B5EF4-FFF2-40B4-BE49-F238E27FC236}">
                <a16:creationId xmlns:a16="http://schemas.microsoft.com/office/drawing/2014/main" id="{DB65C03C-5E35-47B6-A466-E39FC5458072}"/>
              </a:ext>
            </a:extLst>
          </p:cNvPr>
          <p:cNvSpPr txBox="1"/>
          <p:nvPr/>
        </p:nvSpPr>
        <p:spPr>
          <a:xfrm>
            <a:off x="899592" y="5461000"/>
            <a:ext cx="7558608" cy="307777"/>
          </a:xfrm>
          <a:prstGeom prst="rect">
            <a:avLst/>
          </a:prstGeom>
          <a:noFill/>
        </p:spPr>
        <p:txBody>
          <a:bodyPr wrap="square" rtlCol="0">
            <a:spAutoFit/>
          </a:bodyPr>
          <a:lstStyle/>
          <a:p>
            <a:r>
              <a:rPr lang="en-ZA" sz="1400" dirty="0">
                <a:latin typeface="Century Gothic" panose="020B0502020202020204" pitchFamily="34" charset="0"/>
              </a:rPr>
              <a:t>*Report by the Registrar of Pension Funds</a:t>
            </a:r>
          </a:p>
        </p:txBody>
      </p:sp>
      <p:sp>
        <p:nvSpPr>
          <p:cNvPr id="2" name="Slide Number Placeholder 1">
            <a:extLst>
              <a:ext uri="{FF2B5EF4-FFF2-40B4-BE49-F238E27FC236}">
                <a16:creationId xmlns:a16="http://schemas.microsoft.com/office/drawing/2014/main" id="{51D6292A-82B7-43F7-BB0B-15BB9E85B880}"/>
              </a:ext>
            </a:extLst>
          </p:cNvPr>
          <p:cNvSpPr>
            <a:spLocks noGrp="1"/>
          </p:cNvSpPr>
          <p:nvPr>
            <p:ph type="sldNum" sz="quarter" idx="12"/>
          </p:nvPr>
        </p:nvSpPr>
        <p:spPr>
          <a:xfrm>
            <a:off x="6732240" y="6400800"/>
            <a:ext cx="1905000" cy="457200"/>
          </a:xfrm>
        </p:spPr>
        <p:txBody>
          <a:bodyPr/>
          <a:lstStyle/>
          <a:p>
            <a:pPr>
              <a:defRPr/>
            </a:pPr>
            <a:fld id="{1423FF57-415F-4004-9178-180C1E74BD78}" type="slidenum">
              <a:rPr lang="en-US" sz="1000" smtClean="0">
                <a:latin typeface="Century Gothic" panose="020B0502020202020204" pitchFamily="34" charset="0"/>
              </a:rPr>
              <a:pPr>
                <a:defRPr/>
              </a:pPr>
              <a:t>12</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3135037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4000" dirty="0">
                <a:solidFill>
                  <a:schemeClr val="tx1"/>
                </a:solidFill>
                <a:latin typeface="Century Gothic" panose="020B0502020202020204" pitchFamily="34" charset="0"/>
                <a:cs typeface="Arial" panose="020B0604020202020204" pitchFamily="34" charset="0"/>
              </a:rPr>
              <a:t>The Result</a:t>
            </a:r>
          </a:p>
        </p:txBody>
      </p:sp>
      <p:sp>
        <p:nvSpPr>
          <p:cNvPr id="3" name="TextBox 2">
            <a:extLst>
              <a:ext uri="{FF2B5EF4-FFF2-40B4-BE49-F238E27FC236}">
                <a16:creationId xmlns:a16="http://schemas.microsoft.com/office/drawing/2014/main" id="{2CAC9F51-2FDB-4A24-94D9-4E849EB6AF62}"/>
              </a:ext>
            </a:extLst>
          </p:cNvPr>
          <p:cNvSpPr txBox="1"/>
          <p:nvPr/>
        </p:nvSpPr>
        <p:spPr>
          <a:xfrm>
            <a:off x="719572" y="1484784"/>
            <a:ext cx="7704856" cy="830997"/>
          </a:xfrm>
          <a:prstGeom prst="rect">
            <a:avLst/>
          </a:prstGeom>
          <a:noFill/>
        </p:spPr>
        <p:txBody>
          <a:bodyPr wrap="square" rtlCol="0">
            <a:spAutoFit/>
          </a:bodyPr>
          <a:lstStyle/>
          <a:p>
            <a:r>
              <a:rPr lang="en-ZA" dirty="0">
                <a:latin typeface="Century Gothic" panose="020B0502020202020204" pitchFamily="34" charset="0"/>
              </a:rPr>
              <a:t>Increases</a:t>
            </a:r>
          </a:p>
          <a:p>
            <a:endParaRPr lang="en-ZA" dirty="0"/>
          </a:p>
        </p:txBody>
      </p:sp>
      <p:graphicFrame>
        <p:nvGraphicFramePr>
          <p:cNvPr id="5" name="Table 4">
            <a:extLst>
              <a:ext uri="{FF2B5EF4-FFF2-40B4-BE49-F238E27FC236}">
                <a16:creationId xmlns:a16="http://schemas.microsoft.com/office/drawing/2014/main" id="{FA9C9A29-8C8F-43A5-BEDA-421AB11458CC}"/>
              </a:ext>
            </a:extLst>
          </p:cNvPr>
          <p:cNvGraphicFramePr>
            <a:graphicFrameLocks noGrp="1"/>
          </p:cNvGraphicFramePr>
          <p:nvPr>
            <p:extLst>
              <p:ext uri="{D42A27DB-BD31-4B8C-83A1-F6EECF244321}">
                <p14:modId xmlns:p14="http://schemas.microsoft.com/office/powerpoint/2010/main" val="2974490202"/>
              </p:ext>
            </p:extLst>
          </p:nvPr>
        </p:nvGraphicFramePr>
        <p:xfrm>
          <a:off x="755576" y="2204864"/>
          <a:ext cx="7668852" cy="2705263"/>
        </p:xfrm>
        <a:graphic>
          <a:graphicData uri="http://schemas.openxmlformats.org/drawingml/2006/table">
            <a:tbl>
              <a:tblPr firstRow="1" firstCol="1" bandRow="1">
                <a:tableStyleId>{5C22544A-7EE6-4342-B048-85BDC9FD1C3A}</a:tableStyleId>
              </a:tblPr>
              <a:tblGrid>
                <a:gridCol w="2880320">
                  <a:extLst>
                    <a:ext uri="{9D8B030D-6E8A-4147-A177-3AD203B41FA5}">
                      <a16:colId xmlns:a16="http://schemas.microsoft.com/office/drawing/2014/main" val="2260221701"/>
                    </a:ext>
                  </a:extLst>
                </a:gridCol>
                <a:gridCol w="1656184">
                  <a:extLst>
                    <a:ext uri="{9D8B030D-6E8A-4147-A177-3AD203B41FA5}">
                      <a16:colId xmlns:a16="http://schemas.microsoft.com/office/drawing/2014/main" val="2911142396"/>
                    </a:ext>
                  </a:extLst>
                </a:gridCol>
                <a:gridCol w="1656184">
                  <a:extLst>
                    <a:ext uri="{9D8B030D-6E8A-4147-A177-3AD203B41FA5}">
                      <a16:colId xmlns:a16="http://schemas.microsoft.com/office/drawing/2014/main" val="3094499912"/>
                    </a:ext>
                  </a:extLst>
                </a:gridCol>
                <a:gridCol w="1476164">
                  <a:extLst>
                    <a:ext uri="{9D8B030D-6E8A-4147-A177-3AD203B41FA5}">
                      <a16:colId xmlns:a16="http://schemas.microsoft.com/office/drawing/2014/main" val="779342858"/>
                    </a:ext>
                  </a:extLst>
                </a:gridCol>
              </a:tblGrid>
              <a:tr h="584339">
                <a:tc>
                  <a:txBody>
                    <a:bodyPr/>
                    <a:lstStyle/>
                    <a:p>
                      <a:pPr>
                        <a:lnSpc>
                          <a:spcPct val="107000"/>
                        </a:lnSpc>
                        <a:spcAft>
                          <a:spcPts val="0"/>
                        </a:spcAft>
                      </a:pPr>
                      <a:r>
                        <a:rPr lang="en-ZA" sz="2000" dirty="0">
                          <a:effectLst/>
                          <a:latin typeface="Century Gothic" panose="020B0502020202020204" pitchFamily="34" charset="0"/>
                        </a:rPr>
                        <a:t>Year</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r>
                        <a:rPr lang="en-ZA" sz="2000" b="1" kern="1200" dirty="0">
                          <a:solidFill>
                            <a:schemeClr val="lt1"/>
                          </a:solidFill>
                          <a:effectLst/>
                          <a:latin typeface="Century Gothic" panose="020B0502020202020204" pitchFamily="34" charset="0"/>
                          <a:ea typeface="+mn-ea"/>
                          <a:cs typeface="+mn-cs"/>
                        </a:rPr>
                        <a:t>1994 - 2004</a:t>
                      </a:r>
                    </a:p>
                  </a:txBody>
                  <a:tcPr marL="9525" marR="9525" marT="9525" marB="0" anchor="ctr"/>
                </a:tc>
                <a:tc>
                  <a:txBody>
                    <a:bodyPr/>
                    <a:lstStyle/>
                    <a:p>
                      <a:pPr algn="ctr" fontAlgn="ctr"/>
                      <a:r>
                        <a:rPr lang="en-ZA" sz="2000" b="1" kern="1200" dirty="0">
                          <a:solidFill>
                            <a:schemeClr val="lt1"/>
                          </a:solidFill>
                          <a:effectLst/>
                          <a:latin typeface="Century Gothic" panose="020B0502020202020204" pitchFamily="34" charset="0"/>
                          <a:ea typeface="+mn-ea"/>
                          <a:cs typeface="+mn-cs"/>
                        </a:rPr>
                        <a:t>2005 - 2016</a:t>
                      </a:r>
                    </a:p>
                  </a:txBody>
                  <a:tcPr marL="9525" marR="9525" marT="9525" marB="0" anchor="ctr"/>
                </a:tc>
                <a:tc>
                  <a:txBody>
                    <a:bodyPr/>
                    <a:lstStyle/>
                    <a:p>
                      <a:pPr algn="ctr" fontAlgn="ctr"/>
                      <a:r>
                        <a:rPr lang="en-ZA" sz="2000" b="1" kern="1200" dirty="0">
                          <a:solidFill>
                            <a:schemeClr val="lt1"/>
                          </a:solidFill>
                          <a:effectLst/>
                          <a:latin typeface="Century Gothic" panose="020B0502020202020204" pitchFamily="34" charset="0"/>
                          <a:ea typeface="+mn-ea"/>
                          <a:cs typeface="+mn-cs"/>
                        </a:rPr>
                        <a:t>1994 - 2016</a:t>
                      </a:r>
                    </a:p>
                  </a:txBody>
                  <a:tcPr marL="9525" marR="9525" marT="9525" marB="0" anchor="ctr"/>
                </a:tc>
                <a:extLst>
                  <a:ext uri="{0D108BD9-81ED-4DB2-BD59-A6C34878D82A}">
                    <a16:rowId xmlns:a16="http://schemas.microsoft.com/office/drawing/2014/main" val="3849160023"/>
                  </a:ext>
                </a:extLst>
              </a:tr>
              <a:tr h="584339">
                <a:tc>
                  <a:txBody>
                    <a:bodyPr/>
                    <a:lstStyle/>
                    <a:p>
                      <a:pPr>
                        <a:lnSpc>
                          <a:spcPct val="107000"/>
                        </a:lnSpc>
                        <a:spcAft>
                          <a:spcPts val="0"/>
                        </a:spcAft>
                      </a:pPr>
                      <a:r>
                        <a:rPr lang="en-ZA" sz="2000" dirty="0">
                          <a:effectLst/>
                          <a:latin typeface="Century Gothic" panose="020B0502020202020204" pitchFamily="34" charset="0"/>
                        </a:rPr>
                        <a:t>Administration Fees</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r>
                        <a:rPr lang="en-ZA" sz="2000" b="0" i="0" u="none" strike="noStrike" dirty="0">
                          <a:solidFill>
                            <a:srgbClr val="000000"/>
                          </a:solidFill>
                          <a:effectLst/>
                          <a:latin typeface="Century Gothic" panose="020B0502020202020204" pitchFamily="34" charset="0"/>
                        </a:rPr>
                        <a:t>3.99</a:t>
                      </a:r>
                    </a:p>
                  </a:txBody>
                  <a:tcPr marL="9525" marR="9525" marT="9525" marB="0" anchor="ctr"/>
                </a:tc>
                <a:tc>
                  <a:txBody>
                    <a:bodyPr/>
                    <a:lstStyle/>
                    <a:p>
                      <a:pPr algn="ctr" fontAlgn="ctr"/>
                      <a:r>
                        <a:rPr lang="en-ZA" sz="2000" b="0" i="0" u="none" strike="noStrike">
                          <a:solidFill>
                            <a:srgbClr val="000000"/>
                          </a:solidFill>
                          <a:effectLst/>
                          <a:latin typeface="Century Gothic" panose="020B0502020202020204" pitchFamily="34" charset="0"/>
                        </a:rPr>
                        <a:t>3.03</a:t>
                      </a:r>
                    </a:p>
                  </a:txBody>
                  <a:tcPr marL="9525" marR="9525" marT="9525" marB="0" anchor="ctr"/>
                </a:tc>
                <a:tc>
                  <a:txBody>
                    <a:bodyPr/>
                    <a:lstStyle/>
                    <a:p>
                      <a:pPr algn="ctr" fontAlgn="ctr"/>
                      <a:r>
                        <a:rPr lang="en-ZA" sz="2000" b="0" i="0" u="none" strike="noStrike">
                          <a:solidFill>
                            <a:srgbClr val="000000"/>
                          </a:solidFill>
                          <a:effectLst/>
                          <a:latin typeface="Century Gothic" panose="020B0502020202020204" pitchFamily="34" charset="0"/>
                        </a:rPr>
                        <a:t>16.82</a:t>
                      </a:r>
                    </a:p>
                  </a:txBody>
                  <a:tcPr marL="9525" marR="9525" marT="9525" marB="0" anchor="ctr"/>
                </a:tc>
                <a:extLst>
                  <a:ext uri="{0D108BD9-81ED-4DB2-BD59-A6C34878D82A}">
                    <a16:rowId xmlns:a16="http://schemas.microsoft.com/office/drawing/2014/main" val="3620194686"/>
                  </a:ext>
                </a:extLst>
              </a:tr>
              <a:tr h="584339">
                <a:tc>
                  <a:txBody>
                    <a:bodyPr/>
                    <a:lstStyle/>
                    <a:p>
                      <a:pPr>
                        <a:lnSpc>
                          <a:spcPct val="107000"/>
                        </a:lnSpc>
                        <a:spcAft>
                          <a:spcPts val="0"/>
                        </a:spcAft>
                      </a:pPr>
                      <a:r>
                        <a:rPr lang="en-ZA" sz="2000" dirty="0">
                          <a:effectLst/>
                          <a:latin typeface="Century Gothic" panose="020B0502020202020204" pitchFamily="34" charset="0"/>
                        </a:rPr>
                        <a:t>Expenses incurred in managing investments</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r>
                        <a:rPr lang="en-ZA" sz="2000" b="0" i="0" u="none" strike="noStrike" dirty="0">
                          <a:solidFill>
                            <a:srgbClr val="000000"/>
                          </a:solidFill>
                          <a:effectLst/>
                          <a:latin typeface="Century Gothic" panose="020B0502020202020204" pitchFamily="34" charset="0"/>
                        </a:rPr>
                        <a:t>6.79</a:t>
                      </a:r>
                    </a:p>
                  </a:txBody>
                  <a:tcPr marL="9525" marR="9525" marT="9525" marB="0" anchor="ctr"/>
                </a:tc>
                <a:tc>
                  <a:txBody>
                    <a:bodyPr/>
                    <a:lstStyle/>
                    <a:p>
                      <a:pPr algn="ctr" fontAlgn="ctr"/>
                      <a:r>
                        <a:rPr lang="en-ZA" sz="2000" b="0" i="0" u="none" strike="noStrike" dirty="0">
                          <a:solidFill>
                            <a:srgbClr val="000000"/>
                          </a:solidFill>
                          <a:effectLst/>
                          <a:latin typeface="Century Gothic" panose="020B0502020202020204" pitchFamily="34" charset="0"/>
                        </a:rPr>
                        <a:t>3.66</a:t>
                      </a:r>
                    </a:p>
                  </a:txBody>
                  <a:tcPr marL="9525" marR="9525" marT="9525" marB="0" anchor="ctr"/>
                </a:tc>
                <a:tc>
                  <a:txBody>
                    <a:bodyPr/>
                    <a:lstStyle/>
                    <a:p>
                      <a:pPr algn="ctr" fontAlgn="ctr"/>
                      <a:r>
                        <a:rPr lang="en-ZA" sz="2000" b="0" i="0" u="none" strike="noStrike">
                          <a:solidFill>
                            <a:srgbClr val="000000"/>
                          </a:solidFill>
                          <a:effectLst/>
                          <a:latin typeface="Century Gothic" panose="020B0502020202020204" pitchFamily="34" charset="0"/>
                        </a:rPr>
                        <a:t>35.25</a:t>
                      </a:r>
                    </a:p>
                  </a:txBody>
                  <a:tcPr marL="9525" marR="9525" marT="9525" marB="0" anchor="ctr"/>
                </a:tc>
                <a:extLst>
                  <a:ext uri="{0D108BD9-81ED-4DB2-BD59-A6C34878D82A}">
                    <a16:rowId xmlns:a16="http://schemas.microsoft.com/office/drawing/2014/main" val="296913119"/>
                  </a:ext>
                </a:extLst>
              </a:tr>
              <a:tr h="584339">
                <a:tc>
                  <a:txBody>
                    <a:bodyPr/>
                    <a:lstStyle/>
                    <a:p>
                      <a:pPr>
                        <a:lnSpc>
                          <a:spcPct val="107000"/>
                        </a:lnSpc>
                        <a:spcAft>
                          <a:spcPts val="0"/>
                        </a:spcAft>
                      </a:pPr>
                      <a:r>
                        <a:rPr lang="en-ZA" sz="2000" dirty="0">
                          <a:effectLst/>
                          <a:latin typeface="Century Gothic" panose="020B0502020202020204" pitchFamily="34" charset="0"/>
                        </a:rPr>
                        <a:t>Actuarial Fees</a:t>
                      </a:r>
                      <a:endParaRPr lang="en-ZA" sz="2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r>
                        <a:rPr lang="en-ZA" sz="2000" b="0" i="0" u="none" strike="noStrike">
                          <a:solidFill>
                            <a:srgbClr val="000000"/>
                          </a:solidFill>
                          <a:effectLst/>
                          <a:latin typeface="Century Gothic" panose="020B0502020202020204" pitchFamily="34" charset="0"/>
                        </a:rPr>
                        <a:t>2.67</a:t>
                      </a:r>
                    </a:p>
                  </a:txBody>
                  <a:tcPr marL="9525" marR="9525" marT="9525" marB="0" anchor="ctr"/>
                </a:tc>
                <a:tc>
                  <a:txBody>
                    <a:bodyPr/>
                    <a:lstStyle/>
                    <a:p>
                      <a:pPr algn="ctr" fontAlgn="ctr"/>
                      <a:r>
                        <a:rPr lang="en-ZA" sz="2000" b="0" i="0" u="none" strike="noStrike" dirty="0">
                          <a:solidFill>
                            <a:srgbClr val="000000"/>
                          </a:solidFill>
                          <a:effectLst/>
                          <a:latin typeface="Century Gothic" panose="020B0502020202020204" pitchFamily="34" charset="0"/>
                        </a:rPr>
                        <a:t>3.80</a:t>
                      </a:r>
                    </a:p>
                  </a:txBody>
                  <a:tcPr marL="9525" marR="9525" marT="9525" marB="0" anchor="ctr"/>
                </a:tc>
                <a:tc>
                  <a:txBody>
                    <a:bodyPr/>
                    <a:lstStyle/>
                    <a:p>
                      <a:pPr algn="ctr" fontAlgn="ctr"/>
                      <a:r>
                        <a:rPr lang="en-ZA" sz="2000" b="0" i="0" u="none" strike="noStrike" dirty="0">
                          <a:solidFill>
                            <a:srgbClr val="000000"/>
                          </a:solidFill>
                          <a:effectLst/>
                          <a:latin typeface="Century Gothic" panose="020B0502020202020204" pitchFamily="34" charset="0"/>
                        </a:rPr>
                        <a:t>14.99</a:t>
                      </a:r>
                    </a:p>
                  </a:txBody>
                  <a:tcPr marL="9525" marR="9525" marT="9525" marB="0" anchor="ctr"/>
                </a:tc>
                <a:extLst>
                  <a:ext uri="{0D108BD9-81ED-4DB2-BD59-A6C34878D82A}">
                    <a16:rowId xmlns:a16="http://schemas.microsoft.com/office/drawing/2014/main" val="2494545359"/>
                  </a:ext>
                </a:extLst>
              </a:tr>
            </a:tbl>
          </a:graphicData>
        </a:graphic>
      </p:graphicFrame>
      <p:sp>
        <p:nvSpPr>
          <p:cNvPr id="6" name="TextBox 5">
            <a:extLst>
              <a:ext uri="{FF2B5EF4-FFF2-40B4-BE49-F238E27FC236}">
                <a16:creationId xmlns:a16="http://schemas.microsoft.com/office/drawing/2014/main" id="{664D992C-70BC-438B-8CEC-64CD1F35ACB6}"/>
              </a:ext>
            </a:extLst>
          </p:cNvPr>
          <p:cNvSpPr txBox="1"/>
          <p:nvPr/>
        </p:nvSpPr>
        <p:spPr>
          <a:xfrm>
            <a:off x="899592" y="5461000"/>
            <a:ext cx="7558608" cy="307777"/>
          </a:xfrm>
          <a:prstGeom prst="rect">
            <a:avLst/>
          </a:prstGeom>
          <a:noFill/>
        </p:spPr>
        <p:txBody>
          <a:bodyPr wrap="square" rtlCol="0">
            <a:spAutoFit/>
          </a:bodyPr>
          <a:lstStyle/>
          <a:p>
            <a:r>
              <a:rPr lang="en-ZA" sz="1400" dirty="0">
                <a:latin typeface="Century Gothic" panose="020B0502020202020204" pitchFamily="34" charset="0"/>
              </a:rPr>
              <a:t>*Report by the Registrar of Pension Funds</a:t>
            </a:r>
          </a:p>
        </p:txBody>
      </p:sp>
      <p:sp>
        <p:nvSpPr>
          <p:cNvPr id="2" name="Slide Number Placeholder 1">
            <a:extLst>
              <a:ext uri="{FF2B5EF4-FFF2-40B4-BE49-F238E27FC236}">
                <a16:creationId xmlns:a16="http://schemas.microsoft.com/office/drawing/2014/main" id="{9E296672-4866-4BCF-8F51-2BAEAB66F0CC}"/>
              </a:ext>
            </a:extLst>
          </p:cNvPr>
          <p:cNvSpPr>
            <a:spLocks noGrp="1"/>
          </p:cNvSpPr>
          <p:nvPr>
            <p:ph type="sldNum" sz="quarter" idx="12"/>
          </p:nvPr>
        </p:nvSpPr>
        <p:spPr>
          <a:xfrm>
            <a:off x="6804248" y="6383086"/>
            <a:ext cx="1905000" cy="457200"/>
          </a:xfrm>
        </p:spPr>
        <p:txBody>
          <a:bodyPr/>
          <a:lstStyle/>
          <a:p>
            <a:pPr>
              <a:defRPr/>
            </a:pPr>
            <a:fld id="{1423FF57-415F-4004-9178-180C1E74BD78}" type="slidenum">
              <a:rPr lang="en-US" sz="1000" smtClean="0">
                <a:latin typeface="Century Gothic" panose="020B0502020202020204" pitchFamily="34" charset="0"/>
              </a:rPr>
              <a:pPr>
                <a:defRPr/>
              </a:pPr>
              <a:t>13</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964827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4000" dirty="0">
                <a:solidFill>
                  <a:schemeClr val="tx1"/>
                </a:solidFill>
                <a:latin typeface="Century Gothic" panose="020B0502020202020204" pitchFamily="34" charset="0"/>
                <a:cs typeface="Arial" panose="020B0604020202020204" pitchFamily="34" charset="0"/>
              </a:rPr>
              <a:t>The Result</a:t>
            </a:r>
          </a:p>
        </p:txBody>
      </p:sp>
      <p:sp>
        <p:nvSpPr>
          <p:cNvPr id="10" name="TextBox 9"/>
          <p:cNvSpPr txBox="1"/>
          <p:nvPr/>
        </p:nvSpPr>
        <p:spPr>
          <a:xfrm>
            <a:off x="827584" y="1340768"/>
            <a:ext cx="7704856" cy="4176464"/>
          </a:xfrm>
          <a:prstGeom prst="rect">
            <a:avLst/>
          </a:prstGeom>
          <a:noFill/>
        </p:spPr>
        <p:txBody>
          <a:bodyPr wrap="square" rtlCol="0">
            <a:noAutofit/>
          </a:bodyPr>
          <a:lstStyle/>
          <a:p>
            <a:pPr marL="342900" indent="-342900">
              <a:buFont typeface="Arial" panose="020B0604020202020204" pitchFamily="34" charset="0"/>
              <a:buChar char="•"/>
            </a:pPr>
            <a:endParaRPr lang="en-ZA" dirty="0">
              <a:latin typeface="Century Gothic" panose="020B0502020202020204" pitchFamily="34" charset="0"/>
              <a:cs typeface="Arial" panose="020B0604020202020204" pitchFamily="34" charset="0"/>
            </a:endParaRPr>
          </a:p>
        </p:txBody>
      </p:sp>
      <p:graphicFrame>
        <p:nvGraphicFramePr>
          <p:cNvPr id="4" name="Chart 3">
            <a:extLst>
              <a:ext uri="{FF2B5EF4-FFF2-40B4-BE49-F238E27FC236}">
                <a16:creationId xmlns:a16="http://schemas.microsoft.com/office/drawing/2014/main" id="{F0C90F31-C2FC-4F49-8477-81DED9B6E3C9}"/>
              </a:ext>
            </a:extLst>
          </p:cNvPr>
          <p:cNvGraphicFramePr/>
          <p:nvPr>
            <p:extLst>
              <p:ext uri="{D42A27DB-BD31-4B8C-83A1-F6EECF244321}">
                <p14:modId xmlns:p14="http://schemas.microsoft.com/office/powerpoint/2010/main" val="293073782"/>
              </p:ext>
            </p:extLst>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5E4332F4-C059-491D-907C-2D7B239A460C}"/>
              </a:ext>
            </a:extLst>
          </p:cNvPr>
          <p:cNvSpPr txBox="1"/>
          <p:nvPr/>
        </p:nvSpPr>
        <p:spPr>
          <a:xfrm>
            <a:off x="899592" y="5461000"/>
            <a:ext cx="7558608" cy="307777"/>
          </a:xfrm>
          <a:prstGeom prst="rect">
            <a:avLst/>
          </a:prstGeom>
          <a:noFill/>
        </p:spPr>
        <p:txBody>
          <a:bodyPr wrap="square" rtlCol="0">
            <a:spAutoFit/>
          </a:bodyPr>
          <a:lstStyle/>
          <a:p>
            <a:r>
              <a:rPr lang="en-ZA" sz="1400" dirty="0">
                <a:latin typeface="Century Gothic" panose="020B0502020202020204" pitchFamily="34" charset="0"/>
              </a:rPr>
              <a:t>*Report by the Registrar of Pension Funds</a:t>
            </a:r>
          </a:p>
        </p:txBody>
      </p:sp>
    </p:spTree>
    <p:extLst>
      <p:ext uri="{BB962C8B-B14F-4D97-AF65-F5344CB8AC3E}">
        <p14:creationId xmlns:p14="http://schemas.microsoft.com/office/powerpoint/2010/main" val="2333232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4000" dirty="0">
                <a:solidFill>
                  <a:schemeClr val="tx1"/>
                </a:solidFill>
                <a:latin typeface="Century Gothic" panose="020B0502020202020204" pitchFamily="34" charset="0"/>
                <a:cs typeface="Arial" panose="020B0604020202020204" pitchFamily="34" charset="0"/>
              </a:rPr>
              <a:t>The Result</a:t>
            </a:r>
          </a:p>
        </p:txBody>
      </p:sp>
      <p:sp>
        <p:nvSpPr>
          <p:cNvPr id="10" name="TextBox 9"/>
          <p:cNvSpPr txBox="1"/>
          <p:nvPr/>
        </p:nvSpPr>
        <p:spPr>
          <a:xfrm>
            <a:off x="827584" y="1340768"/>
            <a:ext cx="7704856" cy="4176464"/>
          </a:xfrm>
          <a:prstGeom prst="rect">
            <a:avLst/>
          </a:prstGeom>
          <a:noFill/>
        </p:spPr>
        <p:txBody>
          <a:bodyPr wrap="square" rtlCol="0">
            <a:noAutofit/>
          </a:bodyPr>
          <a:lstStyle/>
          <a:p>
            <a:pPr marL="342900" indent="-342900">
              <a:buFont typeface="Arial" panose="020B0604020202020204" pitchFamily="34" charset="0"/>
              <a:buChar char="•"/>
            </a:pPr>
            <a:endParaRPr lang="en-ZA" dirty="0">
              <a:latin typeface="Century Gothic" panose="020B0502020202020204" pitchFamily="34" charset="0"/>
              <a:cs typeface="Arial" panose="020B0604020202020204" pitchFamily="34" charset="0"/>
            </a:endParaRPr>
          </a:p>
        </p:txBody>
      </p:sp>
      <p:graphicFrame>
        <p:nvGraphicFramePr>
          <p:cNvPr id="4" name="Chart 3">
            <a:extLst>
              <a:ext uri="{FF2B5EF4-FFF2-40B4-BE49-F238E27FC236}">
                <a16:creationId xmlns:a16="http://schemas.microsoft.com/office/drawing/2014/main" id="{F0C90F31-C2FC-4F49-8477-81DED9B6E3C9}"/>
              </a:ext>
            </a:extLst>
          </p:cNvPr>
          <p:cNvGraphicFramePr/>
          <p:nvPr>
            <p:extLst>
              <p:ext uri="{D42A27DB-BD31-4B8C-83A1-F6EECF244321}">
                <p14:modId xmlns:p14="http://schemas.microsoft.com/office/powerpoint/2010/main" val="4163588213"/>
              </p:ext>
            </p:extLst>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9127B4F8-0F01-4428-9A8D-BFADD0D2FA65}"/>
              </a:ext>
            </a:extLst>
          </p:cNvPr>
          <p:cNvSpPr txBox="1"/>
          <p:nvPr/>
        </p:nvSpPr>
        <p:spPr>
          <a:xfrm>
            <a:off x="899592" y="5461000"/>
            <a:ext cx="7558608" cy="307777"/>
          </a:xfrm>
          <a:prstGeom prst="rect">
            <a:avLst/>
          </a:prstGeom>
          <a:noFill/>
        </p:spPr>
        <p:txBody>
          <a:bodyPr wrap="square" rtlCol="0">
            <a:spAutoFit/>
          </a:bodyPr>
          <a:lstStyle/>
          <a:p>
            <a:r>
              <a:rPr lang="en-ZA" sz="1400" dirty="0">
                <a:latin typeface="Century Gothic" panose="020B0502020202020204" pitchFamily="34" charset="0"/>
              </a:rPr>
              <a:t>*Report by the Registrar of Pension Funds</a:t>
            </a:r>
          </a:p>
        </p:txBody>
      </p:sp>
    </p:spTree>
    <p:extLst>
      <p:ext uri="{BB962C8B-B14F-4D97-AF65-F5344CB8AC3E}">
        <p14:creationId xmlns:p14="http://schemas.microsoft.com/office/powerpoint/2010/main" val="1658913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27584" y="1340768"/>
            <a:ext cx="7704856" cy="4176464"/>
          </a:xfrm>
          <a:prstGeom prst="rect">
            <a:avLst/>
          </a:prstGeom>
          <a:noFill/>
        </p:spPr>
        <p:txBody>
          <a:bodyPr wrap="square" rtlCol="0">
            <a:noAutofit/>
          </a:bodyPr>
          <a:lstStyle/>
          <a:p>
            <a:pPr marL="342900" indent="-342900">
              <a:buFont typeface="Arial" panose="020B0604020202020204" pitchFamily="34" charset="0"/>
              <a:buChar char="•"/>
            </a:pPr>
            <a:endParaRPr lang="en-ZA" dirty="0">
              <a:latin typeface="Century Gothic" panose="020B0502020202020204" pitchFamily="34" charset="0"/>
              <a:cs typeface="Arial" panose="020B0604020202020204" pitchFamily="34" charset="0"/>
            </a:endParaRPr>
          </a:p>
        </p:txBody>
      </p:sp>
      <p:pic>
        <p:nvPicPr>
          <p:cNvPr id="5122" name="Picture 2" descr="Related image">
            <a:extLst>
              <a:ext uri="{FF2B5EF4-FFF2-40B4-BE49-F238E27FC236}">
                <a16:creationId xmlns:a16="http://schemas.microsoft.com/office/drawing/2014/main" id="{3FF34DB6-1DE1-41B0-BC01-B7317BFB2A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392" y="1124744"/>
            <a:ext cx="4011216" cy="3718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380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27584" y="1340768"/>
            <a:ext cx="7704856" cy="4176464"/>
          </a:xfrm>
          <a:prstGeom prst="rect">
            <a:avLst/>
          </a:prstGeom>
          <a:noFill/>
        </p:spPr>
        <p:txBody>
          <a:bodyPr wrap="square" rtlCol="0">
            <a:noAutofit/>
          </a:bodyPr>
          <a:lstStyle/>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You get what you pay for</a:t>
            </a:r>
          </a:p>
        </p:txBody>
      </p:sp>
      <p:pic>
        <p:nvPicPr>
          <p:cNvPr id="2050" name="Picture 2" descr="Image result">
            <a:extLst>
              <a:ext uri="{FF2B5EF4-FFF2-40B4-BE49-F238E27FC236}">
                <a16:creationId xmlns:a16="http://schemas.microsoft.com/office/drawing/2014/main" id="{9AE99FFC-9261-4C75-BF70-F0BC103300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28700"/>
            <a:ext cx="914400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396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r>
              <a:rPr lang="en-ZA" sz="4000" dirty="0">
                <a:latin typeface="Century Gothic" panose="020B0502020202020204" pitchFamily="34" charset="0"/>
                <a:cs typeface="Arial" panose="020B0604020202020204" pitchFamily="34" charset="0"/>
              </a:rPr>
              <a:t>Actuaries and DC Valuations</a:t>
            </a:r>
          </a:p>
        </p:txBody>
      </p:sp>
      <p:sp>
        <p:nvSpPr>
          <p:cNvPr id="10" name="TextBox 9"/>
          <p:cNvSpPr txBox="1"/>
          <p:nvPr/>
        </p:nvSpPr>
        <p:spPr>
          <a:xfrm>
            <a:off x="827584" y="1340768"/>
            <a:ext cx="7704856" cy="4176464"/>
          </a:xfrm>
          <a:prstGeom prst="rect">
            <a:avLst/>
          </a:prstGeom>
          <a:noFill/>
        </p:spPr>
        <p:txBody>
          <a:bodyPr wrap="square" rtlCol="0">
            <a:noAutofit/>
          </a:bodyPr>
          <a:lstStyle/>
          <a:p>
            <a:r>
              <a:rPr lang="en-ZA" sz="2000" dirty="0">
                <a:latin typeface="Century Gothic" panose="020B0502020202020204" pitchFamily="34" charset="0"/>
                <a:cs typeface="Arial" panose="020B0604020202020204" pitchFamily="34" charset="0"/>
              </a:rPr>
              <a:t>What Value are we adding?</a:t>
            </a:r>
          </a:p>
          <a:p>
            <a:endParaRPr lang="en-ZA" sz="2000" dirty="0">
              <a:latin typeface="Century Gothic" panose="020B0502020202020204" pitchFamily="34" charset="0"/>
              <a:cs typeface="Arial" panose="020B0604020202020204" pitchFamily="34" charset="0"/>
            </a:endParaRPr>
          </a:p>
          <a:p>
            <a:r>
              <a:rPr lang="en-ZA" sz="2000" dirty="0">
                <a:latin typeface="Century Gothic" panose="020B0502020202020204" pitchFamily="34" charset="0"/>
                <a:cs typeface="Arial" panose="020B0604020202020204" pitchFamily="34" charset="0"/>
              </a:rPr>
              <a:t>The reality: </a:t>
            </a:r>
          </a:p>
          <a:p>
            <a:pPr marL="342900" indent="-342900">
              <a:buFont typeface="Arial" panose="020B0604020202020204" pitchFamily="34" charset="0"/>
              <a:buChar char="•"/>
            </a:pPr>
            <a:r>
              <a:rPr lang="en-ZA" sz="2000" dirty="0">
                <a:latin typeface="Century Gothic" panose="020B0502020202020204" pitchFamily="34" charset="0"/>
                <a:cs typeface="Arial" panose="020B0604020202020204" pitchFamily="34" charset="0"/>
              </a:rPr>
              <a:t>Untested systems</a:t>
            </a:r>
          </a:p>
          <a:p>
            <a:pPr marL="342900" indent="-342900">
              <a:buFont typeface="Arial" panose="020B0604020202020204" pitchFamily="34" charset="0"/>
              <a:buChar char="•"/>
            </a:pPr>
            <a:r>
              <a:rPr lang="en-ZA" sz="2000" dirty="0">
                <a:latin typeface="Century Gothic" panose="020B0502020202020204" pitchFamily="34" charset="0"/>
                <a:cs typeface="Arial" panose="020B0604020202020204" pitchFamily="34" charset="0"/>
              </a:rPr>
              <a:t>Limited validations</a:t>
            </a:r>
          </a:p>
          <a:p>
            <a:pPr marL="342900" indent="-342900">
              <a:buFont typeface="Arial" panose="020B0604020202020204" pitchFamily="34" charset="0"/>
              <a:buChar char="•"/>
            </a:pPr>
            <a:r>
              <a:rPr lang="en-ZA" sz="2000" dirty="0">
                <a:latin typeface="Century Gothic" panose="020B0502020202020204" pitchFamily="34" charset="0"/>
                <a:cs typeface="Arial" panose="020B0604020202020204" pitchFamily="34" charset="0"/>
              </a:rPr>
              <a:t>Timing delays </a:t>
            </a:r>
          </a:p>
          <a:p>
            <a:pPr marL="342900" indent="-342900">
              <a:buFont typeface="Arial" panose="020B0604020202020204" pitchFamily="34" charset="0"/>
              <a:buChar char="•"/>
            </a:pPr>
            <a:r>
              <a:rPr lang="en-ZA" sz="2000" dirty="0">
                <a:latin typeface="Century Gothic" panose="020B0502020202020204" pitchFamily="34" charset="0"/>
                <a:cs typeface="Arial" panose="020B0604020202020204" pitchFamily="34" charset="0"/>
              </a:rPr>
              <a:t>No data migrations</a:t>
            </a:r>
          </a:p>
          <a:p>
            <a:pPr marL="342900" indent="-342900">
              <a:buFont typeface="Arial" panose="020B0604020202020204" pitchFamily="34" charset="0"/>
              <a:buChar char="•"/>
            </a:pPr>
            <a:r>
              <a:rPr lang="en-ZA" sz="2000" dirty="0">
                <a:latin typeface="Century Gothic" panose="020B0502020202020204" pitchFamily="34" charset="0"/>
                <a:cs typeface="Arial" panose="020B0604020202020204" pitchFamily="34" charset="0"/>
              </a:rPr>
              <a:t>DC Valuation can be a lot of work</a:t>
            </a:r>
          </a:p>
          <a:p>
            <a:pPr marL="342900" indent="-342900">
              <a:buFont typeface="Arial" panose="020B0604020202020204" pitchFamily="34" charset="0"/>
              <a:buChar char="•"/>
            </a:pPr>
            <a:endParaRPr lang="en-ZA" sz="2000" dirty="0">
              <a:latin typeface="Century Gothic" panose="020B0502020202020204" pitchFamily="34" charset="0"/>
              <a:cs typeface="Arial" panose="020B0604020202020204" pitchFamily="34" charset="0"/>
            </a:endParaRPr>
          </a:p>
          <a:p>
            <a:pPr marL="342900" indent="-342900">
              <a:buFont typeface="Arial" panose="020B0604020202020204" pitchFamily="34" charset="0"/>
              <a:buChar char="•"/>
            </a:pPr>
            <a:r>
              <a:rPr lang="en-ZA" sz="2000" dirty="0">
                <a:latin typeface="Century Gothic" panose="020B0502020202020204" pitchFamily="34" charset="0"/>
                <a:cs typeface="Arial" panose="020B0604020202020204" pitchFamily="34" charset="0"/>
              </a:rPr>
              <a:t>Perceived value of actuarial involvement</a:t>
            </a:r>
          </a:p>
          <a:p>
            <a:pPr marL="342900" indent="-342900">
              <a:buFont typeface="Arial" panose="020B0604020202020204" pitchFamily="34" charset="0"/>
              <a:buChar char="•"/>
            </a:pPr>
            <a:r>
              <a:rPr lang="en-ZA" sz="2000" dirty="0">
                <a:latin typeface="Century Gothic" panose="020B0502020202020204" pitchFamily="34" charset="0"/>
                <a:cs typeface="Arial" panose="020B0604020202020204" pitchFamily="34" charset="0"/>
              </a:rPr>
              <a:t>Paying high investment fees</a:t>
            </a:r>
          </a:p>
          <a:p>
            <a:pPr marL="342900" indent="-342900">
              <a:buFont typeface="Arial" panose="020B0604020202020204" pitchFamily="34" charset="0"/>
              <a:buChar char="•"/>
            </a:pPr>
            <a:r>
              <a:rPr lang="en-ZA" sz="2000" dirty="0">
                <a:latin typeface="Century Gothic" panose="020B0502020202020204" pitchFamily="34" charset="0"/>
                <a:cs typeface="Arial" panose="020B0604020202020204" pitchFamily="34" charset="0"/>
              </a:rPr>
              <a:t>What is the real value?</a:t>
            </a:r>
          </a:p>
          <a:p>
            <a:pPr marL="342900" indent="-342900">
              <a:buFont typeface="Arial" panose="020B0604020202020204" pitchFamily="34" charset="0"/>
              <a:buChar char="•"/>
            </a:pPr>
            <a:r>
              <a:rPr lang="en-ZA" sz="2000" dirty="0">
                <a:latin typeface="Century Gothic" panose="020B0502020202020204" pitchFamily="34" charset="0"/>
                <a:cs typeface="Arial" panose="020B0604020202020204" pitchFamily="34" charset="0"/>
              </a:rPr>
              <a:t>What about the member? </a:t>
            </a:r>
          </a:p>
          <a:p>
            <a:endParaRPr lang="en-ZA" sz="2000" dirty="0">
              <a:latin typeface="Century Gothic" panose="020B0502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Century Gothic" panose="020B0502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Century Gothic" panose="020B0502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623D6A2A-F25C-4757-B16E-7C64251D855F}"/>
              </a:ext>
            </a:extLst>
          </p:cNvPr>
          <p:cNvSpPr>
            <a:spLocks noGrp="1"/>
          </p:cNvSpPr>
          <p:nvPr>
            <p:ph type="sldNum" sz="quarter" idx="12"/>
          </p:nvPr>
        </p:nvSpPr>
        <p:spPr>
          <a:xfrm>
            <a:off x="6876256" y="6396338"/>
            <a:ext cx="1905000" cy="457200"/>
          </a:xfrm>
        </p:spPr>
        <p:txBody>
          <a:bodyPr/>
          <a:lstStyle/>
          <a:p>
            <a:pPr>
              <a:defRPr/>
            </a:pPr>
            <a:fld id="{1423FF57-415F-4004-9178-180C1E74BD78}" type="slidenum">
              <a:rPr lang="en-US" sz="1000" smtClean="0">
                <a:latin typeface="Century Gothic" panose="020B0502020202020204" pitchFamily="34" charset="0"/>
              </a:rPr>
              <a:pPr>
                <a:defRPr/>
              </a:pPr>
              <a:t>18</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357998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4000" dirty="0">
                <a:solidFill>
                  <a:schemeClr val="tx1"/>
                </a:solidFill>
                <a:latin typeface="Century Gothic" panose="020B0502020202020204" pitchFamily="34" charset="0"/>
                <a:cs typeface="Arial" panose="020B0604020202020204" pitchFamily="34" charset="0"/>
              </a:rPr>
              <a:t>The Future</a:t>
            </a:r>
          </a:p>
        </p:txBody>
      </p:sp>
      <p:sp>
        <p:nvSpPr>
          <p:cNvPr id="10" name="TextBox 9"/>
          <p:cNvSpPr txBox="1"/>
          <p:nvPr/>
        </p:nvSpPr>
        <p:spPr>
          <a:xfrm>
            <a:off x="827584" y="1340768"/>
            <a:ext cx="7704856" cy="4176464"/>
          </a:xfrm>
          <a:prstGeom prst="rect">
            <a:avLst/>
          </a:prstGeom>
          <a:noFill/>
        </p:spPr>
        <p:txBody>
          <a:bodyPr wrap="square" rtlCol="0">
            <a:noAutofit/>
          </a:bodyPr>
          <a:lstStyle/>
          <a:p>
            <a:endParaRPr lang="en-ZA" dirty="0">
              <a:latin typeface="Century Gothic" panose="020B0502020202020204" pitchFamily="34" charset="0"/>
              <a:cs typeface="Arial" panose="020B0604020202020204" pitchFamily="34" charset="0"/>
            </a:endParaRP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DC Fund valuation exemptions</a:t>
            </a:r>
          </a:p>
          <a:p>
            <a:pPr marL="800100" lvl="1"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With current systems</a:t>
            </a:r>
          </a:p>
          <a:p>
            <a:pPr marL="800100" lvl="1"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Lower Actuarial Cost</a:t>
            </a:r>
          </a:p>
          <a:p>
            <a:pPr marL="800100" lvl="1"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Section 14’s</a:t>
            </a:r>
          </a:p>
          <a:p>
            <a:pPr marL="800100" lvl="1"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Relying on auditors</a:t>
            </a:r>
          </a:p>
          <a:p>
            <a:pPr marL="800100" lvl="1"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Do the trustees understand?</a:t>
            </a:r>
          </a:p>
          <a:p>
            <a:pPr marL="800100" lvl="1" indent="-342900">
              <a:buFont typeface="Arial" panose="020B0604020202020204" pitchFamily="34" charset="0"/>
              <a:buChar char="•"/>
            </a:pPr>
            <a:endParaRPr lang="en-ZA" dirty="0">
              <a:latin typeface="Century Gothic" panose="020B0502020202020204" pitchFamily="34" charset="0"/>
              <a:cs typeface="Arial" panose="020B0604020202020204" pitchFamily="34" charset="0"/>
            </a:endParaRP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Move towards Umbrellas</a:t>
            </a:r>
          </a:p>
        </p:txBody>
      </p:sp>
      <p:sp>
        <p:nvSpPr>
          <p:cNvPr id="2" name="Slide Number Placeholder 1">
            <a:extLst>
              <a:ext uri="{FF2B5EF4-FFF2-40B4-BE49-F238E27FC236}">
                <a16:creationId xmlns:a16="http://schemas.microsoft.com/office/drawing/2014/main" id="{50341A30-C952-441B-AD07-3C5527352DD2}"/>
              </a:ext>
            </a:extLst>
          </p:cNvPr>
          <p:cNvSpPr>
            <a:spLocks noGrp="1"/>
          </p:cNvSpPr>
          <p:nvPr>
            <p:ph type="sldNum" sz="quarter" idx="12"/>
          </p:nvPr>
        </p:nvSpPr>
        <p:spPr>
          <a:xfrm>
            <a:off x="6732240" y="6383086"/>
            <a:ext cx="1905000" cy="457200"/>
          </a:xfrm>
        </p:spPr>
        <p:txBody>
          <a:bodyPr/>
          <a:lstStyle/>
          <a:p>
            <a:pPr>
              <a:defRPr/>
            </a:pPr>
            <a:fld id="{1423FF57-415F-4004-9178-180C1E74BD78}" type="slidenum">
              <a:rPr lang="en-US" sz="1000" smtClean="0">
                <a:latin typeface="Century Gothic" panose="020B0502020202020204" pitchFamily="34" charset="0"/>
              </a:rPr>
              <a:pPr>
                <a:defRPr/>
              </a:pPr>
              <a:t>19</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3247670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4000" dirty="0">
                <a:solidFill>
                  <a:schemeClr val="tx1"/>
                </a:solidFill>
                <a:latin typeface="Century Gothic" panose="020B0502020202020204" pitchFamily="34" charset="0"/>
                <a:cs typeface="Arial" panose="020B0604020202020204" pitchFamily="34" charset="0"/>
              </a:rPr>
              <a:t>Can we change the future?</a:t>
            </a:r>
          </a:p>
        </p:txBody>
      </p:sp>
      <p:sp>
        <p:nvSpPr>
          <p:cNvPr id="10" name="TextBox 9"/>
          <p:cNvSpPr txBox="1"/>
          <p:nvPr/>
        </p:nvSpPr>
        <p:spPr>
          <a:xfrm>
            <a:off x="827584" y="1340768"/>
            <a:ext cx="7704856" cy="4176464"/>
          </a:xfrm>
          <a:prstGeom prst="rect">
            <a:avLst/>
          </a:prstGeom>
          <a:noFill/>
        </p:spPr>
        <p:txBody>
          <a:bodyPr wrap="square" rtlCol="0">
            <a:noAutofit/>
          </a:bodyPr>
          <a:lstStyle/>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Get industry inline with the rest of the technology world</a:t>
            </a: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Not less but MORE actuarial involvement</a:t>
            </a: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More innovation</a:t>
            </a: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Better systems</a:t>
            </a: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Lower data reserves</a:t>
            </a: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Better value</a:t>
            </a:r>
          </a:p>
          <a:p>
            <a:pPr marL="342900" indent="-342900">
              <a:buFont typeface="Arial" panose="020B0604020202020204" pitchFamily="34" charset="0"/>
              <a:buChar char="•"/>
            </a:pPr>
            <a:endParaRPr lang="en-ZA" dirty="0">
              <a:latin typeface="Century Gothic" panose="020B0502020202020204" pitchFamily="34" charset="0"/>
              <a:cs typeface="Arial" panose="020B0604020202020204" pitchFamily="34" charset="0"/>
            </a:endParaRPr>
          </a:p>
          <a:p>
            <a:pPr marL="342900" indent="-342900">
              <a:buFont typeface="Arial" panose="020B0604020202020204" pitchFamily="34" charset="0"/>
              <a:buChar char="•"/>
            </a:pPr>
            <a:r>
              <a:rPr lang="en-ZA" dirty="0">
                <a:latin typeface="Century Gothic" panose="020B0502020202020204" pitchFamily="34" charset="0"/>
                <a:cs typeface="Arial" panose="020B0604020202020204" pitchFamily="34" charset="0"/>
              </a:rPr>
              <a:t>How?</a:t>
            </a:r>
          </a:p>
        </p:txBody>
      </p:sp>
      <p:sp>
        <p:nvSpPr>
          <p:cNvPr id="2" name="Slide Number Placeholder 1">
            <a:extLst>
              <a:ext uri="{FF2B5EF4-FFF2-40B4-BE49-F238E27FC236}">
                <a16:creationId xmlns:a16="http://schemas.microsoft.com/office/drawing/2014/main" id="{4CC643A9-4957-4A44-839F-80F990C34ADD}"/>
              </a:ext>
            </a:extLst>
          </p:cNvPr>
          <p:cNvSpPr>
            <a:spLocks noGrp="1"/>
          </p:cNvSpPr>
          <p:nvPr>
            <p:ph type="sldNum" sz="quarter" idx="12"/>
          </p:nvPr>
        </p:nvSpPr>
        <p:spPr>
          <a:xfrm>
            <a:off x="6804248" y="6400800"/>
            <a:ext cx="1905000" cy="457200"/>
          </a:xfrm>
        </p:spPr>
        <p:txBody>
          <a:bodyPr/>
          <a:lstStyle/>
          <a:p>
            <a:pPr>
              <a:defRPr/>
            </a:pPr>
            <a:fld id="{1423FF57-415F-4004-9178-180C1E74BD78}" type="slidenum">
              <a:rPr lang="en-US" sz="1000" smtClean="0">
                <a:latin typeface="Century Gothic" panose="020B0502020202020204" pitchFamily="34" charset="0"/>
              </a:rPr>
              <a:pPr>
                <a:defRPr/>
              </a:pPr>
              <a:t>20</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275938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eaLnBrk="1" hangingPunct="1"/>
            <a:r>
              <a:rPr lang="en-US" sz="2800" dirty="0">
                <a:solidFill>
                  <a:schemeClr val="tx1"/>
                </a:solidFill>
                <a:latin typeface="Century Gothic" panose="020B0502020202020204" pitchFamily="34" charset="0"/>
              </a:rPr>
              <a:t>What Does the Systems Committee Aim To Do?</a:t>
            </a:r>
          </a:p>
        </p:txBody>
      </p:sp>
      <p:sp>
        <p:nvSpPr>
          <p:cNvPr id="10" name="TextBox 9"/>
          <p:cNvSpPr txBox="1"/>
          <p:nvPr/>
        </p:nvSpPr>
        <p:spPr>
          <a:xfrm>
            <a:off x="827584" y="1340768"/>
            <a:ext cx="7704856" cy="4176464"/>
          </a:xfrm>
          <a:prstGeom prst="rect">
            <a:avLst/>
          </a:prstGeom>
          <a:noFill/>
        </p:spPr>
        <p:txBody>
          <a:bodyPr wrap="square" rtlCol="0">
            <a:noAutofit/>
          </a:bodyPr>
          <a:lstStyle/>
          <a:p>
            <a:pPr marL="342900" indent="-342900">
              <a:buFont typeface="Arial" panose="020B0604020202020204" pitchFamily="34" charset="0"/>
              <a:buChar char="•"/>
            </a:pPr>
            <a:r>
              <a:rPr lang="en-ZA" sz="2000" dirty="0">
                <a:latin typeface="Century Gothic" panose="020B0502020202020204" pitchFamily="34" charset="0"/>
              </a:rPr>
              <a:t>Create awareness of operational risks associated with an institutions’ systems</a:t>
            </a:r>
          </a:p>
          <a:p>
            <a:pPr marL="342900" indent="-342900">
              <a:buFont typeface="Arial" panose="020B0604020202020204" pitchFamily="34" charset="0"/>
              <a:buChar char="•"/>
            </a:pPr>
            <a:endParaRPr lang="en-ZA" sz="2000" dirty="0">
              <a:latin typeface="Century Gothic" panose="020B0502020202020204" pitchFamily="34" charset="0"/>
            </a:endParaRPr>
          </a:p>
          <a:p>
            <a:pPr marL="342900" indent="-342900">
              <a:buFont typeface="Arial" panose="020B0604020202020204" pitchFamily="34" charset="0"/>
              <a:buChar char="•"/>
            </a:pPr>
            <a:r>
              <a:rPr lang="en-ZA" sz="2000" dirty="0">
                <a:latin typeface="Century Gothic" panose="020B0502020202020204" pitchFamily="34" charset="0"/>
              </a:rPr>
              <a:t>Providing assistance to members who are currently involved in this work </a:t>
            </a:r>
          </a:p>
          <a:p>
            <a:pPr marL="342900" indent="-342900">
              <a:buFont typeface="Arial" panose="020B0604020202020204" pitchFamily="34" charset="0"/>
              <a:buChar char="•"/>
            </a:pPr>
            <a:endParaRPr lang="en-ZA" sz="2000" dirty="0">
              <a:latin typeface="Century Gothic" panose="020B0502020202020204" pitchFamily="34" charset="0"/>
            </a:endParaRPr>
          </a:p>
          <a:p>
            <a:pPr marL="342900" indent="-342900">
              <a:buFont typeface="Arial" panose="020B0604020202020204" pitchFamily="34" charset="0"/>
              <a:buChar char="•"/>
            </a:pPr>
            <a:r>
              <a:rPr lang="en-ZA" sz="2000" dirty="0">
                <a:latin typeface="Century Gothic" panose="020B0502020202020204" pitchFamily="34" charset="0"/>
              </a:rPr>
              <a:t>Protect the profession’s reputation:</a:t>
            </a:r>
          </a:p>
          <a:p>
            <a:pPr marL="800100" lvl="1" indent="-342900">
              <a:buFont typeface="Arial" panose="020B0604020202020204" pitchFamily="34" charset="0"/>
              <a:buChar char="•"/>
            </a:pPr>
            <a:r>
              <a:rPr lang="en-ZA" sz="2000" dirty="0">
                <a:latin typeface="Century Gothic" panose="020B0502020202020204" pitchFamily="34" charset="0"/>
              </a:rPr>
              <a:t>Producing standards and best practise guidance notes </a:t>
            </a:r>
          </a:p>
          <a:p>
            <a:pPr marL="800100" lvl="1" indent="-342900">
              <a:buFont typeface="Arial" panose="020B0604020202020204" pitchFamily="34" charset="0"/>
              <a:buChar char="•"/>
            </a:pPr>
            <a:r>
              <a:rPr lang="en-ZA" sz="2000" dirty="0">
                <a:latin typeface="Century Gothic" panose="020B0502020202020204" pitchFamily="34" charset="0"/>
              </a:rPr>
              <a:t>Provide guidance on the actuary’s responsibility</a:t>
            </a:r>
          </a:p>
          <a:p>
            <a:pPr marL="800100" lvl="1" indent="-342900">
              <a:buFont typeface="Arial" panose="020B0604020202020204" pitchFamily="34" charset="0"/>
              <a:buChar char="•"/>
            </a:pPr>
            <a:r>
              <a:rPr lang="en-ZA" sz="2000" dirty="0">
                <a:latin typeface="Century Gothic" panose="020B0502020202020204" pitchFamily="34" charset="0"/>
              </a:rPr>
              <a:t>Ensure complete relevant and appropriate data is used</a:t>
            </a:r>
          </a:p>
          <a:p>
            <a:pPr marL="800100" lvl="1" indent="-342900">
              <a:buFont typeface="Arial" panose="020B0604020202020204" pitchFamily="34" charset="0"/>
              <a:buChar char="•"/>
            </a:pPr>
            <a:r>
              <a:rPr lang="en-ZA" sz="2000" dirty="0">
                <a:latin typeface="Century Gothic" panose="020B0502020202020204" pitchFamily="34" charset="0"/>
              </a:rPr>
              <a:t>Aim is not to be prescriptive </a:t>
            </a:r>
          </a:p>
        </p:txBody>
      </p:sp>
      <p:sp>
        <p:nvSpPr>
          <p:cNvPr id="2" name="Slide Number Placeholder 1">
            <a:extLst>
              <a:ext uri="{FF2B5EF4-FFF2-40B4-BE49-F238E27FC236}">
                <a16:creationId xmlns:a16="http://schemas.microsoft.com/office/drawing/2014/main" id="{7158FC71-3929-44F5-96C3-B54245AF6DFE}"/>
              </a:ext>
            </a:extLst>
          </p:cNvPr>
          <p:cNvSpPr>
            <a:spLocks noGrp="1"/>
          </p:cNvSpPr>
          <p:nvPr>
            <p:ph type="sldNum" sz="quarter" idx="12"/>
          </p:nvPr>
        </p:nvSpPr>
        <p:spPr>
          <a:xfrm>
            <a:off x="6804248" y="6400800"/>
            <a:ext cx="1905000" cy="457200"/>
          </a:xfrm>
        </p:spPr>
        <p:txBody>
          <a:bodyPr/>
          <a:lstStyle/>
          <a:p>
            <a:pPr>
              <a:defRPr/>
            </a:pPr>
            <a:fld id="{1423FF57-415F-4004-9178-180C1E74BD78}" type="slidenum">
              <a:rPr lang="en-US" sz="1000" smtClean="0">
                <a:latin typeface="Century Gothic" panose="020B0502020202020204" pitchFamily="34" charset="0"/>
              </a:rPr>
              <a:pPr>
                <a:defRPr/>
              </a:pPr>
              <a:t>21</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1416537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716970" y="311358"/>
            <a:ext cx="7772400" cy="782960"/>
          </a:xfrm>
        </p:spPr>
        <p:txBody>
          <a:bodyPr anchor="t"/>
          <a:lstStyle/>
          <a:p>
            <a:pPr eaLnBrk="1" hangingPunct="1"/>
            <a:r>
              <a:rPr lang="en-US" sz="2800" dirty="0">
                <a:solidFill>
                  <a:schemeClr val="tx1"/>
                </a:solidFill>
                <a:latin typeface="Century Gothic" panose="020B0502020202020204" pitchFamily="34" charset="0"/>
              </a:rPr>
              <a:t>Targeted Areas for Guidance</a:t>
            </a:r>
          </a:p>
        </p:txBody>
      </p:sp>
      <p:graphicFrame>
        <p:nvGraphicFramePr>
          <p:cNvPr id="2" name="Diagram 1"/>
          <p:cNvGraphicFramePr/>
          <p:nvPr>
            <p:extLst>
              <p:ext uri="{D42A27DB-BD31-4B8C-83A1-F6EECF244321}">
                <p14:modId xmlns:p14="http://schemas.microsoft.com/office/powerpoint/2010/main" val="2929318289"/>
              </p:ext>
            </p:extLst>
          </p:nvPr>
        </p:nvGraphicFramePr>
        <p:xfrm>
          <a:off x="539552" y="1196752"/>
          <a:ext cx="8064896"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3706035C-7CE0-44B7-B1DD-EFFE613C694B}"/>
              </a:ext>
            </a:extLst>
          </p:cNvPr>
          <p:cNvSpPr>
            <a:spLocks noGrp="1"/>
          </p:cNvSpPr>
          <p:nvPr>
            <p:ph type="sldNum" sz="quarter" idx="12"/>
          </p:nvPr>
        </p:nvSpPr>
        <p:spPr>
          <a:xfrm>
            <a:off x="6804248" y="6400800"/>
            <a:ext cx="1905000" cy="457200"/>
          </a:xfrm>
        </p:spPr>
        <p:txBody>
          <a:bodyPr/>
          <a:lstStyle/>
          <a:p>
            <a:pPr>
              <a:defRPr/>
            </a:pPr>
            <a:fld id="{1423FF57-415F-4004-9178-180C1E74BD78}" type="slidenum">
              <a:rPr lang="en-US" sz="1000" smtClean="0">
                <a:latin typeface="Century Gothic" panose="020B0502020202020204" pitchFamily="34" charset="0"/>
              </a:rPr>
              <a:pPr>
                <a:defRPr/>
              </a:pPr>
              <a:t>22</a:t>
            </a:fld>
            <a:endParaRPr lang="en-US" sz="1000" dirty="0">
              <a:latin typeface="Century Gothic" panose="020B0502020202020204" pitchFamily="34" charset="0"/>
            </a:endParaRPr>
          </a:p>
        </p:txBody>
      </p:sp>
    </p:spTree>
    <p:extLst>
      <p:ext uri="{BB962C8B-B14F-4D97-AF65-F5344CB8AC3E}">
        <p14:creationId xmlns:p14="http://schemas.microsoft.com/office/powerpoint/2010/main" val="1015980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0"/>
            <a:ext cx="9144000" cy="6858000"/>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endParaRPr kumimoji="0" lang="en-ZA" sz="2400" b="0" i="0" u="none" strike="noStrike" cap="none" normalizeH="0" baseline="0" dirty="0">
              <a:ln>
                <a:noFill/>
              </a:ln>
              <a:solidFill>
                <a:schemeClr val="tx1"/>
              </a:solidFill>
              <a:effectLst/>
              <a:latin typeface="Arial" charset="0"/>
              <a:ea typeface="ＭＳ Ｐゴシック" pitchFamily="1" charset="-128"/>
            </a:endParaRPr>
          </a:p>
        </p:txBody>
      </p:sp>
      <p:sp>
        <p:nvSpPr>
          <p:cNvPr id="8" name="Rectangle 7"/>
          <p:cNvSpPr/>
          <p:nvPr/>
        </p:nvSpPr>
        <p:spPr>
          <a:xfrm>
            <a:off x="897360" y="1484784"/>
            <a:ext cx="7560840" cy="4154984"/>
          </a:xfrm>
          <a:prstGeom prst="rect">
            <a:avLst/>
          </a:prstGeom>
        </p:spPr>
        <p:txBody>
          <a:bodyPr wrap="square">
            <a:spAutoFit/>
          </a:bodyPr>
          <a:lstStyle/>
          <a:p>
            <a:pPr marL="342900" indent="-342900" algn="just">
              <a:buFont typeface="Arial" panose="020B0604020202020204" pitchFamily="34" charset="0"/>
              <a:buChar char="•"/>
            </a:pPr>
            <a:r>
              <a:rPr lang="en-ZA" b="1" i="1" dirty="0">
                <a:solidFill>
                  <a:schemeClr val="bg1"/>
                </a:solidFill>
                <a:latin typeface="+mn-lt"/>
              </a:rPr>
              <a:t>An actuary </a:t>
            </a:r>
            <a:r>
              <a:rPr lang="en-ZA" dirty="0">
                <a:solidFill>
                  <a:schemeClr val="bg1"/>
                </a:solidFill>
                <a:latin typeface="+mn-lt"/>
              </a:rPr>
              <a:t>is a professional who applies analytical, statistical, mathematical and strategic thinking skills to value, bring greater understanding and improved decision making to uncertain future events</a:t>
            </a:r>
          </a:p>
          <a:p>
            <a:pPr marL="342900" indent="-342900" algn="just">
              <a:buFont typeface="Arial" panose="020B0604020202020204" pitchFamily="34" charset="0"/>
              <a:buChar char="•"/>
            </a:pPr>
            <a:endParaRPr lang="en-ZA" b="1" i="1" dirty="0">
              <a:solidFill>
                <a:schemeClr val="bg1"/>
              </a:solidFill>
            </a:endParaRPr>
          </a:p>
          <a:p>
            <a:pPr marL="342900" indent="-342900" algn="just">
              <a:buFont typeface="Arial" panose="020B0604020202020204" pitchFamily="34" charset="0"/>
              <a:buChar char="•"/>
            </a:pPr>
            <a:r>
              <a:rPr lang="en-ZA" b="1" i="1" dirty="0">
                <a:solidFill>
                  <a:schemeClr val="bg1"/>
                </a:solidFill>
              </a:rPr>
              <a:t>Operational risk </a:t>
            </a:r>
            <a:r>
              <a:rPr lang="en-ZA" dirty="0">
                <a:solidFill>
                  <a:schemeClr val="bg1"/>
                </a:solidFill>
              </a:rPr>
              <a:t>is the risk of loss arising from inadequate or </a:t>
            </a:r>
            <a:r>
              <a:rPr lang="en-ZA" b="1" i="1" dirty="0">
                <a:solidFill>
                  <a:schemeClr val="bg1"/>
                </a:solidFill>
              </a:rPr>
              <a:t>failed internal processes, people and systems</a:t>
            </a:r>
            <a:r>
              <a:rPr lang="en-ZA" dirty="0">
                <a:solidFill>
                  <a:schemeClr val="bg1"/>
                </a:solidFill>
              </a:rPr>
              <a:t>, or from external events. Operational risk includes legal risk, but excludes risks arising from strategic decisions and reputational risk.</a:t>
            </a:r>
          </a:p>
          <a:p>
            <a:pPr marL="342900" indent="-342900" algn="just">
              <a:buFont typeface="Arial" panose="020B0604020202020204" pitchFamily="34" charset="0"/>
              <a:buChar char="•"/>
            </a:pPr>
            <a:endParaRPr lang="en-ZA" dirty="0">
              <a:solidFill>
                <a:schemeClr val="bg1"/>
              </a:solidFill>
              <a:latin typeface="+mn-lt"/>
            </a:endParaRPr>
          </a:p>
        </p:txBody>
      </p:sp>
      <p:sp>
        <p:nvSpPr>
          <p:cNvPr id="9" name="Title 1">
            <a:extLst>
              <a:ext uri="{FF2B5EF4-FFF2-40B4-BE49-F238E27FC236}">
                <a16:creationId xmlns:a16="http://schemas.microsoft.com/office/drawing/2014/main" id="{AE7CF9A8-FA67-4117-9A95-9375EED20B59}"/>
              </a:ext>
            </a:extLst>
          </p:cNvPr>
          <p:cNvSpPr>
            <a:spLocks noGrp="1"/>
          </p:cNvSpPr>
          <p:nvPr>
            <p:ph type="title"/>
          </p:nvPr>
        </p:nvSpPr>
        <p:spPr>
          <a:xfrm>
            <a:off x="685800" y="609600"/>
            <a:ext cx="7772400" cy="515144"/>
          </a:xfrm>
        </p:spPr>
        <p:txBody>
          <a:bodyPr/>
          <a:lstStyle/>
          <a:p>
            <a:pPr algn="l"/>
            <a:r>
              <a:rPr lang="en-ZA" sz="3200" dirty="0">
                <a:solidFill>
                  <a:schemeClr val="bg1"/>
                </a:solidFill>
              </a:rPr>
              <a:t>Two Definitions</a:t>
            </a:r>
          </a:p>
        </p:txBody>
      </p:sp>
    </p:spTree>
    <p:extLst>
      <p:ext uri="{BB962C8B-B14F-4D97-AF65-F5344CB8AC3E}">
        <p14:creationId xmlns:p14="http://schemas.microsoft.com/office/powerpoint/2010/main" val="2072876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AA29B-52E0-4794-BCF4-0A0078D33B40}"/>
              </a:ext>
            </a:extLst>
          </p:cNvPr>
          <p:cNvSpPr>
            <a:spLocks noGrp="1"/>
          </p:cNvSpPr>
          <p:nvPr>
            <p:ph type="title"/>
          </p:nvPr>
        </p:nvSpPr>
        <p:spPr>
          <a:xfrm>
            <a:off x="685800" y="609600"/>
            <a:ext cx="7772400" cy="515144"/>
          </a:xfrm>
        </p:spPr>
        <p:txBody>
          <a:bodyPr anchor="t"/>
          <a:lstStyle/>
          <a:p>
            <a:r>
              <a:rPr lang="en-ZA" sz="4000" dirty="0">
                <a:latin typeface="Century Gothic" panose="020B0502020202020204" pitchFamily="34" charset="0"/>
              </a:rPr>
              <a:t>Conclusion</a:t>
            </a:r>
          </a:p>
        </p:txBody>
      </p:sp>
      <p:sp>
        <p:nvSpPr>
          <p:cNvPr id="3" name="Content Placeholder 2">
            <a:extLst>
              <a:ext uri="{FF2B5EF4-FFF2-40B4-BE49-F238E27FC236}">
                <a16:creationId xmlns:a16="http://schemas.microsoft.com/office/drawing/2014/main" id="{57F7E963-D938-4B1C-A76D-5B07416B480A}"/>
              </a:ext>
            </a:extLst>
          </p:cNvPr>
          <p:cNvSpPr>
            <a:spLocks noGrp="1"/>
          </p:cNvSpPr>
          <p:nvPr>
            <p:ph idx="1"/>
          </p:nvPr>
        </p:nvSpPr>
        <p:spPr>
          <a:xfrm>
            <a:off x="685800" y="1556792"/>
            <a:ext cx="7772400" cy="2664296"/>
          </a:xfrm>
        </p:spPr>
        <p:txBody>
          <a:bodyPr anchor="ctr"/>
          <a:lstStyle/>
          <a:p>
            <a:endParaRPr lang="en-ZA" sz="2000" dirty="0">
              <a:latin typeface="Century Gothic" panose="020B0502020202020204" pitchFamily="34" charset="0"/>
            </a:endParaRPr>
          </a:p>
          <a:p>
            <a:r>
              <a:rPr lang="en-ZA" sz="2000" dirty="0">
                <a:latin typeface="Century Gothic" panose="020B0502020202020204" pitchFamily="34" charset="0"/>
              </a:rPr>
              <a:t>There are problems with the current way things are moving</a:t>
            </a:r>
          </a:p>
          <a:p>
            <a:r>
              <a:rPr lang="en-ZA" sz="2000" dirty="0">
                <a:latin typeface="Century Gothic" panose="020B0502020202020204" pitchFamily="34" charset="0"/>
              </a:rPr>
              <a:t>Reducing actuarial involvement an answer to reducing cost?</a:t>
            </a:r>
          </a:p>
          <a:p>
            <a:r>
              <a:rPr lang="en-ZA" sz="2000" dirty="0">
                <a:latin typeface="Century Gothic" panose="020B0502020202020204" pitchFamily="34" charset="0"/>
              </a:rPr>
              <a:t>The System and Technology committee aims to address some of the issues</a:t>
            </a:r>
          </a:p>
          <a:p>
            <a:r>
              <a:rPr lang="en-ZA" sz="2000" dirty="0">
                <a:latin typeface="Century Gothic" panose="020B0502020202020204" pitchFamily="34" charset="0"/>
              </a:rPr>
              <a:t>Let’s change the future</a:t>
            </a:r>
          </a:p>
          <a:p>
            <a:endParaRPr lang="en-ZA" sz="2000" dirty="0">
              <a:latin typeface="Century Gothic" panose="020B0502020202020204" pitchFamily="34" charset="0"/>
            </a:endParaRPr>
          </a:p>
          <a:p>
            <a:endParaRPr lang="en-ZA" sz="2000" dirty="0">
              <a:latin typeface="Century Gothic" panose="020B0502020202020204" pitchFamily="34" charset="0"/>
            </a:endParaRPr>
          </a:p>
          <a:p>
            <a:endParaRPr lang="en-ZA" sz="2000" dirty="0">
              <a:latin typeface="Century Gothic" panose="020B0502020202020204" pitchFamily="34" charset="0"/>
            </a:endParaRPr>
          </a:p>
        </p:txBody>
      </p:sp>
      <p:sp>
        <p:nvSpPr>
          <p:cNvPr id="6" name="Rectangle 5"/>
          <p:cNvSpPr/>
          <p:nvPr/>
        </p:nvSpPr>
        <p:spPr>
          <a:xfrm>
            <a:off x="539552" y="4437112"/>
            <a:ext cx="2808312" cy="954107"/>
          </a:xfrm>
          <a:prstGeom prst="rect">
            <a:avLst/>
          </a:prstGeom>
        </p:spPr>
        <p:txBody>
          <a:bodyPr wrap="square">
            <a:spAutoFit/>
          </a:bodyPr>
          <a:lstStyle/>
          <a:p>
            <a:r>
              <a:rPr lang="it-IT" sz="1800" dirty="0">
                <a:latin typeface="Century Gothic" panose="020B0502020202020204" pitchFamily="34" charset="0"/>
              </a:rPr>
              <a:t>Mia Geringer</a:t>
            </a:r>
          </a:p>
          <a:p>
            <a:r>
              <a:rPr lang="it-IT" sz="1800" dirty="0">
                <a:latin typeface="Century Gothic" panose="020B0502020202020204" pitchFamily="34" charset="0"/>
              </a:rPr>
              <a:t>mia@solveco.co.za</a:t>
            </a:r>
          </a:p>
          <a:p>
            <a:r>
              <a:rPr lang="it-IT" sz="1800" dirty="0">
                <a:latin typeface="Century Gothic" panose="020B0502020202020204" pitchFamily="34" charset="0"/>
              </a:rPr>
              <a:t>+27 (0)82 452 6495   </a:t>
            </a:r>
            <a:r>
              <a:rPr lang="it-IT" sz="2000" dirty="0">
                <a:latin typeface="+mn-lt"/>
              </a:rPr>
              <a:t>    </a:t>
            </a:r>
          </a:p>
        </p:txBody>
      </p:sp>
      <p:sp>
        <p:nvSpPr>
          <p:cNvPr id="7" name="Rectangle 6"/>
          <p:cNvSpPr/>
          <p:nvPr/>
        </p:nvSpPr>
        <p:spPr>
          <a:xfrm>
            <a:off x="4788024" y="4437112"/>
            <a:ext cx="2808312" cy="400110"/>
          </a:xfrm>
          <a:prstGeom prst="rect">
            <a:avLst/>
          </a:prstGeom>
        </p:spPr>
        <p:txBody>
          <a:bodyPr wrap="square">
            <a:spAutoFit/>
          </a:bodyPr>
          <a:lstStyle/>
          <a:p>
            <a:r>
              <a:rPr lang="it-IT" sz="2000" dirty="0">
                <a:latin typeface="+mn-lt"/>
              </a:rPr>
              <a:t>       </a:t>
            </a:r>
          </a:p>
        </p:txBody>
      </p:sp>
    </p:spTree>
    <p:extLst>
      <p:ext uri="{BB962C8B-B14F-4D97-AF65-F5344CB8AC3E}">
        <p14:creationId xmlns:p14="http://schemas.microsoft.com/office/powerpoint/2010/main" val="539447871"/>
      </p:ext>
    </p:extLst>
  </p:cSld>
  <p:clrMapOvr>
    <a:masterClrMapping/>
  </p:clrMapOvr>
</p:sld>
</file>

<file path=ppt/theme/theme1.xml><?xml version="1.0" encoding="utf-8"?>
<a:theme xmlns:a="http://schemas.openxmlformats.org/drawingml/2006/main" name="Blank Presentation">
  <a:themeElements>
    <a:clrScheme name="Custom 13">
      <a:dk1>
        <a:srgbClr val="000000"/>
      </a:dk1>
      <a:lt1>
        <a:srgbClr val="FFFFFF"/>
      </a:lt1>
      <a:dk2>
        <a:srgbClr val="000000"/>
      </a:dk2>
      <a:lt2>
        <a:srgbClr val="7F7F7F"/>
      </a:lt2>
      <a:accent1>
        <a:srgbClr val="C00000"/>
      </a:accent1>
      <a:accent2>
        <a:srgbClr val="808080"/>
      </a:accent2>
      <a:accent3>
        <a:srgbClr val="FF7111"/>
      </a:accent3>
      <a:accent4>
        <a:srgbClr val="000000"/>
      </a:accent4>
      <a:accent5>
        <a:srgbClr val="00759E"/>
      </a:accent5>
      <a:accent6>
        <a:srgbClr val="B2B2B2"/>
      </a:accent6>
      <a:hlink>
        <a:srgbClr val="FFBFBF"/>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TM03090434[[fn=Wood Type]]</Template>
  <TotalTime>15087</TotalTime>
  <Words>4423</Words>
  <Application>Microsoft Office PowerPoint</Application>
  <PresentationFormat>On-screen Show (4:3)</PresentationFormat>
  <Paragraphs>430</Paragraphs>
  <Slides>24</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Century Gothic</vt:lpstr>
      <vt:lpstr>Blank Presentation</vt:lpstr>
      <vt:lpstr>PowerPoint Presentation</vt:lpstr>
      <vt:lpstr>Agenda</vt:lpstr>
      <vt:lpstr>Introduction</vt:lpstr>
      <vt:lpstr>Two Definitions</vt:lpstr>
      <vt:lpstr>Insurance, systems and admin</vt:lpstr>
      <vt:lpstr>Insurance, systems and admin</vt:lpstr>
      <vt:lpstr>Retirement Funds: Systems and Admin</vt:lpstr>
      <vt:lpstr>What happened? </vt:lpstr>
      <vt:lpstr>The Result</vt:lpstr>
      <vt:lpstr>The Result</vt:lpstr>
      <vt:lpstr>The Result</vt:lpstr>
      <vt:lpstr>The Result</vt:lpstr>
      <vt:lpstr>The Result</vt:lpstr>
      <vt:lpstr>The Result</vt:lpstr>
      <vt:lpstr>The Result</vt:lpstr>
      <vt:lpstr>PowerPoint Presentation</vt:lpstr>
      <vt:lpstr>PowerPoint Presentation</vt:lpstr>
      <vt:lpstr>Actuaries and DC Valuations</vt:lpstr>
      <vt:lpstr>The Future</vt:lpstr>
      <vt:lpstr>Can we change the future?</vt:lpstr>
      <vt:lpstr>What Does the Systems Committee Aim To Do?</vt:lpstr>
      <vt:lpstr>Targeted Areas for Guidance</vt:lpstr>
      <vt:lpstr>Two Definitions</vt:lpstr>
      <vt:lpstr>Conclusion</vt:lpstr>
    </vt:vector>
  </TitlesOfParts>
  <Company>Francois 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Francois Rey</dc:creator>
  <cp:lastModifiedBy>Byron Africa</cp:lastModifiedBy>
  <cp:revision>418</cp:revision>
  <cp:lastPrinted>2018-08-01T10:34:33Z</cp:lastPrinted>
  <dcterms:created xsi:type="dcterms:W3CDTF">2010-02-24T10:45:37Z</dcterms:created>
  <dcterms:modified xsi:type="dcterms:W3CDTF">2025-08-01T14:45:58Z</dcterms:modified>
</cp:coreProperties>
</file>