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drawings/drawing1.xml" ContentType="application/vnd.openxmlformats-officedocument.drawingml.chartshapes+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2"/>
  </p:notesMasterIdLst>
  <p:sldIdLst>
    <p:sldId id="256" r:id="rId2"/>
    <p:sldId id="334" r:id="rId3"/>
    <p:sldId id="380" r:id="rId4"/>
    <p:sldId id="381" r:id="rId5"/>
    <p:sldId id="382" r:id="rId6"/>
    <p:sldId id="383" r:id="rId7"/>
    <p:sldId id="384" r:id="rId8"/>
    <p:sldId id="385" r:id="rId9"/>
    <p:sldId id="386" r:id="rId10"/>
    <p:sldId id="387" r:id="rId11"/>
    <p:sldId id="399" r:id="rId12"/>
    <p:sldId id="388" r:id="rId13"/>
    <p:sldId id="389" r:id="rId14"/>
    <p:sldId id="390" r:id="rId15"/>
    <p:sldId id="391" r:id="rId16"/>
    <p:sldId id="392" r:id="rId17"/>
    <p:sldId id="393" r:id="rId18"/>
    <p:sldId id="394" r:id="rId19"/>
    <p:sldId id="395" r:id="rId20"/>
    <p:sldId id="396" r:id="rId21"/>
    <p:sldId id="397" r:id="rId22"/>
    <p:sldId id="398" r:id="rId23"/>
    <p:sldId id="373" r:id="rId24"/>
    <p:sldId id="374" r:id="rId25"/>
    <p:sldId id="375" r:id="rId26"/>
    <p:sldId id="376" r:id="rId27"/>
    <p:sldId id="377" r:id="rId28"/>
    <p:sldId id="378" r:id="rId29"/>
    <p:sldId id="379" r:id="rId30"/>
    <p:sldId id="400" r:id="rId31"/>
    <p:sldId id="401" r:id="rId32"/>
    <p:sldId id="414" r:id="rId33"/>
    <p:sldId id="404" r:id="rId34"/>
    <p:sldId id="405" r:id="rId35"/>
    <p:sldId id="406" r:id="rId36"/>
    <p:sldId id="407" r:id="rId37"/>
    <p:sldId id="411" r:id="rId38"/>
    <p:sldId id="412" r:id="rId39"/>
    <p:sldId id="413" r:id="rId40"/>
    <p:sldId id="415" r:id="rId4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DE5A00"/>
    <a:srgbClr val="000000"/>
    <a:srgbClr val="CF7C03"/>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94" autoAdjust="0"/>
    <p:restoredTop sz="95468" autoAdjust="0"/>
  </p:normalViewPr>
  <p:slideViewPr>
    <p:cSldViewPr>
      <p:cViewPr varScale="1">
        <p:scale>
          <a:sx n="111" d="100"/>
          <a:sy n="111" d="100"/>
        </p:scale>
        <p:origin x="1824" y="108"/>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oleObject" Target="file:///C:\Work\6.%20Suzette\LAC%20Presentation\CPR%20Import%20Tool%20-%20Group%20Templates.xlsb"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txPr>
        <a:bodyPr/>
        <a:lstStyle/>
        <a:p>
          <a:pPr>
            <a:defRPr sz="2000"/>
          </a:pPr>
          <a:endParaRPr lang="en-US"/>
        </a:p>
      </c:txPr>
    </c:title>
    <c:autoTitleDeleted val="0"/>
    <c:plotArea>
      <c:layout/>
      <c:scatterChart>
        <c:scatterStyle val="lineMarker"/>
        <c:varyColors val="0"/>
        <c:ser>
          <c:idx val="0"/>
          <c:order val="0"/>
          <c:tx>
            <c:strRef>
              <c:f>'SCR Cover'!$D$1</c:f>
              <c:strCache>
                <c:ptCount val="1"/>
                <c:pt idx="0">
                  <c:v>SCR Cover</c:v>
                </c:pt>
              </c:strCache>
            </c:strRef>
          </c:tx>
          <c:spPr>
            <a:ln w="28575">
              <a:noFill/>
            </a:ln>
          </c:spPr>
          <c:marker>
            <c:symbol val="circle"/>
            <c:size val="11"/>
            <c:spPr>
              <a:solidFill>
                <a:schemeClr val="accent6"/>
              </a:solidFill>
            </c:spPr>
          </c:marker>
          <c:yVal>
            <c:numRef>
              <c:f>'SCR Cover'!$D$2:$D$19</c:f>
              <c:numCache>
                <c:formatCode>_(* #,##0.00_);_(* \(#,##0.00\);_(* "-"??_);_(@_)</c:formatCode>
                <c:ptCount val="18"/>
                <c:pt idx="0">
                  <c:v>1.9455465452360958</c:v>
                </c:pt>
                <c:pt idx="1">
                  <c:v>1.3657602275560916</c:v>
                </c:pt>
                <c:pt idx="2">
                  <c:v>1.4638180267339937</c:v>
                </c:pt>
                <c:pt idx="3">
                  <c:v>1.1963525724477249</c:v>
                </c:pt>
                <c:pt idx="4">
                  <c:v>2.848307004757908</c:v>
                </c:pt>
                <c:pt idx="5">
                  <c:v>0.56318287787943255</c:v>
                </c:pt>
                <c:pt idx="6">
                  <c:v>2.0272439398109761</c:v>
                </c:pt>
                <c:pt idx="7">
                  <c:v>1.5207716630740493</c:v>
                </c:pt>
                <c:pt idx="8">
                  <c:v>1.5231916596880655</c:v>
                </c:pt>
                <c:pt idx="9">
                  <c:v>2.2766855433006699</c:v>
                </c:pt>
                <c:pt idx="10">
                  <c:v>2.2261179407618439</c:v>
                </c:pt>
                <c:pt idx="11">
                  <c:v>1.2139241996685557</c:v>
                </c:pt>
                <c:pt idx="12">
                  <c:v>1.9047292647218013</c:v>
                </c:pt>
                <c:pt idx="13">
                  <c:v>2.259615033769808</c:v>
                </c:pt>
                <c:pt idx="14">
                  <c:v>1.3151940658820978</c:v>
                </c:pt>
                <c:pt idx="15">
                  <c:v>2.5101378696425445</c:v>
                </c:pt>
                <c:pt idx="16">
                  <c:v>1.5614201956841187</c:v>
                </c:pt>
                <c:pt idx="17">
                  <c:v>2.7085310949156893</c:v>
                </c:pt>
              </c:numCache>
            </c:numRef>
          </c:yVal>
          <c:smooth val="0"/>
          <c:extLst>
            <c:ext xmlns:c16="http://schemas.microsoft.com/office/drawing/2014/chart" uri="{C3380CC4-5D6E-409C-BE32-E72D297353CC}">
              <c16:uniqueId val="{00000000-D063-469C-9BB9-ECDB8C346255}"/>
            </c:ext>
          </c:extLst>
        </c:ser>
        <c:dLbls>
          <c:showLegendKey val="0"/>
          <c:showVal val="0"/>
          <c:showCatName val="0"/>
          <c:showSerName val="0"/>
          <c:showPercent val="0"/>
          <c:showBubbleSize val="0"/>
        </c:dLbls>
        <c:axId val="89161024"/>
        <c:axId val="114843648"/>
      </c:scatterChart>
      <c:valAx>
        <c:axId val="89161024"/>
        <c:scaling>
          <c:orientation val="minMax"/>
        </c:scaling>
        <c:delete val="1"/>
        <c:axPos val="b"/>
        <c:majorTickMark val="out"/>
        <c:minorTickMark val="none"/>
        <c:tickLblPos val="nextTo"/>
        <c:crossAx val="114843648"/>
        <c:crosses val="autoZero"/>
        <c:crossBetween val="midCat"/>
      </c:valAx>
      <c:valAx>
        <c:axId val="114843648"/>
        <c:scaling>
          <c:orientation val="minMax"/>
        </c:scaling>
        <c:delete val="0"/>
        <c:axPos val="l"/>
        <c:majorGridlines>
          <c:spPr>
            <a:ln>
              <a:solidFill>
                <a:schemeClr val="bg1">
                  <a:lumMod val="75000"/>
                </a:schemeClr>
              </a:solidFill>
            </a:ln>
          </c:spPr>
        </c:majorGridlines>
        <c:numFmt formatCode="_(* #,##0.00_);_(* \(#,##0.00\);_(* &quot;-&quot;??_);_(@_)" sourceLinked="1"/>
        <c:majorTickMark val="out"/>
        <c:minorTickMark val="none"/>
        <c:tickLblPos val="nextTo"/>
        <c:txPr>
          <a:bodyPr/>
          <a:lstStyle/>
          <a:p>
            <a:pPr>
              <a:defRPr sz="1600" b="0"/>
            </a:pPr>
            <a:endParaRPr lang="en-US"/>
          </a:p>
        </c:txPr>
        <c:crossAx val="89161024"/>
        <c:crosses val="autoZero"/>
        <c:crossBetween val="midCat"/>
      </c:valAx>
      <c:spPr>
        <a:noFill/>
      </c:spPr>
    </c:plotArea>
    <c:plotVisOnly val="1"/>
    <c:dispBlanksAs val="gap"/>
    <c:showDLblsOverMax val="0"/>
  </c:chart>
  <c:spPr>
    <a:noFill/>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a:t>Adjustments to</a:t>
            </a:r>
            <a:r>
              <a:rPr lang="en-US" sz="2000" baseline="0"/>
              <a:t> Own Funds</a:t>
            </a:r>
            <a:endParaRPr lang="en-US" sz="2000"/>
          </a:p>
        </c:rich>
      </c:tx>
      <c:overlay val="0"/>
    </c:title>
    <c:autoTitleDeleted val="0"/>
    <c:plotArea>
      <c:layout/>
      <c:barChart>
        <c:barDir val="col"/>
        <c:grouping val="stacked"/>
        <c:varyColors val="0"/>
        <c:ser>
          <c:idx val="0"/>
          <c:order val="0"/>
          <c:spPr>
            <a:solidFill>
              <a:schemeClr val="accent5"/>
            </a:solidFill>
          </c:spPr>
          <c:invertIfNegative val="0"/>
          <c:dPt>
            <c:idx val="3"/>
            <c:invertIfNegative val="0"/>
            <c:bubble3D val="0"/>
            <c:extLst>
              <c:ext xmlns:c16="http://schemas.microsoft.com/office/drawing/2014/chart" uri="{C3380CC4-5D6E-409C-BE32-E72D297353CC}">
                <c16:uniqueId val="{00000000-3972-4A0F-B449-0B6379779659}"/>
              </c:ext>
            </c:extLst>
          </c:dPt>
          <c:dLbls>
            <c:dLbl>
              <c:idx val="3"/>
              <c:tx>
                <c:rich>
                  <a:bodyPr/>
                  <a:lstStyle/>
                  <a:p>
                    <a:r>
                      <a:rPr lang="en-US"/>
                      <a:t>32%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972-4A0F-B449-0B6379779659}"/>
                </c:ext>
              </c:extLst>
            </c:dLbl>
            <c:spPr>
              <a:noFill/>
              <a:ln>
                <a:noFill/>
              </a:ln>
              <a:effectLst/>
            </c:spPr>
            <c:txPr>
              <a:bodyPr/>
              <a:lstStyle/>
              <a:p>
                <a:pPr>
                  <a:defRPr sz="20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OF!$F$4:$F$8</c:f>
              <c:numCache>
                <c:formatCode>General</c:formatCode>
                <c:ptCount val="5"/>
                <c:pt idx="0" formatCode="0%">
                  <c:v>1</c:v>
                </c:pt>
                <c:pt idx="4" formatCode="0%">
                  <c:v>0.39</c:v>
                </c:pt>
              </c:numCache>
            </c:numRef>
          </c:val>
          <c:extLst>
            <c:ext xmlns:c16="http://schemas.microsoft.com/office/drawing/2014/chart" uri="{C3380CC4-5D6E-409C-BE32-E72D297353CC}">
              <c16:uniqueId val="{00000001-3972-4A0F-B449-0B6379779659}"/>
            </c:ext>
          </c:extLst>
        </c:ser>
        <c:ser>
          <c:idx val="1"/>
          <c:order val="1"/>
          <c:spPr>
            <a:noFill/>
          </c:spPr>
          <c:invertIfNegative val="0"/>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OF!$G$4:$G$8</c:f>
              <c:numCache>
                <c:formatCode>0%</c:formatCode>
                <c:ptCount val="5"/>
                <c:pt idx="1">
                  <c:v>0</c:v>
                </c:pt>
                <c:pt idx="2">
                  <c:v>-5.6807274939645316E-3</c:v>
                </c:pt>
                <c:pt idx="3">
                  <c:v>-5.6807274939645316E-3</c:v>
                </c:pt>
              </c:numCache>
            </c:numRef>
          </c:val>
          <c:extLst>
            <c:ext xmlns:c16="http://schemas.microsoft.com/office/drawing/2014/chart" uri="{C3380CC4-5D6E-409C-BE32-E72D297353CC}">
              <c16:uniqueId val="{00000002-3972-4A0F-B449-0B6379779659}"/>
            </c:ext>
          </c:extLst>
        </c:ser>
        <c:ser>
          <c:idx val="2"/>
          <c:order val="2"/>
          <c:spPr>
            <a:noFill/>
          </c:spPr>
          <c:invertIfNegative val="0"/>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OF!$H$4:$H$8</c:f>
              <c:numCache>
                <c:formatCode>0%</c:formatCode>
                <c:ptCount val="5"/>
                <c:pt idx="1">
                  <c:v>0.5</c:v>
                </c:pt>
                <c:pt idx="2">
                  <c:v>0.49</c:v>
                </c:pt>
                <c:pt idx="3">
                  <c:v>0.39</c:v>
                </c:pt>
              </c:numCache>
            </c:numRef>
          </c:val>
          <c:extLst>
            <c:ext xmlns:c16="http://schemas.microsoft.com/office/drawing/2014/chart" uri="{C3380CC4-5D6E-409C-BE32-E72D297353CC}">
              <c16:uniqueId val="{00000003-3972-4A0F-B449-0B6379779659}"/>
            </c:ext>
          </c:extLst>
        </c:ser>
        <c:ser>
          <c:idx val="3"/>
          <c:order val="3"/>
          <c:spPr>
            <a:solidFill>
              <a:schemeClr val="tx2">
                <a:lumMod val="75000"/>
              </a:schemeClr>
            </a:solidFill>
          </c:spPr>
          <c:invertIfNegative val="0"/>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OF!$I$4:$I$8</c:f>
              <c:numCache>
                <c:formatCode>0%</c:formatCode>
                <c:ptCount val="5"/>
                <c:pt idx="1">
                  <c:v>0</c:v>
                </c:pt>
                <c:pt idx="2">
                  <c:v>0</c:v>
                </c:pt>
                <c:pt idx="3">
                  <c:v>0</c:v>
                </c:pt>
              </c:numCache>
            </c:numRef>
          </c:val>
          <c:extLst>
            <c:ext xmlns:c16="http://schemas.microsoft.com/office/drawing/2014/chart" uri="{C3380CC4-5D6E-409C-BE32-E72D297353CC}">
              <c16:uniqueId val="{00000004-3972-4A0F-B449-0B6379779659}"/>
            </c:ext>
          </c:extLst>
        </c:ser>
        <c:ser>
          <c:idx val="4"/>
          <c:order val="4"/>
          <c:spPr>
            <a:solidFill>
              <a:schemeClr val="accent2"/>
            </a:solidFill>
          </c:spPr>
          <c:invertIfNegative val="0"/>
          <c:dLbls>
            <c:dLbl>
              <c:idx val="1"/>
              <c:tx>
                <c:rich>
                  <a:bodyPr/>
                  <a:lstStyle/>
                  <a:p>
                    <a:r>
                      <a:rPr lang="en-US"/>
                      <a:t>50%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972-4A0F-B449-0B6379779659}"/>
                </c:ext>
              </c:extLst>
            </c:dLbl>
            <c:dLbl>
              <c:idx val="2"/>
              <c:delete val="1"/>
              <c:extLst>
                <c:ext xmlns:c15="http://schemas.microsoft.com/office/drawing/2012/chart" uri="{CE6537A1-D6FC-4f65-9D91-7224C49458BB}"/>
                <c:ext xmlns:c16="http://schemas.microsoft.com/office/drawing/2014/chart" uri="{C3380CC4-5D6E-409C-BE32-E72D297353CC}">
                  <c16:uniqueId val="{00000006-3972-4A0F-B449-0B6379779659}"/>
                </c:ext>
              </c:extLst>
            </c:dLbl>
            <c:spPr>
              <a:noFill/>
              <a:ln>
                <a:noFill/>
              </a:ln>
              <a:effectLst/>
            </c:spPr>
            <c:txPr>
              <a:bodyPr/>
              <a:lstStyle/>
              <a:p>
                <a:pPr>
                  <a:defRPr sz="20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OF!$J$4:$J$8</c:f>
              <c:numCache>
                <c:formatCode>0%</c:formatCode>
                <c:ptCount val="5"/>
                <c:pt idx="1">
                  <c:v>0.5</c:v>
                </c:pt>
                <c:pt idx="2">
                  <c:v>0.01</c:v>
                </c:pt>
                <c:pt idx="3">
                  <c:v>0.1</c:v>
                </c:pt>
              </c:numCache>
            </c:numRef>
          </c:val>
          <c:extLst>
            <c:ext xmlns:c16="http://schemas.microsoft.com/office/drawing/2014/chart" uri="{C3380CC4-5D6E-409C-BE32-E72D297353CC}">
              <c16:uniqueId val="{00000007-3972-4A0F-B449-0B6379779659}"/>
            </c:ext>
          </c:extLst>
        </c:ser>
        <c:ser>
          <c:idx val="5"/>
          <c:order val="5"/>
          <c:spPr>
            <a:solidFill>
              <a:schemeClr val="accent2">
                <a:lumMod val="60000"/>
                <a:lumOff val="40000"/>
              </a:schemeClr>
            </a:solidFill>
          </c:spPr>
          <c:invertIfNegative val="0"/>
          <c:cat>
            <c:strRef>
              <c:f>OF!$C$4:$C$8</c:f>
              <c:strCache>
                <c:ptCount val="5"/>
                <c:pt idx="0">
                  <c:v>Total Own Funds</c:v>
                </c:pt>
                <c:pt idx="1">
                  <c:v>Intragroup Adjustments</c:v>
                </c:pt>
                <c:pt idx="2">
                  <c:v>Eligibility Adjustment</c:v>
                </c:pt>
                <c:pt idx="3">
                  <c:v>Pro-rata Interest Adjustment</c:v>
                </c:pt>
                <c:pt idx="4">
                  <c:v>Eligible Own Funds</c:v>
                </c:pt>
              </c:strCache>
            </c:strRef>
          </c:cat>
          <c:val>
            <c:numRef>
              <c:f>OF!$K$4:$K$8</c:f>
              <c:numCache>
                <c:formatCode>0%</c:formatCode>
                <c:ptCount val="5"/>
                <c:pt idx="1">
                  <c:v>0</c:v>
                </c:pt>
                <c:pt idx="2">
                  <c:v>-5.6807274939645316E-3</c:v>
                </c:pt>
                <c:pt idx="3">
                  <c:v>-5.6807274939645316E-3</c:v>
                </c:pt>
              </c:numCache>
            </c:numRef>
          </c:val>
          <c:extLst>
            <c:ext xmlns:c16="http://schemas.microsoft.com/office/drawing/2014/chart" uri="{C3380CC4-5D6E-409C-BE32-E72D297353CC}">
              <c16:uniqueId val="{00000008-3972-4A0F-B449-0B6379779659}"/>
            </c:ext>
          </c:extLst>
        </c:ser>
        <c:dLbls>
          <c:showLegendKey val="0"/>
          <c:showVal val="0"/>
          <c:showCatName val="0"/>
          <c:showSerName val="0"/>
          <c:showPercent val="0"/>
          <c:showBubbleSize val="0"/>
        </c:dLbls>
        <c:gapWidth val="150"/>
        <c:overlap val="100"/>
        <c:axId val="136875008"/>
        <c:axId val="40057600"/>
      </c:barChart>
      <c:catAx>
        <c:axId val="136875008"/>
        <c:scaling>
          <c:orientation val="minMax"/>
        </c:scaling>
        <c:delete val="0"/>
        <c:axPos val="b"/>
        <c:numFmt formatCode="General" sourceLinked="0"/>
        <c:majorTickMark val="out"/>
        <c:minorTickMark val="none"/>
        <c:tickLblPos val="nextTo"/>
        <c:spPr>
          <a:ln>
            <a:solidFill>
              <a:schemeClr val="bg1">
                <a:lumMod val="75000"/>
              </a:schemeClr>
            </a:solidFill>
          </a:ln>
        </c:spPr>
        <c:txPr>
          <a:bodyPr rot="0"/>
          <a:lstStyle/>
          <a:p>
            <a:pPr>
              <a:defRPr sz="1600"/>
            </a:pPr>
            <a:endParaRPr lang="en-US"/>
          </a:p>
        </c:txPr>
        <c:crossAx val="40057600"/>
        <c:crosses val="autoZero"/>
        <c:auto val="1"/>
        <c:lblAlgn val="ctr"/>
        <c:lblOffset val="100"/>
        <c:noMultiLvlLbl val="0"/>
      </c:catAx>
      <c:valAx>
        <c:axId val="40057600"/>
        <c:scaling>
          <c:orientation val="minMax"/>
          <c:min val="0"/>
        </c:scaling>
        <c:delete val="0"/>
        <c:axPos val="l"/>
        <c:majorGridlines>
          <c:spPr>
            <a:ln>
              <a:solidFill>
                <a:schemeClr val="bg1">
                  <a:lumMod val="75000"/>
                </a:schemeClr>
              </a:solidFill>
              <a:prstDash val="sysDash"/>
            </a:ln>
          </c:spPr>
        </c:majorGridlines>
        <c:numFmt formatCode="0%" sourceLinked="1"/>
        <c:majorTickMark val="out"/>
        <c:minorTickMark val="none"/>
        <c:tickLblPos val="nextTo"/>
        <c:spPr>
          <a:ln>
            <a:solidFill>
              <a:schemeClr val="bg1">
                <a:lumMod val="75000"/>
              </a:schemeClr>
            </a:solidFill>
          </a:ln>
        </c:spPr>
        <c:txPr>
          <a:bodyPr/>
          <a:lstStyle/>
          <a:p>
            <a:pPr>
              <a:defRPr sz="1600"/>
            </a:pPr>
            <a:endParaRPr lang="en-US"/>
          </a:p>
        </c:txPr>
        <c:crossAx val="136875008"/>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a:t>Adjustments to SCR</a:t>
            </a:r>
          </a:p>
        </c:rich>
      </c:tx>
      <c:overlay val="0"/>
    </c:title>
    <c:autoTitleDeleted val="0"/>
    <c:plotArea>
      <c:layout/>
      <c:barChart>
        <c:barDir val="col"/>
        <c:grouping val="stacked"/>
        <c:varyColors val="0"/>
        <c:ser>
          <c:idx val="0"/>
          <c:order val="0"/>
          <c:spPr>
            <a:solidFill>
              <a:schemeClr val="accent5"/>
            </a:solidFill>
          </c:spPr>
          <c:invertIfNegative val="0"/>
          <c:dPt>
            <c:idx val="3"/>
            <c:invertIfNegative val="0"/>
            <c:bubble3D val="0"/>
            <c:extLst>
              <c:ext xmlns:c16="http://schemas.microsoft.com/office/drawing/2014/chart" uri="{C3380CC4-5D6E-409C-BE32-E72D297353CC}">
                <c16:uniqueId val="{00000000-FAFB-423A-B083-53BCEA436B6F}"/>
              </c:ext>
            </c:extLst>
          </c:dPt>
          <c:dLbls>
            <c:dLbl>
              <c:idx val="3"/>
              <c:tx>
                <c:rich>
                  <a:bodyPr/>
                  <a:lstStyle/>
                  <a:p>
                    <a:r>
                      <a:rPr lang="en-US"/>
                      <a:t>53%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AFB-423A-B083-53BCEA436B6F}"/>
                </c:ext>
              </c:extLst>
            </c:dLbl>
            <c:spPr>
              <a:noFill/>
              <a:ln>
                <a:noFill/>
              </a:ln>
              <a:effectLst/>
            </c:spPr>
            <c:txPr>
              <a:bodyPr/>
              <a:lstStyle/>
              <a:p>
                <a:pPr>
                  <a:defRPr sz="20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SCR!$C$4:$C$7</c:f>
              <c:strCache>
                <c:ptCount val="4"/>
                <c:pt idx="0">
                  <c:v>SCR Before Adjustments</c:v>
                </c:pt>
                <c:pt idx="1">
                  <c:v>Intragroup Adjustments</c:v>
                </c:pt>
                <c:pt idx="2">
                  <c:v>Pro-rata Interest Adjustments</c:v>
                </c:pt>
                <c:pt idx="3">
                  <c:v>SCR After Adjustments</c:v>
                </c:pt>
              </c:strCache>
            </c:strRef>
          </c:cat>
          <c:val>
            <c:numRef>
              <c:f>SCR!$F$4:$F$7</c:f>
              <c:numCache>
                <c:formatCode>General</c:formatCode>
                <c:ptCount val="4"/>
                <c:pt idx="0" formatCode="0%">
                  <c:v>1</c:v>
                </c:pt>
                <c:pt idx="3" formatCode="0%">
                  <c:v>0.52608649782081673</c:v>
                </c:pt>
              </c:numCache>
            </c:numRef>
          </c:val>
          <c:extLst>
            <c:ext xmlns:c16="http://schemas.microsoft.com/office/drawing/2014/chart" uri="{C3380CC4-5D6E-409C-BE32-E72D297353CC}">
              <c16:uniqueId val="{00000001-FAFB-423A-B083-53BCEA436B6F}"/>
            </c:ext>
          </c:extLst>
        </c:ser>
        <c:ser>
          <c:idx val="1"/>
          <c:order val="1"/>
          <c:spPr>
            <a:noFill/>
          </c:spPr>
          <c:invertIfNegative val="0"/>
          <c:cat>
            <c:strRef>
              <c:f>SCR!$C$4:$C$7</c:f>
              <c:strCache>
                <c:ptCount val="4"/>
                <c:pt idx="0">
                  <c:v>SCR Before Adjustments</c:v>
                </c:pt>
                <c:pt idx="1">
                  <c:v>Intragroup Adjustments</c:v>
                </c:pt>
                <c:pt idx="2">
                  <c:v>Pro-rata Interest Adjustments</c:v>
                </c:pt>
                <c:pt idx="3">
                  <c:v>SCR After Adjustments</c:v>
                </c:pt>
              </c:strCache>
            </c:strRef>
          </c:cat>
          <c:val>
            <c:numRef>
              <c:f>SCR!$G$4:$G$7</c:f>
              <c:numCache>
                <c:formatCode>0%</c:formatCode>
                <c:ptCount val="4"/>
                <c:pt idx="1">
                  <c:v>0.67758268107100073</c:v>
                </c:pt>
                <c:pt idx="2">
                  <c:v>0</c:v>
                </c:pt>
              </c:numCache>
            </c:numRef>
          </c:val>
          <c:extLst>
            <c:ext xmlns:c16="http://schemas.microsoft.com/office/drawing/2014/chart" uri="{C3380CC4-5D6E-409C-BE32-E72D297353CC}">
              <c16:uniqueId val="{00000002-FAFB-423A-B083-53BCEA436B6F}"/>
            </c:ext>
          </c:extLst>
        </c:ser>
        <c:ser>
          <c:idx val="2"/>
          <c:order val="2"/>
          <c:spPr>
            <a:noFill/>
          </c:spPr>
          <c:invertIfNegative val="0"/>
          <c:cat>
            <c:strRef>
              <c:f>SCR!$C$4:$C$7</c:f>
              <c:strCache>
                <c:ptCount val="4"/>
                <c:pt idx="0">
                  <c:v>SCR Before Adjustments</c:v>
                </c:pt>
                <c:pt idx="1">
                  <c:v>Intragroup Adjustments</c:v>
                </c:pt>
                <c:pt idx="2">
                  <c:v>Pro-rata Interest Adjustments</c:v>
                </c:pt>
                <c:pt idx="3">
                  <c:v>SCR After Adjustments</c:v>
                </c:pt>
              </c:strCache>
            </c:strRef>
          </c:cat>
          <c:val>
            <c:numRef>
              <c:f>SCR!$H$4:$H$7</c:f>
              <c:numCache>
                <c:formatCode>0%</c:formatCode>
                <c:ptCount val="4"/>
                <c:pt idx="1">
                  <c:v>0</c:v>
                </c:pt>
                <c:pt idx="2">
                  <c:v>0.52608649782081673</c:v>
                </c:pt>
              </c:numCache>
            </c:numRef>
          </c:val>
          <c:extLst>
            <c:ext xmlns:c16="http://schemas.microsoft.com/office/drawing/2014/chart" uri="{C3380CC4-5D6E-409C-BE32-E72D297353CC}">
              <c16:uniqueId val="{00000003-FAFB-423A-B083-53BCEA436B6F}"/>
            </c:ext>
          </c:extLst>
        </c:ser>
        <c:ser>
          <c:idx val="3"/>
          <c:order val="3"/>
          <c:spPr>
            <a:solidFill>
              <a:schemeClr val="tx2">
                <a:lumMod val="75000"/>
              </a:schemeClr>
            </a:solidFill>
          </c:spPr>
          <c:invertIfNegative val="0"/>
          <c:cat>
            <c:strRef>
              <c:f>SCR!$C$4:$C$7</c:f>
              <c:strCache>
                <c:ptCount val="4"/>
                <c:pt idx="0">
                  <c:v>SCR Before Adjustments</c:v>
                </c:pt>
                <c:pt idx="1">
                  <c:v>Intragroup Adjustments</c:v>
                </c:pt>
                <c:pt idx="2">
                  <c:v>Pro-rata Interest Adjustments</c:v>
                </c:pt>
                <c:pt idx="3">
                  <c:v>SCR After Adjustments</c:v>
                </c:pt>
              </c:strCache>
            </c:strRef>
          </c:cat>
          <c:val>
            <c:numRef>
              <c:f>SCR!$I$4:$I$7</c:f>
              <c:numCache>
                <c:formatCode>0%</c:formatCode>
                <c:ptCount val="4"/>
                <c:pt idx="1">
                  <c:v>0</c:v>
                </c:pt>
                <c:pt idx="2">
                  <c:v>0</c:v>
                </c:pt>
              </c:numCache>
            </c:numRef>
          </c:val>
          <c:extLst>
            <c:ext xmlns:c16="http://schemas.microsoft.com/office/drawing/2014/chart" uri="{C3380CC4-5D6E-409C-BE32-E72D297353CC}">
              <c16:uniqueId val="{00000004-FAFB-423A-B083-53BCEA436B6F}"/>
            </c:ext>
          </c:extLst>
        </c:ser>
        <c:ser>
          <c:idx val="4"/>
          <c:order val="4"/>
          <c:spPr>
            <a:solidFill>
              <a:schemeClr val="accent2"/>
            </a:solidFill>
          </c:spPr>
          <c:invertIfNegative val="0"/>
          <c:dLbls>
            <c:dLbl>
              <c:idx val="1"/>
              <c:tx>
                <c:rich>
                  <a:bodyPr/>
                  <a:lstStyle/>
                  <a:p>
                    <a:r>
                      <a:rPr lang="en-US"/>
                      <a:t>32%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AFB-423A-B083-53BCEA436B6F}"/>
                </c:ext>
              </c:extLst>
            </c:dLbl>
            <c:dLbl>
              <c:idx val="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AFB-423A-B083-53BCEA436B6F}"/>
                </c:ext>
              </c:extLst>
            </c:dLbl>
            <c:spPr>
              <a:noFill/>
              <a:ln>
                <a:noFill/>
              </a:ln>
              <a:effectLst/>
            </c:spPr>
            <c:txPr>
              <a:bodyPr/>
              <a:lstStyle/>
              <a:p>
                <a:pPr>
                  <a:defRPr sz="20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SCR!$C$4:$C$7</c:f>
              <c:strCache>
                <c:ptCount val="4"/>
                <c:pt idx="0">
                  <c:v>SCR Before Adjustments</c:v>
                </c:pt>
                <c:pt idx="1">
                  <c:v>Intragroup Adjustments</c:v>
                </c:pt>
                <c:pt idx="2">
                  <c:v>Pro-rata Interest Adjustments</c:v>
                </c:pt>
                <c:pt idx="3">
                  <c:v>SCR After Adjustments</c:v>
                </c:pt>
              </c:strCache>
            </c:strRef>
          </c:cat>
          <c:val>
            <c:numRef>
              <c:f>SCR!$J$4:$J$7</c:f>
              <c:numCache>
                <c:formatCode>0%</c:formatCode>
                <c:ptCount val="4"/>
                <c:pt idx="1">
                  <c:v>0.32241731892899927</c:v>
                </c:pt>
                <c:pt idx="2">
                  <c:v>0.15149618325018396</c:v>
                </c:pt>
              </c:numCache>
            </c:numRef>
          </c:val>
          <c:extLst>
            <c:ext xmlns:c16="http://schemas.microsoft.com/office/drawing/2014/chart" uri="{C3380CC4-5D6E-409C-BE32-E72D297353CC}">
              <c16:uniqueId val="{00000007-FAFB-423A-B083-53BCEA436B6F}"/>
            </c:ext>
          </c:extLst>
        </c:ser>
        <c:ser>
          <c:idx val="5"/>
          <c:order val="5"/>
          <c:spPr>
            <a:solidFill>
              <a:schemeClr val="accent2">
                <a:lumMod val="60000"/>
                <a:lumOff val="40000"/>
              </a:schemeClr>
            </a:solidFill>
          </c:spPr>
          <c:invertIfNegative val="0"/>
          <c:cat>
            <c:strRef>
              <c:f>SCR!$C$4:$C$7</c:f>
              <c:strCache>
                <c:ptCount val="4"/>
                <c:pt idx="0">
                  <c:v>SCR Before Adjustments</c:v>
                </c:pt>
                <c:pt idx="1">
                  <c:v>Intragroup Adjustments</c:v>
                </c:pt>
                <c:pt idx="2">
                  <c:v>Pro-rata Interest Adjustments</c:v>
                </c:pt>
                <c:pt idx="3">
                  <c:v>SCR After Adjustments</c:v>
                </c:pt>
              </c:strCache>
            </c:strRef>
          </c:cat>
          <c:val>
            <c:numRef>
              <c:f>SCR!$K$4:$K$7</c:f>
              <c:numCache>
                <c:formatCode>0%</c:formatCode>
                <c:ptCount val="4"/>
                <c:pt idx="1">
                  <c:v>0</c:v>
                </c:pt>
                <c:pt idx="2">
                  <c:v>0</c:v>
                </c:pt>
              </c:numCache>
            </c:numRef>
          </c:val>
          <c:extLst>
            <c:ext xmlns:c16="http://schemas.microsoft.com/office/drawing/2014/chart" uri="{C3380CC4-5D6E-409C-BE32-E72D297353CC}">
              <c16:uniqueId val="{00000008-FAFB-423A-B083-53BCEA436B6F}"/>
            </c:ext>
          </c:extLst>
        </c:ser>
        <c:dLbls>
          <c:showLegendKey val="0"/>
          <c:showVal val="0"/>
          <c:showCatName val="0"/>
          <c:showSerName val="0"/>
          <c:showPercent val="0"/>
          <c:showBubbleSize val="0"/>
        </c:dLbls>
        <c:gapWidth val="150"/>
        <c:overlap val="100"/>
        <c:axId val="136972288"/>
        <c:axId val="40057024"/>
      </c:barChart>
      <c:catAx>
        <c:axId val="136972288"/>
        <c:scaling>
          <c:orientation val="minMax"/>
        </c:scaling>
        <c:delete val="0"/>
        <c:axPos val="b"/>
        <c:numFmt formatCode="General" sourceLinked="0"/>
        <c:majorTickMark val="out"/>
        <c:minorTickMark val="none"/>
        <c:tickLblPos val="nextTo"/>
        <c:spPr>
          <a:ln>
            <a:solidFill>
              <a:schemeClr val="bg1">
                <a:lumMod val="75000"/>
              </a:schemeClr>
            </a:solidFill>
          </a:ln>
        </c:spPr>
        <c:txPr>
          <a:bodyPr rot="0"/>
          <a:lstStyle/>
          <a:p>
            <a:pPr>
              <a:defRPr sz="1600"/>
            </a:pPr>
            <a:endParaRPr lang="en-US"/>
          </a:p>
        </c:txPr>
        <c:crossAx val="40057024"/>
        <c:crosses val="autoZero"/>
        <c:auto val="1"/>
        <c:lblAlgn val="ctr"/>
        <c:lblOffset val="100"/>
        <c:noMultiLvlLbl val="0"/>
      </c:catAx>
      <c:valAx>
        <c:axId val="40057024"/>
        <c:scaling>
          <c:orientation val="minMax"/>
          <c:min val="0"/>
        </c:scaling>
        <c:delete val="0"/>
        <c:axPos val="l"/>
        <c:majorGridlines>
          <c:spPr>
            <a:ln>
              <a:solidFill>
                <a:schemeClr val="bg1">
                  <a:lumMod val="75000"/>
                </a:schemeClr>
              </a:solidFill>
              <a:prstDash val="sysDash"/>
            </a:ln>
          </c:spPr>
        </c:majorGridlines>
        <c:numFmt formatCode="0%" sourceLinked="1"/>
        <c:majorTickMark val="out"/>
        <c:minorTickMark val="none"/>
        <c:tickLblPos val="nextTo"/>
        <c:spPr>
          <a:ln>
            <a:solidFill>
              <a:schemeClr val="bg1">
                <a:lumMod val="75000"/>
              </a:schemeClr>
            </a:solidFill>
          </a:ln>
        </c:spPr>
        <c:txPr>
          <a:bodyPr/>
          <a:lstStyle/>
          <a:p>
            <a:pPr>
              <a:defRPr sz="1600"/>
            </a:pPr>
            <a:endParaRPr lang="en-US"/>
          </a:p>
        </c:txPr>
        <c:crossAx val="136972288"/>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a:t>Number and Asset Size of Investments per Investment Type</a:t>
            </a:r>
          </a:p>
        </c:rich>
      </c:tx>
      <c:overlay val="0"/>
    </c:title>
    <c:autoTitleDeleted val="0"/>
    <c:plotArea>
      <c:layout/>
      <c:doughnutChart>
        <c:varyColors val="1"/>
        <c:ser>
          <c:idx val="0"/>
          <c:order val="0"/>
          <c:dPt>
            <c:idx val="0"/>
            <c:bubble3D val="0"/>
            <c:spPr>
              <a:solidFill>
                <a:schemeClr val="accent5"/>
              </a:solidFill>
            </c:spPr>
            <c:extLst>
              <c:ext xmlns:c16="http://schemas.microsoft.com/office/drawing/2014/chart" uri="{C3380CC4-5D6E-409C-BE32-E72D297353CC}">
                <c16:uniqueId val="{00000001-E8D7-4B24-B028-E590A0EB211A}"/>
              </c:ext>
            </c:extLst>
          </c:dPt>
          <c:dPt>
            <c:idx val="1"/>
            <c:bubble3D val="0"/>
            <c:extLst>
              <c:ext xmlns:c16="http://schemas.microsoft.com/office/drawing/2014/chart" uri="{C3380CC4-5D6E-409C-BE32-E72D297353CC}">
                <c16:uniqueId val="{00000002-E8D7-4B24-B028-E590A0EB211A}"/>
              </c:ext>
            </c:extLst>
          </c:dPt>
          <c:dPt>
            <c:idx val="2"/>
            <c:bubble3D val="0"/>
            <c:spPr>
              <a:solidFill>
                <a:schemeClr val="accent4"/>
              </a:solidFill>
            </c:spPr>
            <c:extLst>
              <c:ext xmlns:c16="http://schemas.microsoft.com/office/drawing/2014/chart" uri="{C3380CC4-5D6E-409C-BE32-E72D297353CC}">
                <c16:uniqueId val="{00000004-E8D7-4B24-B028-E590A0EB211A}"/>
              </c:ext>
            </c:extLst>
          </c:dPt>
          <c:dPt>
            <c:idx val="3"/>
            <c:bubble3D val="0"/>
            <c:spPr>
              <a:solidFill>
                <a:schemeClr val="accent3"/>
              </a:solidFill>
            </c:spPr>
            <c:extLst>
              <c:ext xmlns:c16="http://schemas.microsoft.com/office/drawing/2014/chart" uri="{C3380CC4-5D6E-409C-BE32-E72D297353CC}">
                <c16:uniqueId val="{00000006-E8D7-4B24-B028-E590A0EB211A}"/>
              </c:ext>
            </c:extLst>
          </c:dPt>
          <c:dPt>
            <c:idx val="4"/>
            <c:bubble3D val="0"/>
            <c:spPr>
              <a:solidFill>
                <a:schemeClr val="accent2"/>
              </a:solidFill>
            </c:spPr>
            <c:extLst>
              <c:ext xmlns:c16="http://schemas.microsoft.com/office/drawing/2014/chart" uri="{C3380CC4-5D6E-409C-BE32-E72D297353CC}">
                <c16:uniqueId val="{00000008-E8D7-4B24-B028-E590A0EB211A}"/>
              </c:ext>
            </c:extLst>
          </c:dPt>
          <c:dPt>
            <c:idx val="5"/>
            <c:bubble3D val="0"/>
            <c:spPr>
              <a:solidFill>
                <a:schemeClr val="accent1"/>
              </a:solidFill>
            </c:spPr>
            <c:extLst>
              <c:ext xmlns:c16="http://schemas.microsoft.com/office/drawing/2014/chart" uri="{C3380CC4-5D6E-409C-BE32-E72D297353CC}">
                <c16:uniqueId val="{0000000A-E8D7-4B24-B028-E590A0EB211A}"/>
              </c:ext>
            </c:extLst>
          </c:dPt>
          <c:dPt>
            <c:idx val="6"/>
            <c:bubble3D val="0"/>
            <c:spPr>
              <a:solidFill>
                <a:schemeClr val="tx2"/>
              </a:solidFill>
            </c:spPr>
            <c:extLst>
              <c:ext xmlns:c16="http://schemas.microsoft.com/office/drawing/2014/chart" uri="{C3380CC4-5D6E-409C-BE32-E72D297353CC}">
                <c16:uniqueId val="{0000000C-E8D7-4B24-B028-E590A0EB211A}"/>
              </c:ext>
            </c:extLst>
          </c:dPt>
          <c:dLbls>
            <c:dLbl>
              <c:idx val="0"/>
              <c:tx>
                <c:rich>
                  <a:bodyPr/>
                  <a:lstStyle/>
                  <a:p>
                    <a:r>
                      <a:rPr lang="en-US" sz="2400"/>
                      <a:t>8%</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E8D7-4B24-B028-E590A0EB211A}"/>
                </c:ext>
              </c:extLst>
            </c:dLbl>
            <c:dLbl>
              <c:idx val="1"/>
              <c:delete val="1"/>
              <c:extLst>
                <c:ext xmlns:c15="http://schemas.microsoft.com/office/drawing/2012/chart" uri="{CE6537A1-D6FC-4f65-9D91-7224C49458BB}"/>
                <c:ext xmlns:c16="http://schemas.microsoft.com/office/drawing/2014/chart" uri="{C3380CC4-5D6E-409C-BE32-E72D297353CC}">
                  <c16:uniqueId val="{00000002-E8D7-4B24-B028-E590A0EB211A}"/>
                </c:ext>
              </c:extLst>
            </c:dLbl>
            <c:dLbl>
              <c:idx val="2"/>
              <c:tx>
                <c:rich>
                  <a:bodyPr/>
                  <a:lstStyle/>
                  <a:p>
                    <a:r>
                      <a:rPr lang="en-US" sz="2400"/>
                      <a:t>16%</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E8D7-4B24-B028-E590A0EB211A}"/>
                </c:ext>
              </c:extLst>
            </c:dLbl>
            <c:dLbl>
              <c:idx val="3"/>
              <c:tx>
                <c:rich>
                  <a:bodyPr/>
                  <a:lstStyle/>
                  <a:p>
                    <a:r>
                      <a:rPr lang="en-US" sz="2400"/>
                      <a:t>11%</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6-E8D7-4B24-B028-E590A0EB211A}"/>
                </c:ext>
              </c:extLst>
            </c:dLbl>
            <c:dLbl>
              <c:idx val="4"/>
              <c:layout>
                <c:manualLayout>
                  <c:x val="-1.6036616161616162E-3"/>
                  <c:y val="7.5595238095238094E-3"/>
                </c:manualLayout>
              </c:layout>
              <c:tx>
                <c:rich>
                  <a:bodyPr/>
                  <a:lstStyle/>
                  <a:p>
                    <a:r>
                      <a:rPr lang="en-US" sz="2400"/>
                      <a:t>7%</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8-E8D7-4B24-B028-E590A0EB211A}"/>
                </c:ext>
              </c:extLst>
            </c:dLbl>
            <c:dLbl>
              <c:idx val="5"/>
              <c:layout>
                <c:manualLayout>
                  <c:x val="1.6034090909090909E-3"/>
                  <c:y val="2.5198412698412696E-3"/>
                </c:manualLayout>
              </c:layout>
              <c:tx>
                <c:rich>
                  <a:bodyPr/>
                  <a:lstStyle/>
                  <a:p>
                    <a:r>
                      <a:rPr lang="en-US" sz="2400"/>
                      <a:t>5%</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A-E8D7-4B24-B028-E590A0EB211A}"/>
                </c:ext>
              </c:extLst>
            </c:dLbl>
            <c:dLbl>
              <c:idx val="6"/>
              <c:tx>
                <c:rich>
                  <a:bodyPr/>
                  <a:lstStyle/>
                  <a:p>
                    <a:r>
                      <a:rPr lang="en-US" sz="2400"/>
                      <a:t>15%</a:t>
                    </a:r>
                    <a:endParaRPr lang="en-US"/>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C-E8D7-4B24-B028-E590A0EB211A}"/>
                </c:ext>
              </c:extLst>
            </c:dLbl>
            <c:spPr>
              <a:noFill/>
              <a:ln>
                <a:noFill/>
              </a:ln>
              <a:effectLst/>
            </c:spPr>
            <c:txPr>
              <a:bodyPr/>
              <a:lstStyle/>
              <a:p>
                <a:pPr>
                  <a:defRPr sz="2400" b="1">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'Types of Investments'!$B$24:$B$30</c:f>
              <c:strCache>
                <c:ptCount val="7"/>
                <c:pt idx="0">
                  <c:v>SA Regulated Insurance</c:v>
                </c:pt>
                <c:pt idx="1">
                  <c:v>SA Regulated Banking</c:v>
                </c:pt>
                <c:pt idx="2">
                  <c:v>Non-SA Regulated Insurance</c:v>
                </c:pt>
                <c:pt idx="3">
                  <c:v>SA Other financial unregulated entity</c:v>
                </c:pt>
                <c:pt idx="4">
                  <c:v>Non-SA Other financial unregulated entity</c:v>
                </c:pt>
                <c:pt idx="5">
                  <c:v>Non-SA Other financial regulated entity</c:v>
                </c:pt>
                <c:pt idx="6">
                  <c:v>SA Other financial regulated entity</c:v>
                </c:pt>
              </c:strCache>
            </c:strRef>
          </c:cat>
          <c:val>
            <c:numRef>
              <c:f>'Types of Investments'!$C$24:$C$30</c:f>
              <c:numCache>
                <c:formatCode>_(* #,##0_);_(* \(#,##0\);_(* "-"??_);_(@_)</c:formatCode>
                <c:ptCount val="7"/>
                <c:pt idx="0">
                  <c:v>58</c:v>
                </c:pt>
                <c:pt idx="1">
                  <c:v>1</c:v>
                </c:pt>
                <c:pt idx="2">
                  <c:v>116</c:v>
                </c:pt>
                <c:pt idx="3">
                  <c:v>83</c:v>
                </c:pt>
                <c:pt idx="4">
                  <c:v>50</c:v>
                </c:pt>
                <c:pt idx="5">
                  <c:v>34</c:v>
                </c:pt>
                <c:pt idx="6">
                  <c:v>112</c:v>
                </c:pt>
              </c:numCache>
            </c:numRef>
          </c:val>
          <c:extLst>
            <c:ext xmlns:c16="http://schemas.microsoft.com/office/drawing/2014/chart" uri="{C3380CC4-5D6E-409C-BE32-E72D297353CC}">
              <c16:uniqueId val="{0000000D-E8D7-4B24-B028-E590A0EB211A}"/>
            </c:ext>
          </c:extLst>
        </c:ser>
        <c:ser>
          <c:idx val="1"/>
          <c:order val="1"/>
          <c:dPt>
            <c:idx val="0"/>
            <c:bubble3D val="0"/>
            <c:spPr>
              <a:solidFill>
                <a:schemeClr val="accent5"/>
              </a:solidFill>
            </c:spPr>
            <c:extLst>
              <c:ext xmlns:c16="http://schemas.microsoft.com/office/drawing/2014/chart" uri="{C3380CC4-5D6E-409C-BE32-E72D297353CC}">
                <c16:uniqueId val="{0000000F-E8D7-4B24-B028-E590A0EB211A}"/>
              </c:ext>
            </c:extLst>
          </c:dPt>
          <c:dPt>
            <c:idx val="1"/>
            <c:bubble3D val="0"/>
            <c:spPr>
              <a:solidFill>
                <a:schemeClr val="accent6"/>
              </a:solidFill>
            </c:spPr>
            <c:extLst>
              <c:ext xmlns:c16="http://schemas.microsoft.com/office/drawing/2014/chart" uri="{C3380CC4-5D6E-409C-BE32-E72D297353CC}">
                <c16:uniqueId val="{00000011-E8D7-4B24-B028-E590A0EB211A}"/>
              </c:ext>
            </c:extLst>
          </c:dPt>
          <c:dPt>
            <c:idx val="2"/>
            <c:bubble3D val="0"/>
            <c:spPr>
              <a:solidFill>
                <a:schemeClr val="accent4"/>
              </a:solidFill>
            </c:spPr>
            <c:extLst>
              <c:ext xmlns:c16="http://schemas.microsoft.com/office/drawing/2014/chart" uri="{C3380CC4-5D6E-409C-BE32-E72D297353CC}">
                <c16:uniqueId val="{00000013-E8D7-4B24-B028-E590A0EB211A}"/>
              </c:ext>
            </c:extLst>
          </c:dPt>
          <c:dPt>
            <c:idx val="3"/>
            <c:bubble3D val="0"/>
            <c:spPr>
              <a:solidFill>
                <a:schemeClr val="accent3"/>
              </a:solidFill>
            </c:spPr>
            <c:extLst>
              <c:ext xmlns:c16="http://schemas.microsoft.com/office/drawing/2014/chart" uri="{C3380CC4-5D6E-409C-BE32-E72D297353CC}">
                <c16:uniqueId val="{00000015-E8D7-4B24-B028-E590A0EB211A}"/>
              </c:ext>
            </c:extLst>
          </c:dPt>
          <c:dPt>
            <c:idx val="4"/>
            <c:bubble3D val="0"/>
            <c:spPr>
              <a:solidFill>
                <a:schemeClr val="accent2"/>
              </a:solidFill>
            </c:spPr>
            <c:extLst>
              <c:ext xmlns:c16="http://schemas.microsoft.com/office/drawing/2014/chart" uri="{C3380CC4-5D6E-409C-BE32-E72D297353CC}">
                <c16:uniqueId val="{00000017-E8D7-4B24-B028-E590A0EB211A}"/>
              </c:ext>
            </c:extLst>
          </c:dPt>
          <c:dPt>
            <c:idx val="5"/>
            <c:bubble3D val="0"/>
            <c:spPr>
              <a:solidFill>
                <a:schemeClr val="accent1"/>
              </a:solidFill>
            </c:spPr>
            <c:extLst>
              <c:ext xmlns:c16="http://schemas.microsoft.com/office/drawing/2014/chart" uri="{C3380CC4-5D6E-409C-BE32-E72D297353CC}">
                <c16:uniqueId val="{00000019-E8D7-4B24-B028-E590A0EB211A}"/>
              </c:ext>
            </c:extLst>
          </c:dPt>
          <c:dPt>
            <c:idx val="6"/>
            <c:bubble3D val="0"/>
            <c:spPr>
              <a:solidFill>
                <a:schemeClr val="tx2"/>
              </a:solidFill>
            </c:spPr>
            <c:extLst>
              <c:ext xmlns:c16="http://schemas.microsoft.com/office/drawing/2014/chart" uri="{C3380CC4-5D6E-409C-BE32-E72D297353CC}">
                <c16:uniqueId val="{0000001B-E8D7-4B24-B028-E590A0EB211A}"/>
              </c:ext>
            </c:extLst>
          </c:dPt>
          <c:dLbls>
            <c:dLbl>
              <c:idx val="5"/>
              <c:delete val="1"/>
              <c:extLst>
                <c:ext xmlns:c15="http://schemas.microsoft.com/office/drawing/2012/chart" uri="{CE6537A1-D6FC-4f65-9D91-7224C49458BB}"/>
                <c:ext xmlns:c16="http://schemas.microsoft.com/office/drawing/2014/chart" uri="{C3380CC4-5D6E-409C-BE32-E72D297353CC}">
                  <c16:uniqueId val="{00000019-E8D7-4B24-B028-E590A0EB211A}"/>
                </c:ext>
              </c:extLst>
            </c:dLbl>
            <c:dLbl>
              <c:idx val="6"/>
              <c:delete val="1"/>
              <c:extLst>
                <c:ext xmlns:c15="http://schemas.microsoft.com/office/drawing/2012/chart" uri="{CE6537A1-D6FC-4f65-9D91-7224C49458BB}"/>
                <c:ext xmlns:c16="http://schemas.microsoft.com/office/drawing/2014/chart" uri="{C3380CC4-5D6E-409C-BE32-E72D297353CC}">
                  <c16:uniqueId val="{0000001B-E8D7-4B24-B028-E590A0EB211A}"/>
                </c:ext>
              </c:extLst>
            </c:dLbl>
            <c:spPr>
              <a:noFill/>
              <a:ln>
                <a:noFill/>
              </a:ln>
              <a:effectLst/>
            </c:spPr>
            <c:txPr>
              <a:bodyPr/>
              <a:lstStyle/>
              <a:p>
                <a:pPr>
                  <a:defRPr sz="2400" b="1">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'Types of Investments'!$B$24:$B$30</c:f>
              <c:strCache>
                <c:ptCount val="7"/>
                <c:pt idx="0">
                  <c:v>SA Regulated Insurance</c:v>
                </c:pt>
                <c:pt idx="1">
                  <c:v>SA Regulated Banking</c:v>
                </c:pt>
                <c:pt idx="2">
                  <c:v>Non-SA Regulated Insurance</c:v>
                </c:pt>
                <c:pt idx="3">
                  <c:v>SA Other financial unregulated entity</c:v>
                </c:pt>
                <c:pt idx="4">
                  <c:v>Non-SA Other financial unregulated entity</c:v>
                </c:pt>
                <c:pt idx="5">
                  <c:v>Non-SA Other financial regulated entity</c:v>
                </c:pt>
                <c:pt idx="6">
                  <c:v>SA Other financial regulated entity</c:v>
                </c:pt>
              </c:strCache>
            </c:strRef>
          </c:cat>
          <c:val>
            <c:numRef>
              <c:f>'Types of Investments'!$D$24:$D$30</c:f>
              <c:numCache>
                <c:formatCode>_(* #,##0_);_(* \(#,##0\);_(* "-"??_);_(@_)</c:formatCode>
                <c:ptCount val="7"/>
                <c:pt idx="0">
                  <c:v>2189317029.8185768</c:v>
                </c:pt>
                <c:pt idx="1">
                  <c:v>542881696.4088912</c:v>
                </c:pt>
                <c:pt idx="2">
                  <c:v>210891315.3786121</c:v>
                </c:pt>
                <c:pt idx="3">
                  <c:v>203611568.63122138</c:v>
                </c:pt>
                <c:pt idx="4">
                  <c:v>52035208.206659056</c:v>
                </c:pt>
                <c:pt idx="5">
                  <c:v>45284756.667453907</c:v>
                </c:pt>
                <c:pt idx="6">
                  <c:v>42180482.073566303</c:v>
                </c:pt>
              </c:numCache>
            </c:numRef>
          </c:val>
          <c:extLst>
            <c:ext xmlns:c16="http://schemas.microsoft.com/office/drawing/2014/chart" uri="{C3380CC4-5D6E-409C-BE32-E72D297353CC}">
              <c16:uniqueId val="{0000001C-E8D7-4B24-B028-E590A0EB211A}"/>
            </c:ext>
          </c:extLst>
        </c:ser>
        <c:dLbls>
          <c:showLegendKey val="0"/>
          <c:showVal val="0"/>
          <c:showCatName val="0"/>
          <c:showSerName val="0"/>
          <c:showPercent val="0"/>
          <c:showBubbleSize val="0"/>
          <c:showLeaderLines val="1"/>
        </c:dLbls>
        <c:firstSliceAng val="220"/>
        <c:holeSize val="39"/>
      </c:doughnutChart>
    </c:plotArea>
    <c:legend>
      <c:legendPos val="r"/>
      <c:layout>
        <c:manualLayout>
          <c:xMode val="edge"/>
          <c:yMode val="edge"/>
          <c:x val="0.58904166666666669"/>
          <c:y val="0.30930555555555556"/>
          <c:w val="0.39705530303030301"/>
          <c:h val="0.68565476190476182"/>
        </c:manualLayout>
      </c:layout>
      <c:overlay val="0"/>
      <c:txPr>
        <a:bodyPr/>
        <a:lstStyle/>
        <a:p>
          <a:pPr>
            <a:defRPr sz="1600"/>
          </a:pPr>
          <a:endParaRPr lang="en-US"/>
        </a:p>
      </c:txPr>
    </c:legend>
    <c:plotVisOnly val="1"/>
    <c:dispBlanksAs val="gap"/>
    <c:showDLblsOverMax val="0"/>
  </c:chart>
  <c:spPr>
    <a:noFill/>
    <a:ln>
      <a:noFill/>
    </a:ln>
  </c:sp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a:t>Exposure</a:t>
            </a:r>
            <a:r>
              <a:rPr lang="en-US" sz="2000" baseline="0"/>
              <a:t> of Large Groups</a:t>
            </a:r>
            <a:endParaRPr lang="en-US" sz="2000"/>
          </a:p>
        </c:rich>
      </c:tx>
      <c:overlay val="0"/>
    </c:title>
    <c:autoTitleDeleted val="0"/>
    <c:view3D>
      <c:rotX val="40"/>
      <c:rotY val="266"/>
      <c:rAngAx val="0"/>
    </c:view3D>
    <c:floor>
      <c:thickness val="0"/>
    </c:floor>
    <c:sideWall>
      <c:thickness val="0"/>
    </c:sideWall>
    <c:backWall>
      <c:thickness val="0"/>
    </c:backWall>
    <c:plotArea>
      <c:layout/>
      <c:pie3DChart>
        <c:varyColors val="1"/>
        <c:ser>
          <c:idx val="0"/>
          <c:order val="0"/>
          <c:explosion val="9"/>
          <c:dPt>
            <c:idx val="0"/>
            <c:bubble3D val="0"/>
            <c:spPr>
              <a:solidFill>
                <a:schemeClr val="accent5"/>
              </a:solidFill>
            </c:spPr>
            <c:extLst>
              <c:ext xmlns:c16="http://schemas.microsoft.com/office/drawing/2014/chart" uri="{C3380CC4-5D6E-409C-BE32-E72D297353CC}">
                <c16:uniqueId val="{00000001-B1CA-4757-AB27-022F7869DC59}"/>
              </c:ext>
            </c:extLst>
          </c:dPt>
          <c:dPt>
            <c:idx val="1"/>
            <c:bubble3D val="0"/>
            <c:spPr>
              <a:solidFill>
                <a:schemeClr val="accent6"/>
              </a:solidFill>
            </c:spPr>
            <c:extLst>
              <c:ext xmlns:c16="http://schemas.microsoft.com/office/drawing/2014/chart" uri="{C3380CC4-5D6E-409C-BE32-E72D297353CC}">
                <c16:uniqueId val="{00000003-B1CA-4757-AB27-022F7869DC59}"/>
              </c:ext>
            </c:extLst>
          </c:dPt>
          <c:dPt>
            <c:idx val="2"/>
            <c:bubble3D val="0"/>
            <c:spPr>
              <a:solidFill>
                <a:schemeClr val="accent4"/>
              </a:solidFill>
            </c:spPr>
            <c:extLst>
              <c:ext xmlns:c16="http://schemas.microsoft.com/office/drawing/2014/chart" uri="{C3380CC4-5D6E-409C-BE32-E72D297353CC}">
                <c16:uniqueId val="{00000005-B1CA-4757-AB27-022F7869DC59}"/>
              </c:ext>
            </c:extLst>
          </c:dPt>
          <c:dPt>
            <c:idx val="3"/>
            <c:bubble3D val="0"/>
            <c:spPr>
              <a:solidFill>
                <a:schemeClr val="accent3"/>
              </a:solidFill>
            </c:spPr>
            <c:extLst>
              <c:ext xmlns:c16="http://schemas.microsoft.com/office/drawing/2014/chart" uri="{C3380CC4-5D6E-409C-BE32-E72D297353CC}">
                <c16:uniqueId val="{00000007-B1CA-4757-AB27-022F7869DC59}"/>
              </c:ext>
            </c:extLst>
          </c:dPt>
          <c:dPt>
            <c:idx val="4"/>
            <c:bubble3D val="0"/>
            <c:spPr>
              <a:solidFill>
                <a:schemeClr val="accent2"/>
              </a:solidFill>
            </c:spPr>
            <c:extLst>
              <c:ext xmlns:c16="http://schemas.microsoft.com/office/drawing/2014/chart" uri="{C3380CC4-5D6E-409C-BE32-E72D297353CC}">
                <c16:uniqueId val="{00000009-B1CA-4757-AB27-022F7869DC59}"/>
              </c:ext>
            </c:extLst>
          </c:dPt>
          <c:dPt>
            <c:idx val="5"/>
            <c:bubble3D val="0"/>
            <c:spPr>
              <a:solidFill>
                <a:schemeClr val="accent1"/>
              </a:solidFill>
            </c:spPr>
            <c:extLst>
              <c:ext xmlns:c16="http://schemas.microsoft.com/office/drawing/2014/chart" uri="{C3380CC4-5D6E-409C-BE32-E72D297353CC}">
                <c16:uniqueId val="{0000000B-B1CA-4757-AB27-022F7869DC59}"/>
              </c:ext>
            </c:extLst>
          </c:dPt>
          <c:dLbls>
            <c:dLbl>
              <c:idx val="6"/>
              <c:delete val="1"/>
              <c:extLst>
                <c:ext xmlns:c15="http://schemas.microsoft.com/office/drawing/2012/chart" uri="{CE6537A1-D6FC-4f65-9D91-7224C49458BB}"/>
                <c:ext xmlns:c16="http://schemas.microsoft.com/office/drawing/2014/chart" uri="{C3380CC4-5D6E-409C-BE32-E72D297353CC}">
                  <c16:uniqueId val="{0000000C-B1CA-4757-AB27-022F7869DC59}"/>
                </c:ext>
              </c:extLst>
            </c:dLbl>
            <c:spPr>
              <a:noFill/>
              <a:ln>
                <a:noFill/>
              </a:ln>
              <a:effectLst/>
            </c:spPr>
            <c:txPr>
              <a:bodyPr/>
              <a:lstStyle/>
              <a:p>
                <a:pPr>
                  <a:defRPr sz="24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extLst>
          </c:dLbls>
          <c:cat>
            <c:strRef>
              <c:f>'Exposure Graphs'!$C$11:$C$17</c:f>
              <c:strCache>
                <c:ptCount val="7"/>
                <c:pt idx="0">
                  <c:v>Investment Funds</c:v>
                </c:pt>
                <c:pt idx="1">
                  <c:v>Government Bonds</c:v>
                </c:pt>
                <c:pt idx="2">
                  <c:v>Equity</c:v>
                </c:pt>
                <c:pt idx="3">
                  <c:v>Cash and Deposits</c:v>
                </c:pt>
                <c:pt idx="4">
                  <c:v>Corporate Bonds</c:v>
                </c:pt>
                <c:pt idx="5">
                  <c:v>Property</c:v>
                </c:pt>
                <c:pt idx="6">
                  <c:v>Other</c:v>
                </c:pt>
              </c:strCache>
            </c:strRef>
          </c:cat>
          <c:val>
            <c:numRef>
              <c:f>'Exposure Graphs'!$D$11:$D$17</c:f>
              <c:numCache>
                <c:formatCode>0%</c:formatCode>
                <c:ptCount val="7"/>
                <c:pt idx="0">
                  <c:v>0.38650292084978688</c:v>
                </c:pt>
                <c:pt idx="1">
                  <c:v>0.35775684746021208</c:v>
                </c:pt>
                <c:pt idx="2">
                  <c:v>9.2319151178147374E-2</c:v>
                </c:pt>
                <c:pt idx="3">
                  <c:v>8.4326853259091936E-2</c:v>
                </c:pt>
                <c:pt idx="4">
                  <c:v>4.2871041599373556E-2</c:v>
                </c:pt>
                <c:pt idx="5">
                  <c:v>2.8284051286451083E-2</c:v>
                </c:pt>
                <c:pt idx="6">
                  <c:v>7.9391343669370507E-3</c:v>
                </c:pt>
              </c:numCache>
            </c:numRef>
          </c:val>
          <c:extLst>
            <c:ext xmlns:c16="http://schemas.microsoft.com/office/drawing/2014/chart" uri="{C3380CC4-5D6E-409C-BE32-E72D297353CC}">
              <c16:uniqueId val="{0000000D-B1CA-4757-AB27-022F7869DC59}"/>
            </c:ext>
          </c:extLst>
        </c:ser>
        <c:dLbls>
          <c:showLegendKey val="0"/>
          <c:showVal val="0"/>
          <c:showCatName val="0"/>
          <c:showSerName val="0"/>
          <c:showPercent val="0"/>
          <c:showBubbleSize val="0"/>
          <c:showLeaderLines val="0"/>
        </c:dLbls>
      </c:pie3DChart>
    </c:plotArea>
    <c:legend>
      <c:legendPos val="r"/>
      <c:overlay val="0"/>
      <c:txPr>
        <a:bodyPr/>
        <a:lstStyle/>
        <a:p>
          <a:pPr>
            <a:defRPr sz="1600"/>
          </a:pPr>
          <a:endParaRPr lang="en-US"/>
        </a:p>
      </c:txPr>
    </c:legend>
    <c:plotVisOnly val="1"/>
    <c:dispBlanksAs val="gap"/>
    <c:showDLblsOverMax val="0"/>
  </c:chart>
  <c:spPr>
    <a:noFill/>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Exposure of Large Groups</a:t>
            </a:r>
          </a:p>
        </c:rich>
      </c:tx>
      <c:overlay val="0"/>
    </c:title>
    <c:autoTitleDeleted val="0"/>
    <c:view3D>
      <c:rotX val="15"/>
      <c:rotY val="20"/>
      <c:rAngAx val="1"/>
    </c:view3D>
    <c:floor>
      <c:thickness val="0"/>
    </c:floor>
    <c:sideWall>
      <c:thickness val="0"/>
    </c:sideWall>
    <c:backWall>
      <c:thickness val="0"/>
    </c:backWall>
    <c:plotArea>
      <c:layout/>
      <c:bar3DChart>
        <c:barDir val="bar"/>
        <c:grouping val="stacked"/>
        <c:varyColors val="0"/>
        <c:ser>
          <c:idx val="0"/>
          <c:order val="0"/>
          <c:tx>
            <c:strRef>
              <c:f>'Exposure Graphs'!$C$2</c:f>
              <c:strCache>
                <c:ptCount val="1"/>
                <c:pt idx="0">
                  <c:v>Government Bonds</c:v>
                </c:pt>
              </c:strCache>
            </c:strRef>
          </c:tx>
          <c:invertIfNegative val="0"/>
          <c:cat>
            <c:strRef>
              <c:f>'Exposure Graphs'!$B$40:$B$42</c:f>
              <c:strCache>
                <c:ptCount val="3"/>
                <c:pt idx="0">
                  <c:v>Exposure - Banks</c:v>
                </c:pt>
                <c:pt idx="1">
                  <c:v>Exposure - ONBRE</c:v>
                </c:pt>
                <c:pt idx="2">
                  <c:v>Exposure - Other</c:v>
                </c:pt>
              </c:strCache>
            </c:strRef>
          </c:cat>
          <c:val>
            <c:numRef>
              <c:f>'Exposure Graphs'!$C$40:$C$42</c:f>
              <c:numCache>
                <c:formatCode>_(* #,##0_);_(* \(#,##0\);_(* "-"??_);_(@_)</c:formatCode>
                <c:ptCount val="3"/>
                <c:pt idx="0">
                  <c:v>5.9901537299999997E-4</c:v>
                </c:pt>
                <c:pt idx="1">
                  <c:v>3.9024248189096014E-2</c:v>
                </c:pt>
                <c:pt idx="2">
                  <c:v>88.990004755773754</c:v>
                </c:pt>
              </c:numCache>
            </c:numRef>
          </c:val>
          <c:extLst>
            <c:ext xmlns:c16="http://schemas.microsoft.com/office/drawing/2014/chart" uri="{C3380CC4-5D6E-409C-BE32-E72D297353CC}">
              <c16:uniqueId val="{00000000-535A-4240-A86C-3A1FA1136B4D}"/>
            </c:ext>
          </c:extLst>
        </c:ser>
        <c:ser>
          <c:idx val="1"/>
          <c:order val="1"/>
          <c:tx>
            <c:strRef>
              <c:f>'Exposure Graphs'!$D$2</c:f>
              <c:strCache>
                <c:ptCount val="1"/>
                <c:pt idx="0">
                  <c:v>Corporate Bonds</c:v>
                </c:pt>
              </c:strCache>
            </c:strRef>
          </c:tx>
          <c:invertIfNegative val="0"/>
          <c:cat>
            <c:strRef>
              <c:f>'Exposure Graphs'!$B$40:$B$42</c:f>
              <c:strCache>
                <c:ptCount val="3"/>
                <c:pt idx="0">
                  <c:v>Exposure - Banks</c:v>
                </c:pt>
                <c:pt idx="1">
                  <c:v>Exposure - ONBRE</c:v>
                </c:pt>
                <c:pt idx="2">
                  <c:v>Exposure - Other</c:v>
                </c:pt>
              </c:strCache>
            </c:strRef>
          </c:cat>
          <c:val>
            <c:numRef>
              <c:f>'Exposure Graphs'!$D$40:$D$42</c:f>
              <c:numCache>
                <c:formatCode>_(* #,##0_);_(* \(#,##0\);_(* "-"??_);_(@_)</c:formatCode>
                <c:ptCount val="3"/>
                <c:pt idx="0">
                  <c:v>10.127667334015948</c:v>
                </c:pt>
                <c:pt idx="1">
                  <c:v>1.5025536152426392E-3</c:v>
                </c:pt>
                <c:pt idx="2">
                  <c:v>0.53950889095790799</c:v>
                </c:pt>
              </c:numCache>
            </c:numRef>
          </c:val>
          <c:extLst>
            <c:ext xmlns:c16="http://schemas.microsoft.com/office/drawing/2014/chart" uri="{C3380CC4-5D6E-409C-BE32-E72D297353CC}">
              <c16:uniqueId val="{00000001-535A-4240-A86C-3A1FA1136B4D}"/>
            </c:ext>
          </c:extLst>
        </c:ser>
        <c:ser>
          <c:idx val="2"/>
          <c:order val="2"/>
          <c:tx>
            <c:strRef>
              <c:f>'Exposure Graphs'!$E$2</c:f>
              <c:strCache>
                <c:ptCount val="1"/>
                <c:pt idx="0">
                  <c:v>Equity</c:v>
                </c:pt>
              </c:strCache>
            </c:strRef>
          </c:tx>
          <c:invertIfNegative val="0"/>
          <c:cat>
            <c:strRef>
              <c:f>'Exposure Graphs'!$B$40:$B$42</c:f>
              <c:strCache>
                <c:ptCount val="3"/>
                <c:pt idx="0">
                  <c:v>Exposure - Banks</c:v>
                </c:pt>
                <c:pt idx="1">
                  <c:v>Exposure - ONBRE</c:v>
                </c:pt>
                <c:pt idx="2">
                  <c:v>Exposure - Other</c:v>
                </c:pt>
              </c:strCache>
            </c:strRef>
          </c:cat>
          <c:val>
            <c:numRef>
              <c:f>'Exposure Graphs'!$E$40:$E$42</c:f>
              <c:numCache>
                <c:formatCode>_(* #,##0_);_(* \(#,##0\);_(* "-"??_);_(@_)</c:formatCode>
                <c:ptCount val="3"/>
                <c:pt idx="0">
                  <c:v>8.6965565200955783</c:v>
                </c:pt>
                <c:pt idx="1">
                  <c:v>0.25860055476566618</c:v>
                </c:pt>
                <c:pt idx="2">
                  <c:v>14.018937612076606</c:v>
                </c:pt>
              </c:numCache>
            </c:numRef>
          </c:val>
          <c:extLst>
            <c:ext xmlns:c16="http://schemas.microsoft.com/office/drawing/2014/chart" uri="{C3380CC4-5D6E-409C-BE32-E72D297353CC}">
              <c16:uniqueId val="{00000002-535A-4240-A86C-3A1FA1136B4D}"/>
            </c:ext>
          </c:extLst>
        </c:ser>
        <c:ser>
          <c:idx val="3"/>
          <c:order val="3"/>
          <c:tx>
            <c:strRef>
              <c:f>'Exposure Graphs'!$F$2</c:f>
              <c:strCache>
                <c:ptCount val="1"/>
                <c:pt idx="0">
                  <c:v>Investment Funds</c:v>
                </c:pt>
              </c:strCache>
            </c:strRef>
          </c:tx>
          <c:invertIfNegative val="0"/>
          <c:cat>
            <c:strRef>
              <c:f>'Exposure Graphs'!$B$40:$B$42</c:f>
              <c:strCache>
                <c:ptCount val="3"/>
                <c:pt idx="0">
                  <c:v>Exposure - Banks</c:v>
                </c:pt>
                <c:pt idx="1">
                  <c:v>Exposure - ONBRE</c:v>
                </c:pt>
                <c:pt idx="2">
                  <c:v>Exposure - Other</c:v>
                </c:pt>
              </c:strCache>
            </c:strRef>
          </c:cat>
          <c:val>
            <c:numRef>
              <c:f>'Exposure Graphs'!$F$40:$F$42</c:f>
              <c:numCache>
                <c:formatCode>_(* #,##0_);_(* \(#,##0\);_(* "-"??_);_(@_)</c:formatCode>
                <c:ptCount val="3"/>
                <c:pt idx="0">
                  <c:v>7.4947612981938301</c:v>
                </c:pt>
                <c:pt idx="1">
                  <c:v>88.683100752216717</c:v>
                </c:pt>
                <c:pt idx="2">
                  <c:v>5.3738986100100028E-3</c:v>
                </c:pt>
              </c:numCache>
            </c:numRef>
          </c:val>
          <c:extLst>
            <c:ext xmlns:c16="http://schemas.microsoft.com/office/drawing/2014/chart" uri="{C3380CC4-5D6E-409C-BE32-E72D297353CC}">
              <c16:uniqueId val="{00000003-535A-4240-A86C-3A1FA1136B4D}"/>
            </c:ext>
          </c:extLst>
        </c:ser>
        <c:ser>
          <c:idx val="4"/>
          <c:order val="4"/>
          <c:tx>
            <c:strRef>
              <c:f>'Exposure Graphs'!$G$2</c:f>
              <c:strCache>
                <c:ptCount val="1"/>
                <c:pt idx="0">
                  <c:v>Structured Notes</c:v>
                </c:pt>
              </c:strCache>
            </c:strRef>
          </c:tx>
          <c:invertIfNegative val="0"/>
          <c:cat>
            <c:strRef>
              <c:f>'Exposure Graphs'!$B$40:$B$42</c:f>
              <c:strCache>
                <c:ptCount val="3"/>
                <c:pt idx="0">
                  <c:v>Exposure - Banks</c:v>
                </c:pt>
                <c:pt idx="1">
                  <c:v>Exposure - ONBRE</c:v>
                </c:pt>
                <c:pt idx="2">
                  <c:v>Exposure - Other</c:v>
                </c:pt>
              </c:strCache>
            </c:strRef>
          </c:cat>
          <c:val>
            <c:numRef>
              <c:f>'Exposure Graphs'!$G$40:$G$42</c:f>
              <c:numCache>
                <c:formatCode>_(* #,##0_);_(* \(#,##0\);_(* "-"??_);_(@_)</c:formatCode>
                <c:ptCount val="3"/>
                <c:pt idx="0">
                  <c:v>0.8196278135161853</c:v>
                </c:pt>
                <c:pt idx="1">
                  <c:v>0</c:v>
                </c:pt>
                <c:pt idx="2">
                  <c:v>8.1322122922999993E-4</c:v>
                </c:pt>
              </c:numCache>
            </c:numRef>
          </c:val>
          <c:extLst>
            <c:ext xmlns:c16="http://schemas.microsoft.com/office/drawing/2014/chart" uri="{C3380CC4-5D6E-409C-BE32-E72D297353CC}">
              <c16:uniqueId val="{00000004-535A-4240-A86C-3A1FA1136B4D}"/>
            </c:ext>
          </c:extLst>
        </c:ser>
        <c:ser>
          <c:idx val="5"/>
          <c:order val="5"/>
          <c:tx>
            <c:strRef>
              <c:f>'Exposure Graphs'!$H$2</c:f>
              <c:strCache>
                <c:ptCount val="1"/>
                <c:pt idx="0">
                  <c:v>Collateralised Securities</c:v>
                </c:pt>
              </c:strCache>
            </c:strRef>
          </c:tx>
          <c:invertIfNegative val="0"/>
          <c:cat>
            <c:strRef>
              <c:f>'Exposure Graphs'!$B$40:$B$42</c:f>
              <c:strCache>
                <c:ptCount val="3"/>
                <c:pt idx="0">
                  <c:v>Exposure - Banks</c:v>
                </c:pt>
                <c:pt idx="1">
                  <c:v>Exposure - ONBRE</c:v>
                </c:pt>
                <c:pt idx="2">
                  <c:v>Exposure - Other</c:v>
                </c:pt>
              </c:strCache>
            </c:strRef>
          </c:cat>
          <c:val>
            <c:numRef>
              <c:f>'Exposure Graphs'!$H$40:$H$42</c:f>
              <c:numCache>
                <c:formatCode>_(* #,##0_);_(* \(#,##0\);_(* "-"??_);_(@_)</c:formatCode>
                <c:ptCount val="3"/>
                <c:pt idx="0">
                  <c:v>0.19034094960656089</c:v>
                </c:pt>
                <c:pt idx="1">
                  <c:v>1.6284271870000002E-5</c:v>
                </c:pt>
                <c:pt idx="2">
                  <c:v>2.9854631915899993E-3</c:v>
                </c:pt>
              </c:numCache>
            </c:numRef>
          </c:val>
          <c:extLst>
            <c:ext xmlns:c16="http://schemas.microsoft.com/office/drawing/2014/chart" uri="{C3380CC4-5D6E-409C-BE32-E72D297353CC}">
              <c16:uniqueId val="{00000005-535A-4240-A86C-3A1FA1136B4D}"/>
            </c:ext>
          </c:extLst>
        </c:ser>
        <c:ser>
          <c:idx val="6"/>
          <c:order val="6"/>
          <c:tx>
            <c:strRef>
              <c:f>'Exposure Graphs'!$I$2</c:f>
              <c:strCache>
                <c:ptCount val="1"/>
                <c:pt idx="0">
                  <c:v>Cash and Deposits</c:v>
                </c:pt>
              </c:strCache>
            </c:strRef>
          </c:tx>
          <c:invertIfNegative val="0"/>
          <c:cat>
            <c:strRef>
              <c:f>'Exposure Graphs'!$B$40:$B$42</c:f>
              <c:strCache>
                <c:ptCount val="3"/>
                <c:pt idx="0">
                  <c:v>Exposure - Banks</c:v>
                </c:pt>
                <c:pt idx="1">
                  <c:v>Exposure - ONBRE</c:v>
                </c:pt>
                <c:pt idx="2">
                  <c:v>Exposure - Other</c:v>
                </c:pt>
              </c:strCache>
            </c:strRef>
          </c:cat>
          <c:val>
            <c:numRef>
              <c:f>'Exposure Graphs'!$I$40:$I$42</c:f>
              <c:numCache>
                <c:formatCode>_(* #,##0_);_(* \(#,##0\);_(* "-"??_);_(@_)</c:formatCode>
                <c:ptCount val="3"/>
                <c:pt idx="0">
                  <c:v>20.984922558946785</c:v>
                </c:pt>
                <c:pt idx="1">
                  <c:v>2.4776268127999997E-4</c:v>
                </c:pt>
                <c:pt idx="2">
                  <c:v>4.6999999999999999E-11</c:v>
                </c:pt>
              </c:numCache>
            </c:numRef>
          </c:val>
          <c:extLst>
            <c:ext xmlns:c16="http://schemas.microsoft.com/office/drawing/2014/chart" uri="{C3380CC4-5D6E-409C-BE32-E72D297353CC}">
              <c16:uniqueId val="{00000006-535A-4240-A86C-3A1FA1136B4D}"/>
            </c:ext>
          </c:extLst>
        </c:ser>
        <c:ser>
          <c:idx val="7"/>
          <c:order val="7"/>
          <c:tx>
            <c:strRef>
              <c:f>'Exposure Graphs'!$J$2</c:f>
              <c:strCache>
                <c:ptCount val="1"/>
                <c:pt idx="0">
                  <c:v>Mortgages and Loans</c:v>
                </c:pt>
              </c:strCache>
            </c:strRef>
          </c:tx>
          <c:invertIfNegative val="0"/>
          <c:cat>
            <c:strRef>
              <c:f>'Exposure Graphs'!$B$40:$B$42</c:f>
              <c:strCache>
                <c:ptCount val="3"/>
                <c:pt idx="0">
                  <c:v>Exposure - Banks</c:v>
                </c:pt>
                <c:pt idx="1">
                  <c:v>Exposure - ONBRE</c:v>
                </c:pt>
                <c:pt idx="2">
                  <c:v>Exposure - Other</c:v>
                </c:pt>
              </c:strCache>
            </c:strRef>
          </c:cat>
          <c:val>
            <c:numRef>
              <c:f>'Exposure Graphs'!$J$40:$J$42</c:f>
              <c:numCache>
                <c:formatCode>_(* #,##0_);_(* \(#,##0\);_(* "-"??_);_(@_)</c:formatCode>
                <c:ptCount val="3"/>
                <c:pt idx="0">
                  <c:v>0.98829806158999989</c:v>
                </c:pt>
                <c:pt idx="1">
                  <c:v>0</c:v>
                </c:pt>
                <c:pt idx="2">
                  <c:v>1.6899999999999999E-7</c:v>
                </c:pt>
              </c:numCache>
            </c:numRef>
          </c:val>
          <c:extLst>
            <c:ext xmlns:c16="http://schemas.microsoft.com/office/drawing/2014/chart" uri="{C3380CC4-5D6E-409C-BE32-E72D297353CC}">
              <c16:uniqueId val="{00000007-535A-4240-A86C-3A1FA1136B4D}"/>
            </c:ext>
          </c:extLst>
        </c:ser>
        <c:ser>
          <c:idx val="8"/>
          <c:order val="8"/>
          <c:tx>
            <c:strRef>
              <c:f>'Exposure Graphs'!$K$2</c:f>
              <c:strCache>
                <c:ptCount val="1"/>
                <c:pt idx="0">
                  <c:v>Property</c:v>
                </c:pt>
              </c:strCache>
            </c:strRef>
          </c:tx>
          <c:invertIfNegative val="0"/>
          <c:cat>
            <c:strRef>
              <c:f>'Exposure Graphs'!$B$40:$B$42</c:f>
              <c:strCache>
                <c:ptCount val="3"/>
                <c:pt idx="0">
                  <c:v>Exposure - Banks</c:v>
                </c:pt>
                <c:pt idx="1">
                  <c:v>Exposure - ONBRE</c:v>
                </c:pt>
                <c:pt idx="2">
                  <c:v>Exposure - Other</c:v>
                </c:pt>
              </c:strCache>
            </c:strRef>
          </c:cat>
          <c:val>
            <c:numRef>
              <c:f>'Exposure Graphs'!$K$40:$K$42</c:f>
              <c:numCache>
                <c:formatCode>_(* #,##0_);_(* \(#,##0\);_(* "-"??_);_(@_)</c:formatCode>
                <c:ptCount val="3"/>
                <c:pt idx="0">
                  <c:v>0</c:v>
                </c:pt>
                <c:pt idx="1">
                  <c:v>7.9963571479500003E-3</c:v>
                </c:pt>
                <c:pt idx="2">
                  <c:v>7.0306377491059209</c:v>
                </c:pt>
              </c:numCache>
            </c:numRef>
          </c:val>
          <c:extLst>
            <c:ext xmlns:c16="http://schemas.microsoft.com/office/drawing/2014/chart" uri="{C3380CC4-5D6E-409C-BE32-E72D297353CC}">
              <c16:uniqueId val="{00000008-535A-4240-A86C-3A1FA1136B4D}"/>
            </c:ext>
          </c:extLst>
        </c:ser>
        <c:dLbls>
          <c:showLegendKey val="0"/>
          <c:showVal val="0"/>
          <c:showCatName val="0"/>
          <c:showSerName val="0"/>
          <c:showPercent val="0"/>
          <c:showBubbleSize val="0"/>
        </c:dLbls>
        <c:gapWidth val="150"/>
        <c:shape val="box"/>
        <c:axId val="136988160"/>
        <c:axId val="138418944"/>
        <c:axId val="0"/>
      </c:bar3DChart>
      <c:catAx>
        <c:axId val="136988160"/>
        <c:scaling>
          <c:orientation val="minMax"/>
        </c:scaling>
        <c:delete val="0"/>
        <c:axPos val="l"/>
        <c:numFmt formatCode="General" sourceLinked="0"/>
        <c:majorTickMark val="out"/>
        <c:minorTickMark val="none"/>
        <c:tickLblPos val="nextTo"/>
        <c:txPr>
          <a:bodyPr/>
          <a:lstStyle/>
          <a:p>
            <a:pPr>
              <a:defRPr sz="1600"/>
            </a:pPr>
            <a:endParaRPr lang="en-US"/>
          </a:p>
        </c:txPr>
        <c:crossAx val="138418944"/>
        <c:crosses val="autoZero"/>
        <c:auto val="1"/>
        <c:lblAlgn val="ctr"/>
        <c:lblOffset val="100"/>
        <c:noMultiLvlLbl val="0"/>
      </c:catAx>
      <c:valAx>
        <c:axId val="138418944"/>
        <c:scaling>
          <c:orientation val="minMax"/>
        </c:scaling>
        <c:delete val="0"/>
        <c:axPos val="b"/>
        <c:majorGridlines>
          <c:spPr>
            <a:ln>
              <a:solidFill>
                <a:schemeClr val="bg1">
                  <a:lumMod val="75000"/>
                </a:schemeClr>
              </a:solidFill>
            </a:ln>
          </c:spPr>
        </c:majorGridlines>
        <c:title>
          <c:tx>
            <c:rich>
              <a:bodyPr/>
              <a:lstStyle/>
              <a:p>
                <a:pPr>
                  <a:defRPr sz="1600" b="0"/>
                </a:pPr>
                <a:r>
                  <a:rPr lang="en-US" sz="1600" b="0"/>
                  <a:t>R'tn</a:t>
                </a:r>
              </a:p>
            </c:rich>
          </c:tx>
          <c:overlay val="0"/>
        </c:title>
        <c:numFmt formatCode="_(* #,##0_);_(* \(#,##0\);_(* &quot;-&quot;??_);_(@_)" sourceLinked="1"/>
        <c:majorTickMark val="out"/>
        <c:minorTickMark val="none"/>
        <c:tickLblPos val="nextTo"/>
        <c:txPr>
          <a:bodyPr/>
          <a:lstStyle/>
          <a:p>
            <a:pPr>
              <a:defRPr sz="1600"/>
            </a:pPr>
            <a:endParaRPr lang="en-US"/>
          </a:p>
        </c:txPr>
        <c:crossAx val="136988160"/>
        <c:crosses val="autoZero"/>
        <c:crossBetween val="between"/>
      </c:valAx>
    </c:plotArea>
    <c:legend>
      <c:legendPos val="r"/>
      <c:overlay val="0"/>
      <c:txPr>
        <a:bodyPr/>
        <a:lstStyle/>
        <a:p>
          <a:pPr>
            <a:defRPr sz="1600"/>
          </a:pPr>
          <a:endParaRPr lang="en-US"/>
        </a:p>
      </c:txPr>
    </c:legend>
    <c:plotVisOnly val="1"/>
    <c:dispBlanksAs val="gap"/>
    <c:showDLblsOverMax val="0"/>
  </c:chart>
  <c:spPr>
    <a:noFill/>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a:t>Types</a:t>
            </a:r>
            <a:r>
              <a:rPr lang="en-US" sz="2000" baseline="0"/>
              <a:t> of Intragroup Adjustments</a:t>
            </a:r>
            <a:endParaRPr lang="en-US" sz="2000"/>
          </a:p>
        </c:rich>
      </c:tx>
      <c:overlay val="0"/>
    </c:title>
    <c:autoTitleDeleted val="0"/>
    <c:plotArea>
      <c:layout/>
      <c:doughnutChart>
        <c:varyColors val="1"/>
        <c:ser>
          <c:idx val="0"/>
          <c:order val="0"/>
          <c:spPr>
            <a:solidFill>
              <a:schemeClr val="accent5"/>
            </a:solidFill>
          </c:spPr>
          <c:dPt>
            <c:idx val="1"/>
            <c:bubble3D val="0"/>
            <c:spPr>
              <a:solidFill>
                <a:schemeClr val="accent6"/>
              </a:solidFill>
            </c:spPr>
            <c:extLst>
              <c:ext xmlns:c16="http://schemas.microsoft.com/office/drawing/2014/chart" uri="{C3380CC4-5D6E-409C-BE32-E72D297353CC}">
                <c16:uniqueId val="{00000001-2D6C-492F-B22D-CE6B3674786F}"/>
              </c:ext>
            </c:extLst>
          </c:dPt>
          <c:dPt>
            <c:idx val="2"/>
            <c:bubble3D val="0"/>
            <c:spPr>
              <a:solidFill>
                <a:schemeClr val="accent3"/>
              </a:solidFill>
            </c:spPr>
            <c:extLst>
              <c:ext xmlns:c16="http://schemas.microsoft.com/office/drawing/2014/chart" uri="{C3380CC4-5D6E-409C-BE32-E72D297353CC}">
                <c16:uniqueId val="{00000003-2D6C-492F-B22D-CE6B3674786F}"/>
              </c:ext>
            </c:extLst>
          </c:dPt>
          <c:dLbls>
            <c:spPr>
              <a:noFill/>
              <a:ln>
                <a:noFill/>
              </a:ln>
              <a:effectLst/>
            </c:spPr>
            <c:txPr>
              <a:bodyPr/>
              <a:lstStyle/>
              <a:p>
                <a:pPr>
                  <a:defRPr sz="3200" b="1">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Intragroups!$B$10:$D$10</c:f>
              <c:strCache>
                <c:ptCount val="3"/>
                <c:pt idx="0">
                  <c:v>Capital investments</c:v>
                </c:pt>
                <c:pt idx="1">
                  <c:v>Other intragroup holdings and transactions</c:v>
                </c:pt>
                <c:pt idx="2">
                  <c:v>Availability adjustment</c:v>
                </c:pt>
              </c:strCache>
            </c:strRef>
          </c:cat>
          <c:val>
            <c:numRef>
              <c:f>Intragroups!$B$11:$D$11</c:f>
              <c:numCache>
                <c:formatCode>0%</c:formatCode>
                <c:ptCount val="3"/>
                <c:pt idx="0">
                  <c:v>0.6386055231633353</c:v>
                </c:pt>
                <c:pt idx="1">
                  <c:v>0.31074351888543295</c:v>
                </c:pt>
                <c:pt idx="2">
                  <c:v>4.6786627591266991E-2</c:v>
                </c:pt>
              </c:numCache>
            </c:numRef>
          </c:val>
          <c:extLst>
            <c:ext xmlns:c16="http://schemas.microsoft.com/office/drawing/2014/chart" uri="{C3380CC4-5D6E-409C-BE32-E72D297353CC}">
              <c16:uniqueId val="{00000004-2D6C-492F-B22D-CE6B3674786F}"/>
            </c:ext>
          </c:extLst>
        </c:ser>
        <c:dLbls>
          <c:showLegendKey val="0"/>
          <c:showVal val="0"/>
          <c:showCatName val="0"/>
          <c:showSerName val="0"/>
          <c:showPercent val="0"/>
          <c:showBubbleSize val="0"/>
          <c:showLeaderLines val="1"/>
        </c:dLbls>
        <c:firstSliceAng val="160"/>
        <c:holeSize val="50"/>
      </c:doughnutChart>
    </c:plotArea>
    <c:legend>
      <c:legendPos val="r"/>
      <c:layout>
        <c:manualLayout>
          <c:xMode val="edge"/>
          <c:yMode val="edge"/>
          <c:x val="0.6163017676767677"/>
          <c:y val="0.26394841269841268"/>
          <c:w val="0.37407702020202022"/>
          <c:h val="0.42674603174603176"/>
        </c:manualLayout>
      </c:layout>
      <c:overlay val="0"/>
      <c:txPr>
        <a:bodyPr/>
        <a:lstStyle/>
        <a:p>
          <a:pPr>
            <a:defRPr sz="1600"/>
          </a:pPr>
          <a:endParaRPr lang="en-US"/>
        </a:p>
      </c:txPr>
    </c:legend>
    <c:plotVisOnly val="1"/>
    <c:dispBlanksAs val="gap"/>
    <c:showDLblsOverMax val="0"/>
  </c:chart>
  <c:spPr>
    <a:noFill/>
    <a:ln>
      <a:noFill/>
    </a:ln>
  </c:sp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0.57006</cdr:x>
      <cdr:y>0.12473</cdr:y>
    </cdr:from>
    <cdr:to>
      <cdr:x>0.99098</cdr:x>
      <cdr:y>0.30616</cdr:y>
    </cdr:to>
    <cdr:sp macro="" textlink="">
      <cdr:nvSpPr>
        <cdr:cNvPr id="2" name="TextBox 1"/>
        <cdr:cNvSpPr txBox="1"/>
      </cdr:nvSpPr>
      <cdr:spPr>
        <a:xfrm xmlns:a="http://schemas.openxmlformats.org/drawingml/2006/main">
          <a:off x="4514850" y="628650"/>
          <a:ext cx="3333749"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t>Outside:	Asset</a:t>
          </a:r>
          <a:r>
            <a:rPr lang="en-US" sz="1800" b="1" baseline="0"/>
            <a:t> Size</a:t>
          </a:r>
        </a:p>
        <a:p xmlns:a="http://schemas.openxmlformats.org/drawingml/2006/main">
          <a:r>
            <a:rPr lang="en-US" sz="1800" b="1" baseline="0"/>
            <a:t>Inside:	Number of Investments</a:t>
          </a:r>
          <a:endParaRPr lang="en-US" sz="1800" b="1"/>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a:t>
            </a:r>
            <a:r>
              <a:rPr lang="en-US" baseline="0" dirty="0"/>
              <a:t> short introductions to Moodle.  The objective of this presentation is to provide every student with a short but helpful overview of Moodle as well as to share some tips and tools on how to use Moodle and avoid unnecessary frustrations. Lastly we will provide some information on where to find additional help when you get stuck in Moodle!</a:t>
            </a:r>
          </a:p>
          <a:p>
            <a:endParaRPr lang="en-US" baseline="0" dirty="0"/>
          </a:p>
          <a:p>
            <a:r>
              <a:rPr lang="en-US" baseline="0" dirty="0"/>
              <a:t>This presentation will cover – What is Moodle?; How to log-on to Moodle; Moodle courses and structure and navigation in Moodle as well a short overview of some key Moodle functions that you may encounter in the course of your studies.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p:sp>
      <p:sp>
        <p:nvSpPr>
          <p:cNvPr id="59395" name="Notes Placeholder 2"/>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ZA" altLang="en-US">
              <a:latin typeface="Noteworthy Bold"/>
              <a:ea typeface="Noteworthy Bold"/>
              <a:cs typeface="Noteworthy Bo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23</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24</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25</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26</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27</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28</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29</a:t>
            </a:fld>
            <a:endParaRPr lang="en-ZA" dirty="0"/>
          </a:p>
        </p:txBody>
      </p:sp>
    </p:spTree>
    <p:extLst>
      <p:ext uri="{BB962C8B-B14F-4D97-AF65-F5344CB8AC3E}">
        <p14:creationId xmlns:p14="http://schemas.microsoft.com/office/powerpoint/2010/main" val="2139156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US" dirty="0">
                <a:solidFill>
                  <a:schemeClr val="bg1"/>
                </a:solidFill>
              </a:rPr>
              <a:t>Subject: Insurance Group Supervision</a:t>
            </a:r>
          </a:p>
        </p:txBody>
      </p:sp>
      <p:sp>
        <p:nvSpPr>
          <p:cNvPr id="4" name="TextBox 3"/>
          <p:cNvSpPr txBox="1"/>
          <p:nvPr/>
        </p:nvSpPr>
        <p:spPr>
          <a:xfrm>
            <a:off x="5580112" y="5517232"/>
            <a:ext cx="3275856" cy="584775"/>
          </a:xfrm>
          <a:prstGeom prst="rect">
            <a:avLst/>
          </a:prstGeom>
          <a:noFill/>
        </p:spPr>
        <p:txBody>
          <a:bodyPr wrap="square" rtlCol="0">
            <a:spAutoFit/>
          </a:bodyPr>
          <a:lstStyle/>
          <a:p>
            <a:r>
              <a:rPr lang="en-US" sz="1600" dirty="0">
                <a:solidFill>
                  <a:schemeClr val="bg1"/>
                </a:solidFill>
              </a:rPr>
              <a:t>Author: Suzette Vogelsang</a:t>
            </a:r>
          </a:p>
          <a:p>
            <a:r>
              <a:rPr lang="en-US" sz="1600" dirty="0">
                <a:solidFill>
                  <a:schemeClr val="bg1"/>
                </a:solidFill>
              </a:rPr>
              <a:t>Date: May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b="1" dirty="0">
                <a:solidFill>
                  <a:schemeClr val="tx1"/>
                </a:solidFill>
              </a:rPr>
              <a:t>Content</a:t>
            </a:r>
          </a:p>
        </p:txBody>
      </p:sp>
      <p:sp>
        <p:nvSpPr>
          <p:cNvPr id="3075" name="Rectangle 3"/>
          <p:cNvSpPr>
            <a:spLocks noGrp="1" noChangeArrowheads="1"/>
          </p:cNvSpPr>
          <p:nvPr>
            <p:ph type="body" idx="1"/>
          </p:nvPr>
        </p:nvSpPr>
        <p:spPr>
          <a:xfrm>
            <a:off x="702339" y="1772816"/>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Legislative framework</a:t>
            </a:r>
          </a:p>
        </p:txBody>
      </p:sp>
      <p:sp>
        <p:nvSpPr>
          <p:cNvPr id="5" name="Rectangle 3"/>
          <p:cNvSpPr txBox="1">
            <a:spLocks noChangeArrowheads="1"/>
          </p:cNvSpPr>
          <p:nvPr/>
        </p:nvSpPr>
        <p:spPr bwMode="auto">
          <a:xfrm>
            <a:off x="683568" y="2276872"/>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Solvency requirements</a:t>
            </a:r>
          </a:p>
          <a:p>
            <a:pPr marL="0" indent="0">
              <a:buFontTx/>
              <a:buNone/>
            </a:pPr>
            <a:endParaRPr lang="en-US" sz="1600" b="1" kern="0" dirty="0">
              <a:solidFill>
                <a:schemeClr val="bg1"/>
              </a:solidFill>
            </a:endParaRPr>
          </a:p>
        </p:txBody>
      </p:sp>
      <p:sp>
        <p:nvSpPr>
          <p:cNvPr id="6" name="Rectangle 3"/>
          <p:cNvSpPr txBox="1">
            <a:spLocks noChangeArrowheads="1"/>
          </p:cNvSpPr>
          <p:nvPr/>
        </p:nvSpPr>
        <p:spPr bwMode="auto">
          <a:xfrm>
            <a:off x="697268" y="2780928"/>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Governance requirements</a:t>
            </a:r>
          </a:p>
          <a:p>
            <a:pPr marL="0" indent="0">
              <a:buFontTx/>
              <a:buNone/>
            </a:pPr>
            <a:endParaRPr lang="en-US" sz="1600" b="1" kern="0" dirty="0">
              <a:solidFill>
                <a:schemeClr val="bg1"/>
              </a:solidFill>
            </a:endParaRPr>
          </a:p>
        </p:txBody>
      </p:sp>
      <p:sp>
        <p:nvSpPr>
          <p:cNvPr id="7" name="Rectangle 3"/>
          <p:cNvSpPr txBox="1">
            <a:spLocks noChangeArrowheads="1"/>
          </p:cNvSpPr>
          <p:nvPr/>
        </p:nvSpPr>
        <p:spPr bwMode="auto">
          <a:xfrm>
            <a:off x="702339" y="3284984"/>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What we are seeing</a:t>
            </a:r>
          </a:p>
          <a:p>
            <a:pPr marL="0" indent="0">
              <a:buFontTx/>
              <a:buNone/>
            </a:pPr>
            <a:endParaRPr lang="en-US" sz="1600" b="1" kern="0" dirty="0">
              <a:solidFill>
                <a:schemeClr val="bg1"/>
              </a:solidFill>
            </a:endParaRPr>
          </a:p>
        </p:txBody>
      </p:sp>
      <p:sp>
        <p:nvSpPr>
          <p:cNvPr id="8" name="Rectangle 3"/>
          <p:cNvSpPr txBox="1">
            <a:spLocks noChangeArrowheads="1"/>
          </p:cNvSpPr>
          <p:nvPr/>
        </p:nvSpPr>
        <p:spPr bwMode="auto">
          <a:xfrm>
            <a:off x="681049" y="3789040"/>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Financial conglomerate supervision - snapshot</a:t>
            </a:r>
          </a:p>
          <a:p>
            <a:pPr marL="0" indent="0">
              <a:buFontTx/>
              <a:buNone/>
            </a:pPr>
            <a:endParaRPr lang="en-US" sz="1600" b="1" kern="0" dirty="0">
              <a:solidFill>
                <a:schemeClr val="bg1"/>
              </a:solidFill>
            </a:endParaRPr>
          </a:p>
        </p:txBody>
      </p:sp>
      <p:sp>
        <p:nvSpPr>
          <p:cNvPr id="9" name="Rectangle 3"/>
          <p:cNvSpPr txBox="1">
            <a:spLocks noChangeArrowheads="1"/>
          </p:cNvSpPr>
          <p:nvPr/>
        </p:nvSpPr>
        <p:spPr bwMode="auto">
          <a:xfrm>
            <a:off x="683568" y="4352292"/>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Way forward</a:t>
            </a:r>
          </a:p>
          <a:p>
            <a:pPr marL="0" indent="0">
              <a:buFontTx/>
              <a:buNone/>
            </a:pPr>
            <a:endParaRPr lang="en-US" sz="1600" b="1" kern="0" dirty="0">
              <a:solidFill>
                <a:schemeClr val="bg1"/>
              </a:solidFill>
            </a:endParaRPr>
          </a:p>
        </p:txBody>
      </p:sp>
    </p:spTree>
    <p:extLst>
      <p:ext uri="{BB962C8B-B14F-4D97-AF65-F5344CB8AC3E}">
        <p14:creationId xmlns:p14="http://schemas.microsoft.com/office/powerpoint/2010/main" val="248357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Box 11"/>
          <p:cNvSpPr txBox="1">
            <a:spLocks noChangeArrowheads="1"/>
          </p:cNvSpPr>
          <p:nvPr/>
        </p:nvSpPr>
        <p:spPr bwMode="auto">
          <a:xfrm>
            <a:off x="612985" y="2348880"/>
            <a:ext cx="7766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a:spcBef>
                <a:spcPct val="0"/>
              </a:spcBef>
              <a:buClrTx/>
              <a:buFontTx/>
              <a:buNone/>
            </a:pPr>
            <a:r>
              <a:rPr lang="en-ZA" altLang="en-US" sz="4000" dirty="0">
                <a:latin typeface="Calibri" panose="020F0502020204030204" pitchFamily="34" charset="0"/>
              </a:rPr>
              <a:t>Legislative Framework</a:t>
            </a:r>
          </a:p>
        </p:txBody>
      </p:sp>
    </p:spTree>
    <p:extLst>
      <p:ext uri="{BB962C8B-B14F-4D97-AF65-F5344CB8AC3E}">
        <p14:creationId xmlns:p14="http://schemas.microsoft.com/office/powerpoint/2010/main" val="370132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1520" y="188640"/>
            <a:ext cx="8229600" cy="864096"/>
          </a:xfrm>
        </p:spPr>
        <p:txBody>
          <a:bodyPr/>
          <a:lstStyle/>
          <a:p>
            <a:pPr algn="ctr" eaLnBrk="1" hangingPunct="1"/>
            <a:r>
              <a:rPr lang="en-US" altLang="en-US" sz="4000" dirty="0">
                <a:solidFill>
                  <a:schemeClr val="tx1"/>
                </a:solidFill>
                <a:latin typeface="Calibri" panose="020F0502020204030204" pitchFamily="34" charset="0"/>
              </a:rPr>
              <a:t>General</a:t>
            </a:r>
          </a:p>
        </p:txBody>
      </p:sp>
      <p:sp>
        <p:nvSpPr>
          <p:cNvPr id="15" name="Content Placeholder 14"/>
          <p:cNvSpPr>
            <a:spLocks noGrp="1"/>
          </p:cNvSpPr>
          <p:nvPr>
            <p:ph idx="1"/>
          </p:nvPr>
        </p:nvSpPr>
        <p:spPr>
          <a:xfrm>
            <a:off x="254000" y="1019175"/>
            <a:ext cx="8682038" cy="4858097"/>
          </a:xfrm>
        </p:spPr>
        <p:txBody>
          <a:bodyPr>
            <a:noAutofit/>
          </a:bodyPr>
          <a:lstStyle/>
          <a:p>
            <a:pPr marL="0" indent="0">
              <a:buNone/>
              <a:defRPr/>
            </a:pPr>
            <a:r>
              <a:rPr lang="en-ZA" sz="2400" dirty="0">
                <a:latin typeface="Calibri" panose="020F0502020204030204" pitchFamily="34" charset="0"/>
              </a:rPr>
              <a:t>The current requirements in the Banks Act, Insurance Bill and FSR Bill will introduce 3 levels within the supervisory hierarchy, namely:</a:t>
            </a:r>
            <a:endParaRPr lang="en-US" sz="2400" dirty="0">
              <a:latin typeface="Calibri" panose="020F0502020204030204" pitchFamily="34" charset="0"/>
            </a:endParaRPr>
          </a:p>
          <a:p>
            <a:pPr marL="109537" indent="0">
              <a:spcBef>
                <a:spcPts val="0"/>
              </a:spcBef>
              <a:buFont typeface="Georgia" pitchFamily="18" charset="0"/>
              <a:buNone/>
              <a:defRPr/>
            </a:pPr>
            <a:endParaRPr lang="en-ZA" sz="2400" dirty="0">
              <a:latin typeface="Calibri" panose="020F0502020204030204" pitchFamily="34" charset="0"/>
            </a:endParaRPr>
          </a:p>
          <a:p>
            <a:pPr marL="109537" indent="0">
              <a:spcBef>
                <a:spcPts val="0"/>
              </a:spcBef>
              <a:buFont typeface="Georgia" pitchFamily="18" charset="0"/>
              <a:buNone/>
              <a:defRPr/>
            </a:pPr>
            <a:r>
              <a:rPr lang="en-ZA" sz="2400" b="1" dirty="0">
                <a:latin typeface="Calibri" panose="020F0502020204030204" pitchFamily="34" charset="0"/>
              </a:rPr>
              <a:t>Level 1:</a:t>
            </a:r>
            <a:r>
              <a:rPr lang="en-ZA" sz="2400" dirty="0">
                <a:latin typeface="Calibri" panose="020F0502020204030204" pitchFamily="34" charset="0"/>
              </a:rPr>
              <a:t>	Supervision of a licensed entity on a standalone 			basis(referred to as solo supervision)</a:t>
            </a:r>
            <a:endParaRPr lang="en-US" sz="2400" dirty="0">
              <a:latin typeface="Calibri" panose="020F0502020204030204" pitchFamily="34" charset="0"/>
            </a:endParaRPr>
          </a:p>
          <a:p>
            <a:pPr marL="109537" indent="0">
              <a:buFont typeface="Georgia" pitchFamily="18" charset="0"/>
              <a:buNone/>
              <a:defRPr/>
            </a:pPr>
            <a:r>
              <a:rPr lang="en-ZA" sz="2400" b="1" dirty="0">
                <a:latin typeface="Calibri" panose="020F0502020204030204" pitchFamily="34" charset="0"/>
              </a:rPr>
              <a:t>Level 2:</a:t>
            </a:r>
            <a:r>
              <a:rPr lang="en-ZA" sz="2400" dirty="0">
                <a:latin typeface="Calibri" panose="020F0502020204030204" pitchFamily="34" charset="0"/>
              </a:rPr>
              <a:t>	Specialist group supervision where the supervised 			group operates primarily in one industry e.g. banking 		or insurance groups </a:t>
            </a:r>
            <a:endParaRPr lang="en-US" sz="2400" dirty="0">
              <a:latin typeface="Calibri" panose="020F0502020204030204" pitchFamily="34" charset="0"/>
            </a:endParaRPr>
          </a:p>
          <a:p>
            <a:pPr marL="109537" indent="0">
              <a:buFont typeface="Georgia" pitchFamily="18" charset="0"/>
              <a:buNone/>
              <a:defRPr/>
            </a:pPr>
            <a:r>
              <a:rPr lang="en-ZA" sz="2400" b="1" dirty="0">
                <a:latin typeface="Calibri" panose="020F0502020204030204" pitchFamily="34" charset="0"/>
              </a:rPr>
              <a:t>Level 3:</a:t>
            </a:r>
            <a:r>
              <a:rPr lang="en-ZA" sz="2400" dirty="0">
                <a:latin typeface="Calibri" panose="020F0502020204030204" pitchFamily="34" charset="0"/>
              </a:rPr>
              <a:t>	Supervision of a financial conglomerate,  where the 		group of  companies includes of a combination of an 		insurer, a bank or a financial market infrastructure</a:t>
            </a:r>
          </a:p>
          <a:p>
            <a:pPr marL="109537" indent="0">
              <a:buFont typeface="Georgia" pitchFamily="18" charset="0"/>
              <a:buNone/>
              <a:defRPr/>
            </a:pPr>
            <a:endParaRPr lang="en-US" sz="2000" dirty="0">
              <a:latin typeface="Calibri" panose="020F0502020204030204" pitchFamily="34" charset="0"/>
            </a:endParaRPr>
          </a:p>
          <a:p>
            <a:pPr>
              <a:defRPr/>
            </a:pPr>
            <a:endParaRPr lang="en-US" sz="2000" dirty="0">
              <a:latin typeface="Calibri" panose="020F0502020204030204" pitchFamily="34" charset="0"/>
            </a:endParaRPr>
          </a:p>
          <a:p>
            <a:pPr marL="365760" indent="-256032" eaLnBrk="1" fontAlgn="auto" hangingPunct="1">
              <a:spcAft>
                <a:spcPts val="0"/>
              </a:spcAft>
              <a:buClr>
                <a:schemeClr val="accent3"/>
              </a:buClr>
              <a:buFont typeface="Georgia"/>
              <a:buChar char="•"/>
              <a:defRPr/>
            </a:pPr>
            <a:endParaRPr lang="en-ZA" sz="2000" dirty="0">
              <a:latin typeface="Calibri" panose="020F0502020204030204" pitchFamily="34" charset="0"/>
            </a:endParaRPr>
          </a:p>
        </p:txBody>
      </p:sp>
    </p:spTree>
    <p:extLst>
      <p:ext uri="{BB962C8B-B14F-4D97-AF65-F5344CB8AC3E}">
        <p14:creationId xmlns:p14="http://schemas.microsoft.com/office/powerpoint/2010/main" val="372421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1520" y="188640"/>
            <a:ext cx="8229600" cy="863377"/>
          </a:xfrm>
        </p:spPr>
        <p:txBody>
          <a:bodyPr/>
          <a:lstStyle/>
          <a:p>
            <a:pPr eaLnBrk="1" hangingPunct="1"/>
            <a:r>
              <a:rPr lang="en-US" altLang="en-US" sz="4000" dirty="0">
                <a:solidFill>
                  <a:schemeClr val="tx1"/>
                </a:solidFill>
                <a:latin typeface="Calibri" panose="020F0502020204030204" pitchFamily="34" charset="0"/>
              </a:rPr>
              <a:t>Insurance Bill</a:t>
            </a:r>
          </a:p>
        </p:txBody>
      </p:sp>
      <p:sp>
        <p:nvSpPr>
          <p:cNvPr id="15" name="Content Placeholder 14"/>
          <p:cNvSpPr>
            <a:spLocks noGrp="1"/>
          </p:cNvSpPr>
          <p:nvPr>
            <p:ph idx="1"/>
          </p:nvPr>
        </p:nvSpPr>
        <p:spPr>
          <a:xfrm>
            <a:off x="254000" y="1052737"/>
            <a:ext cx="8713788" cy="5235352"/>
          </a:xfrm>
        </p:spPr>
        <p:txBody>
          <a:bodyPr>
            <a:noAutofit/>
          </a:bodyPr>
          <a:lstStyle/>
          <a:p>
            <a:pPr marL="365760" indent="0">
              <a:buClr>
                <a:schemeClr val="accent3"/>
              </a:buClr>
              <a:buNone/>
              <a:defRPr/>
            </a:pPr>
            <a:r>
              <a:rPr lang="en-ZA" sz="2400" b="1" dirty="0">
                <a:latin typeface="Calibri" panose="020F0502020204030204" pitchFamily="34" charset="0"/>
              </a:rPr>
              <a:t>Insurance group:</a:t>
            </a:r>
          </a:p>
          <a:p>
            <a:pPr marL="109728" indent="0">
              <a:buClr>
                <a:schemeClr val="accent3"/>
              </a:buClr>
              <a:buNone/>
              <a:defRPr/>
            </a:pPr>
            <a:r>
              <a:rPr lang="en-ZA" sz="2400" dirty="0">
                <a:latin typeface="Calibri" panose="020F0502020204030204" pitchFamily="34" charset="0"/>
              </a:rPr>
              <a:t>“means the group of entities designated by the Prudential Authority under section 10”</a:t>
            </a:r>
          </a:p>
          <a:p>
            <a:pPr marL="395478" indent="0">
              <a:buClr>
                <a:schemeClr val="accent3"/>
              </a:buClr>
              <a:buNone/>
              <a:defRPr/>
            </a:pPr>
            <a:endParaRPr lang="en-ZA" sz="2400" dirty="0">
              <a:latin typeface="Calibri" panose="020F0502020204030204" pitchFamily="34" charset="0"/>
            </a:endParaRPr>
          </a:p>
          <a:p>
            <a:pPr marL="395478" indent="0">
              <a:buClr>
                <a:schemeClr val="accent3"/>
              </a:buClr>
              <a:buNone/>
              <a:defRPr/>
            </a:pPr>
            <a:r>
              <a:rPr lang="en-ZA" sz="2400" dirty="0">
                <a:latin typeface="Calibri" panose="020F0502020204030204" pitchFamily="34" charset="0"/>
              </a:rPr>
              <a:t>Section 10:</a:t>
            </a:r>
          </a:p>
          <a:p>
            <a:pPr marL="687578" lvl="1" indent="0">
              <a:buClr>
                <a:schemeClr val="accent3"/>
              </a:buClr>
              <a:buNone/>
              <a:defRPr/>
            </a:pPr>
            <a:r>
              <a:rPr lang="en-ZA" sz="2400" dirty="0">
                <a:latin typeface="Calibri" panose="020F0502020204030204" pitchFamily="34" charset="0"/>
                <a:cs typeface="+mn-cs"/>
              </a:rPr>
              <a:t>Designated insurance group:</a:t>
            </a:r>
          </a:p>
          <a:p>
            <a:pPr marL="1030478" lvl="1" indent="-342900">
              <a:buClr>
                <a:schemeClr val="accent3"/>
              </a:buClr>
              <a:defRPr/>
            </a:pPr>
            <a:r>
              <a:rPr lang="en-ZA" sz="2400" dirty="0">
                <a:latin typeface="Calibri" panose="020F0502020204030204" pitchFamily="34" charset="0"/>
                <a:cs typeface="+mn-cs"/>
              </a:rPr>
              <a:t>Insurer</a:t>
            </a:r>
          </a:p>
          <a:p>
            <a:pPr marL="1030478" lvl="1" indent="-342900">
              <a:buClr>
                <a:schemeClr val="accent3"/>
              </a:buClr>
              <a:defRPr/>
            </a:pPr>
            <a:r>
              <a:rPr lang="en-ZA" sz="2400" dirty="0">
                <a:latin typeface="Calibri" panose="020F0502020204030204" pitchFamily="34" charset="0"/>
                <a:cs typeface="+mn-cs"/>
              </a:rPr>
              <a:t>Any company that is part of the group of companies the insurer is in; and</a:t>
            </a:r>
          </a:p>
          <a:p>
            <a:pPr marL="1030478" lvl="1" indent="-342900">
              <a:buClr>
                <a:schemeClr val="accent3"/>
              </a:buClr>
              <a:defRPr/>
            </a:pPr>
            <a:r>
              <a:rPr lang="en-ZA" sz="2400" dirty="0">
                <a:latin typeface="Calibri" panose="020F0502020204030204" pitchFamily="34" charset="0"/>
                <a:cs typeface="+mn-cs"/>
              </a:rPr>
              <a:t>Any subsidiary and associate…”</a:t>
            </a:r>
          </a:p>
          <a:p>
            <a:pPr marL="666941" lvl="2" indent="0" eaLnBrk="1" fontAlgn="auto" hangingPunct="1">
              <a:spcAft>
                <a:spcPts val="0"/>
              </a:spcAft>
              <a:buClr>
                <a:schemeClr val="accent3"/>
              </a:buClr>
              <a:buFont typeface="Wingdings 2" pitchFamily="18" charset="2"/>
              <a:buNone/>
              <a:defRPr/>
            </a:pPr>
            <a:endParaRPr lang="en-ZA" dirty="0">
              <a:latin typeface="Century Gothic" pitchFamily="34" charset="0"/>
            </a:endParaRPr>
          </a:p>
        </p:txBody>
      </p:sp>
    </p:spTree>
    <p:extLst>
      <p:ext uri="{BB962C8B-B14F-4D97-AF65-F5344CB8AC3E}">
        <p14:creationId xmlns:p14="http://schemas.microsoft.com/office/powerpoint/2010/main" val="63588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51520" y="188640"/>
            <a:ext cx="8229600" cy="709612"/>
          </a:xfrm>
        </p:spPr>
        <p:txBody>
          <a:bodyPr/>
          <a:lstStyle/>
          <a:p>
            <a:pPr eaLnBrk="1" hangingPunct="1"/>
            <a:r>
              <a:rPr lang="en-ZA" altLang="en-US" sz="4000" dirty="0">
                <a:solidFill>
                  <a:schemeClr val="tx1"/>
                </a:solidFill>
                <a:latin typeface="Calibri" panose="020F0502020204030204" pitchFamily="34" charset="0"/>
              </a:rPr>
              <a:t>Legislative requirements</a:t>
            </a:r>
          </a:p>
        </p:txBody>
      </p:sp>
      <p:graphicFrame>
        <p:nvGraphicFramePr>
          <p:cNvPr id="4" name="Table 3"/>
          <p:cNvGraphicFramePr>
            <a:graphicFrameLocks noGrp="1"/>
          </p:cNvGraphicFramePr>
          <p:nvPr>
            <p:extLst>
              <p:ext uri="{D42A27DB-BD31-4B8C-83A1-F6EECF244321}">
                <p14:modId xmlns:p14="http://schemas.microsoft.com/office/powerpoint/2010/main" val="915472841"/>
              </p:ext>
            </p:extLst>
          </p:nvPr>
        </p:nvGraphicFramePr>
        <p:xfrm>
          <a:off x="107504" y="908720"/>
          <a:ext cx="8913812" cy="5832652"/>
        </p:xfrm>
        <a:graphic>
          <a:graphicData uri="http://schemas.openxmlformats.org/drawingml/2006/table">
            <a:tbl>
              <a:tblPr firstRow="1" bandRow="1">
                <a:tableStyleId>{5C22544A-7EE6-4342-B048-85BDC9FD1C3A}</a:tableStyleId>
              </a:tblPr>
              <a:tblGrid>
                <a:gridCol w="4456906">
                  <a:extLst>
                    <a:ext uri="{9D8B030D-6E8A-4147-A177-3AD203B41FA5}">
                      <a16:colId xmlns:a16="http://schemas.microsoft.com/office/drawing/2014/main" val="20000"/>
                    </a:ext>
                  </a:extLst>
                </a:gridCol>
                <a:gridCol w="4456906">
                  <a:extLst>
                    <a:ext uri="{9D8B030D-6E8A-4147-A177-3AD203B41FA5}">
                      <a16:colId xmlns:a16="http://schemas.microsoft.com/office/drawing/2014/main" val="20001"/>
                    </a:ext>
                  </a:extLst>
                </a:gridCol>
              </a:tblGrid>
              <a:tr h="482832">
                <a:tc>
                  <a:txBody>
                    <a:bodyPr/>
                    <a:lstStyle/>
                    <a:p>
                      <a:pPr indent="0" algn="l" rtl="0" eaLnBrk="0" fontAlgn="base" hangingPunct="0">
                        <a:spcAft>
                          <a:spcPct val="0"/>
                        </a:spcAft>
                        <a:buNone/>
                        <a:defRPr/>
                      </a:pPr>
                      <a:r>
                        <a:rPr lang="en-US" sz="2400" dirty="0"/>
                        <a:t>Requirement</a:t>
                      </a:r>
                      <a:endParaRPr lang="en-US" sz="2400" dirty="0">
                        <a:solidFill>
                          <a:schemeClr val="bg1"/>
                        </a:solidFill>
                        <a:latin typeface="Calibri" panose="020F0502020204030204" pitchFamily="34" charset="0"/>
                        <a:ea typeface="+mn-ea"/>
                        <a:cs typeface="+mn-cs"/>
                      </a:endParaRPr>
                    </a:p>
                  </a:txBody>
                  <a:tcPr marL="91435" marR="91435" marT="45722" marB="45722"/>
                </a:tc>
                <a:tc>
                  <a:txBody>
                    <a:bodyPr/>
                    <a:lstStyle/>
                    <a:p>
                      <a:pPr indent="0" algn="l" rtl="0" eaLnBrk="0" fontAlgn="base" hangingPunct="0">
                        <a:spcAft>
                          <a:spcPct val="0"/>
                        </a:spcAft>
                        <a:buNone/>
                        <a:defRPr/>
                      </a:pPr>
                      <a:r>
                        <a:rPr lang="en-US" sz="2400" dirty="0"/>
                        <a:t>To whom it applies</a:t>
                      </a:r>
                      <a:endParaRPr lang="en-US" sz="2400" dirty="0">
                        <a:solidFill>
                          <a:schemeClr val="bg1"/>
                        </a:solidFill>
                        <a:latin typeface="Calibri" panose="020F0502020204030204" pitchFamily="34" charset="0"/>
                        <a:ea typeface="+mn-ea"/>
                        <a:cs typeface="+mn-cs"/>
                      </a:endParaRPr>
                    </a:p>
                  </a:txBody>
                  <a:tcPr marL="91435" marR="91435" marT="45722" marB="45722"/>
                </a:tc>
                <a:extLst>
                  <a:ext uri="{0D108BD9-81ED-4DB2-BD59-A6C34878D82A}">
                    <a16:rowId xmlns:a16="http://schemas.microsoft.com/office/drawing/2014/main" val="10000"/>
                  </a:ext>
                </a:extLst>
              </a:tr>
              <a:tr h="423300">
                <a:tc>
                  <a:txBody>
                    <a:bodyPr/>
                    <a:lstStyle/>
                    <a:p>
                      <a:pPr indent="0" algn="l" rtl="0" eaLnBrk="0" fontAlgn="base" hangingPunct="0">
                        <a:spcAft>
                          <a:spcPct val="0"/>
                        </a:spcAft>
                        <a:buNone/>
                        <a:defRPr/>
                      </a:pPr>
                      <a:r>
                        <a:rPr lang="en-US" sz="2000" dirty="0"/>
                        <a:t>General information request</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1"/>
                  </a:ext>
                </a:extLst>
              </a:tr>
              <a:tr h="418618">
                <a:tc>
                  <a:txBody>
                    <a:bodyPr/>
                    <a:lstStyle/>
                    <a:p>
                      <a:pPr indent="0" algn="l" rtl="0" eaLnBrk="0" fontAlgn="base" hangingPunct="0">
                        <a:spcAft>
                          <a:spcPct val="0"/>
                        </a:spcAft>
                        <a:buNone/>
                        <a:defRPr/>
                      </a:pPr>
                      <a:r>
                        <a:rPr lang="en-US" sz="2000" dirty="0"/>
                        <a:t>Licensing </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2"/>
                  </a:ext>
                </a:extLst>
              </a:tr>
              <a:tr h="418618">
                <a:tc>
                  <a:txBody>
                    <a:bodyPr/>
                    <a:lstStyle/>
                    <a:p>
                      <a:pPr indent="0" algn="l" rtl="0" eaLnBrk="0" fontAlgn="base" hangingPunct="0">
                        <a:spcAft>
                          <a:spcPct val="0"/>
                        </a:spcAft>
                        <a:buNone/>
                        <a:defRPr/>
                      </a:pPr>
                      <a:r>
                        <a:rPr lang="en-US" sz="2000" dirty="0"/>
                        <a:t>Significant owners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3"/>
                  </a:ext>
                </a:extLst>
              </a:tr>
              <a:tr h="418618">
                <a:tc>
                  <a:txBody>
                    <a:bodyPr/>
                    <a:lstStyle/>
                    <a:p>
                      <a:pPr indent="0" algn="l" rtl="0" eaLnBrk="0" fontAlgn="base" hangingPunct="0">
                        <a:spcAft>
                          <a:spcPct val="0"/>
                        </a:spcAft>
                        <a:buNone/>
                        <a:defRPr/>
                      </a:pPr>
                      <a:r>
                        <a:rPr lang="en-US" sz="2000" dirty="0"/>
                        <a:t>Group structure</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4"/>
                  </a:ext>
                </a:extLst>
              </a:tr>
              <a:tr h="418618">
                <a:tc>
                  <a:txBody>
                    <a:bodyPr/>
                    <a:lstStyle/>
                    <a:p>
                      <a:pPr indent="0" algn="l" rtl="0" eaLnBrk="0" fontAlgn="base" hangingPunct="0">
                        <a:spcAft>
                          <a:spcPct val="0"/>
                        </a:spcAft>
                        <a:buNone/>
                        <a:defRPr/>
                      </a:pPr>
                      <a:r>
                        <a:rPr lang="en-US" sz="2000" dirty="0"/>
                        <a:t>Governance requirements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accent3">
                        <a:lumMod val="40000"/>
                        <a:lumOff val="60000"/>
                      </a:schemeClr>
                    </a:solidFill>
                  </a:tcPr>
                </a:tc>
                <a:tc>
                  <a:txBody>
                    <a:bodyPr/>
                    <a:lstStyle/>
                    <a:p>
                      <a:pPr indent="0" algn="l" rtl="0" eaLnBrk="0" fontAlgn="base" hangingPunct="0">
                        <a:spcAft>
                          <a:spcPct val="0"/>
                        </a:spcAft>
                        <a:buNone/>
                        <a:defRPr/>
                      </a:pPr>
                      <a:r>
                        <a:rPr lang="en-US" sz="2000" dirty="0"/>
                        <a:t>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accent3">
                        <a:lumMod val="40000"/>
                        <a:lumOff val="60000"/>
                      </a:schemeClr>
                    </a:solidFill>
                  </a:tcPr>
                </a:tc>
                <a:extLst>
                  <a:ext uri="{0D108BD9-81ED-4DB2-BD59-A6C34878D82A}">
                    <a16:rowId xmlns:a16="http://schemas.microsoft.com/office/drawing/2014/main" val="10005"/>
                  </a:ext>
                </a:extLst>
              </a:tr>
              <a:tr h="418618">
                <a:tc>
                  <a:txBody>
                    <a:bodyPr/>
                    <a:lstStyle/>
                    <a:p>
                      <a:pPr indent="0" algn="l" rtl="0" eaLnBrk="0" fontAlgn="base" hangingPunct="0">
                        <a:spcAft>
                          <a:spcPct val="0"/>
                        </a:spcAft>
                        <a:buNone/>
                        <a:defRPr/>
                      </a:pPr>
                      <a:r>
                        <a:rPr lang="en-US" sz="2000" dirty="0"/>
                        <a:t>Solvency requirements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accent3">
                        <a:lumMod val="40000"/>
                        <a:lumOff val="60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accent3">
                        <a:lumMod val="40000"/>
                        <a:lumOff val="60000"/>
                      </a:schemeClr>
                    </a:solidFill>
                  </a:tcPr>
                </a:tc>
                <a:extLst>
                  <a:ext uri="{0D108BD9-81ED-4DB2-BD59-A6C34878D82A}">
                    <a16:rowId xmlns:a16="http://schemas.microsoft.com/office/drawing/2014/main" val="10006"/>
                  </a:ext>
                </a:extLst>
              </a:tr>
              <a:tr h="418618">
                <a:tc>
                  <a:txBody>
                    <a:bodyPr/>
                    <a:lstStyle/>
                    <a:p>
                      <a:pPr indent="0" algn="l" rtl="0" eaLnBrk="0" fontAlgn="base" hangingPunct="0">
                        <a:spcAft>
                          <a:spcPct val="0"/>
                        </a:spcAft>
                        <a:buNone/>
                        <a:defRPr/>
                      </a:pPr>
                      <a:r>
                        <a:rPr lang="en-US" sz="2000" dirty="0"/>
                        <a:t>Material acquisitions/disposals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7"/>
                  </a:ext>
                </a:extLst>
              </a:tr>
              <a:tr h="418618">
                <a:tc>
                  <a:txBody>
                    <a:bodyPr/>
                    <a:lstStyle/>
                    <a:p>
                      <a:pPr indent="0" algn="l" rtl="0" eaLnBrk="0" fontAlgn="base" hangingPunct="0">
                        <a:spcAft>
                          <a:spcPct val="0"/>
                        </a:spcAft>
                        <a:buNone/>
                        <a:defRPr/>
                      </a:pPr>
                      <a:r>
                        <a:rPr lang="en-US" sz="2000" dirty="0"/>
                        <a:t>Capital add-on</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8"/>
                  </a:ext>
                </a:extLst>
              </a:tr>
              <a:tr h="418618">
                <a:tc>
                  <a:txBody>
                    <a:bodyPr/>
                    <a:lstStyle/>
                    <a:p>
                      <a:pPr indent="0" algn="l" rtl="0" eaLnBrk="0" fontAlgn="base" hangingPunct="0">
                        <a:spcAft>
                          <a:spcPct val="0"/>
                        </a:spcAft>
                        <a:buNone/>
                        <a:defRPr/>
                      </a:pPr>
                      <a:r>
                        <a:rPr lang="en-US" sz="2000" dirty="0"/>
                        <a:t>Reporting requirements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09"/>
                  </a:ext>
                </a:extLst>
              </a:tr>
              <a:tr h="418618">
                <a:tc>
                  <a:txBody>
                    <a:bodyPr/>
                    <a:lstStyle/>
                    <a:p>
                      <a:pPr indent="0" algn="l" rtl="0" eaLnBrk="0" fontAlgn="base" hangingPunct="0">
                        <a:spcAft>
                          <a:spcPct val="0"/>
                        </a:spcAft>
                        <a:buNone/>
                        <a:defRPr/>
                      </a:pPr>
                      <a:r>
                        <a:rPr lang="en-US" sz="2000" dirty="0"/>
                        <a:t>Supervisory Cooperation</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10"/>
                  </a:ext>
                </a:extLst>
              </a:tr>
              <a:tr h="740340">
                <a:tc>
                  <a:txBody>
                    <a:bodyPr/>
                    <a:lstStyle/>
                    <a:p>
                      <a:pPr indent="0" algn="l" rtl="0" eaLnBrk="0" fontAlgn="base" hangingPunct="0">
                        <a:spcAft>
                          <a:spcPct val="0"/>
                        </a:spcAft>
                        <a:buNone/>
                        <a:defRPr/>
                      </a:pPr>
                      <a:r>
                        <a:rPr lang="en-US" sz="2000" dirty="0"/>
                        <a:t>Intragroup transactions and concentrations</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Insurance Group</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11"/>
                  </a:ext>
                </a:extLst>
              </a:tr>
              <a:tr h="418618">
                <a:tc>
                  <a:txBody>
                    <a:bodyPr/>
                    <a:lstStyle/>
                    <a:p>
                      <a:pPr indent="0" algn="l" rtl="0" eaLnBrk="0" fontAlgn="base" hangingPunct="0">
                        <a:spcAft>
                          <a:spcPct val="0"/>
                        </a:spcAft>
                        <a:buNone/>
                        <a:defRPr/>
                      </a:pPr>
                      <a:r>
                        <a:rPr lang="en-US" sz="2000" dirty="0"/>
                        <a:t>Resolution of 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tc>
                  <a:txBody>
                    <a:bodyPr/>
                    <a:lstStyle/>
                    <a:p>
                      <a:pPr indent="0" algn="l" rtl="0" eaLnBrk="0" fontAlgn="base" hangingPunct="0">
                        <a:spcAft>
                          <a:spcPct val="0"/>
                        </a:spcAft>
                        <a:buNone/>
                        <a:defRPr/>
                      </a:pPr>
                      <a:r>
                        <a:rPr lang="en-US" sz="2000" dirty="0"/>
                        <a:t>Controlling Company</a:t>
                      </a:r>
                      <a:endParaRPr lang="en-US" sz="2000" dirty="0">
                        <a:solidFill>
                          <a:schemeClr val="tx1"/>
                        </a:solidFill>
                        <a:latin typeface="Calibri" panose="020F0502020204030204" pitchFamily="34" charset="0"/>
                        <a:ea typeface="+mn-ea"/>
                        <a:cs typeface="+mn-cs"/>
                      </a:endParaRPr>
                    </a:p>
                  </a:txBody>
                  <a:tcPr marL="91435" marR="91435" marT="45722" marB="45722">
                    <a:solidFill>
                      <a:schemeClr val="bg1">
                        <a:lumMod val="75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61348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Grp="1" noChangeArrowheads="1"/>
          </p:cNvSpPr>
          <p:nvPr>
            <p:ph type="ctrTitle"/>
          </p:nvPr>
        </p:nvSpPr>
        <p:spPr>
          <a:xfrm>
            <a:off x="1240631" y="1628800"/>
            <a:ext cx="6767513" cy="1800201"/>
          </a:xfrm>
        </p:spPr>
        <p:txBody>
          <a:bodyPr/>
          <a:lstStyle/>
          <a:p>
            <a:pPr algn="ctr" eaLnBrk="1" hangingPunct="1"/>
            <a:r>
              <a:rPr lang="en-US" altLang="en-US" sz="4000" dirty="0">
                <a:solidFill>
                  <a:schemeClr val="tx1"/>
                </a:solidFill>
                <a:latin typeface="Calibri" panose="020F0502020204030204" pitchFamily="34" charset="0"/>
                <a:ea typeface="Arial Unicode MS" pitchFamily="34" charset="-128"/>
                <a:cs typeface="Arial Unicode MS" pitchFamily="34" charset="-128"/>
              </a:rPr>
              <a:t>Insurance Group’s </a:t>
            </a:r>
            <a:r>
              <a:rPr lang="en-US" altLang="en-US" sz="4000" kern="1200" dirty="0">
                <a:solidFill>
                  <a:schemeClr val="tx1"/>
                </a:solidFill>
                <a:latin typeface="Calibri" panose="020F0502020204030204" pitchFamily="34" charset="0"/>
                <a:ea typeface="ＭＳ Ｐゴシック" pitchFamily="1" charset="-128"/>
                <a:cs typeface="+mn-cs"/>
              </a:rPr>
              <a:t>Solvency</a:t>
            </a:r>
            <a:r>
              <a:rPr lang="en-US" altLang="en-US" sz="4000" dirty="0">
                <a:solidFill>
                  <a:schemeClr val="tx1"/>
                </a:solidFill>
                <a:latin typeface="Century Gothic" pitchFamily="34" charset="0"/>
                <a:ea typeface="Arial Unicode MS" pitchFamily="34" charset="-128"/>
                <a:cs typeface="Arial Unicode MS" pitchFamily="34" charset="-128"/>
              </a:rPr>
              <a:t> </a:t>
            </a:r>
            <a:r>
              <a:rPr lang="en-US" altLang="en-US" sz="4000" kern="1200" dirty="0">
                <a:solidFill>
                  <a:schemeClr val="tx1"/>
                </a:solidFill>
                <a:latin typeface="Calibri" panose="020F0502020204030204" pitchFamily="34" charset="0"/>
                <a:ea typeface="ＭＳ Ｐゴシック" pitchFamily="1" charset="-128"/>
                <a:cs typeface="+mn-cs"/>
              </a:rPr>
              <a:t>Requirements</a:t>
            </a:r>
          </a:p>
        </p:txBody>
      </p:sp>
    </p:spTree>
    <p:extLst>
      <p:ext uri="{BB962C8B-B14F-4D97-AF65-F5344CB8AC3E}">
        <p14:creationId xmlns:p14="http://schemas.microsoft.com/office/powerpoint/2010/main" val="1835283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a:xfrm>
            <a:off x="323528" y="1124744"/>
            <a:ext cx="8481764" cy="4116610"/>
          </a:xfrm>
        </p:spPr>
        <p:txBody>
          <a:bodyPr>
            <a:noAutofit/>
          </a:bodyPr>
          <a:lstStyle/>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Capital requirements are calculated using the deduction and aggregation method (D&amp;A method) – this is the default</a:t>
            </a:r>
          </a:p>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Insurance Groups can apply to use the Accounting and Consolidated Method (only SA Insurers)</a:t>
            </a:r>
          </a:p>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Proposed solvency requirements are set out in Financial Soundness Standards for Groups (FGSs)</a:t>
            </a:r>
          </a:p>
          <a:p>
            <a:pPr marL="666941" lvl="2" indent="0" eaLnBrk="1" fontAlgn="auto" hangingPunct="1">
              <a:spcAft>
                <a:spcPts val="0"/>
              </a:spcAft>
              <a:buClr>
                <a:schemeClr val="accent3"/>
              </a:buClr>
              <a:buFont typeface="Wingdings 2" pitchFamily="18" charset="2"/>
              <a:buNone/>
              <a:defRPr/>
            </a:pPr>
            <a:endParaRPr lang="en-ZA" dirty="0">
              <a:latin typeface="Century Gothic" pitchFamily="34" charset="0"/>
            </a:endParaRPr>
          </a:p>
        </p:txBody>
      </p:sp>
      <p:sp>
        <p:nvSpPr>
          <p:cNvPr id="21507" name="Rectangle 2"/>
          <p:cNvSpPr>
            <a:spLocks noGrp="1" noChangeArrowheads="1"/>
          </p:cNvSpPr>
          <p:nvPr>
            <p:ph type="title" idx="4294967295"/>
          </p:nvPr>
        </p:nvSpPr>
        <p:spPr>
          <a:xfrm>
            <a:off x="467544" y="332656"/>
            <a:ext cx="7916862" cy="681037"/>
          </a:xfrm>
        </p:spPr>
        <p:txBody>
          <a:bodyPr anchor="t"/>
          <a:lstStyle/>
          <a:p>
            <a:pPr algn="ctr" defTabSz="457200"/>
            <a:r>
              <a:rPr lang="en-US" altLang="en-US" sz="4000" dirty="0">
                <a:solidFill>
                  <a:schemeClr val="tx1"/>
                </a:solidFill>
                <a:latin typeface="Calibri" panose="020F0502020204030204" pitchFamily="34" charset="0"/>
                <a:sym typeface="Helvetica" pitchFamily="34" charset="0"/>
              </a:rPr>
              <a:t>General</a:t>
            </a:r>
          </a:p>
        </p:txBody>
      </p:sp>
    </p:spTree>
    <p:extLst>
      <p:ext uri="{BB962C8B-B14F-4D97-AF65-F5344CB8AC3E}">
        <p14:creationId xmlns:p14="http://schemas.microsoft.com/office/powerpoint/2010/main" val="286324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a:xfrm>
            <a:off x="266700" y="1124744"/>
            <a:ext cx="8713788" cy="5307806"/>
          </a:xfrm>
        </p:spPr>
        <p:txBody>
          <a:bodyPr>
            <a:noAutofit/>
          </a:bodyPr>
          <a:lstStyle/>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IFRS consolidated accounts starting point</a:t>
            </a:r>
          </a:p>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Apply the materiality limits to exclude</a:t>
            </a:r>
          </a:p>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Consider scoping in entities with significant influence over the group (operational and financial)</a:t>
            </a:r>
          </a:p>
          <a:p>
            <a:pPr marL="429768" indent="-256032" eaLnBrk="1" fontAlgn="auto" hangingPunct="1">
              <a:lnSpc>
                <a:spcPct val="150000"/>
              </a:lnSpc>
              <a:spcAft>
                <a:spcPts val="0"/>
              </a:spcAft>
              <a:buClr>
                <a:schemeClr val="accent3"/>
              </a:buClr>
              <a:buFont typeface="Georgia"/>
              <a:buChar char="•"/>
              <a:defRPr/>
            </a:pPr>
            <a:r>
              <a:rPr lang="en-ZA" sz="2400" dirty="0">
                <a:latin typeface="Calibri" panose="020F0502020204030204" pitchFamily="34" charset="0"/>
                <a:sym typeface="Helvetica" charset="0"/>
              </a:rPr>
              <a:t>Treatment of sub-groups (as scoped by the PA)</a:t>
            </a:r>
          </a:p>
          <a:p>
            <a:pPr marL="666941" lvl="2" indent="0" eaLnBrk="1" fontAlgn="auto" hangingPunct="1">
              <a:spcAft>
                <a:spcPts val="0"/>
              </a:spcAft>
              <a:buClr>
                <a:schemeClr val="accent3"/>
              </a:buClr>
              <a:buFont typeface="Wingdings 2" pitchFamily="18" charset="2"/>
              <a:buNone/>
              <a:defRPr/>
            </a:pPr>
            <a:endParaRPr lang="en-ZA" dirty="0">
              <a:latin typeface="Century Gothic" pitchFamily="34" charset="0"/>
            </a:endParaRPr>
          </a:p>
        </p:txBody>
      </p:sp>
      <p:sp>
        <p:nvSpPr>
          <p:cNvPr id="22531" name="Rectangle 2"/>
          <p:cNvSpPr>
            <a:spLocks noGrp="1" noChangeArrowheads="1"/>
          </p:cNvSpPr>
          <p:nvPr>
            <p:ph type="title" idx="4294967295"/>
          </p:nvPr>
        </p:nvSpPr>
        <p:spPr>
          <a:xfrm>
            <a:off x="395536" y="260648"/>
            <a:ext cx="7916862" cy="681037"/>
          </a:xfrm>
        </p:spPr>
        <p:txBody>
          <a:bodyPr anchor="t"/>
          <a:lstStyle/>
          <a:p>
            <a:pPr defTabSz="457200"/>
            <a:r>
              <a:rPr lang="en-US" altLang="en-US" sz="4000" dirty="0">
                <a:solidFill>
                  <a:schemeClr val="tx1"/>
                </a:solidFill>
                <a:latin typeface="Calibri" panose="020F0502020204030204" pitchFamily="34" charset="0"/>
                <a:ea typeface="+mn-ea"/>
                <a:cs typeface="+mn-cs"/>
                <a:sym typeface="Helvetica" pitchFamily="34" charset="0"/>
              </a:rPr>
              <a:t>Scope</a:t>
            </a:r>
            <a:r>
              <a:rPr lang="en-US" altLang="en-US" sz="4000" dirty="0">
                <a:solidFill>
                  <a:schemeClr val="tx1"/>
                </a:solidFill>
                <a:latin typeface="Calibri" panose="020F0502020204030204" pitchFamily="34" charset="0"/>
                <a:sym typeface="Helvetica" pitchFamily="34" charset="0"/>
              </a:rPr>
              <a:t> of insurance group</a:t>
            </a:r>
          </a:p>
        </p:txBody>
      </p:sp>
    </p:spTree>
    <p:extLst>
      <p:ext uri="{BB962C8B-B14F-4D97-AF65-F5344CB8AC3E}">
        <p14:creationId xmlns:p14="http://schemas.microsoft.com/office/powerpoint/2010/main" val="401096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4"/>
          <p:cNvSpPr>
            <a:spLocks noGrp="1"/>
          </p:cNvSpPr>
          <p:nvPr>
            <p:ph idx="1"/>
          </p:nvPr>
        </p:nvSpPr>
        <p:spPr>
          <a:xfrm>
            <a:off x="292100" y="1192213"/>
            <a:ext cx="8713788" cy="4887912"/>
          </a:xfrm>
        </p:spPr>
        <p:txBody>
          <a:bodyPr/>
          <a:lstStyle/>
          <a:p>
            <a:pPr marL="429768" indent="-256032" eaLnBrk="1" fontAlgn="auto" hangingPunct="1">
              <a:lnSpc>
                <a:spcPct val="150000"/>
              </a:lnSpc>
              <a:spcAft>
                <a:spcPts val="0"/>
              </a:spcAft>
              <a:buClr>
                <a:schemeClr val="accent3"/>
              </a:buClr>
              <a:buFont typeface="Georgia"/>
              <a:buChar char="•"/>
              <a:defRPr/>
            </a:pPr>
            <a:r>
              <a:rPr lang="en-ZA" altLang="en-US" sz="2400" dirty="0">
                <a:latin typeface="Calibri" panose="020F0502020204030204" pitchFamily="34" charset="0"/>
              </a:rPr>
              <a:t>Responsibility for the financial soundness rests with the board of directors of the controlling company </a:t>
            </a:r>
          </a:p>
          <a:p>
            <a:pPr marL="173736" indent="0" eaLnBrk="1" fontAlgn="auto" hangingPunct="1">
              <a:lnSpc>
                <a:spcPct val="150000"/>
              </a:lnSpc>
              <a:spcAft>
                <a:spcPts val="0"/>
              </a:spcAft>
              <a:buClr>
                <a:schemeClr val="accent3"/>
              </a:buClr>
              <a:buNone/>
              <a:defRPr/>
            </a:pPr>
            <a:endParaRPr lang="en-ZA" altLang="en-US" sz="2400" b="1" dirty="0">
              <a:latin typeface="Calibri" panose="020F0502020204030204" pitchFamily="34" charset="0"/>
            </a:endParaRPr>
          </a:p>
          <a:p>
            <a:pPr marL="173736"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Board of directors must:</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Ensure appropriate level and quality of Own Funds commensurate with risks </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Ensure </a:t>
            </a:r>
            <a:r>
              <a:rPr lang="en-ZA" altLang="en-US" sz="2000" dirty="0" err="1">
                <a:latin typeface="Calibri" panose="020F0502020204030204" pitchFamily="34" charset="0"/>
                <a:cs typeface="+mn-cs"/>
              </a:rPr>
              <a:t>fungibility</a:t>
            </a:r>
            <a:r>
              <a:rPr lang="en-ZA" altLang="en-US" sz="2000" dirty="0">
                <a:latin typeface="Calibri" panose="020F0502020204030204" pitchFamily="34" charset="0"/>
                <a:cs typeface="+mn-cs"/>
              </a:rPr>
              <a:t> and transferability of Own Funds across the insurance group to absorb group losses</a:t>
            </a:r>
          </a:p>
        </p:txBody>
      </p:sp>
      <p:sp>
        <p:nvSpPr>
          <p:cNvPr id="23555" name="Rectangle 2"/>
          <p:cNvSpPr>
            <a:spLocks noGrp="1" noChangeArrowheads="1"/>
          </p:cNvSpPr>
          <p:nvPr>
            <p:ph type="title" idx="4294967295"/>
          </p:nvPr>
        </p:nvSpPr>
        <p:spPr>
          <a:xfrm>
            <a:off x="417513" y="522288"/>
            <a:ext cx="7916862" cy="681037"/>
          </a:xfrm>
        </p:spPr>
        <p:txBody>
          <a:bodyPr anchor="t"/>
          <a:lstStyle/>
          <a:p>
            <a:pPr defTabSz="457200"/>
            <a:r>
              <a:rPr lang="en-US" altLang="en-US" sz="4000" dirty="0">
                <a:solidFill>
                  <a:schemeClr val="tx1"/>
                </a:solidFill>
                <a:latin typeface="Calibri" panose="020F0502020204030204" pitchFamily="34" charset="0"/>
              </a:rPr>
              <a:t>Roles and responsibilities</a:t>
            </a:r>
            <a:endParaRPr lang="en-US" altLang="en-US" sz="4000" dirty="0">
              <a:solidFill>
                <a:schemeClr val="tx1"/>
              </a:solidFill>
              <a:latin typeface="Calibri" panose="020F0502020204030204" pitchFamily="34" charset="0"/>
              <a:sym typeface="Helvetica" pitchFamily="34" charset="0"/>
            </a:endParaRPr>
          </a:p>
        </p:txBody>
      </p:sp>
    </p:spTree>
    <p:extLst>
      <p:ext uri="{BB962C8B-B14F-4D97-AF65-F5344CB8AC3E}">
        <p14:creationId xmlns:p14="http://schemas.microsoft.com/office/powerpoint/2010/main" val="1827808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4"/>
          <p:cNvSpPr>
            <a:spLocks noGrp="1"/>
          </p:cNvSpPr>
          <p:nvPr>
            <p:ph idx="1"/>
          </p:nvPr>
        </p:nvSpPr>
        <p:spPr>
          <a:xfrm>
            <a:off x="292100" y="1192213"/>
            <a:ext cx="8713788" cy="4541043"/>
          </a:xfrm>
        </p:spPr>
        <p:txBody>
          <a:bodyPr/>
          <a:lstStyle/>
          <a:p>
            <a:pPr marL="173736"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Board of directors must:</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Implement procedures to monitor financial soundness </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Identify any deterioration in its actual or expected capital resources or business conditions</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Notify, within 3 months, circumstances that could lead to breaches of the financial soundness requirements</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Seek approval before effecting any capital reduction at controlling company level (other than normal dividend payment)</a:t>
            </a:r>
          </a:p>
          <a:p>
            <a:pPr lvl="1">
              <a:buFont typeface="Arial" pitchFamily="34" charset="0"/>
              <a:buChar char="•"/>
            </a:pPr>
            <a:endParaRPr lang="en-ZA" altLang="en-US" sz="2000" dirty="0">
              <a:solidFill>
                <a:schemeClr val="tx1"/>
              </a:solidFill>
              <a:latin typeface="Century Gothic" pitchFamily="34" charset="0"/>
            </a:endParaRPr>
          </a:p>
          <a:p>
            <a:pPr lvl="1">
              <a:buFont typeface="Arial" pitchFamily="34" charset="0"/>
              <a:buChar char="•"/>
            </a:pPr>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p:txBody>
      </p:sp>
      <p:sp>
        <p:nvSpPr>
          <p:cNvPr id="23555" name="Rectangle 2"/>
          <p:cNvSpPr>
            <a:spLocks noGrp="1" noChangeArrowheads="1"/>
          </p:cNvSpPr>
          <p:nvPr>
            <p:ph type="title" idx="4294967295"/>
          </p:nvPr>
        </p:nvSpPr>
        <p:spPr>
          <a:xfrm>
            <a:off x="417513" y="522288"/>
            <a:ext cx="7916862" cy="681037"/>
          </a:xfrm>
        </p:spPr>
        <p:txBody>
          <a:bodyPr anchor="t"/>
          <a:lstStyle/>
          <a:p>
            <a:pPr defTabSz="457200"/>
            <a:r>
              <a:rPr lang="en-US" altLang="en-US" sz="4000" dirty="0">
                <a:solidFill>
                  <a:schemeClr val="tx1"/>
                </a:solidFill>
                <a:latin typeface="Calibri" panose="020F0502020204030204" pitchFamily="34" charset="0"/>
              </a:rPr>
              <a:t>Roles and responsibilities</a:t>
            </a:r>
            <a:endParaRPr lang="en-US" altLang="en-US" sz="4000" dirty="0">
              <a:solidFill>
                <a:schemeClr val="tx1"/>
              </a:solidFill>
              <a:latin typeface="Calibri" panose="020F0502020204030204" pitchFamily="34" charset="0"/>
              <a:sym typeface="Helvetica" pitchFamily="34" charset="0"/>
            </a:endParaRPr>
          </a:p>
        </p:txBody>
      </p:sp>
    </p:spTree>
    <p:extLst>
      <p:ext uri="{BB962C8B-B14F-4D97-AF65-F5344CB8AC3E}">
        <p14:creationId xmlns:p14="http://schemas.microsoft.com/office/powerpoint/2010/main" val="1180014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4"/>
          <p:cNvSpPr>
            <a:spLocks noGrp="1"/>
          </p:cNvSpPr>
          <p:nvPr>
            <p:ph idx="1"/>
          </p:nvPr>
        </p:nvSpPr>
        <p:spPr>
          <a:xfrm>
            <a:off x="323528" y="1124744"/>
            <a:ext cx="8713788" cy="4752528"/>
          </a:xfrm>
        </p:spPr>
        <p:txBody>
          <a:bodyPr/>
          <a:lstStyle/>
          <a:p>
            <a:pPr marL="173736"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Head of Actuarial Control responsibilities:</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Providing assurance on the accuracy of calculations</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Provide assurance on the  appropriateness of the assumptions used to determine Eligible Own Funds and SCR at the insurance group level</a:t>
            </a:r>
          </a:p>
          <a:p>
            <a:pPr marL="173736"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Auditor’s responsibilities:</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Audit the financial soundness of the insurance group</a:t>
            </a:r>
          </a:p>
          <a:p>
            <a:pPr marL="429768" lvl="1" indent="-256032" eaLnBrk="1" fontAlgn="auto" hangingPunct="1">
              <a:lnSpc>
                <a:spcPct val="150000"/>
              </a:lnSpc>
              <a:spcAft>
                <a:spcPts val="0"/>
              </a:spcAft>
              <a:buClr>
                <a:schemeClr val="accent3"/>
              </a:buClr>
              <a:buFont typeface="Georgia"/>
              <a:buChar char="•"/>
              <a:defRPr/>
            </a:pPr>
            <a:r>
              <a:rPr lang="en-ZA" altLang="en-US" sz="2000" dirty="0">
                <a:latin typeface="Calibri" panose="020F0502020204030204" pitchFamily="34" charset="0"/>
                <a:cs typeface="+mn-cs"/>
              </a:rPr>
              <a:t>Report on any matters identified that may cause the insurance group to be not financially sound</a:t>
            </a:r>
          </a:p>
          <a:p>
            <a:pPr lvl="1"/>
            <a:endParaRPr lang="en-ZA" altLang="en-US" sz="2000" dirty="0">
              <a:solidFill>
                <a:schemeClr val="tx1"/>
              </a:solidFill>
              <a:latin typeface="Century Gothic" pitchFamily="34" charset="0"/>
            </a:endParaRPr>
          </a:p>
          <a:p>
            <a:endParaRPr lang="en-ZA" altLang="en-US" sz="2200" dirty="0">
              <a:latin typeface="Century Gothic" pitchFamily="34" charset="0"/>
            </a:endParaRPr>
          </a:p>
          <a:p>
            <a:pPr lvl="1"/>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a:p>
            <a:pPr lvl="1"/>
            <a:endParaRPr lang="en-ZA" altLang="en-US" sz="2000" dirty="0">
              <a:solidFill>
                <a:schemeClr val="tx1"/>
              </a:solidFill>
              <a:latin typeface="Century Gothic" pitchFamily="34" charset="0"/>
            </a:endParaRPr>
          </a:p>
        </p:txBody>
      </p:sp>
      <p:sp>
        <p:nvSpPr>
          <p:cNvPr id="24579" name="Rectangle 2"/>
          <p:cNvSpPr>
            <a:spLocks noGrp="1" noChangeArrowheads="1"/>
          </p:cNvSpPr>
          <p:nvPr>
            <p:ph type="title" idx="4294967295"/>
          </p:nvPr>
        </p:nvSpPr>
        <p:spPr>
          <a:xfrm>
            <a:off x="467544" y="332656"/>
            <a:ext cx="7916862" cy="681037"/>
          </a:xfrm>
        </p:spPr>
        <p:txBody>
          <a:bodyPr anchor="t"/>
          <a:lstStyle/>
          <a:p>
            <a:pPr defTabSz="457200"/>
            <a:r>
              <a:rPr lang="en-US" altLang="en-US" sz="4000" dirty="0">
                <a:solidFill>
                  <a:schemeClr val="tx1"/>
                </a:solidFill>
                <a:latin typeface="Calibri" panose="020F0502020204030204" pitchFamily="34" charset="0"/>
              </a:rPr>
              <a:t>Roles and responsibilities</a:t>
            </a:r>
            <a:endParaRPr lang="en-US" altLang="en-US" sz="4000" dirty="0">
              <a:solidFill>
                <a:schemeClr val="tx1"/>
              </a:solidFill>
              <a:latin typeface="Calibri" panose="020F0502020204030204" pitchFamily="34" charset="0"/>
              <a:sym typeface="Helvetica" pitchFamily="34" charset="0"/>
            </a:endParaRPr>
          </a:p>
        </p:txBody>
      </p:sp>
    </p:spTree>
    <p:extLst>
      <p:ext uri="{BB962C8B-B14F-4D97-AF65-F5344CB8AC3E}">
        <p14:creationId xmlns:p14="http://schemas.microsoft.com/office/powerpoint/2010/main" val="532247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a:xfrm>
            <a:off x="251520" y="1052736"/>
            <a:ext cx="8713788" cy="4887912"/>
          </a:xfrm>
        </p:spPr>
        <p:txBody>
          <a:bodyPr>
            <a:noAutofit/>
          </a:bodyPr>
          <a:lstStyle/>
          <a:p>
            <a:pPr marL="173736" indent="0" eaLnBrk="1" fontAlgn="auto" hangingPunct="1">
              <a:lnSpc>
                <a:spcPct val="150000"/>
              </a:lnSpc>
              <a:spcAft>
                <a:spcPts val="0"/>
              </a:spcAft>
              <a:buClr>
                <a:schemeClr val="accent3"/>
              </a:buClr>
              <a:buNone/>
              <a:defRPr/>
            </a:pPr>
            <a:r>
              <a:rPr lang="en-ZA" sz="2400" b="1" dirty="0">
                <a:latin typeface="Calibri" panose="020F0502020204030204" pitchFamily="34" charset="0"/>
                <a:sym typeface="Helvetica" charset="0"/>
              </a:rPr>
              <a:t>Key principles are:</a:t>
            </a:r>
          </a:p>
          <a:p>
            <a:pPr marL="829818" lvl="1" indent="-256032" eaLnBrk="1" fontAlgn="auto" hangingPunct="1">
              <a:lnSpc>
                <a:spcPct val="150000"/>
              </a:lnSpc>
              <a:spcAft>
                <a:spcPts val="0"/>
              </a:spcAft>
              <a:buClr>
                <a:schemeClr val="accent3"/>
              </a:buClr>
              <a:buFont typeface="Georgia"/>
              <a:buChar char="•"/>
              <a:defRPr/>
            </a:pPr>
            <a:r>
              <a:rPr lang="en-ZA" sz="2000" dirty="0">
                <a:latin typeface="Calibri" panose="020F0502020204030204" pitchFamily="34" charset="0"/>
                <a:cs typeface="+mn-cs"/>
                <a:sym typeface="Helvetica" charset="0"/>
              </a:rPr>
              <a:t>Aggregation of each of the entities in the scope</a:t>
            </a:r>
          </a:p>
          <a:p>
            <a:pPr marL="829818" lvl="1" indent="-256032" eaLnBrk="1" fontAlgn="auto" hangingPunct="1">
              <a:lnSpc>
                <a:spcPct val="150000"/>
              </a:lnSpc>
              <a:spcAft>
                <a:spcPts val="0"/>
              </a:spcAft>
              <a:buClr>
                <a:schemeClr val="accent3"/>
              </a:buClr>
              <a:buFont typeface="Georgia"/>
              <a:buChar char="•"/>
              <a:defRPr/>
            </a:pPr>
            <a:r>
              <a:rPr lang="en-ZA" sz="2000" dirty="0">
                <a:latin typeface="Calibri" panose="020F0502020204030204" pitchFamily="34" charset="0"/>
                <a:cs typeface="+mn-cs"/>
                <a:sym typeface="Helvetica" charset="0"/>
              </a:rPr>
              <a:t>Elimination of intragroup transaction</a:t>
            </a:r>
          </a:p>
          <a:p>
            <a:pPr marL="829818" lvl="1" indent="-256032" eaLnBrk="1" fontAlgn="auto" hangingPunct="1">
              <a:lnSpc>
                <a:spcPct val="150000"/>
              </a:lnSpc>
              <a:spcAft>
                <a:spcPts val="0"/>
              </a:spcAft>
              <a:buClr>
                <a:schemeClr val="accent3"/>
              </a:buClr>
              <a:buFont typeface="Georgia"/>
              <a:buChar char="•"/>
              <a:defRPr/>
            </a:pPr>
            <a:r>
              <a:rPr lang="en-ZA" sz="2000" dirty="0">
                <a:latin typeface="Calibri" panose="020F0502020204030204" pitchFamily="34" charset="0"/>
                <a:cs typeface="+mn-cs"/>
                <a:sym typeface="Helvetica" charset="0"/>
              </a:rPr>
              <a:t>Type of entity will determine the valuation and capital requirements</a:t>
            </a:r>
          </a:p>
          <a:p>
            <a:pPr marL="829818" lvl="1" indent="-256032" eaLnBrk="1" fontAlgn="auto" hangingPunct="1">
              <a:lnSpc>
                <a:spcPct val="150000"/>
              </a:lnSpc>
              <a:spcAft>
                <a:spcPts val="0"/>
              </a:spcAft>
              <a:buClr>
                <a:schemeClr val="accent3"/>
              </a:buClr>
              <a:buFont typeface="Georgia"/>
              <a:buChar char="•"/>
              <a:defRPr/>
            </a:pPr>
            <a:r>
              <a:rPr lang="en-ZA" sz="2000" dirty="0">
                <a:latin typeface="Calibri" panose="020F0502020204030204" pitchFamily="34" charset="0"/>
                <a:cs typeface="+mn-cs"/>
                <a:sym typeface="Helvetica" charset="0"/>
              </a:rPr>
              <a:t>Only eligible own funds can count - transferability and </a:t>
            </a:r>
            <a:r>
              <a:rPr lang="en-ZA" sz="2000" dirty="0" err="1">
                <a:latin typeface="Calibri" panose="020F0502020204030204" pitchFamily="34" charset="0"/>
                <a:cs typeface="+mn-cs"/>
                <a:sym typeface="Helvetica" charset="0"/>
              </a:rPr>
              <a:t>fungibility</a:t>
            </a:r>
            <a:r>
              <a:rPr lang="en-ZA" sz="2000" dirty="0">
                <a:latin typeface="Calibri" panose="020F0502020204030204" pitchFamily="34" charset="0"/>
                <a:cs typeface="+mn-cs"/>
                <a:sym typeface="Helvetica" charset="0"/>
              </a:rPr>
              <a:t> considerations required</a:t>
            </a:r>
          </a:p>
          <a:p>
            <a:pPr marL="829818" lvl="1" indent="-256032" eaLnBrk="1" fontAlgn="auto" hangingPunct="1">
              <a:lnSpc>
                <a:spcPct val="150000"/>
              </a:lnSpc>
              <a:spcAft>
                <a:spcPts val="0"/>
              </a:spcAft>
              <a:buClr>
                <a:schemeClr val="accent3"/>
              </a:buClr>
              <a:buFont typeface="Georgia"/>
              <a:buChar char="•"/>
              <a:defRPr/>
            </a:pPr>
            <a:r>
              <a:rPr lang="en-ZA" sz="2000" dirty="0">
                <a:latin typeface="Calibri" panose="020F0502020204030204" pitchFamily="34" charset="0"/>
                <a:cs typeface="+mn-cs"/>
                <a:sym typeface="Helvetica" charset="0"/>
              </a:rPr>
              <a:t>No diversification benefit</a:t>
            </a:r>
          </a:p>
          <a:p>
            <a:pPr marL="666941" lvl="2" indent="0" eaLnBrk="1" fontAlgn="auto" hangingPunct="1">
              <a:spcAft>
                <a:spcPts val="0"/>
              </a:spcAft>
              <a:buClr>
                <a:schemeClr val="accent3"/>
              </a:buClr>
              <a:buFont typeface="Wingdings 2" pitchFamily="18" charset="2"/>
              <a:buNone/>
              <a:defRPr/>
            </a:pPr>
            <a:endParaRPr lang="en-ZA" dirty="0">
              <a:latin typeface="Century Gothic" pitchFamily="34" charset="0"/>
            </a:endParaRPr>
          </a:p>
        </p:txBody>
      </p:sp>
      <p:sp>
        <p:nvSpPr>
          <p:cNvPr id="25603" name="Rectangle 2"/>
          <p:cNvSpPr>
            <a:spLocks noGrp="1" noChangeArrowheads="1"/>
          </p:cNvSpPr>
          <p:nvPr>
            <p:ph type="title" idx="4294967295"/>
          </p:nvPr>
        </p:nvSpPr>
        <p:spPr>
          <a:xfrm>
            <a:off x="467544" y="260648"/>
            <a:ext cx="7916862" cy="681037"/>
          </a:xfrm>
        </p:spPr>
        <p:txBody>
          <a:bodyPr anchor="t"/>
          <a:lstStyle/>
          <a:p>
            <a:pPr defTabSz="457200"/>
            <a:r>
              <a:rPr lang="en-US" altLang="en-US" sz="4000" dirty="0">
                <a:solidFill>
                  <a:schemeClr val="tx1"/>
                </a:solidFill>
                <a:latin typeface="Calibri" panose="020F0502020204030204" pitchFamily="34" charset="0"/>
                <a:sym typeface="Helvetica" pitchFamily="34" charset="0"/>
              </a:rPr>
              <a:t>D&amp;A Method</a:t>
            </a:r>
          </a:p>
        </p:txBody>
      </p:sp>
    </p:spTree>
    <p:extLst>
      <p:ext uri="{BB962C8B-B14F-4D97-AF65-F5344CB8AC3E}">
        <p14:creationId xmlns:p14="http://schemas.microsoft.com/office/powerpoint/2010/main" val="1308944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611560" y="188640"/>
            <a:ext cx="7916862" cy="681037"/>
          </a:xfrm>
        </p:spPr>
        <p:txBody>
          <a:bodyPr anchor="t"/>
          <a:lstStyle/>
          <a:p>
            <a:pPr defTabSz="457200"/>
            <a:r>
              <a:rPr lang="en-US" altLang="en-US" sz="4000" dirty="0">
                <a:solidFill>
                  <a:schemeClr val="tx1"/>
                </a:solidFill>
                <a:latin typeface="Calibri" panose="020F0502020204030204" pitchFamily="34" charset="0"/>
              </a:rPr>
              <a:t>D&amp;A Method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2352587"/>
              </p:ext>
            </p:extLst>
          </p:nvPr>
        </p:nvGraphicFramePr>
        <p:xfrm>
          <a:off x="371475" y="980729"/>
          <a:ext cx="8509000" cy="4846272"/>
        </p:xfrm>
        <a:graphic>
          <a:graphicData uri="http://schemas.openxmlformats.org/drawingml/2006/table">
            <a:tbl>
              <a:tblPr firstRow="1" bandRow="1">
                <a:tableStyleId>{5C22544A-7EE6-4342-B048-85BDC9FD1C3A}</a:tableStyleId>
              </a:tblPr>
              <a:tblGrid>
                <a:gridCol w="2127250">
                  <a:extLst>
                    <a:ext uri="{9D8B030D-6E8A-4147-A177-3AD203B41FA5}">
                      <a16:colId xmlns:a16="http://schemas.microsoft.com/office/drawing/2014/main" val="20000"/>
                    </a:ext>
                  </a:extLst>
                </a:gridCol>
                <a:gridCol w="2127250">
                  <a:extLst>
                    <a:ext uri="{9D8B030D-6E8A-4147-A177-3AD203B41FA5}">
                      <a16:colId xmlns:a16="http://schemas.microsoft.com/office/drawing/2014/main" val="20001"/>
                    </a:ext>
                  </a:extLst>
                </a:gridCol>
                <a:gridCol w="2127250">
                  <a:extLst>
                    <a:ext uri="{9D8B030D-6E8A-4147-A177-3AD203B41FA5}">
                      <a16:colId xmlns:a16="http://schemas.microsoft.com/office/drawing/2014/main" val="20002"/>
                    </a:ext>
                  </a:extLst>
                </a:gridCol>
                <a:gridCol w="2127250">
                  <a:extLst>
                    <a:ext uri="{9D8B030D-6E8A-4147-A177-3AD203B41FA5}">
                      <a16:colId xmlns:a16="http://schemas.microsoft.com/office/drawing/2014/main" val="20003"/>
                    </a:ext>
                  </a:extLst>
                </a:gridCol>
              </a:tblGrid>
              <a:tr h="331506">
                <a:tc gridSpan="4">
                  <a:txBody>
                    <a:bodyPr/>
                    <a:lstStyle/>
                    <a:p>
                      <a:pPr algn="ctr"/>
                      <a:r>
                        <a:rPr lang="en-ZA" sz="1800" b="1" dirty="0">
                          <a:latin typeface="Calibri" panose="020F0502020204030204" pitchFamily="34" charset="0"/>
                        </a:rPr>
                        <a:t>Measures for solo Own</a:t>
                      </a:r>
                      <a:r>
                        <a:rPr lang="en-ZA" sz="1800" b="1" baseline="0" dirty="0">
                          <a:latin typeface="Calibri" panose="020F0502020204030204" pitchFamily="34" charset="0"/>
                        </a:rPr>
                        <a:t> Funds and solo SCR</a:t>
                      </a:r>
                      <a:endParaRPr lang="en-ZA" sz="1800" b="1" dirty="0">
                        <a:latin typeface="Calibri" panose="020F0502020204030204" pitchFamily="34" charset="0"/>
                      </a:endParaRPr>
                    </a:p>
                  </a:txBody>
                  <a:tcPr marL="91448" marR="91448" marT="45717" marB="45717"/>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10000"/>
                  </a:ext>
                </a:extLst>
              </a:tr>
              <a:tr h="331506">
                <a:tc>
                  <a:txBody>
                    <a:bodyPr/>
                    <a:lstStyle/>
                    <a:p>
                      <a:r>
                        <a:rPr lang="en-ZA" sz="1800" b="1" dirty="0">
                          <a:latin typeface="Calibri" panose="020F0502020204030204" pitchFamily="34" charset="0"/>
                        </a:rPr>
                        <a:t>Type of entity</a:t>
                      </a:r>
                    </a:p>
                  </a:txBody>
                  <a:tcPr marL="91448" marR="91448" marT="45717" marB="45717"/>
                </a:tc>
                <a:tc>
                  <a:txBody>
                    <a:bodyPr/>
                    <a:lstStyle/>
                    <a:p>
                      <a:r>
                        <a:rPr lang="en-ZA" sz="1800" b="1" dirty="0">
                          <a:latin typeface="Calibri" panose="020F0502020204030204" pitchFamily="34" charset="0"/>
                        </a:rPr>
                        <a:t>Own funds</a:t>
                      </a:r>
                    </a:p>
                  </a:txBody>
                  <a:tcPr marL="91448" marR="91448" marT="45717" marB="45717"/>
                </a:tc>
                <a:tc>
                  <a:txBody>
                    <a:bodyPr/>
                    <a:lstStyle/>
                    <a:p>
                      <a:r>
                        <a:rPr lang="en-ZA" sz="1800" b="1" dirty="0">
                          <a:latin typeface="Calibri" panose="020F0502020204030204" pitchFamily="34" charset="0"/>
                        </a:rPr>
                        <a:t>SCR</a:t>
                      </a:r>
                    </a:p>
                  </a:txBody>
                  <a:tcPr marL="91448" marR="91448" marT="45717" marB="45717"/>
                </a:tc>
                <a:tc>
                  <a:txBody>
                    <a:bodyPr/>
                    <a:lstStyle/>
                    <a:p>
                      <a:r>
                        <a:rPr lang="en-ZA" sz="1800" b="1" dirty="0">
                          <a:latin typeface="Calibri" panose="020F0502020204030204" pitchFamily="34" charset="0"/>
                        </a:rPr>
                        <a:t>Comment </a:t>
                      </a:r>
                    </a:p>
                  </a:txBody>
                  <a:tcPr marL="91448" marR="91448" marT="45717" marB="45717"/>
                </a:tc>
                <a:extLst>
                  <a:ext uri="{0D108BD9-81ED-4DB2-BD59-A6C34878D82A}">
                    <a16:rowId xmlns:a16="http://schemas.microsoft.com/office/drawing/2014/main" val="10001"/>
                  </a:ext>
                </a:extLst>
              </a:tr>
              <a:tr h="331506">
                <a:tc>
                  <a:txBody>
                    <a:bodyPr/>
                    <a:lstStyle/>
                    <a:p>
                      <a:r>
                        <a:rPr lang="en-ZA" sz="1800" dirty="0">
                          <a:solidFill>
                            <a:schemeClr val="tx1"/>
                          </a:solidFill>
                          <a:latin typeface="Calibri" panose="020F0502020204030204" pitchFamily="34" charset="0"/>
                        </a:rPr>
                        <a:t>SA insurer</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SAM</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SAM </a:t>
                      </a:r>
                    </a:p>
                  </a:txBody>
                  <a:tcPr marL="91448" marR="91448" marT="45717" marB="45717">
                    <a:solidFill>
                      <a:schemeClr val="tx2">
                        <a:lumMod val="20000"/>
                        <a:lumOff val="80000"/>
                      </a:schemeClr>
                    </a:solidFill>
                  </a:tcPr>
                </a:tc>
                <a:tc>
                  <a:txBody>
                    <a:bodyPr/>
                    <a:lstStyle/>
                    <a:p>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extLst>
                  <a:ext uri="{0D108BD9-81ED-4DB2-BD59-A6C34878D82A}">
                    <a16:rowId xmlns:a16="http://schemas.microsoft.com/office/drawing/2014/main" val="10002"/>
                  </a:ext>
                </a:extLst>
              </a:tr>
              <a:tr h="580140">
                <a:tc>
                  <a:txBody>
                    <a:bodyPr/>
                    <a:lstStyle/>
                    <a:p>
                      <a:r>
                        <a:rPr lang="en-ZA" sz="1800" dirty="0">
                          <a:solidFill>
                            <a:schemeClr val="tx1"/>
                          </a:solidFill>
                          <a:latin typeface="Calibri" panose="020F0502020204030204" pitchFamily="34" charset="0"/>
                        </a:rPr>
                        <a:t>Non- SA insurer (equivalent)</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Country</a:t>
                      </a:r>
                      <a:r>
                        <a:rPr lang="en-ZA" sz="1800" baseline="0" dirty="0">
                          <a:solidFill>
                            <a:schemeClr val="tx1"/>
                          </a:solidFill>
                          <a:latin typeface="Calibri" panose="020F0502020204030204" pitchFamily="34" charset="0"/>
                        </a:rPr>
                        <a:t> rules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Country rules</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PA</a:t>
                      </a:r>
                      <a:r>
                        <a:rPr lang="en-ZA" sz="1800" baseline="0" dirty="0">
                          <a:solidFill>
                            <a:schemeClr val="tx1"/>
                          </a:solidFill>
                          <a:latin typeface="Calibri" panose="020F0502020204030204" pitchFamily="34" charset="0"/>
                        </a:rPr>
                        <a:t> publish a list</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extLst>
                  <a:ext uri="{0D108BD9-81ED-4DB2-BD59-A6C34878D82A}">
                    <a16:rowId xmlns:a16="http://schemas.microsoft.com/office/drawing/2014/main" val="10003"/>
                  </a:ext>
                </a:extLst>
              </a:tr>
              <a:tr h="580140">
                <a:tc>
                  <a:txBody>
                    <a:bodyPr/>
                    <a:lstStyle/>
                    <a:p>
                      <a:r>
                        <a:rPr lang="en-ZA" sz="1800" dirty="0">
                          <a:solidFill>
                            <a:schemeClr val="tx1"/>
                          </a:solidFill>
                          <a:latin typeface="Calibri" panose="020F0502020204030204" pitchFamily="34" charset="0"/>
                        </a:rPr>
                        <a:t>Non-</a:t>
                      </a:r>
                      <a:r>
                        <a:rPr lang="en-ZA" sz="1800" baseline="0" dirty="0">
                          <a:solidFill>
                            <a:schemeClr val="tx1"/>
                          </a:solidFill>
                          <a:latin typeface="Calibri" panose="020F0502020204030204" pitchFamily="34" charset="0"/>
                        </a:rPr>
                        <a:t> SA insurer (non-equivalent)</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SAM or PA</a:t>
                      </a:r>
                      <a:r>
                        <a:rPr lang="en-ZA" sz="1800" baseline="0" dirty="0">
                          <a:solidFill>
                            <a:schemeClr val="tx1"/>
                          </a:solidFill>
                          <a:latin typeface="Calibri" panose="020F0502020204030204" pitchFamily="34" charset="0"/>
                        </a:rPr>
                        <a:t> approved method</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solidFill>
                            <a:schemeClr val="tx1"/>
                          </a:solidFill>
                          <a:latin typeface="Calibri" panose="020F0502020204030204" pitchFamily="34" charset="0"/>
                        </a:rPr>
                        <a:t>SAM or PA</a:t>
                      </a:r>
                      <a:r>
                        <a:rPr lang="en-ZA" sz="1800" baseline="0" dirty="0">
                          <a:solidFill>
                            <a:schemeClr val="tx1"/>
                          </a:solidFill>
                          <a:latin typeface="Calibri" panose="020F0502020204030204" pitchFamily="34" charset="0"/>
                        </a:rPr>
                        <a:t> approved method</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WIP</a:t>
                      </a:r>
                    </a:p>
                  </a:txBody>
                  <a:tcPr marL="91448" marR="91448" marT="45717" marB="45717">
                    <a:solidFill>
                      <a:schemeClr val="tx2">
                        <a:lumMod val="20000"/>
                        <a:lumOff val="80000"/>
                      </a:schemeClr>
                    </a:solidFill>
                  </a:tcPr>
                </a:tc>
                <a:extLst>
                  <a:ext uri="{0D108BD9-81ED-4DB2-BD59-A6C34878D82A}">
                    <a16:rowId xmlns:a16="http://schemas.microsoft.com/office/drawing/2014/main" val="10004"/>
                  </a:ext>
                </a:extLst>
              </a:tr>
              <a:tr h="580140">
                <a:tc>
                  <a:txBody>
                    <a:bodyPr/>
                    <a:lstStyle/>
                    <a:p>
                      <a:r>
                        <a:rPr lang="en-ZA" sz="1800" dirty="0">
                          <a:solidFill>
                            <a:schemeClr val="tx1"/>
                          </a:solidFill>
                          <a:latin typeface="Calibri" panose="020F0502020204030204" pitchFamily="34" charset="0"/>
                        </a:rPr>
                        <a:t>Other regulated entities</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Sectorial</a:t>
                      </a:r>
                      <a:r>
                        <a:rPr lang="en-ZA" sz="1800" baseline="0" dirty="0">
                          <a:solidFill>
                            <a:schemeClr val="tx1"/>
                          </a:solidFill>
                          <a:latin typeface="Calibri" panose="020F0502020204030204" pitchFamily="34" charset="0"/>
                        </a:rPr>
                        <a:t> rules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solidFill>
                            <a:schemeClr val="tx1"/>
                          </a:solidFill>
                          <a:latin typeface="Calibri" panose="020F0502020204030204" pitchFamily="34" charset="0"/>
                        </a:rPr>
                        <a:t>Sectorial rules</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Under</a:t>
                      </a:r>
                      <a:r>
                        <a:rPr lang="en-ZA" sz="1800" baseline="0" dirty="0">
                          <a:solidFill>
                            <a:schemeClr val="tx1"/>
                          </a:solidFill>
                          <a:latin typeface="Calibri" panose="020F0502020204030204" pitchFamily="34" charset="0"/>
                        </a:rPr>
                        <a:t> consideration</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extLst>
                  <a:ext uri="{0D108BD9-81ED-4DB2-BD59-A6C34878D82A}">
                    <a16:rowId xmlns:a16="http://schemas.microsoft.com/office/drawing/2014/main" val="10005"/>
                  </a:ext>
                </a:extLst>
              </a:tr>
              <a:tr h="1077408">
                <a:tc>
                  <a:txBody>
                    <a:bodyPr/>
                    <a:lstStyle/>
                    <a:p>
                      <a:r>
                        <a:rPr lang="en-ZA" sz="1800" dirty="0">
                          <a:solidFill>
                            <a:schemeClr val="tx1"/>
                          </a:solidFill>
                          <a:latin typeface="Calibri" panose="020F0502020204030204" pitchFamily="34" charset="0"/>
                        </a:rPr>
                        <a:t>Other</a:t>
                      </a:r>
                      <a:r>
                        <a:rPr lang="en-ZA" sz="1800" baseline="0" dirty="0">
                          <a:solidFill>
                            <a:schemeClr val="tx1"/>
                          </a:solidFill>
                          <a:latin typeface="Calibri" panose="020F0502020204030204" pitchFamily="34" charset="0"/>
                        </a:rPr>
                        <a:t> non-regulated entities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IFRS NAV</a:t>
                      </a:r>
                    </a:p>
                  </a:txBody>
                  <a:tcPr marL="91448" marR="91448" marT="45717" marB="45717">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solidFill>
                            <a:schemeClr val="tx1"/>
                          </a:solidFill>
                          <a:latin typeface="Calibri" panose="020F0502020204030204" pitchFamily="34" charset="0"/>
                        </a:rPr>
                        <a:t>Equity</a:t>
                      </a:r>
                      <a:r>
                        <a:rPr lang="en-ZA" sz="1800" baseline="0" dirty="0">
                          <a:solidFill>
                            <a:schemeClr val="tx1"/>
                          </a:solidFill>
                          <a:latin typeface="Calibri" panose="020F0502020204030204" pitchFamily="34" charset="0"/>
                        </a:rPr>
                        <a:t> shock under SAM solo requirements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Not aligned to banking</a:t>
                      </a:r>
                      <a:r>
                        <a:rPr lang="en-ZA" sz="1800" baseline="0" dirty="0">
                          <a:solidFill>
                            <a:schemeClr val="tx1"/>
                          </a:solidFill>
                          <a:latin typeface="Calibri" panose="020F0502020204030204" pitchFamily="34" charset="0"/>
                        </a:rPr>
                        <a:t> requirements. Does not capture risks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extLst>
                  <a:ext uri="{0D108BD9-81ED-4DB2-BD59-A6C34878D82A}">
                    <a16:rowId xmlns:a16="http://schemas.microsoft.com/office/drawing/2014/main" val="10006"/>
                  </a:ext>
                </a:extLst>
              </a:tr>
              <a:tr h="580140">
                <a:tc>
                  <a:txBody>
                    <a:bodyPr/>
                    <a:lstStyle/>
                    <a:p>
                      <a:r>
                        <a:rPr lang="en-ZA" sz="1800" dirty="0">
                          <a:solidFill>
                            <a:schemeClr val="tx1"/>
                          </a:solidFill>
                          <a:latin typeface="Calibri" panose="020F0502020204030204" pitchFamily="34" charset="0"/>
                        </a:rPr>
                        <a:t>Controlling company</a:t>
                      </a:r>
                    </a:p>
                  </a:txBody>
                  <a:tcPr marL="91448" marR="91448" marT="45717" marB="45717">
                    <a:solidFill>
                      <a:schemeClr val="tx2">
                        <a:lumMod val="20000"/>
                        <a:lumOff val="80000"/>
                      </a:schemeClr>
                    </a:solidFill>
                  </a:tcPr>
                </a:tc>
                <a:tc>
                  <a:txBody>
                    <a:bodyPr/>
                    <a:lstStyle/>
                    <a:p>
                      <a:r>
                        <a:rPr lang="en-ZA" sz="1800" dirty="0">
                          <a:solidFill>
                            <a:schemeClr val="tx1"/>
                          </a:solidFill>
                          <a:latin typeface="Calibri" panose="020F0502020204030204" pitchFamily="34" charset="0"/>
                        </a:rPr>
                        <a:t>IFRS NAV</a:t>
                      </a:r>
                    </a:p>
                  </a:txBody>
                  <a:tcPr marL="91448" marR="91448" marT="45717" marB="45717">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solidFill>
                            <a:schemeClr val="tx1"/>
                          </a:solidFill>
                          <a:latin typeface="Calibri" panose="020F0502020204030204" pitchFamily="34" charset="0"/>
                        </a:rPr>
                        <a:t>Equity shock</a:t>
                      </a:r>
                      <a:r>
                        <a:rPr lang="en-ZA" sz="1800" baseline="0" dirty="0">
                          <a:solidFill>
                            <a:schemeClr val="tx1"/>
                          </a:solidFill>
                          <a:latin typeface="Calibri" panose="020F0502020204030204" pitchFamily="34" charset="0"/>
                        </a:rPr>
                        <a:t> or see through basis</a:t>
                      </a:r>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tc>
                  <a:txBody>
                    <a:bodyPr/>
                    <a:lstStyle/>
                    <a:p>
                      <a:endParaRPr lang="en-ZA" sz="1800" dirty="0">
                        <a:solidFill>
                          <a:schemeClr val="tx1"/>
                        </a:solidFill>
                        <a:latin typeface="Calibri" panose="020F0502020204030204" pitchFamily="34" charset="0"/>
                      </a:endParaRPr>
                    </a:p>
                  </a:txBody>
                  <a:tcPr marL="91448" marR="91448" marT="45717" marB="45717">
                    <a:solidFill>
                      <a:schemeClr val="tx2">
                        <a:lumMod val="20000"/>
                        <a:lumOff val="8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49796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67544" y="116632"/>
            <a:ext cx="7916862" cy="681037"/>
          </a:xfrm>
        </p:spPr>
        <p:txBody>
          <a:bodyPr anchor="t"/>
          <a:lstStyle/>
          <a:p>
            <a:pPr defTabSz="457200"/>
            <a:r>
              <a:rPr lang="en-US" altLang="en-US" sz="4000" dirty="0">
                <a:solidFill>
                  <a:schemeClr val="tx1"/>
                </a:solidFill>
                <a:latin typeface="Calibri" panose="020F0502020204030204" pitchFamily="34" charset="0"/>
              </a:rPr>
              <a:t>Group eligible Own Funds</a:t>
            </a:r>
            <a:endParaRPr lang="en-US" altLang="en-US" sz="4000" dirty="0">
              <a:solidFill>
                <a:schemeClr val="tx1"/>
              </a:solidFill>
              <a:latin typeface="Calibri" panose="020F0502020204030204" pitchFamily="34" charset="0"/>
              <a:sym typeface="Helvetica" pitchFamily="34" charset="0"/>
            </a:endParaRPr>
          </a:p>
        </p:txBody>
      </p:sp>
      <p:sp>
        <p:nvSpPr>
          <p:cNvPr id="4" name="Rectangle 1"/>
          <p:cNvSpPr>
            <a:spLocks noGrp="1" noChangeArrowheads="1"/>
          </p:cNvSpPr>
          <p:nvPr>
            <p:ph idx="1"/>
          </p:nvPr>
        </p:nvSpPr>
        <p:spPr>
          <a:xfrm>
            <a:off x="179512" y="836712"/>
            <a:ext cx="8697788" cy="5115246"/>
          </a:xfrm>
        </p:spPr>
        <p:txBody>
          <a:bodyPr wrap="square">
            <a:spAutoFit/>
          </a:bodyPr>
          <a:lstStyle/>
          <a:p>
            <a:pPr marL="0" indent="0" eaLnBrk="1" fontAlgn="auto" hangingPunct="1">
              <a:lnSpc>
                <a:spcPct val="150000"/>
              </a:lnSpc>
              <a:spcAft>
                <a:spcPts val="0"/>
              </a:spcAft>
              <a:buClr>
                <a:schemeClr val="accent3"/>
              </a:buClr>
              <a:buNone/>
              <a:defRPr/>
            </a:pPr>
            <a:r>
              <a:rPr lang="en-AU" altLang="en-US" sz="2400" b="1" dirty="0">
                <a:latin typeface="Calibri" panose="020F0502020204030204" pitchFamily="34" charset="0"/>
              </a:rPr>
              <a:t>Step 1 – Eliminate intra-group transactions</a:t>
            </a:r>
          </a:p>
          <a:p>
            <a:pPr marL="0" indent="0" eaLnBrk="1" fontAlgn="auto" hangingPunct="1">
              <a:lnSpc>
                <a:spcPct val="150000"/>
              </a:lnSpc>
              <a:spcAft>
                <a:spcPts val="0"/>
              </a:spcAft>
              <a:buClr>
                <a:schemeClr val="accent3"/>
              </a:buClr>
              <a:buNone/>
              <a:defRPr/>
            </a:pPr>
            <a:r>
              <a:rPr lang="en-AU" altLang="en-US" sz="2400" dirty="0"/>
              <a:t>Following to be eliminated:</a:t>
            </a:r>
            <a:endParaRPr lang="en-ZA" altLang="en-US" sz="2400" dirty="0"/>
          </a:p>
          <a:p>
            <a:pPr lvl="1" eaLnBrk="1" fontAlgn="auto" hangingPunct="1">
              <a:spcAft>
                <a:spcPts val="0"/>
              </a:spcAft>
              <a:buClr>
                <a:schemeClr val="accent3"/>
              </a:buClr>
              <a:defRPr/>
            </a:pPr>
            <a:r>
              <a:rPr lang="en-AU" altLang="en-US" sz="2000" dirty="0">
                <a:cs typeface="+mn-cs"/>
              </a:rPr>
              <a:t>Loans</a:t>
            </a:r>
            <a:endParaRPr lang="en-ZA" altLang="en-US" sz="2000" dirty="0">
              <a:cs typeface="+mn-cs"/>
            </a:endParaRPr>
          </a:p>
          <a:p>
            <a:pPr lvl="1" eaLnBrk="1" fontAlgn="auto" hangingPunct="1">
              <a:spcAft>
                <a:spcPts val="0"/>
              </a:spcAft>
              <a:buClr>
                <a:schemeClr val="accent3"/>
              </a:buClr>
              <a:defRPr/>
            </a:pPr>
            <a:r>
              <a:rPr lang="en-AU" altLang="en-US" sz="2000" dirty="0">
                <a:cs typeface="+mn-cs"/>
              </a:rPr>
              <a:t>Guarantees and off-balance sheet transactions</a:t>
            </a:r>
            <a:endParaRPr lang="en-ZA" altLang="en-US" sz="2000" dirty="0">
              <a:cs typeface="+mn-cs"/>
            </a:endParaRPr>
          </a:p>
          <a:p>
            <a:pPr lvl="1" eaLnBrk="1" fontAlgn="auto" hangingPunct="1">
              <a:spcAft>
                <a:spcPts val="0"/>
              </a:spcAft>
              <a:buClr>
                <a:schemeClr val="accent3"/>
              </a:buClr>
              <a:defRPr/>
            </a:pPr>
            <a:r>
              <a:rPr lang="en-AU" altLang="en-US" sz="2000" dirty="0">
                <a:cs typeface="+mn-cs"/>
              </a:rPr>
              <a:t>Capital investments</a:t>
            </a:r>
            <a:endParaRPr lang="en-ZA" altLang="en-US" sz="2000" dirty="0">
              <a:cs typeface="+mn-cs"/>
            </a:endParaRPr>
          </a:p>
          <a:p>
            <a:pPr lvl="1" eaLnBrk="1" fontAlgn="auto" hangingPunct="1">
              <a:spcAft>
                <a:spcPts val="0"/>
              </a:spcAft>
              <a:buClr>
                <a:schemeClr val="accent3"/>
              </a:buClr>
              <a:defRPr/>
            </a:pPr>
            <a:r>
              <a:rPr lang="en-AU" altLang="en-US" sz="2000" dirty="0">
                <a:cs typeface="+mn-cs"/>
              </a:rPr>
              <a:t>Reinsurance</a:t>
            </a:r>
            <a:endParaRPr lang="en-ZA" altLang="en-US" sz="2000" dirty="0">
              <a:cs typeface="+mn-cs"/>
            </a:endParaRPr>
          </a:p>
          <a:p>
            <a:pPr lvl="1" eaLnBrk="1" fontAlgn="auto" hangingPunct="1">
              <a:spcAft>
                <a:spcPts val="0"/>
              </a:spcAft>
              <a:buClr>
                <a:schemeClr val="accent3"/>
              </a:buClr>
              <a:defRPr/>
            </a:pPr>
            <a:r>
              <a:rPr lang="en-AU" altLang="en-US" sz="2000" dirty="0">
                <a:cs typeface="+mn-cs"/>
              </a:rPr>
              <a:t>Cost-sharing arrangements</a:t>
            </a:r>
            <a:endParaRPr lang="en-ZA" altLang="en-US" sz="2000" dirty="0">
              <a:cs typeface="+mn-cs"/>
            </a:endParaRPr>
          </a:p>
          <a:p>
            <a:pPr lvl="1" eaLnBrk="1" fontAlgn="auto" hangingPunct="1">
              <a:spcAft>
                <a:spcPts val="0"/>
              </a:spcAft>
              <a:buClr>
                <a:schemeClr val="accent3"/>
              </a:buClr>
              <a:defRPr/>
            </a:pPr>
            <a:r>
              <a:rPr lang="en-AU" altLang="en-US" sz="2000" dirty="0">
                <a:cs typeface="+mn-cs"/>
              </a:rPr>
              <a:t>Risk-transfer transactions</a:t>
            </a:r>
            <a:endParaRPr lang="en-ZA" altLang="en-US" sz="2000" dirty="0">
              <a:cs typeface="+mn-cs"/>
            </a:endParaRPr>
          </a:p>
          <a:p>
            <a:pPr lvl="1" eaLnBrk="1" fontAlgn="auto" hangingPunct="1">
              <a:spcAft>
                <a:spcPts val="0"/>
              </a:spcAft>
              <a:buClr>
                <a:schemeClr val="accent3"/>
              </a:buClr>
              <a:defRPr/>
            </a:pPr>
            <a:r>
              <a:rPr lang="en-AU" altLang="en-US" sz="2000" dirty="0">
                <a:cs typeface="+mn-cs"/>
              </a:rPr>
              <a:t>Other transactions</a:t>
            </a:r>
            <a:endParaRPr lang="en-ZA" altLang="en-US" sz="2000" dirty="0">
              <a:cs typeface="+mn-cs"/>
            </a:endParaRPr>
          </a:p>
          <a:p>
            <a:pPr marL="109537" indent="0">
              <a:buFont typeface="Georgia" pitchFamily="18" charset="0"/>
              <a:buNone/>
              <a:defRPr/>
            </a:pPr>
            <a:endParaRPr lang="en-AU" altLang="en-US" sz="2000" dirty="0"/>
          </a:p>
          <a:p>
            <a:pPr>
              <a:defRPr/>
            </a:pPr>
            <a:endParaRPr lang="en-AU"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p:txBody>
      </p:sp>
    </p:spTree>
    <p:extLst>
      <p:ext uri="{BB962C8B-B14F-4D97-AF65-F5344CB8AC3E}">
        <p14:creationId xmlns:p14="http://schemas.microsoft.com/office/powerpoint/2010/main" val="2179329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395536" y="188640"/>
            <a:ext cx="7916862" cy="681037"/>
          </a:xfrm>
        </p:spPr>
        <p:txBody>
          <a:bodyPr anchor="t"/>
          <a:lstStyle/>
          <a:p>
            <a:pPr defTabSz="457200"/>
            <a:r>
              <a:rPr lang="en-US" altLang="en-US" sz="4000" dirty="0">
                <a:solidFill>
                  <a:schemeClr val="tx1"/>
                </a:solidFill>
                <a:latin typeface="Calibri" panose="020F0502020204030204" pitchFamily="34" charset="0"/>
              </a:rPr>
              <a:t>Group eligible Own Funds</a:t>
            </a:r>
            <a:endParaRPr lang="en-US" altLang="en-US" sz="4000" dirty="0">
              <a:solidFill>
                <a:schemeClr val="tx1"/>
              </a:solidFill>
              <a:latin typeface="Calibri" panose="020F0502020204030204" pitchFamily="34" charset="0"/>
              <a:sym typeface="Helvetica" pitchFamily="34" charset="0"/>
            </a:endParaRPr>
          </a:p>
        </p:txBody>
      </p:sp>
      <p:sp>
        <p:nvSpPr>
          <p:cNvPr id="4" name="Rectangle 1"/>
          <p:cNvSpPr>
            <a:spLocks noGrp="1" noChangeArrowheads="1"/>
          </p:cNvSpPr>
          <p:nvPr>
            <p:ph idx="1"/>
          </p:nvPr>
        </p:nvSpPr>
        <p:spPr>
          <a:xfrm>
            <a:off x="107504" y="836712"/>
            <a:ext cx="9036496" cy="6272486"/>
          </a:xfrm>
        </p:spPr>
        <p:txBody>
          <a:bodyPr wrap="square">
            <a:spAutoFit/>
          </a:bodyPr>
          <a:lstStyle/>
          <a:p>
            <a:pPr marL="0"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Step 2 – Assess restrictions on the availability of certain group Own Funds</a:t>
            </a:r>
          </a:p>
          <a:p>
            <a:pPr eaLnBrk="1" fontAlgn="auto" hangingPunct="1">
              <a:lnSpc>
                <a:spcPct val="150000"/>
              </a:lnSpc>
              <a:spcAft>
                <a:spcPts val="0"/>
              </a:spcAft>
              <a:buClr>
                <a:schemeClr val="accent3"/>
              </a:buClr>
              <a:buFont typeface="Arial" panose="020B0604020202020204" pitchFamily="34" charset="0"/>
              <a:buChar char="•"/>
              <a:defRPr/>
            </a:pPr>
            <a:r>
              <a:rPr lang="en-ZA" altLang="en-US" sz="2400" dirty="0"/>
              <a:t>Own Funds that are non-fungible or non-transferable</a:t>
            </a:r>
          </a:p>
          <a:p>
            <a:pPr eaLnBrk="1" fontAlgn="auto" hangingPunct="1">
              <a:lnSpc>
                <a:spcPct val="150000"/>
              </a:lnSpc>
              <a:spcAft>
                <a:spcPts val="0"/>
              </a:spcAft>
              <a:buClr>
                <a:schemeClr val="accent3"/>
              </a:buClr>
              <a:defRPr/>
            </a:pPr>
            <a:r>
              <a:rPr lang="en-ZA" altLang="en-US" sz="2400" dirty="0"/>
              <a:t>Assessment:</a:t>
            </a:r>
          </a:p>
          <a:p>
            <a:pPr lvl="1" eaLnBrk="1" fontAlgn="auto" hangingPunct="1">
              <a:lnSpc>
                <a:spcPct val="150000"/>
              </a:lnSpc>
              <a:spcAft>
                <a:spcPts val="0"/>
              </a:spcAft>
              <a:buClr>
                <a:schemeClr val="accent3"/>
              </a:buClr>
              <a:defRPr/>
            </a:pPr>
            <a:r>
              <a:rPr lang="en-ZA" altLang="en-US" sz="2000" dirty="0">
                <a:cs typeface="+mn-cs"/>
              </a:rPr>
              <a:t>Restrictions due to legal or regulatory requirements i.e. ring-fenced funds, exchange controls or unable to be available within 9 months</a:t>
            </a:r>
          </a:p>
          <a:p>
            <a:pPr lvl="1" eaLnBrk="1" fontAlgn="auto" hangingPunct="1">
              <a:lnSpc>
                <a:spcPct val="150000"/>
              </a:lnSpc>
              <a:spcAft>
                <a:spcPts val="0"/>
              </a:spcAft>
              <a:buClr>
                <a:schemeClr val="accent3"/>
              </a:buClr>
              <a:defRPr/>
            </a:pPr>
            <a:r>
              <a:rPr lang="en-ZA" altLang="en-US" sz="2000" dirty="0">
                <a:cs typeface="+mn-cs"/>
              </a:rPr>
              <a:t>Ancillary Own Funds of participations i.e. hybrid capital instruments and subordinated liabilities not issued or guaranteed and deferred tax assets</a:t>
            </a:r>
          </a:p>
          <a:p>
            <a:pPr eaLnBrk="1" fontAlgn="auto" hangingPunct="1">
              <a:spcAft>
                <a:spcPts val="0"/>
              </a:spcAft>
              <a:buClr>
                <a:schemeClr val="accent3"/>
              </a:buClr>
              <a:defRPr/>
            </a:pPr>
            <a:endParaRPr lang="en-ZA" altLang="en-US" sz="2000" dirty="0"/>
          </a:p>
          <a:p>
            <a:pPr marL="109537" indent="0" eaLnBrk="1" fontAlgn="auto" hangingPunct="1">
              <a:spcAft>
                <a:spcPts val="0"/>
              </a:spcAft>
              <a:buClr>
                <a:schemeClr val="accent3"/>
              </a:buClr>
              <a:buFont typeface="Georgia" pitchFamily="18" charset="0"/>
              <a:buNone/>
              <a:defRPr/>
            </a:pPr>
            <a:endParaRPr lang="en-ZA" altLang="en-US" sz="2000" dirty="0"/>
          </a:p>
          <a:p>
            <a:pPr marL="109537" indent="0" eaLnBrk="1" fontAlgn="auto" hangingPunct="1">
              <a:spcAft>
                <a:spcPts val="0"/>
              </a:spcAft>
              <a:buClr>
                <a:schemeClr val="accent3"/>
              </a:buClr>
              <a:buFont typeface="Georgia" pitchFamily="18" charset="0"/>
              <a:buNone/>
              <a:defRPr/>
            </a:pPr>
            <a:endParaRPr lang="en-AU" altLang="en-US" sz="2000" dirty="0"/>
          </a:p>
          <a:p>
            <a:pPr eaLnBrk="1" fontAlgn="auto" hangingPunct="1">
              <a:spcAft>
                <a:spcPts val="0"/>
              </a:spcAft>
              <a:buClr>
                <a:schemeClr val="accent3"/>
              </a:buClr>
              <a:defRPr/>
            </a:pPr>
            <a:endParaRPr lang="en-AU" altLang="en-US" sz="2000" dirty="0"/>
          </a:p>
          <a:p>
            <a:pPr eaLnBrk="1" fontAlgn="auto" hangingPunct="1">
              <a:spcAft>
                <a:spcPts val="0"/>
              </a:spcAft>
              <a:buClr>
                <a:schemeClr val="accent3"/>
              </a:buClr>
              <a:defRPr/>
            </a:pPr>
            <a:endParaRPr lang="en-ZA" altLang="en-US" sz="2000" dirty="0"/>
          </a:p>
        </p:txBody>
      </p:sp>
    </p:spTree>
    <p:extLst>
      <p:ext uri="{BB962C8B-B14F-4D97-AF65-F5344CB8AC3E}">
        <p14:creationId xmlns:p14="http://schemas.microsoft.com/office/powerpoint/2010/main" val="2070562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395536" y="188640"/>
            <a:ext cx="7916862" cy="681037"/>
          </a:xfrm>
        </p:spPr>
        <p:txBody>
          <a:bodyPr anchor="t"/>
          <a:lstStyle/>
          <a:p>
            <a:pPr defTabSz="457200"/>
            <a:r>
              <a:rPr lang="en-US" altLang="en-US" sz="4000" dirty="0">
                <a:solidFill>
                  <a:schemeClr val="tx1"/>
                </a:solidFill>
                <a:latin typeface="Calibri" panose="020F0502020204030204" pitchFamily="34" charset="0"/>
              </a:rPr>
              <a:t>Group eligible Own Funds</a:t>
            </a:r>
            <a:endParaRPr lang="en-US" altLang="en-US" sz="4000" dirty="0">
              <a:solidFill>
                <a:schemeClr val="tx1"/>
              </a:solidFill>
              <a:latin typeface="Calibri" panose="020F0502020204030204" pitchFamily="34" charset="0"/>
              <a:sym typeface="Helvetica" pitchFamily="34" charset="0"/>
            </a:endParaRPr>
          </a:p>
        </p:txBody>
      </p:sp>
      <p:sp>
        <p:nvSpPr>
          <p:cNvPr id="4" name="Rectangle 1"/>
          <p:cNvSpPr>
            <a:spLocks noGrp="1" noChangeArrowheads="1"/>
          </p:cNvSpPr>
          <p:nvPr>
            <p:ph idx="1"/>
          </p:nvPr>
        </p:nvSpPr>
        <p:spPr>
          <a:xfrm>
            <a:off x="251520" y="1052736"/>
            <a:ext cx="8380413" cy="4819781"/>
          </a:xfrm>
        </p:spPr>
        <p:txBody>
          <a:bodyPr>
            <a:spAutoFit/>
          </a:bodyPr>
          <a:lstStyle/>
          <a:p>
            <a:pPr marL="0" indent="0" eaLnBrk="1" fontAlgn="auto" hangingPunct="1">
              <a:spcAft>
                <a:spcPts val="0"/>
              </a:spcAft>
              <a:buClr>
                <a:schemeClr val="accent3"/>
              </a:buClr>
              <a:buNone/>
              <a:defRPr/>
            </a:pPr>
            <a:r>
              <a:rPr lang="en-ZA" altLang="en-US" sz="2400" b="1" dirty="0">
                <a:latin typeface="Calibri" panose="020F0502020204030204" pitchFamily="34" charset="0"/>
              </a:rPr>
              <a:t>Step 3 – Aggregate adjusted solo Own Funds</a:t>
            </a:r>
          </a:p>
          <a:p>
            <a:pPr eaLnBrk="1" fontAlgn="auto" hangingPunct="1">
              <a:spcAft>
                <a:spcPts val="0"/>
              </a:spcAft>
              <a:buClr>
                <a:schemeClr val="accent3"/>
              </a:buClr>
              <a:defRPr/>
            </a:pPr>
            <a:r>
              <a:rPr lang="en-ZA" altLang="en-US" sz="2400" b="1" dirty="0">
                <a:latin typeface="Calibri" panose="020F0502020204030204" pitchFamily="34" charset="0"/>
              </a:rPr>
              <a:t>Aggregation is the sum of:</a:t>
            </a:r>
          </a:p>
          <a:p>
            <a:pPr lvl="1" eaLnBrk="1" fontAlgn="auto" hangingPunct="1">
              <a:spcAft>
                <a:spcPts val="0"/>
              </a:spcAft>
              <a:buClr>
                <a:schemeClr val="accent3"/>
              </a:buClr>
              <a:defRPr/>
            </a:pPr>
            <a:r>
              <a:rPr lang="en-ZA" sz="2400" dirty="0">
                <a:latin typeface="Calibri" panose="020F0502020204030204" pitchFamily="34" charset="0"/>
                <a:cs typeface="+mn-cs"/>
              </a:rPr>
              <a:t>Adjusted Own Funds of the controlling company;</a:t>
            </a:r>
          </a:p>
          <a:p>
            <a:pPr lvl="1" eaLnBrk="1" fontAlgn="auto" hangingPunct="1">
              <a:spcAft>
                <a:spcPts val="0"/>
              </a:spcAft>
              <a:buClr>
                <a:schemeClr val="accent3"/>
              </a:buClr>
              <a:defRPr/>
            </a:pPr>
            <a:r>
              <a:rPr lang="en-ZA" altLang="en-US" sz="2400" dirty="0">
                <a:latin typeface="Calibri" panose="020F0502020204030204" pitchFamily="34" charset="0"/>
                <a:cs typeface="+mn-cs"/>
              </a:rPr>
              <a:t>Adjusted solo Own Funds of each participation (pro-rata)</a:t>
            </a:r>
          </a:p>
          <a:p>
            <a:pPr>
              <a:defRPr/>
            </a:pPr>
            <a:endParaRPr lang="en-ZA"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a:p>
            <a:pPr marL="109537" indent="0">
              <a:buFont typeface="Georgia" pitchFamily="18" charset="0"/>
              <a:buNone/>
              <a:defRPr/>
            </a:pPr>
            <a:endParaRPr lang="en-ZA" altLang="en-US" sz="2000" dirty="0">
              <a:latin typeface="Century Gothic" panose="020B0502020202020204" pitchFamily="34" charset="0"/>
            </a:endParaRPr>
          </a:p>
          <a:p>
            <a:pPr marL="109537" indent="0">
              <a:buFont typeface="Georgia" pitchFamily="18" charset="0"/>
              <a:buNone/>
              <a:defRPr/>
            </a:pPr>
            <a:endParaRPr lang="en-AU" altLang="en-US" sz="2400" dirty="0">
              <a:latin typeface="Century Gothic" panose="020B0502020202020204" pitchFamily="34" charset="0"/>
            </a:endParaRPr>
          </a:p>
          <a:p>
            <a:pPr>
              <a:defRPr/>
            </a:pPr>
            <a:endParaRPr lang="en-AU"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p:txBody>
      </p:sp>
    </p:spTree>
    <p:extLst>
      <p:ext uri="{BB962C8B-B14F-4D97-AF65-F5344CB8AC3E}">
        <p14:creationId xmlns:p14="http://schemas.microsoft.com/office/powerpoint/2010/main" val="893750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395536" y="260648"/>
            <a:ext cx="7916862" cy="681037"/>
          </a:xfrm>
        </p:spPr>
        <p:txBody>
          <a:bodyPr anchor="t"/>
          <a:lstStyle/>
          <a:p>
            <a:pPr defTabSz="457200"/>
            <a:r>
              <a:rPr lang="en-US" altLang="en-US" sz="4000" dirty="0">
                <a:solidFill>
                  <a:schemeClr val="tx1"/>
                </a:solidFill>
                <a:latin typeface="Calibri" panose="020F0502020204030204" pitchFamily="34" charset="0"/>
              </a:rPr>
              <a:t>Group eligible Own Funds</a:t>
            </a:r>
            <a:endParaRPr lang="en-US" altLang="en-US" sz="4000" dirty="0">
              <a:solidFill>
                <a:schemeClr val="tx1"/>
              </a:solidFill>
              <a:latin typeface="Calibri" panose="020F0502020204030204" pitchFamily="34" charset="0"/>
              <a:sym typeface="Helvetica" pitchFamily="34" charset="0"/>
            </a:endParaRPr>
          </a:p>
        </p:txBody>
      </p:sp>
      <p:sp>
        <p:nvSpPr>
          <p:cNvPr id="4" name="Rectangle 1"/>
          <p:cNvSpPr>
            <a:spLocks noGrp="1" noChangeArrowheads="1"/>
          </p:cNvSpPr>
          <p:nvPr>
            <p:ph idx="1"/>
          </p:nvPr>
        </p:nvSpPr>
        <p:spPr>
          <a:xfrm>
            <a:off x="251520" y="908720"/>
            <a:ext cx="8380413" cy="3231654"/>
          </a:xfrm>
        </p:spPr>
        <p:txBody>
          <a:bodyPr>
            <a:spAutoFit/>
          </a:bodyPr>
          <a:lstStyle/>
          <a:p>
            <a:pPr marL="0"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Step 4 – Apply eligibility limits</a:t>
            </a:r>
          </a:p>
          <a:p>
            <a:pPr>
              <a:defRPr/>
            </a:pPr>
            <a:endParaRPr lang="en-ZA"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a:p>
            <a:pPr marL="109537" indent="0">
              <a:buFont typeface="Georgia" pitchFamily="18" charset="0"/>
              <a:buNone/>
              <a:defRPr/>
            </a:pPr>
            <a:endParaRPr lang="en-ZA" altLang="en-US" sz="2000" dirty="0">
              <a:latin typeface="Century Gothic" panose="020B0502020202020204" pitchFamily="34" charset="0"/>
            </a:endParaRPr>
          </a:p>
          <a:p>
            <a:pPr marL="109537" indent="0">
              <a:buFont typeface="Georgia" pitchFamily="18" charset="0"/>
              <a:buNone/>
              <a:defRPr/>
            </a:pPr>
            <a:endParaRPr lang="en-AU" altLang="en-US" sz="2400" dirty="0">
              <a:latin typeface="Century Gothic" panose="020B0502020202020204" pitchFamily="34" charset="0"/>
            </a:endParaRPr>
          </a:p>
          <a:p>
            <a:pPr>
              <a:defRPr/>
            </a:pPr>
            <a:endParaRPr lang="en-AU"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p:txBody>
      </p:sp>
      <p:graphicFrame>
        <p:nvGraphicFramePr>
          <p:cNvPr id="5" name="Content Placeholder 3"/>
          <p:cNvGraphicFramePr>
            <a:graphicFrameLocks/>
          </p:cNvGraphicFramePr>
          <p:nvPr>
            <p:extLst>
              <p:ext uri="{D42A27DB-BD31-4B8C-83A1-F6EECF244321}">
                <p14:modId xmlns:p14="http://schemas.microsoft.com/office/powerpoint/2010/main" val="1993244636"/>
              </p:ext>
            </p:extLst>
          </p:nvPr>
        </p:nvGraphicFramePr>
        <p:xfrm>
          <a:off x="179512" y="1628800"/>
          <a:ext cx="8434387" cy="3770760"/>
        </p:xfrm>
        <a:graphic>
          <a:graphicData uri="http://schemas.openxmlformats.org/drawingml/2006/table">
            <a:tbl>
              <a:tblPr firstRow="1" bandRow="1">
                <a:tableStyleId>{5C22544A-7EE6-4342-B048-85BDC9FD1C3A}</a:tableStyleId>
              </a:tblPr>
              <a:tblGrid>
                <a:gridCol w="3770121">
                  <a:extLst>
                    <a:ext uri="{9D8B030D-6E8A-4147-A177-3AD203B41FA5}">
                      <a16:colId xmlns:a16="http://schemas.microsoft.com/office/drawing/2014/main" val="20000"/>
                    </a:ext>
                  </a:extLst>
                </a:gridCol>
                <a:gridCol w="4664266">
                  <a:extLst>
                    <a:ext uri="{9D8B030D-6E8A-4147-A177-3AD203B41FA5}">
                      <a16:colId xmlns:a16="http://schemas.microsoft.com/office/drawing/2014/main" val="20001"/>
                    </a:ext>
                  </a:extLst>
                </a:gridCol>
              </a:tblGrid>
              <a:tr h="3321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t>Type of entity</a:t>
                      </a:r>
                      <a:endParaRPr lang="en-ZA" sz="1800" b="1" dirty="0">
                        <a:solidFill>
                          <a:schemeClr val="tx1"/>
                        </a:solidFill>
                        <a:latin typeface="Calibri" panose="020F0502020204030204" pitchFamily="34" charset="0"/>
                      </a:endParaRPr>
                    </a:p>
                  </a:txBody>
                  <a:tcPr marL="91464" marR="91464" marT="45715" marB="4571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a:t>Eligibility</a:t>
                      </a:r>
                      <a:r>
                        <a:rPr lang="en-ZA" sz="1800" baseline="0" dirty="0"/>
                        <a:t> limits related to </a:t>
                      </a:r>
                      <a:r>
                        <a:rPr lang="en-ZA" sz="1800" baseline="0" dirty="0" err="1"/>
                        <a:t>tiering</a:t>
                      </a:r>
                      <a:endParaRPr lang="en-ZA" sz="1800" b="1" dirty="0">
                        <a:solidFill>
                          <a:schemeClr val="tx1"/>
                        </a:solidFill>
                        <a:latin typeface="Calibri" panose="020F0502020204030204" pitchFamily="34" charset="0"/>
                      </a:endParaRPr>
                    </a:p>
                  </a:txBody>
                  <a:tcPr marL="91464" marR="91464" marT="45715" marB="45715"/>
                </a:tc>
                <a:extLst>
                  <a:ext uri="{0D108BD9-81ED-4DB2-BD59-A6C34878D82A}">
                    <a16:rowId xmlns:a16="http://schemas.microsoft.com/office/drawing/2014/main" val="10000"/>
                  </a:ext>
                </a:extLst>
              </a:tr>
              <a:tr h="3405010">
                <a:tc>
                  <a:txBody>
                    <a:bodyPr/>
                    <a:lstStyle/>
                    <a:p>
                      <a:r>
                        <a:rPr lang="en-ZA" sz="1600" dirty="0"/>
                        <a:t>SA insurer</a:t>
                      </a:r>
                    </a:p>
                    <a:p>
                      <a:r>
                        <a:rPr lang="en-ZA" sz="1600" dirty="0"/>
                        <a:t>Non- SA insurer (non-equivalent)</a:t>
                      </a:r>
                    </a:p>
                    <a:p>
                      <a:r>
                        <a:rPr lang="en-ZA" sz="1600" dirty="0"/>
                        <a:t>Controlling company (not insurer)</a:t>
                      </a:r>
                    </a:p>
                    <a:p>
                      <a:r>
                        <a:rPr lang="en-ZA" sz="1600" dirty="0"/>
                        <a:t>Intermediate holding company</a:t>
                      </a:r>
                    </a:p>
                    <a:p>
                      <a:r>
                        <a:rPr lang="en-ZA" sz="1600" dirty="0"/>
                        <a:t>Non regulated entity</a:t>
                      </a:r>
                    </a:p>
                    <a:p>
                      <a:endParaRPr lang="en-ZA" sz="1600" dirty="0"/>
                    </a:p>
                    <a:p>
                      <a:endParaRPr lang="en-ZA" sz="1600" dirty="0">
                        <a:solidFill>
                          <a:schemeClr val="tx1"/>
                        </a:solidFill>
                        <a:latin typeface="Calibri" panose="020F0502020204030204" pitchFamily="34" charset="0"/>
                      </a:endParaRPr>
                    </a:p>
                  </a:txBody>
                  <a:tcPr marL="91464" marR="91464" marT="45715" marB="45715">
                    <a:solidFill>
                      <a:schemeClr val="bg1">
                        <a:lumMod val="75000"/>
                      </a:schemeClr>
                    </a:solidFill>
                  </a:tcPr>
                </a:tc>
                <a:tc>
                  <a:txBody>
                    <a:bodyPr/>
                    <a:lstStyle/>
                    <a:p>
                      <a:r>
                        <a:rPr lang="en-ZA" sz="1600" dirty="0"/>
                        <a:t>SCR and MCR:</a:t>
                      </a:r>
                    </a:p>
                    <a:p>
                      <a:pPr marL="285750" indent="-285750">
                        <a:buFont typeface="Arial" panose="020B0604020202020204" pitchFamily="34" charset="0"/>
                        <a:buChar char="•"/>
                      </a:pPr>
                      <a:r>
                        <a:rPr lang="en-ZA" sz="1600" dirty="0"/>
                        <a:t>T3 BOF</a:t>
                      </a:r>
                      <a:r>
                        <a:rPr lang="en-ZA" sz="1600" baseline="0" dirty="0"/>
                        <a:t> </a:t>
                      </a:r>
                      <a:r>
                        <a:rPr lang="en-ZA" sz="1600" dirty="0"/>
                        <a:t>to cover SCR, not to cover MCR</a:t>
                      </a:r>
                    </a:p>
                    <a:p>
                      <a:pPr marL="285750" indent="-285750">
                        <a:buFont typeface="Arial" panose="020B0604020202020204" pitchFamily="34" charset="0"/>
                        <a:buChar char="•"/>
                      </a:pPr>
                      <a:r>
                        <a:rPr lang="en-ZA" sz="1600" dirty="0"/>
                        <a:t>Ancillary OF to cover SCR, not to cover MCR</a:t>
                      </a:r>
                    </a:p>
                    <a:p>
                      <a:pPr marL="0" indent="0">
                        <a:buFont typeface="Arial" panose="020B0604020202020204" pitchFamily="34" charset="0"/>
                        <a:buNone/>
                      </a:pPr>
                      <a:endParaRPr lang="en-ZA" sz="1600" baseline="0" dirty="0"/>
                    </a:p>
                    <a:p>
                      <a:pPr marL="0" indent="0">
                        <a:buFont typeface="Arial" panose="020B0604020202020204" pitchFamily="34" charset="0"/>
                        <a:buNone/>
                      </a:pPr>
                      <a:r>
                        <a:rPr lang="en-ZA" sz="1600" baseline="0" dirty="0"/>
                        <a:t>Composition of </a:t>
                      </a:r>
                      <a:r>
                        <a:rPr lang="en-ZA" sz="1600" baseline="0" dirty="0" err="1"/>
                        <a:t>Eigible</a:t>
                      </a:r>
                      <a:r>
                        <a:rPr lang="en-ZA" sz="1600" baseline="0" dirty="0"/>
                        <a:t> OF :</a:t>
                      </a:r>
                    </a:p>
                    <a:p>
                      <a:pPr marL="285750" indent="-285750">
                        <a:buFont typeface="Arial" panose="020B0604020202020204" pitchFamily="34" charset="0"/>
                        <a:buChar char="•"/>
                      </a:pPr>
                      <a:r>
                        <a:rPr lang="en-ZA" sz="1600" dirty="0"/>
                        <a:t>=</a:t>
                      </a:r>
                      <a:r>
                        <a:rPr lang="en-ZA" sz="1600" baseline="0" dirty="0"/>
                        <a:t> </a:t>
                      </a:r>
                      <a:r>
                        <a:rPr lang="en-ZA" sz="1600" dirty="0"/>
                        <a:t>50% of SCR to be T1 Eligible OF</a:t>
                      </a:r>
                    </a:p>
                    <a:p>
                      <a:pPr marL="285750" indent="-285750">
                        <a:buFont typeface="Arial" panose="020B0604020202020204" pitchFamily="34" charset="0"/>
                        <a:buChar char="•"/>
                      </a:pPr>
                      <a:r>
                        <a:rPr lang="en-ZA" sz="1600" dirty="0"/>
                        <a:t>&lt; 15% of SCR to</a:t>
                      </a:r>
                      <a:r>
                        <a:rPr lang="en-ZA" sz="1600" baseline="0" dirty="0"/>
                        <a:t> be</a:t>
                      </a:r>
                      <a:r>
                        <a:rPr lang="en-ZA" sz="1600" dirty="0"/>
                        <a:t>T3 Eligible OF</a:t>
                      </a:r>
                    </a:p>
                    <a:p>
                      <a:pPr marL="285750" indent="-285750">
                        <a:buFont typeface="Arial" panose="020B0604020202020204" pitchFamily="34" charset="0"/>
                        <a:buChar char="•"/>
                      </a:pPr>
                      <a:r>
                        <a:rPr lang="en-ZA" sz="1600" dirty="0"/>
                        <a:t>T2 + T3 Eligible OF</a:t>
                      </a:r>
                      <a:r>
                        <a:rPr lang="en-ZA" sz="1600" baseline="0" dirty="0"/>
                        <a:t> </a:t>
                      </a:r>
                      <a:r>
                        <a:rPr lang="en-ZA" sz="1600" dirty="0"/>
                        <a:t>&lt;50% of SCR</a:t>
                      </a:r>
                    </a:p>
                    <a:p>
                      <a:pPr marL="285750" indent="-285750">
                        <a:buFont typeface="Arial" panose="020B0604020202020204" pitchFamily="34" charset="0"/>
                        <a:buChar char="•"/>
                      </a:pPr>
                      <a:endParaRPr lang="en-ZA" sz="1600" dirty="0"/>
                    </a:p>
                    <a:p>
                      <a:pPr marL="0" indent="0">
                        <a:buFont typeface="Arial" panose="020B0604020202020204" pitchFamily="34" charset="0"/>
                        <a:buNone/>
                      </a:pPr>
                      <a:r>
                        <a:rPr lang="en-ZA" sz="1600" dirty="0"/>
                        <a:t>80% of the MCR = T1 Eligible OF</a:t>
                      </a:r>
                    </a:p>
                    <a:p>
                      <a:pPr marL="0" indent="0">
                        <a:buFont typeface="Arial" panose="020B0604020202020204" pitchFamily="34" charset="0"/>
                        <a:buNone/>
                      </a:pPr>
                      <a:endParaRPr lang="en-ZA" sz="1600" dirty="0"/>
                    </a:p>
                    <a:p>
                      <a:pPr marL="0" indent="0">
                        <a:buFont typeface="Arial" panose="020B0604020202020204" pitchFamily="34" charset="0"/>
                        <a:buNone/>
                      </a:pPr>
                      <a:r>
                        <a:rPr lang="en-ZA" sz="1600" dirty="0"/>
                        <a:t>Other paid-in capital T</a:t>
                      </a:r>
                      <a:r>
                        <a:rPr lang="en-ZA" sz="1600" baseline="0" dirty="0"/>
                        <a:t> 1 instruments &lt;</a:t>
                      </a:r>
                      <a:r>
                        <a:rPr lang="en-ZA" sz="1600" dirty="0"/>
                        <a:t> T1 Eligible OF</a:t>
                      </a:r>
                      <a:r>
                        <a:rPr lang="en-ZA" sz="1600" baseline="0" dirty="0"/>
                        <a:t>. Other portion to be </a:t>
                      </a:r>
                      <a:r>
                        <a:rPr lang="en-ZA" sz="1600" dirty="0"/>
                        <a:t>recognised as T2 Eligible OF</a:t>
                      </a:r>
                      <a:endParaRPr lang="en-ZA" sz="1600" dirty="0">
                        <a:solidFill>
                          <a:schemeClr val="tx1"/>
                        </a:solidFill>
                        <a:latin typeface="Calibri" panose="020F0502020204030204" pitchFamily="34" charset="0"/>
                      </a:endParaRPr>
                    </a:p>
                  </a:txBody>
                  <a:tcPr marL="91464" marR="91464" marT="45715" marB="45715">
                    <a:solidFill>
                      <a:schemeClr val="bg1">
                        <a:lumMod val="7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01092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395536" y="260648"/>
            <a:ext cx="7916862" cy="681037"/>
          </a:xfrm>
        </p:spPr>
        <p:txBody>
          <a:bodyPr anchor="t"/>
          <a:lstStyle/>
          <a:p>
            <a:pPr defTabSz="457200"/>
            <a:r>
              <a:rPr lang="en-US" altLang="en-US" sz="4000" dirty="0">
                <a:solidFill>
                  <a:schemeClr val="tx1"/>
                </a:solidFill>
                <a:latin typeface="Calibri" panose="020F0502020204030204" pitchFamily="34" charset="0"/>
              </a:rPr>
              <a:t>Group eligible Own Funds</a:t>
            </a:r>
            <a:endParaRPr lang="en-US" altLang="en-US" sz="4000" dirty="0">
              <a:solidFill>
                <a:schemeClr val="tx1"/>
              </a:solidFill>
              <a:latin typeface="Calibri" panose="020F0502020204030204" pitchFamily="34" charset="0"/>
              <a:sym typeface="Helvetica" pitchFamily="34" charset="0"/>
            </a:endParaRPr>
          </a:p>
        </p:txBody>
      </p:sp>
      <p:sp>
        <p:nvSpPr>
          <p:cNvPr id="4" name="Rectangle 1"/>
          <p:cNvSpPr>
            <a:spLocks noGrp="1" noChangeArrowheads="1"/>
          </p:cNvSpPr>
          <p:nvPr>
            <p:ph idx="1"/>
          </p:nvPr>
        </p:nvSpPr>
        <p:spPr>
          <a:xfrm>
            <a:off x="323528" y="1124744"/>
            <a:ext cx="8382000" cy="3231654"/>
          </a:xfrm>
        </p:spPr>
        <p:txBody>
          <a:bodyPr>
            <a:spAutoFit/>
          </a:bodyPr>
          <a:lstStyle/>
          <a:p>
            <a:pPr marL="0" indent="0" eaLnBrk="1" fontAlgn="auto" hangingPunct="1">
              <a:lnSpc>
                <a:spcPct val="150000"/>
              </a:lnSpc>
              <a:spcAft>
                <a:spcPts val="0"/>
              </a:spcAft>
              <a:buClr>
                <a:schemeClr val="accent3"/>
              </a:buClr>
              <a:buNone/>
              <a:defRPr/>
            </a:pPr>
            <a:r>
              <a:rPr lang="en-ZA" altLang="en-US" sz="2400" b="1" dirty="0">
                <a:latin typeface="Calibri" panose="020F0502020204030204" pitchFamily="34" charset="0"/>
              </a:rPr>
              <a:t>Step 4 – Apply eligibility limits</a:t>
            </a:r>
          </a:p>
          <a:p>
            <a:pPr>
              <a:defRPr/>
            </a:pPr>
            <a:endParaRPr lang="en-ZA"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a:p>
            <a:pPr marL="109537" indent="0">
              <a:buFont typeface="Georgia" pitchFamily="18" charset="0"/>
              <a:buNone/>
              <a:defRPr/>
            </a:pPr>
            <a:endParaRPr lang="en-ZA" altLang="en-US" sz="2000" dirty="0">
              <a:latin typeface="Century Gothic" panose="020B0502020202020204" pitchFamily="34" charset="0"/>
            </a:endParaRPr>
          </a:p>
          <a:p>
            <a:pPr marL="109537" indent="0">
              <a:buFont typeface="Georgia" pitchFamily="18" charset="0"/>
              <a:buNone/>
              <a:defRPr/>
            </a:pPr>
            <a:endParaRPr lang="en-AU" altLang="en-US" sz="2400" dirty="0">
              <a:latin typeface="Century Gothic" panose="020B0502020202020204" pitchFamily="34" charset="0"/>
            </a:endParaRPr>
          </a:p>
          <a:p>
            <a:pPr>
              <a:defRPr/>
            </a:pPr>
            <a:endParaRPr lang="en-AU" altLang="en-US" sz="2400" dirty="0">
              <a:latin typeface="Century Gothic" panose="020B0502020202020204" pitchFamily="34" charset="0"/>
            </a:endParaRPr>
          </a:p>
          <a:p>
            <a:pPr>
              <a:defRPr/>
            </a:pPr>
            <a:endParaRPr lang="en-ZA" altLang="en-US" sz="2400" dirty="0">
              <a:latin typeface="Century Gothic" panose="020B0502020202020204" pitchFamily="34" charset="0"/>
            </a:endParaRPr>
          </a:p>
        </p:txBody>
      </p:sp>
      <p:graphicFrame>
        <p:nvGraphicFramePr>
          <p:cNvPr id="5" name="Content Placeholder 3"/>
          <p:cNvGraphicFramePr>
            <a:graphicFrameLocks/>
          </p:cNvGraphicFramePr>
          <p:nvPr>
            <p:extLst>
              <p:ext uri="{D42A27DB-BD31-4B8C-83A1-F6EECF244321}">
                <p14:modId xmlns:p14="http://schemas.microsoft.com/office/powerpoint/2010/main" val="1501654539"/>
              </p:ext>
            </p:extLst>
          </p:nvPr>
        </p:nvGraphicFramePr>
        <p:xfrm>
          <a:off x="251520" y="1988840"/>
          <a:ext cx="8432800" cy="1561786"/>
        </p:xfrm>
        <a:graphic>
          <a:graphicData uri="http://schemas.openxmlformats.org/drawingml/2006/table">
            <a:tbl>
              <a:tblPr firstRow="1" bandRow="1">
                <a:tableStyleId>{5C22544A-7EE6-4342-B048-85BDC9FD1C3A}</a:tableStyleId>
              </a:tblPr>
              <a:tblGrid>
                <a:gridCol w="3769412">
                  <a:extLst>
                    <a:ext uri="{9D8B030D-6E8A-4147-A177-3AD203B41FA5}">
                      <a16:colId xmlns:a16="http://schemas.microsoft.com/office/drawing/2014/main" val="20000"/>
                    </a:ext>
                  </a:extLst>
                </a:gridCol>
                <a:gridCol w="4663388">
                  <a:extLst>
                    <a:ext uri="{9D8B030D-6E8A-4147-A177-3AD203B41FA5}">
                      <a16:colId xmlns:a16="http://schemas.microsoft.com/office/drawing/2014/main" val="20001"/>
                    </a:ext>
                  </a:extLst>
                </a:gridCol>
              </a:tblGrid>
              <a:tr h="2289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600" kern="1200" dirty="0"/>
                        <a:t>Type of entity</a:t>
                      </a:r>
                      <a:endParaRPr lang="en-ZA" sz="1600" kern="1200" dirty="0">
                        <a:solidFill>
                          <a:schemeClr val="tx1"/>
                        </a:solidFill>
                        <a:latin typeface="Calibri" panose="020F0502020204030204" pitchFamily="34" charset="0"/>
                        <a:ea typeface="+mn-ea"/>
                        <a:cs typeface="+mn-cs"/>
                      </a:endParaRPr>
                    </a:p>
                  </a:txBody>
                  <a:tcPr marL="91447" marR="91447" marT="45703" marB="4570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600" kern="1200" dirty="0"/>
                        <a:t>Eligibility limits related to </a:t>
                      </a:r>
                      <a:r>
                        <a:rPr lang="en-ZA" sz="1600" kern="1200" dirty="0" err="1"/>
                        <a:t>tiering</a:t>
                      </a:r>
                      <a:endParaRPr lang="en-ZA" sz="1600" kern="1200" dirty="0">
                        <a:solidFill>
                          <a:schemeClr val="tx1"/>
                        </a:solidFill>
                        <a:latin typeface="Calibri" panose="020F0502020204030204" pitchFamily="34" charset="0"/>
                        <a:ea typeface="+mn-ea"/>
                        <a:cs typeface="+mn-cs"/>
                      </a:endParaRPr>
                    </a:p>
                  </a:txBody>
                  <a:tcPr marL="91447" marR="91447" marT="45703" marB="45703"/>
                </a:tc>
                <a:extLst>
                  <a:ext uri="{0D108BD9-81ED-4DB2-BD59-A6C34878D82A}">
                    <a16:rowId xmlns:a16="http://schemas.microsoft.com/office/drawing/2014/main" val="10000"/>
                  </a:ext>
                </a:extLst>
              </a:tr>
              <a:tr h="613270">
                <a:tc>
                  <a:txBody>
                    <a:bodyPr/>
                    <a:lstStyle/>
                    <a:p>
                      <a:pPr algn="l" defTabSz="914400" rtl="0" eaLnBrk="1" latinLnBrk="0" hangingPunct="1"/>
                      <a:r>
                        <a:rPr lang="en-ZA" sz="1600" kern="1200" dirty="0"/>
                        <a:t>Non- SA insurer (equivalent)</a:t>
                      </a:r>
                      <a:endParaRPr lang="en-ZA" sz="1600" kern="1200" dirty="0">
                        <a:solidFill>
                          <a:schemeClr val="tx1"/>
                        </a:solidFill>
                        <a:latin typeface="Calibri" panose="020F0502020204030204" pitchFamily="34" charset="0"/>
                        <a:ea typeface="+mn-ea"/>
                        <a:cs typeface="+mn-cs"/>
                      </a:endParaRPr>
                    </a:p>
                  </a:txBody>
                  <a:tcPr marL="91447" marR="91447" marT="45703" marB="45703">
                    <a:solidFill>
                      <a:schemeClr val="bg1">
                        <a:lumMod val="75000"/>
                      </a:schemeClr>
                    </a:solidFill>
                  </a:tcPr>
                </a:tc>
                <a:tc>
                  <a:txBody>
                    <a:bodyPr/>
                    <a:lstStyle/>
                    <a:p>
                      <a:pPr algn="l" defTabSz="914400" rtl="0" eaLnBrk="1" latinLnBrk="0" hangingPunct="1"/>
                      <a:r>
                        <a:rPr lang="en-ZA" sz="1600" kern="1200" dirty="0"/>
                        <a:t>Country rules</a:t>
                      </a:r>
                      <a:endParaRPr lang="en-ZA" sz="1600" kern="1200" dirty="0">
                        <a:solidFill>
                          <a:schemeClr val="tx1"/>
                        </a:solidFill>
                        <a:latin typeface="Calibri" panose="020F0502020204030204" pitchFamily="34" charset="0"/>
                        <a:ea typeface="+mn-ea"/>
                        <a:cs typeface="+mn-cs"/>
                      </a:endParaRPr>
                    </a:p>
                  </a:txBody>
                  <a:tcPr marL="91447" marR="91447" marT="45703" marB="45703">
                    <a:solidFill>
                      <a:schemeClr val="bg1">
                        <a:lumMod val="75000"/>
                      </a:schemeClr>
                    </a:solidFill>
                  </a:tcPr>
                </a:tc>
                <a:extLst>
                  <a:ext uri="{0D108BD9-81ED-4DB2-BD59-A6C34878D82A}">
                    <a16:rowId xmlns:a16="http://schemas.microsoft.com/office/drawing/2014/main" val="10001"/>
                  </a:ext>
                </a:extLst>
              </a:tr>
              <a:tr h="613270">
                <a:tc>
                  <a:txBody>
                    <a:bodyPr/>
                    <a:lstStyle/>
                    <a:p>
                      <a:pPr algn="l" defTabSz="914400" rtl="0" eaLnBrk="1" latinLnBrk="0" hangingPunct="1"/>
                      <a:r>
                        <a:rPr lang="en-ZA" sz="1600" kern="1200" dirty="0"/>
                        <a:t>Regulated financial or credit institution</a:t>
                      </a:r>
                      <a:endParaRPr lang="en-ZA" sz="1600" kern="1200" dirty="0">
                        <a:solidFill>
                          <a:schemeClr val="tx1"/>
                        </a:solidFill>
                        <a:latin typeface="Calibri" panose="020F0502020204030204" pitchFamily="34" charset="0"/>
                        <a:ea typeface="+mn-ea"/>
                        <a:cs typeface="+mn-cs"/>
                      </a:endParaRPr>
                    </a:p>
                  </a:txBody>
                  <a:tcPr marL="91447" marR="91447" marT="45703" marB="45703">
                    <a:solidFill>
                      <a:schemeClr val="bg1">
                        <a:lumMod val="75000"/>
                      </a:schemeClr>
                    </a:solidFill>
                  </a:tcPr>
                </a:tc>
                <a:tc>
                  <a:txBody>
                    <a:bodyPr/>
                    <a:lstStyle/>
                    <a:p>
                      <a:pPr algn="l" defTabSz="914400" rtl="0" eaLnBrk="1" latinLnBrk="0" hangingPunct="1"/>
                      <a:r>
                        <a:rPr lang="en-ZA" sz="1600" kern="1200" dirty="0"/>
                        <a:t>Sectorial rules</a:t>
                      </a:r>
                      <a:endParaRPr lang="en-ZA" sz="1600" kern="1200" dirty="0">
                        <a:solidFill>
                          <a:schemeClr val="tx1"/>
                        </a:solidFill>
                        <a:latin typeface="Calibri" panose="020F0502020204030204" pitchFamily="34" charset="0"/>
                        <a:ea typeface="+mn-ea"/>
                        <a:cs typeface="+mn-cs"/>
                      </a:endParaRPr>
                    </a:p>
                  </a:txBody>
                  <a:tcPr marL="91447" marR="91447" marT="45703" marB="45703">
                    <a:solidFill>
                      <a:schemeClr val="bg1">
                        <a:lumMod val="7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03025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Box 11"/>
          <p:cNvSpPr txBox="1">
            <a:spLocks noChangeArrowheads="1"/>
          </p:cNvSpPr>
          <p:nvPr/>
        </p:nvSpPr>
        <p:spPr bwMode="auto">
          <a:xfrm>
            <a:off x="611560" y="1844824"/>
            <a:ext cx="77660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hangingPunct="1">
              <a:spcBef>
                <a:spcPct val="0"/>
              </a:spcBef>
              <a:buClrTx/>
              <a:buFontTx/>
              <a:buNone/>
            </a:pPr>
            <a:r>
              <a:rPr lang="en-ZA" altLang="en-US" sz="4000" dirty="0">
                <a:latin typeface="Calibri" panose="020F0502020204030204" pitchFamily="34" charset="0"/>
                <a:ea typeface="Arial Unicode MS" pitchFamily="34" charset="-128"/>
                <a:cs typeface="Arial Unicode MS" pitchFamily="34" charset="-128"/>
              </a:rPr>
              <a:t>Insurance Group’s Governance Requirements</a:t>
            </a:r>
          </a:p>
        </p:txBody>
      </p:sp>
    </p:spTree>
    <p:extLst>
      <p:ext uri="{BB962C8B-B14F-4D97-AF65-F5344CB8AC3E}">
        <p14:creationId xmlns:p14="http://schemas.microsoft.com/office/powerpoint/2010/main" val="3450395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51520" y="18620"/>
            <a:ext cx="8256587" cy="709612"/>
          </a:xfrm>
        </p:spPr>
        <p:txBody>
          <a:bodyPr/>
          <a:lstStyle/>
          <a:p>
            <a:pPr defTabSz="457200"/>
            <a:r>
              <a:rPr lang="en-ZA" altLang="en-US" sz="4000" dirty="0">
                <a:solidFill>
                  <a:schemeClr val="tx1"/>
                </a:solidFill>
                <a:latin typeface="Calibri" panose="020F0502020204030204" pitchFamily="34" charset="0"/>
              </a:rPr>
              <a:t>Governance Framework</a:t>
            </a:r>
          </a:p>
        </p:txBody>
      </p:sp>
      <p:sp>
        <p:nvSpPr>
          <p:cNvPr id="3379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B2881AA-DAB2-4151-A4AE-B3BCE2E22342}" type="slidenum">
              <a:rPr lang="en-US" altLang="en-US" smtClean="0"/>
              <a:pPr/>
              <a:t>21</a:t>
            </a:fld>
            <a:endParaRPr lang="en-US" altLang="en-US"/>
          </a:p>
        </p:txBody>
      </p:sp>
      <p:grpSp>
        <p:nvGrpSpPr>
          <p:cNvPr id="33796" name="Group 40"/>
          <p:cNvGrpSpPr>
            <a:grpSpLocks/>
          </p:cNvGrpSpPr>
          <p:nvPr/>
        </p:nvGrpSpPr>
        <p:grpSpPr bwMode="auto">
          <a:xfrm>
            <a:off x="3033713" y="633323"/>
            <a:ext cx="5138687" cy="4883909"/>
            <a:chOff x="1230825" y="185895"/>
            <a:chExt cx="6587129" cy="6555473"/>
          </a:xfrm>
        </p:grpSpPr>
        <p:pic>
          <p:nvPicPr>
            <p:cNvPr id="33800"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31640" y="599741"/>
              <a:ext cx="2409825"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1"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87824" y="185895"/>
              <a:ext cx="3181350"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2"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80112" y="619125"/>
              <a:ext cx="221932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3" name="Picture 7"/>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0825" y="3326793"/>
              <a:ext cx="2266950" cy="339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4" name="Picture 8"/>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02099" y="5226893"/>
              <a:ext cx="33528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5" name="Picture 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6254" y="3353861"/>
              <a:ext cx="2171700"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98147" y="1268760"/>
              <a:ext cx="4346575"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7"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98147" y="3335686"/>
              <a:ext cx="4346575"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p:nvCxnSpPr>
          <p:spPr>
            <a:xfrm flipH="1">
              <a:off x="1319792" y="3329920"/>
              <a:ext cx="2224154"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16" name="Straight Connector 15"/>
            <p:cNvCxnSpPr/>
            <p:nvPr/>
          </p:nvCxnSpPr>
          <p:spPr>
            <a:xfrm flipH="1">
              <a:off x="5579275" y="3353410"/>
              <a:ext cx="2224154" cy="1806"/>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33810" name="Picture 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95096" y="2263179"/>
              <a:ext cx="235267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Oval 17"/>
          <p:cNvSpPr/>
          <p:nvPr/>
        </p:nvSpPr>
        <p:spPr>
          <a:xfrm>
            <a:off x="1259632" y="4232773"/>
            <a:ext cx="1296144" cy="1080000"/>
          </a:xfrm>
          <a:prstGeom prst="ellipse">
            <a:avLst/>
          </a:prstGeom>
          <a:gradFill flip="none" rotWithShape="1">
            <a:gsLst>
              <a:gs pos="100000">
                <a:srgbClr val="6EB4E1"/>
              </a:gs>
              <a:gs pos="0">
                <a:srgbClr val="B4D2EB"/>
              </a:gs>
            </a:gsLst>
            <a:path path="circle">
              <a:fillToRect l="50000" t="50000" r="50000" b="50000"/>
            </a:path>
            <a:tileRect/>
          </a:gradFill>
          <a:ln w="28575">
            <a:solidFill>
              <a:schemeClr val="bg1"/>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ZA" dirty="0">
                <a:ln w="18415" cmpd="sng">
                  <a:noFill/>
                  <a:prstDash val="solid"/>
                </a:ln>
                <a:solidFill>
                  <a:srgbClr val="996600"/>
                </a:solidFill>
                <a:effectLst>
                  <a:outerShdw blurRad="63500" dir="3600000" algn="tl" rotWithShape="0">
                    <a:srgbClr val="000000">
                      <a:alpha val="70000"/>
                    </a:srgbClr>
                  </a:outerShdw>
                </a:effectLst>
                <a:sym typeface="Helvetica" charset="0"/>
              </a:rPr>
              <a:t>Out- sourcing</a:t>
            </a:r>
          </a:p>
        </p:txBody>
      </p:sp>
    </p:spTree>
    <p:extLst>
      <p:ext uri="{BB962C8B-B14F-4D97-AF65-F5344CB8AC3E}">
        <p14:creationId xmlns:p14="http://schemas.microsoft.com/office/powerpoint/2010/main" val="3054794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11"/>
          <p:cNvSpPr txBox="1">
            <a:spLocks noChangeArrowheads="1"/>
          </p:cNvSpPr>
          <p:nvPr/>
        </p:nvSpPr>
        <p:spPr bwMode="auto">
          <a:xfrm>
            <a:off x="766548" y="2204864"/>
            <a:ext cx="7766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a:spcBef>
                <a:spcPct val="0"/>
              </a:spcBef>
              <a:buClrTx/>
              <a:buFontTx/>
              <a:buNone/>
            </a:pPr>
            <a:r>
              <a:rPr lang="en-ZA" altLang="en-US" sz="4000" dirty="0">
                <a:solidFill>
                  <a:srgbClr val="000000"/>
                </a:solidFill>
                <a:latin typeface="Calibri" panose="020F0502020204030204" pitchFamily="34" charset="0"/>
              </a:rPr>
              <a:t>What are we seeing….</a:t>
            </a:r>
          </a:p>
        </p:txBody>
      </p:sp>
    </p:spTree>
    <p:extLst>
      <p:ext uri="{BB962C8B-B14F-4D97-AF65-F5344CB8AC3E}">
        <p14:creationId xmlns:p14="http://schemas.microsoft.com/office/powerpoint/2010/main" val="2976707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defTabSz="457200"/>
            <a:r>
              <a:rPr lang="en-US" sz="4000" dirty="0">
                <a:solidFill>
                  <a:schemeClr val="tx1"/>
                </a:solidFill>
                <a:latin typeface="Calibri" panose="020F0502020204030204" pitchFamily="34" charset="0"/>
              </a:rPr>
              <a:t>Group Supervision</a:t>
            </a:r>
          </a:p>
        </p:txBody>
      </p:sp>
      <p:grpSp>
        <p:nvGrpSpPr>
          <p:cNvPr id="15" name="Group 14"/>
          <p:cNvGrpSpPr/>
          <p:nvPr/>
        </p:nvGrpSpPr>
        <p:grpSpPr>
          <a:xfrm>
            <a:off x="611560" y="1052736"/>
            <a:ext cx="7920000" cy="4320000"/>
            <a:chOff x="0" y="0"/>
            <a:chExt cx="7920000" cy="5040000"/>
          </a:xfrm>
        </p:grpSpPr>
        <p:graphicFrame>
          <p:nvGraphicFramePr>
            <p:cNvPr id="16" name="Chart 15"/>
            <p:cNvGraphicFramePr/>
            <p:nvPr/>
          </p:nvGraphicFramePr>
          <p:xfrm>
            <a:off x="0" y="0"/>
            <a:ext cx="7920000" cy="5040000"/>
          </p:xfrm>
          <a:graphic>
            <a:graphicData uri="http://schemas.openxmlformats.org/drawingml/2006/chart">
              <c:chart xmlns:c="http://schemas.openxmlformats.org/drawingml/2006/chart" xmlns:r="http://schemas.openxmlformats.org/officeDocument/2006/relationships" r:id="rId3"/>
            </a:graphicData>
          </a:graphic>
        </p:graphicFrame>
        <p:cxnSp>
          <p:nvCxnSpPr>
            <p:cNvPr id="17" name="Straight Connector 16"/>
            <p:cNvCxnSpPr/>
            <p:nvPr/>
          </p:nvCxnSpPr>
          <p:spPr>
            <a:xfrm>
              <a:off x="714375" y="2333625"/>
              <a:ext cx="7058025" cy="0"/>
            </a:xfrm>
            <a:prstGeom prst="line">
              <a:avLst/>
            </a:prstGeom>
            <a:noFill/>
            <a:ln w="38100" cap="flat" cmpd="sng" algn="ctr">
              <a:solidFill>
                <a:srgbClr val="4BACC6"/>
              </a:solidFill>
              <a:prstDash val="solid"/>
            </a:ln>
            <a:effectLst/>
          </p:spPr>
        </p:cxnSp>
      </p:grpSp>
    </p:spTree>
    <p:extLst>
      <p:ext uri="{BB962C8B-B14F-4D97-AF65-F5344CB8AC3E}">
        <p14:creationId xmlns:p14="http://schemas.microsoft.com/office/powerpoint/2010/main" val="4122511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7" name="Chart 6"/>
          <p:cNvGraphicFramePr>
            <a:graphicFrameLocks/>
          </p:cNvGraphicFramePr>
          <p:nvPr>
            <p:extLst>
              <p:ext uri="{D42A27DB-BD31-4B8C-83A1-F6EECF244321}">
                <p14:modId xmlns:p14="http://schemas.microsoft.com/office/powerpoint/2010/main" val="3399507811"/>
              </p:ext>
            </p:extLst>
          </p:nvPr>
        </p:nvGraphicFramePr>
        <p:xfrm>
          <a:off x="611560" y="1124744"/>
          <a:ext cx="7986675"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43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4" name="Chart 3"/>
          <p:cNvGraphicFramePr>
            <a:graphicFrameLocks/>
          </p:cNvGraphicFramePr>
          <p:nvPr>
            <p:extLst>
              <p:ext uri="{D42A27DB-BD31-4B8C-83A1-F6EECF244321}">
                <p14:modId xmlns:p14="http://schemas.microsoft.com/office/powerpoint/2010/main" val="3897375885"/>
              </p:ext>
            </p:extLst>
          </p:nvPr>
        </p:nvGraphicFramePr>
        <p:xfrm>
          <a:off x="611560" y="1124744"/>
          <a:ext cx="7986675"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7773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3568" y="188640"/>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5" name="Chart 4"/>
          <p:cNvGraphicFramePr>
            <a:graphicFrameLocks/>
          </p:cNvGraphicFramePr>
          <p:nvPr/>
        </p:nvGraphicFramePr>
        <p:xfrm>
          <a:off x="612000" y="909000"/>
          <a:ext cx="792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0153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4" name="Chart 3"/>
          <p:cNvGraphicFramePr>
            <a:graphicFrameLocks/>
          </p:cNvGraphicFramePr>
          <p:nvPr/>
        </p:nvGraphicFramePr>
        <p:xfrm>
          <a:off x="612000" y="909000"/>
          <a:ext cx="792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3961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11560" y="260648"/>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5" name="Chart 4"/>
          <p:cNvGraphicFramePr>
            <a:graphicFrameLocks/>
          </p:cNvGraphicFramePr>
          <p:nvPr/>
        </p:nvGraphicFramePr>
        <p:xfrm>
          <a:off x="612000" y="909000"/>
          <a:ext cx="792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678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defTabSz="457200"/>
            <a:r>
              <a:rPr lang="en-US" sz="4000" dirty="0">
                <a:solidFill>
                  <a:schemeClr val="tx1"/>
                </a:solidFill>
                <a:latin typeface="Calibri" panose="020F0502020204030204" pitchFamily="34" charset="0"/>
              </a:rPr>
              <a:t>Group Supervision</a:t>
            </a:r>
          </a:p>
        </p:txBody>
      </p:sp>
      <p:graphicFrame>
        <p:nvGraphicFramePr>
          <p:cNvPr id="4" name="Chart 3"/>
          <p:cNvGraphicFramePr>
            <a:graphicFrameLocks/>
          </p:cNvGraphicFramePr>
          <p:nvPr/>
        </p:nvGraphicFramePr>
        <p:xfrm>
          <a:off x="612000" y="909000"/>
          <a:ext cx="7920000" cy="504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1594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11"/>
          <p:cNvSpPr txBox="1">
            <a:spLocks noChangeArrowheads="1"/>
          </p:cNvSpPr>
          <p:nvPr/>
        </p:nvSpPr>
        <p:spPr bwMode="auto">
          <a:xfrm>
            <a:off x="766548" y="2204864"/>
            <a:ext cx="7766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a:spcBef>
                <a:spcPct val="0"/>
              </a:spcBef>
              <a:buClrTx/>
              <a:buFontTx/>
              <a:buNone/>
            </a:pPr>
            <a:r>
              <a:rPr lang="en-ZA" altLang="en-US" sz="4000" dirty="0">
                <a:solidFill>
                  <a:srgbClr val="000000"/>
                </a:solidFill>
                <a:latin typeface="Calibri" panose="020F0502020204030204" pitchFamily="34" charset="0"/>
              </a:rPr>
              <a:t>Financial Conglomerate Supervision</a:t>
            </a:r>
          </a:p>
        </p:txBody>
      </p:sp>
    </p:spTree>
    <p:extLst>
      <p:ext uri="{BB962C8B-B14F-4D97-AF65-F5344CB8AC3E}">
        <p14:creationId xmlns:p14="http://schemas.microsoft.com/office/powerpoint/2010/main" val="3601003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1520" y="188640"/>
            <a:ext cx="8229600" cy="864096"/>
          </a:xfrm>
        </p:spPr>
        <p:txBody>
          <a:bodyPr/>
          <a:lstStyle/>
          <a:p>
            <a:pPr algn="ctr" eaLnBrk="1" hangingPunct="1"/>
            <a:r>
              <a:rPr lang="en-US" altLang="en-US" sz="4000" dirty="0">
                <a:solidFill>
                  <a:schemeClr val="tx1"/>
                </a:solidFill>
                <a:latin typeface="Calibri" panose="020F0502020204030204" pitchFamily="34" charset="0"/>
              </a:rPr>
              <a:t>General</a:t>
            </a:r>
          </a:p>
        </p:txBody>
      </p:sp>
      <p:sp>
        <p:nvSpPr>
          <p:cNvPr id="15" name="Content Placeholder 14"/>
          <p:cNvSpPr>
            <a:spLocks noGrp="1"/>
          </p:cNvSpPr>
          <p:nvPr>
            <p:ph idx="1"/>
          </p:nvPr>
        </p:nvSpPr>
        <p:spPr>
          <a:xfrm>
            <a:off x="254000" y="1019175"/>
            <a:ext cx="8682038" cy="4858097"/>
          </a:xfrm>
        </p:spPr>
        <p:txBody>
          <a:bodyPr>
            <a:noAutofit/>
          </a:bodyPr>
          <a:lstStyle/>
          <a:p>
            <a:pPr marL="0" indent="0">
              <a:buNone/>
              <a:defRPr/>
            </a:pPr>
            <a:r>
              <a:rPr lang="en-ZA" sz="2400" dirty="0">
                <a:latin typeface="Calibri" panose="020F0502020204030204" pitchFamily="34" charset="0"/>
              </a:rPr>
              <a:t>The current requirements in the FSR Bill:</a:t>
            </a:r>
            <a:endParaRPr lang="en-US" sz="2400" dirty="0">
              <a:latin typeface="Calibri" panose="020F0502020204030204" pitchFamily="34" charset="0"/>
            </a:endParaRPr>
          </a:p>
          <a:p>
            <a:pPr marL="109537" indent="0">
              <a:buFont typeface="Georgia" pitchFamily="18" charset="0"/>
              <a:buNone/>
              <a:defRPr/>
            </a:pPr>
            <a:r>
              <a:rPr lang="en-ZA" sz="2400" b="1" dirty="0">
                <a:latin typeface="Calibri" panose="020F0502020204030204" pitchFamily="34" charset="0"/>
              </a:rPr>
              <a:t>Level 3:</a:t>
            </a:r>
            <a:r>
              <a:rPr lang="en-ZA" sz="2400" dirty="0">
                <a:latin typeface="Calibri" panose="020F0502020204030204" pitchFamily="34" charset="0"/>
              </a:rPr>
              <a:t>	Supervision of a financial conglomerate,  where the 		group of  companies includes of a combination of an 		insurer, a bank or a financial market infrastructure</a:t>
            </a:r>
          </a:p>
          <a:p>
            <a:pPr marL="109537" indent="0">
              <a:buFont typeface="Georgia" pitchFamily="18" charset="0"/>
              <a:buNone/>
              <a:defRPr/>
            </a:pPr>
            <a:endParaRPr lang="en-ZA" sz="2400" b="1" dirty="0">
              <a:latin typeface="Calibri" panose="020F0502020204030204" pitchFamily="34" charset="0"/>
            </a:endParaRPr>
          </a:p>
          <a:p>
            <a:pPr marL="109537" indent="0">
              <a:buFont typeface="Georgia" pitchFamily="18" charset="0"/>
              <a:buNone/>
              <a:defRPr/>
            </a:pPr>
            <a:r>
              <a:rPr lang="en-ZA" sz="2400" b="1" dirty="0">
                <a:latin typeface="Calibri" panose="020F0502020204030204" pitchFamily="34" charset="0"/>
              </a:rPr>
              <a:t>FSRB defines:</a:t>
            </a:r>
          </a:p>
          <a:p>
            <a:pPr marL="0" indent="0">
              <a:buNone/>
            </a:pPr>
            <a:r>
              <a:rPr lang="en-ZA" sz="2000" b="1" dirty="0"/>
              <a:t>‘‘financial conglomerate’’ </a:t>
            </a:r>
            <a:r>
              <a:rPr lang="en-ZA" sz="2000" dirty="0"/>
              <a:t>means a group of companies designated as a financial conglomerate in terms of section 160;</a:t>
            </a:r>
          </a:p>
          <a:p>
            <a:pPr marL="0" indent="0">
              <a:buNone/>
            </a:pPr>
            <a:endParaRPr lang="en-ZA" sz="2000" dirty="0">
              <a:latin typeface="Calibri" panose="020F0502020204030204" pitchFamily="34" charset="0"/>
            </a:endParaRPr>
          </a:p>
          <a:p>
            <a:pPr marL="0" indent="0">
              <a:buNone/>
            </a:pPr>
            <a:endParaRPr lang="en-ZA" sz="2000" dirty="0">
              <a:latin typeface="Calibri" panose="020F0502020204030204" pitchFamily="34" charset="0"/>
            </a:endParaRPr>
          </a:p>
        </p:txBody>
      </p:sp>
    </p:spTree>
    <p:extLst>
      <p:ext uri="{BB962C8B-B14F-4D97-AF65-F5344CB8AC3E}">
        <p14:creationId xmlns:p14="http://schemas.microsoft.com/office/powerpoint/2010/main" val="392443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1520" y="188640"/>
            <a:ext cx="8229600" cy="864096"/>
          </a:xfrm>
        </p:spPr>
        <p:txBody>
          <a:bodyPr/>
          <a:lstStyle/>
          <a:p>
            <a:pPr algn="ctr" eaLnBrk="1" hangingPunct="1"/>
            <a:r>
              <a:rPr lang="en-US" altLang="en-US" sz="4000" dirty="0">
                <a:solidFill>
                  <a:schemeClr val="tx1"/>
                </a:solidFill>
                <a:latin typeface="Calibri" panose="020F0502020204030204" pitchFamily="34" charset="0"/>
              </a:rPr>
              <a:t>General</a:t>
            </a:r>
          </a:p>
        </p:txBody>
      </p:sp>
      <p:sp>
        <p:nvSpPr>
          <p:cNvPr id="15" name="Content Placeholder 14"/>
          <p:cNvSpPr>
            <a:spLocks noGrp="1"/>
          </p:cNvSpPr>
          <p:nvPr>
            <p:ph idx="1"/>
          </p:nvPr>
        </p:nvSpPr>
        <p:spPr>
          <a:xfrm>
            <a:off x="254000" y="1019175"/>
            <a:ext cx="8682038" cy="4858097"/>
          </a:xfrm>
        </p:spPr>
        <p:txBody>
          <a:bodyPr>
            <a:noAutofit/>
          </a:bodyPr>
          <a:lstStyle/>
          <a:p>
            <a:pPr marL="0" indent="0">
              <a:buNone/>
            </a:pPr>
            <a:r>
              <a:rPr lang="en-ZA" sz="2000" dirty="0">
                <a:latin typeface="Calibri" panose="020F0502020204030204" pitchFamily="34" charset="0"/>
              </a:rPr>
              <a:t>Section 160 of FSRB</a:t>
            </a:r>
          </a:p>
          <a:p>
            <a:pPr marL="0" indent="0">
              <a:buNone/>
            </a:pPr>
            <a:r>
              <a:rPr lang="en-ZA" sz="2000" i="1" dirty="0">
                <a:latin typeface="Calibri" panose="020F0502020204030204" pitchFamily="34" charset="0"/>
              </a:rPr>
              <a:t>“</a:t>
            </a:r>
            <a:r>
              <a:rPr lang="en-ZA" sz="2000" i="1" dirty="0"/>
              <a:t>A financial conglomerate designated in terms of subsection (1) must include both an eligible financial institution and a holding company of the eligible financial institution, but need not include all the members of the group of companies</a:t>
            </a:r>
          </a:p>
          <a:p>
            <a:pPr marL="0" indent="0">
              <a:buNone/>
            </a:pPr>
            <a:br>
              <a:rPr lang="en-ZA" sz="2000" dirty="0">
                <a:latin typeface="Calibri" panose="020F0502020204030204" pitchFamily="34" charset="0"/>
              </a:rPr>
            </a:br>
            <a:r>
              <a:rPr lang="en-ZA" sz="2000" dirty="0">
                <a:latin typeface="Calibri" panose="020F0502020204030204" pitchFamily="34" charset="0"/>
              </a:rPr>
              <a:t>FSRB defines -  </a:t>
            </a:r>
            <a:r>
              <a:rPr lang="en-ZA" sz="2000" b="1" dirty="0"/>
              <a:t>‘‘eligible financial institution’’ </a:t>
            </a:r>
            <a:r>
              <a:rPr lang="en-ZA" sz="2000" dirty="0"/>
              <a:t>means each of the following:</a:t>
            </a:r>
          </a:p>
          <a:p>
            <a:pPr marL="0" indent="0">
              <a:buNone/>
            </a:pPr>
            <a:r>
              <a:rPr lang="en-ZA" sz="2000" dirty="0"/>
              <a:t>(</a:t>
            </a:r>
            <a:r>
              <a:rPr lang="en-ZA" sz="2000" i="1" dirty="0"/>
              <a:t>a) A financial institution licensed or required to be licensed as a bank in terms of the Banks Act;</a:t>
            </a:r>
          </a:p>
          <a:p>
            <a:pPr marL="0" indent="0">
              <a:buNone/>
            </a:pPr>
            <a:r>
              <a:rPr lang="en-ZA" sz="2000" i="1" dirty="0"/>
              <a:t> (b) a financial institution licensed or required to be licensed as a long-term insurer  in terms of the LTIA or a short-term insurer in terms of the;</a:t>
            </a:r>
          </a:p>
          <a:p>
            <a:pPr marL="0" indent="0">
              <a:buNone/>
            </a:pPr>
            <a:r>
              <a:rPr lang="en-ZA" sz="2000" i="1" dirty="0"/>
              <a:t>(c) a market infrastructure; and</a:t>
            </a:r>
          </a:p>
          <a:p>
            <a:pPr marL="0" indent="0">
              <a:buNone/>
            </a:pPr>
            <a:r>
              <a:rPr lang="en-ZA" sz="2000" i="1" dirty="0"/>
              <a:t>(d) a financial institution prescribed in Regulations for the purposes of this definition.</a:t>
            </a:r>
            <a:endParaRPr lang="en-ZA" sz="2000" i="1" dirty="0">
              <a:latin typeface="Calibri" panose="020F0502020204030204" pitchFamily="34" charset="0"/>
            </a:endParaRPr>
          </a:p>
          <a:p>
            <a:pPr marL="0" indent="0">
              <a:buNone/>
            </a:pPr>
            <a:endParaRPr lang="en-ZA" sz="2000" i="1" dirty="0">
              <a:latin typeface="Calibri" panose="020F0502020204030204" pitchFamily="34" charset="0"/>
            </a:endParaRPr>
          </a:p>
        </p:txBody>
      </p:sp>
    </p:spTree>
    <p:extLst>
      <p:ext uri="{BB962C8B-B14F-4D97-AF65-F5344CB8AC3E}">
        <p14:creationId xmlns:p14="http://schemas.microsoft.com/office/powerpoint/2010/main" val="1132700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7772400" cy="792088"/>
          </a:xfrm>
        </p:spPr>
        <p:txBody>
          <a:bodyPr/>
          <a:lstStyle/>
          <a:p>
            <a:pPr eaLnBrk="1" hangingPunct="1"/>
            <a:r>
              <a:rPr lang="en-ZA" sz="4000" dirty="0">
                <a:solidFill>
                  <a:schemeClr val="tx1"/>
                </a:solidFill>
                <a:latin typeface="Calibri" panose="020F0502020204030204" pitchFamily="34" charset="0"/>
              </a:rPr>
              <a:t>Why needed</a:t>
            </a:r>
          </a:p>
        </p:txBody>
      </p:sp>
      <p:sp>
        <p:nvSpPr>
          <p:cNvPr id="3" name="Content Placeholder 2"/>
          <p:cNvSpPr>
            <a:spLocks noGrp="1"/>
          </p:cNvSpPr>
          <p:nvPr>
            <p:ph idx="1"/>
          </p:nvPr>
        </p:nvSpPr>
        <p:spPr>
          <a:xfrm>
            <a:off x="467544" y="1124744"/>
            <a:ext cx="7772400" cy="4104456"/>
          </a:xfrm>
        </p:spPr>
        <p:txBody>
          <a:bodyPr/>
          <a:lstStyle/>
          <a:p>
            <a:pPr eaLnBrk="1" fontAlgn="auto" hangingPunct="1">
              <a:spcAft>
                <a:spcPts val="0"/>
              </a:spcAft>
              <a:buClr>
                <a:schemeClr val="accent3"/>
              </a:buClr>
              <a:defRPr/>
            </a:pPr>
            <a:r>
              <a:rPr lang="en-ZA" sz="2400" dirty="0">
                <a:latin typeface="Calibri" panose="020F0502020204030204" pitchFamily="34" charset="0"/>
              </a:rPr>
              <a:t>Captured risks not covered by Level 1 and 2</a:t>
            </a:r>
          </a:p>
          <a:p>
            <a:pPr eaLnBrk="1" fontAlgn="auto" hangingPunct="1">
              <a:spcAft>
                <a:spcPts val="0"/>
              </a:spcAft>
              <a:buClr>
                <a:schemeClr val="accent3"/>
              </a:buClr>
              <a:defRPr/>
            </a:pPr>
            <a:r>
              <a:rPr lang="en-ZA" sz="2400" dirty="0">
                <a:latin typeface="Calibri" panose="020F0502020204030204" pitchFamily="34" charset="0"/>
              </a:rPr>
              <a:t>Minimise failure and financial stability impact</a:t>
            </a:r>
          </a:p>
          <a:p>
            <a:pPr eaLnBrk="1" fontAlgn="auto" hangingPunct="1">
              <a:spcAft>
                <a:spcPts val="0"/>
              </a:spcAft>
              <a:buClr>
                <a:schemeClr val="accent3"/>
              </a:buClr>
              <a:defRPr/>
            </a:pPr>
            <a:r>
              <a:rPr lang="en-ZA" sz="2400" dirty="0">
                <a:latin typeface="Calibri" panose="020F0502020204030204" pitchFamily="34" charset="0"/>
              </a:rPr>
              <a:t>Holistic view of group-wide activities</a:t>
            </a:r>
          </a:p>
          <a:p>
            <a:pPr eaLnBrk="1" fontAlgn="auto" hangingPunct="1">
              <a:spcAft>
                <a:spcPts val="0"/>
              </a:spcAft>
              <a:buClr>
                <a:schemeClr val="accent3"/>
              </a:buClr>
              <a:defRPr/>
            </a:pPr>
            <a:r>
              <a:rPr lang="en-ZA" sz="2400" dirty="0">
                <a:latin typeface="Calibri" panose="020F0502020204030204" pitchFamily="34" charset="0"/>
              </a:rPr>
              <a:t>Consistent application of requirements</a:t>
            </a:r>
          </a:p>
          <a:p>
            <a:pPr eaLnBrk="1" fontAlgn="auto" hangingPunct="1">
              <a:spcAft>
                <a:spcPts val="0"/>
              </a:spcAft>
              <a:buClr>
                <a:schemeClr val="accent3"/>
              </a:buClr>
              <a:defRPr/>
            </a:pPr>
            <a:r>
              <a:rPr lang="en-ZA" sz="2400" dirty="0">
                <a:latin typeface="Calibri" panose="020F0502020204030204" pitchFamily="34" charset="0"/>
              </a:rPr>
              <a:t>Capture variety of corporate structure arrangements</a:t>
            </a:r>
          </a:p>
          <a:p>
            <a:pPr eaLnBrk="1" fontAlgn="auto" hangingPunct="1">
              <a:spcAft>
                <a:spcPts val="0"/>
              </a:spcAft>
              <a:buClr>
                <a:schemeClr val="accent3"/>
              </a:buClr>
              <a:defRPr/>
            </a:pPr>
            <a:r>
              <a:rPr lang="en-ZA" sz="2400" dirty="0">
                <a:latin typeface="Calibri" panose="020F0502020204030204" pitchFamily="34" charset="0"/>
              </a:rPr>
              <a:t>Interconnectedness of financial sector</a:t>
            </a:r>
          </a:p>
          <a:p>
            <a:pPr eaLnBrk="1" fontAlgn="auto" hangingPunct="1">
              <a:spcAft>
                <a:spcPts val="0"/>
              </a:spcAft>
              <a:buClr>
                <a:schemeClr val="accent3"/>
              </a:buClr>
              <a:defRPr/>
            </a:pPr>
            <a:r>
              <a:rPr lang="en-ZA" sz="2400" dirty="0">
                <a:latin typeface="Calibri" panose="020F0502020204030204" pitchFamily="34" charset="0"/>
              </a:rPr>
              <a:t>Integrated model of prudential supervision</a:t>
            </a:r>
          </a:p>
        </p:txBody>
      </p:sp>
    </p:spTree>
    <p:extLst>
      <p:ext uri="{BB962C8B-B14F-4D97-AF65-F5344CB8AC3E}">
        <p14:creationId xmlns:p14="http://schemas.microsoft.com/office/powerpoint/2010/main" val="899019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7772400" cy="792088"/>
          </a:xfrm>
        </p:spPr>
        <p:txBody>
          <a:bodyPr/>
          <a:lstStyle/>
          <a:p>
            <a:pPr eaLnBrk="1" hangingPunct="1"/>
            <a:r>
              <a:rPr lang="en-ZA" sz="4000" dirty="0">
                <a:solidFill>
                  <a:schemeClr val="tx1"/>
                </a:solidFill>
                <a:latin typeface="Calibri" panose="020F0502020204030204" pitchFamily="34" charset="0"/>
              </a:rPr>
              <a:t>Prudential standards</a:t>
            </a:r>
          </a:p>
        </p:txBody>
      </p:sp>
      <p:sp>
        <p:nvSpPr>
          <p:cNvPr id="3" name="Content Placeholder 2"/>
          <p:cNvSpPr>
            <a:spLocks noGrp="1"/>
          </p:cNvSpPr>
          <p:nvPr>
            <p:ph idx="1"/>
          </p:nvPr>
        </p:nvSpPr>
        <p:spPr>
          <a:xfrm>
            <a:off x="467544" y="1124744"/>
            <a:ext cx="7772400" cy="4104456"/>
          </a:xfrm>
        </p:spPr>
        <p:txBody>
          <a:bodyPr/>
          <a:lstStyle/>
          <a:p>
            <a:pPr eaLnBrk="1" fontAlgn="auto" hangingPunct="1">
              <a:spcAft>
                <a:spcPts val="0"/>
              </a:spcAft>
              <a:buClr>
                <a:schemeClr val="accent3"/>
              </a:buClr>
              <a:defRPr/>
            </a:pPr>
            <a:r>
              <a:rPr lang="en-ZA" sz="2400" dirty="0">
                <a:latin typeface="Calibri" panose="020F0502020204030204" pitchFamily="34" charset="0"/>
              </a:rPr>
              <a:t>Capital adequacy including capital and liquidity planning</a:t>
            </a:r>
          </a:p>
          <a:p>
            <a:pPr eaLnBrk="1" fontAlgn="auto" hangingPunct="1">
              <a:spcAft>
                <a:spcPts val="0"/>
              </a:spcAft>
              <a:buClr>
                <a:schemeClr val="accent3"/>
              </a:buClr>
              <a:defRPr/>
            </a:pPr>
            <a:r>
              <a:rPr lang="en-ZA" sz="2400" dirty="0">
                <a:latin typeface="Calibri" panose="020F0502020204030204" pitchFamily="34" charset="0"/>
              </a:rPr>
              <a:t>Leverage</a:t>
            </a:r>
          </a:p>
          <a:p>
            <a:pPr eaLnBrk="1" fontAlgn="auto" hangingPunct="1">
              <a:spcAft>
                <a:spcPts val="0"/>
              </a:spcAft>
              <a:buClr>
                <a:schemeClr val="accent3"/>
              </a:buClr>
              <a:defRPr/>
            </a:pPr>
            <a:r>
              <a:rPr lang="en-ZA" sz="2400" dirty="0">
                <a:latin typeface="Calibri" panose="020F0502020204030204" pitchFamily="34" charset="0"/>
              </a:rPr>
              <a:t>Risk management processes, practices and systems</a:t>
            </a:r>
          </a:p>
          <a:p>
            <a:pPr eaLnBrk="1" fontAlgn="auto" hangingPunct="1">
              <a:spcAft>
                <a:spcPts val="0"/>
              </a:spcAft>
              <a:buClr>
                <a:schemeClr val="accent3"/>
              </a:buClr>
              <a:defRPr/>
            </a:pPr>
            <a:r>
              <a:rPr lang="en-ZA" sz="2400" dirty="0">
                <a:latin typeface="Calibri" panose="020F0502020204030204" pitchFamily="34" charset="0"/>
              </a:rPr>
              <a:t>Governance</a:t>
            </a:r>
          </a:p>
          <a:p>
            <a:pPr eaLnBrk="1" fontAlgn="auto" hangingPunct="1">
              <a:spcAft>
                <a:spcPts val="0"/>
              </a:spcAft>
              <a:buClr>
                <a:schemeClr val="accent3"/>
              </a:buClr>
              <a:defRPr/>
            </a:pPr>
            <a:r>
              <a:rPr lang="en-ZA" sz="2400" dirty="0">
                <a:latin typeface="Calibri" panose="020F0502020204030204" pitchFamily="34" charset="0"/>
              </a:rPr>
              <a:t>Public Disclosure</a:t>
            </a:r>
          </a:p>
          <a:p>
            <a:pPr marL="0" indent="0" eaLnBrk="1" fontAlgn="auto" hangingPunct="1">
              <a:spcAft>
                <a:spcPts val="0"/>
              </a:spcAft>
              <a:buClr>
                <a:schemeClr val="accent3"/>
              </a:buClr>
              <a:buNone/>
              <a:defRPr/>
            </a:pPr>
            <a:endParaRPr lang="en-ZA" sz="2400" dirty="0">
              <a:latin typeface="Calibri" panose="020F0502020204030204" pitchFamily="34" charset="0"/>
            </a:endParaRPr>
          </a:p>
        </p:txBody>
      </p:sp>
    </p:spTree>
    <p:extLst>
      <p:ext uri="{BB962C8B-B14F-4D97-AF65-F5344CB8AC3E}">
        <p14:creationId xmlns:p14="http://schemas.microsoft.com/office/powerpoint/2010/main" val="743004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11"/>
          <p:cNvSpPr txBox="1">
            <a:spLocks noChangeArrowheads="1"/>
          </p:cNvSpPr>
          <p:nvPr/>
        </p:nvSpPr>
        <p:spPr bwMode="auto">
          <a:xfrm>
            <a:off x="766548" y="2204864"/>
            <a:ext cx="7766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a:spcBef>
                <a:spcPct val="0"/>
              </a:spcBef>
              <a:buClrTx/>
              <a:buFontTx/>
              <a:buNone/>
            </a:pPr>
            <a:r>
              <a:rPr lang="en-ZA" altLang="en-US" sz="4000" dirty="0">
                <a:solidFill>
                  <a:srgbClr val="000000"/>
                </a:solidFill>
                <a:latin typeface="Calibri" panose="020F0502020204030204" pitchFamily="34" charset="0"/>
              </a:rPr>
              <a:t>Way forward</a:t>
            </a:r>
          </a:p>
        </p:txBody>
      </p:sp>
    </p:spTree>
    <p:extLst>
      <p:ext uri="{BB962C8B-B14F-4D97-AF65-F5344CB8AC3E}">
        <p14:creationId xmlns:p14="http://schemas.microsoft.com/office/powerpoint/2010/main" val="18185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83568" y="188640"/>
            <a:ext cx="6553200" cy="823913"/>
          </a:xfrm>
        </p:spPr>
        <p:txBody>
          <a:bodyPr/>
          <a:lstStyle/>
          <a:p>
            <a:pPr algn="ctr"/>
            <a:r>
              <a:rPr lang="en-ZA" altLang="en-US" dirty="0"/>
              <a:t>Legislation</a:t>
            </a:r>
            <a:endParaRPr lang="en-ZA" altLang="en-US" u="sng" dirty="0"/>
          </a:p>
        </p:txBody>
      </p:sp>
      <p:sp>
        <p:nvSpPr>
          <p:cNvPr id="18435" name="Content Placeholder 2"/>
          <p:cNvSpPr>
            <a:spLocks noGrp="1"/>
          </p:cNvSpPr>
          <p:nvPr>
            <p:ph idx="1"/>
          </p:nvPr>
        </p:nvSpPr>
        <p:spPr>
          <a:xfrm>
            <a:off x="467544" y="1196752"/>
            <a:ext cx="7416824" cy="3600400"/>
          </a:xfrm>
        </p:spPr>
        <p:txBody>
          <a:bodyPr/>
          <a:lstStyle/>
          <a:p>
            <a:pPr eaLnBrk="1" fontAlgn="auto" hangingPunct="1">
              <a:spcAft>
                <a:spcPts val="0"/>
              </a:spcAft>
              <a:buClr>
                <a:schemeClr val="accent3"/>
              </a:buClr>
              <a:defRPr/>
            </a:pPr>
            <a:r>
              <a:rPr lang="en-ZA" altLang="en-US" sz="2400" dirty="0">
                <a:latin typeface="Calibri" panose="020F0502020204030204" pitchFamily="34" charset="0"/>
              </a:rPr>
              <a:t>Financial Sector Regulation Bill (FSR Bill) expected to be enacted during Q2 or Q3, 2017</a:t>
            </a:r>
          </a:p>
          <a:p>
            <a:pPr eaLnBrk="1" fontAlgn="auto" hangingPunct="1">
              <a:spcAft>
                <a:spcPts val="0"/>
              </a:spcAft>
              <a:buClr>
                <a:schemeClr val="accent3"/>
              </a:buClr>
              <a:defRPr/>
            </a:pPr>
            <a:r>
              <a:rPr lang="en-ZA" altLang="en-US" sz="2400" dirty="0">
                <a:latin typeface="Calibri" panose="020F0502020204030204" pitchFamily="34" charset="0"/>
              </a:rPr>
              <a:t>Insurance Bill can only be considered after FSR Bill is passed</a:t>
            </a:r>
          </a:p>
          <a:p>
            <a:pPr eaLnBrk="1" fontAlgn="auto" hangingPunct="1">
              <a:spcAft>
                <a:spcPts val="0"/>
              </a:spcAft>
              <a:buClr>
                <a:schemeClr val="accent3"/>
              </a:buClr>
              <a:defRPr/>
            </a:pPr>
            <a:r>
              <a:rPr lang="en-ZA" altLang="en-US" sz="2400" dirty="0">
                <a:latin typeface="Calibri" panose="020F0502020204030204" pitchFamily="34" charset="0"/>
              </a:rPr>
              <a:t>The estimated implementation date of SAM has been revised to 1 July 2018 to accommodate the legislative timeline for the Insurance Bill</a:t>
            </a:r>
          </a:p>
          <a:p>
            <a:pPr eaLnBrk="1" fontAlgn="auto" hangingPunct="1">
              <a:spcAft>
                <a:spcPts val="0"/>
              </a:spcAft>
              <a:buClr>
                <a:schemeClr val="accent3"/>
              </a:buClr>
              <a:defRPr/>
            </a:pPr>
            <a:endParaRPr lang="en-ZA" altLang="en-US" sz="2400" dirty="0">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D1DD3E0E-B7DE-409D-BCFD-F73995544478}" type="slidenum">
              <a:rPr lang="en-US" smtClean="0"/>
              <a:pPr>
                <a:defRPr/>
              </a:pPr>
              <a:t>36</a:t>
            </a:fld>
            <a:endParaRPr lang="en-US" dirty="0"/>
          </a:p>
        </p:txBody>
      </p:sp>
    </p:spTree>
    <p:extLst>
      <p:ext uri="{BB962C8B-B14F-4D97-AF65-F5344CB8AC3E}">
        <p14:creationId xmlns:p14="http://schemas.microsoft.com/office/powerpoint/2010/main" val="4134771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83568" y="228601"/>
            <a:ext cx="7850832" cy="824136"/>
          </a:xfrm>
        </p:spPr>
        <p:txBody>
          <a:bodyPr/>
          <a:lstStyle/>
          <a:p>
            <a:r>
              <a:rPr lang="en-ZA" altLang="en-US" dirty="0"/>
              <a:t>Prudential Standards- Round 2.5</a:t>
            </a:r>
          </a:p>
        </p:txBody>
      </p:sp>
      <p:sp>
        <p:nvSpPr>
          <p:cNvPr id="3" name="Content Placeholder 2"/>
          <p:cNvSpPr>
            <a:spLocks noGrp="1"/>
          </p:cNvSpPr>
          <p:nvPr>
            <p:ph idx="1"/>
          </p:nvPr>
        </p:nvSpPr>
        <p:spPr>
          <a:xfrm>
            <a:off x="179512" y="1124744"/>
            <a:ext cx="8964488" cy="4896544"/>
          </a:xfrm>
        </p:spPr>
        <p:txBody>
          <a:bodyPr/>
          <a:lstStyle/>
          <a:p>
            <a:pPr marL="0" indent="0">
              <a:buFont typeface="Wingdings" pitchFamily="2" charset="2"/>
              <a:buNone/>
              <a:defRPr/>
            </a:pPr>
            <a:endParaRPr lang="en-ZA" sz="800" dirty="0"/>
          </a:p>
          <a:p>
            <a:pPr marL="0" indent="0">
              <a:buFont typeface="Wingdings" pitchFamily="2" charset="2"/>
              <a:buNone/>
              <a:defRPr/>
            </a:pPr>
            <a:r>
              <a:rPr lang="en-ZA" sz="1600" b="1" dirty="0"/>
              <a:t>UPDATED FINANCIAL SOUNDNESS STANDARDS AND GOVERNANCE &amp; OPERATIONAL STANDARDS TO BE RELEASED FOR INFORMAL PUBLIC CONSULTATION 28 JUNE – 9 AUGUST 2017</a:t>
            </a:r>
          </a:p>
          <a:p>
            <a:pPr marL="0" indent="0">
              <a:buFont typeface="Wingdings" pitchFamily="2" charset="2"/>
              <a:buNone/>
              <a:defRPr/>
            </a:pPr>
            <a:endParaRPr lang="en-ZA" sz="800" dirty="0"/>
          </a:p>
          <a:p>
            <a:pPr>
              <a:spcBef>
                <a:spcPts val="600"/>
              </a:spcBef>
              <a:spcAft>
                <a:spcPts val="600"/>
              </a:spcAft>
              <a:defRPr/>
            </a:pPr>
            <a:r>
              <a:rPr lang="en-ZA" sz="1400" dirty="0"/>
              <a:t>Financial Soundness Standards for Insurers (FSI)</a:t>
            </a:r>
          </a:p>
          <a:p>
            <a:pPr>
              <a:spcBef>
                <a:spcPts val="600"/>
              </a:spcBef>
              <a:spcAft>
                <a:spcPts val="600"/>
              </a:spcAft>
              <a:defRPr/>
            </a:pPr>
            <a:r>
              <a:rPr lang="en-ZA" sz="1400" dirty="0"/>
              <a:t>Financial Soundness Standards for Insurance Groups (FSG)</a:t>
            </a:r>
          </a:p>
          <a:p>
            <a:pPr>
              <a:spcBef>
                <a:spcPts val="600"/>
              </a:spcBef>
              <a:spcAft>
                <a:spcPts val="600"/>
              </a:spcAft>
              <a:defRPr/>
            </a:pPr>
            <a:r>
              <a:rPr lang="en-ZA" sz="1400" dirty="0"/>
              <a:t>Financial Soundness Standards for Lloyd’s (FSL)</a:t>
            </a:r>
          </a:p>
          <a:p>
            <a:pPr>
              <a:spcBef>
                <a:spcPts val="600"/>
              </a:spcBef>
              <a:spcAft>
                <a:spcPts val="600"/>
              </a:spcAft>
              <a:defRPr/>
            </a:pPr>
            <a:r>
              <a:rPr lang="en-ZA" sz="1400" dirty="0"/>
              <a:t>Financial Soundness Standards for  Microinsurers (FSM)</a:t>
            </a:r>
          </a:p>
          <a:p>
            <a:pPr>
              <a:spcBef>
                <a:spcPts val="600"/>
              </a:spcBef>
              <a:spcAft>
                <a:spcPts val="600"/>
              </a:spcAft>
              <a:defRPr/>
            </a:pPr>
            <a:r>
              <a:rPr lang="en-ZA" sz="1400" dirty="0"/>
              <a:t>Financial Soundness Standards for Branches of Foreign Reinsurers (FSB)</a:t>
            </a:r>
          </a:p>
          <a:p>
            <a:pPr>
              <a:spcBef>
                <a:spcPts val="600"/>
              </a:spcBef>
              <a:spcAft>
                <a:spcPts val="600"/>
              </a:spcAft>
              <a:defRPr/>
            </a:pPr>
            <a:r>
              <a:rPr lang="en-ZA" sz="1400" dirty="0"/>
              <a:t>Governance and Operational Standards for Insurers (GOI)</a:t>
            </a:r>
          </a:p>
          <a:p>
            <a:pPr>
              <a:spcBef>
                <a:spcPts val="600"/>
              </a:spcBef>
              <a:spcAft>
                <a:spcPts val="600"/>
              </a:spcAft>
              <a:defRPr/>
            </a:pPr>
            <a:r>
              <a:rPr lang="en-ZA" sz="1400" dirty="0"/>
              <a:t>Governance and Operational Standards for Insurance Groups (GOG)</a:t>
            </a:r>
          </a:p>
          <a:p>
            <a:pPr>
              <a:spcBef>
                <a:spcPts val="600"/>
              </a:spcBef>
              <a:spcAft>
                <a:spcPts val="600"/>
              </a:spcAft>
              <a:defRPr/>
            </a:pPr>
            <a:r>
              <a:rPr lang="en-ZA" sz="1400" dirty="0"/>
              <a:t>Governance and Operational Standards for Lloyd’s (GOL)</a:t>
            </a:r>
          </a:p>
          <a:p>
            <a:pPr>
              <a:spcBef>
                <a:spcPts val="600"/>
              </a:spcBef>
              <a:spcAft>
                <a:spcPts val="600"/>
              </a:spcAft>
              <a:defRPr/>
            </a:pPr>
            <a:r>
              <a:rPr lang="en-ZA" sz="1400" dirty="0"/>
              <a:t>Governance and Operational Standards for </a:t>
            </a:r>
            <a:r>
              <a:rPr lang="en-ZA" sz="1400" dirty="0" err="1"/>
              <a:t>Microinsurers</a:t>
            </a:r>
            <a:r>
              <a:rPr lang="en-ZA" sz="1400" dirty="0"/>
              <a:t> (GOM)</a:t>
            </a:r>
          </a:p>
          <a:p>
            <a:pPr>
              <a:spcBef>
                <a:spcPts val="600"/>
              </a:spcBef>
              <a:spcAft>
                <a:spcPts val="600"/>
              </a:spcAft>
              <a:defRPr/>
            </a:pPr>
            <a:r>
              <a:rPr lang="en-ZA" sz="1400" dirty="0"/>
              <a:t>Governance and Operational Standards for Branches of Foreign Reinsurers (GOB)</a:t>
            </a:r>
          </a:p>
          <a:p>
            <a:pPr>
              <a:spcBef>
                <a:spcPts val="600"/>
              </a:spcBef>
              <a:spcAft>
                <a:spcPts val="600"/>
              </a:spcAft>
              <a:defRPr/>
            </a:pPr>
            <a:endParaRPr lang="en-ZA" sz="1600" dirty="0"/>
          </a:p>
          <a:p>
            <a:pPr>
              <a:defRPr/>
            </a:pPr>
            <a:endParaRPr lang="en-ZA" sz="1800" dirty="0"/>
          </a:p>
          <a:p>
            <a:pPr>
              <a:defRPr/>
            </a:pPr>
            <a:endParaRPr lang="en-ZA" dirty="0"/>
          </a:p>
        </p:txBody>
      </p:sp>
      <p:sp>
        <p:nvSpPr>
          <p:cNvPr id="5" name="Slide Number Placeholder 4"/>
          <p:cNvSpPr>
            <a:spLocks noGrp="1"/>
          </p:cNvSpPr>
          <p:nvPr>
            <p:ph type="sldNum" sz="quarter" idx="12"/>
          </p:nvPr>
        </p:nvSpPr>
        <p:spPr/>
        <p:txBody>
          <a:bodyPr/>
          <a:lstStyle/>
          <a:p>
            <a:pPr>
              <a:defRPr/>
            </a:pPr>
            <a:fld id="{88B59265-C9DF-4E38-9B03-0E14B254593C}" type="slidenum">
              <a:rPr lang="en-US" smtClean="0"/>
              <a:pPr>
                <a:defRPr/>
              </a:pPr>
              <a:t>37</a:t>
            </a:fld>
            <a:endParaRPr lang="en-US" dirty="0"/>
          </a:p>
        </p:txBody>
      </p:sp>
    </p:spTree>
    <p:extLst>
      <p:ext uri="{BB962C8B-B14F-4D97-AF65-F5344CB8AC3E}">
        <p14:creationId xmlns:p14="http://schemas.microsoft.com/office/powerpoint/2010/main" val="1846819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95536" y="228601"/>
            <a:ext cx="8138864" cy="1112168"/>
          </a:xfrm>
        </p:spPr>
        <p:txBody>
          <a:bodyPr/>
          <a:lstStyle/>
          <a:p>
            <a:pPr algn="ctr"/>
            <a:r>
              <a:rPr lang="en-ZA" altLang="en-US" dirty="0"/>
              <a:t>Prudential Standards - </a:t>
            </a:r>
            <a:r>
              <a:rPr lang="en-ZA" altLang="en-US" u="sng" dirty="0"/>
              <a:t>Round 3</a:t>
            </a:r>
          </a:p>
        </p:txBody>
      </p:sp>
      <p:sp>
        <p:nvSpPr>
          <p:cNvPr id="3" name="Content Placeholder 2"/>
          <p:cNvSpPr>
            <a:spLocks noGrp="1"/>
          </p:cNvSpPr>
          <p:nvPr>
            <p:ph idx="1"/>
          </p:nvPr>
        </p:nvSpPr>
        <p:spPr>
          <a:xfrm>
            <a:off x="611560" y="1340769"/>
            <a:ext cx="7921253" cy="3960439"/>
          </a:xfrm>
        </p:spPr>
        <p:txBody>
          <a:bodyPr/>
          <a:lstStyle/>
          <a:p>
            <a:pPr marL="0" indent="0">
              <a:buFont typeface="Wingdings" pitchFamily="2" charset="2"/>
              <a:buNone/>
              <a:defRPr/>
            </a:pPr>
            <a:r>
              <a:rPr lang="en-ZA" sz="2800" dirty="0"/>
              <a:t>FOR FORMAL PUBLIC COMMENT (as provided for in the FSR Bill)</a:t>
            </a:r>
          </a:p>
          <a:p>
            <a:pPr marL="0" indent="0">
              <a:buFont typeface="Wingdings" pitchFamily="2" charset="2"/>
              <a:buNone/>
              <a:defRPr/>
            </a:pPr>
            <a:endParaRPr lang="en-ZA" sz="2000" dirty="0"/>
          </a:p>
          <a:p>
            <a:pPr eaLnBrk="1" fontAlgn="auto" hangingPunct="1">
              <a:spcAft>
                <a:spcPts val="0"/>
              </a:spcAft>
              <a:buClr>
                <a:schemeClr val="accent3"/>
              </a:buClr>
              <a:defRPr/>
            </a:pPr>
            <a:r>
              <a:rPr lang="en-ZA" sz="2400" dirty="0">
                <a:latin typeface="Calibri" panose="020F0502020204030204" pitchFamily="34" charset="0"/>
              </a:rPr>
              <a:t>Full suite of Prudential Standards</a:t>
            </a:r>
          </a:p>
          <a:p>
            <a:pPr eaLnBrk="1" fontAlgn="auto" hangingPunct="1">
              <a:spcAft>
                <a:spcPts val="0"/>
              </a:spcAft>
              <a:buClr>
                <a:schemeClr val="accent3"/>
              </a:buClr>
              <a:defRPr/>
            </a:pPr>
            <a:r>
              <a:rPr lang="en-ZA" sz="2400" dirty="0">
                <a:latin typeface="Calibri" panose="020F0502020204030204" pitchFamily="34" charset="0"/>
              </a:rPr>
              <a:t>Q1 2018 (provisionally)</a:t>
            </a:r>
          </a:p>
          <a:p>
            <a:pPr>
              <a:defRPr/>
            </a:pPr>
            <a:endParaRPr lang="en-ZA" sz="1800" dirty="0"/>
          </a:p>
          <a:p>
            <a:pPr>
              <a:defRPr/>
            </a:pPr>
            <a:endParaRPr lang="en-ZA" dirty="0"/>
          </a:p>
        </p:txBody>
      </p:sp>
      <p:sp>
        <p:nvSpPr>
          <p:cNvPr id="5" name="Slide Number Placeholder 4"/>
          <p:cNvSpPr>
            <a:spLocks noGrp="1"/>
          </p:cNvSpPr>
          <p:nvPr>
            <p:ph type="sldNum" sz="quarter" idx="12"/>
          </p:nvPr>
        </p:nvSpPr>
        <p:spPr/>
        <p:txBody>
          <a:bodyPr/>
          <a:lstStyle/>
          <a:p>
            <a:pPr>
              <a:defRPr/>
            </a:pPr>
            <a:fld id="{FE1BAAE9-A2E0-4064-A166-03F50D68A8A1}" type="slidenum">
              <a:rPr lang="en-US" smtClean="0"/>
              <a:pPr>
                <a:defRPr/>
              </a:pPr>
              <a:t>38</a:t>
            </a:fld>
            <a:endParaRPr lang="en-US" dirty="0"/>
          </a:p>
        </p:txBody>
      </p:sp>
    </p:spTree>
    <p:extLst>
      <p:ext uri="{BB962C8B-B14F-4D97-AF65-F5344CB8AC3E}">
        <p14:creationId xmlns:p14="http://schemas.microsoft.com/office/powerpoint/2010/main" val="1137324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51520" y="228601"/>
            <a:ext cx="8712968" cy="1112168"/>
          </a:xfrm>
        </p:spPr>
        <p:txBody>
          <a:bodyPr/>
          <a:lstStyle/>
          <a:p>
            <a:pPr algn="ctr"/>
            <a:r>
              <a:rPr lang="en-ZA" altLang="en-US" dirty="0"/>
              <a:t>Financial Conglomerate Supervision</a:t>
            </a:r>
          </a:p>
        </p:txBody>
      </p:sp>
      <p:sp>
        <p:nvSpPr>
          <p:cNvPr id="3" name="Content Placeholder 2"/>
          <p:cNvSpPr>
            <a:spLocks noGrp="1"/>
          </p:cNvSpPr>
          <p:nvPr>
            <p:ph idx="1"/>
          </p:nvPr>
        </p:nvSpPr>
        <p:spPr>
          <a:xfrm>
            <a:off x="611560" y="1340769"/>
            <a:ext cx="7921253" cy="3960439"/>
          </a:xfrm>
        </p:spPr>
        <p:txBody>
          <a:bodyPr/>
          <a:lstStyle/>
          <a:p>
            <a:pPr eaLnBrk="1" fontAlgn="auto" hangingPunct="1">
              <a:spcAft>
                <a:spcPts val="0"/>
              </a:spcAft>
              <a:buClr>
                <a:schemeClr val="accent3"/>
              </a:buClr>
              <a:defRPr/>
            </a:pPr>
            <a:r>
              <a:rPr lang="en-ZA" sz="2400" dirty="0">
                <a:latin typeface="Calibri" panose="020F0502020204030204" pitchFamily="34" charset="0"/>
              </a:rPr>
              <a:t>Discussion Document was issued to the industry associations</a:t>
            </a:r>
          </a:p>
          <a:p>
            <a:pPr eaLnBrk="1" fontAlgn="auto" hangingPunct="1">
              <a:spcAft>
                <a:spcPts val="0"/>
              </a:spcAft>
              <a:buClr>
                <a:schemeClr val="accent3"/>
              </a:buClr>
              <a:defRPr/>
            </a:pPr>
            <a:r>
              <a:rPr lang="en-ZA" sz="2400" dirty="0">
                <a:latin typeface="Calibri" panose="020F0502020204030204" pitchFamily="34" charset="0"/>
              </a:rPr>
              <a:t>Comments due by 15 June 2017</a:t>
            </a:r>
          </a:p>
          <a:p>
            <a:pPr eaLnBrk="1" fontAlgn="auto" hangingPunct="1">
              <a:spcAft>
                <a:spcPts val="0"/>
              </a:spcAft>
              <a:buClr>
                <a:schemeClr val="accent3"/>
              </a:buClr>
              <a:defRPr/>
            </a:pPr>
            <a:r>
              <a:rPr lang="en-ZA" sz="2400" dirty="0">
                <a:latin typeface="Calibri" panose="020F0502020204030204" pitchFamily="34" charset="0"/>
              </a:rPr>
              <a:t>Consultative process</a:t>
            </a:r>
          </a:p>
          <a:p>
            <a:pPr eaLnBrk="1" fontAlgn="auto" hangingPunct="1">
              <a:spcAft>
                <a:spcPts val="0"/>
              </a:spcAft>
              <a:buClr>
                <a:schemeClr val="accent3"/>
              </a:buClr>
              <a:defRPr/>
            </a:pPr>
            <a:r>
              <a:rPr lang="en-ZA" sz="2400" dirty="0">
                <a:latin typeface="Calibri" panose="020F0502020204030204" pitchFamily="34" charset="0"/>
              </a:rPr>
              <a:t>Same approach as SAM with various work streams</a:t>
            </a:r>
          </a:p>
          <a:p>
            <a:pPr eaLnBrk="1" fontAlgn="auto" hangingPunct="1">
              <a:spcAft>
                <a:spcPts val="0"/>
              </a:spcAft>
              <a:buClr>
                <a:schemeClr val="accent3"/>
              </a:buClr>
              <a:defRPr/>
            </a:pPr>
            <a:r>
              <a:rPr lang="en-ZA" sz="2400" dirty="0">
                <a:latin typeface="Calibri" panose="020F0502020204030204" pitchFamily="34" charset="0"/>
              </a:rPr>
              <a:t>Outcome to be translated into Prudential Standards</a:t>
            </a:r>
          </a:p>
          <a:p>
            <a:pPr>
              <a:defRPr/>
            </a:pPr>
            <a:endParaRPr lang="en-ZA" sz="1800" dirty="0"/>
          </a:p>
          <a:p>
            <a:pPr>
              <a:defRPr/>
            </a:pPr>
            <a:endParaRPr lang="en-ZA" dirty="0"/>
          </a:p>
        </p:txBody>
      </p:sp>
      <p:sp>
        <p:nvSpPr>
          <p:cNvPr id="5" name="Slide Number Placeholder 4"/>
          <p:cNvSpPr>
            <a:spLocks noGrp="1"/>
          </p:cNvSpPr>
          <p:nvPr>
            <p:ph type="sldNum" sz="quarter" idx="12"/>
          </p:nvPr>
        </p:nvSpPr>
        <p:spPr/>
        <p:txBody>
          <a:bodyPr/>
          <a:lstStyle/>
          <a:p>
            <a:pPr>
              <a:defRPr/>
            </a:pPr>
            <a:fld id="{FE1BAAE9-A2E0-4064-A166-03F50D68A8A1}" type="slidenum">
              <a:rPr lang="en-US" smtClean="0"/>
              <a:pPr>
                <a:defRPr/>
              </a:pPr>
              <a:t>39</a:t>
            </a:fld>
            <a:endParaRPr lang="en-US" dirty="0"/>
          </a:p>
        </p:txBody>
      </p:sp>
    </p:spTree>
    <p:extLst>
      <p:ext uri="{BB962C8B-B14F-4D97-AF65-F5344CB8AC3E}">
        <p14:creationId xmlns:p14="http://schemas.microsoft.com/office/powerpoint/2010/main" val="3017917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extBox 11"/>
          <p:cNvSpPr txBox="1">
            <a:spLocks noChangeArrowheads="1"/>
          </p:cNvSpPr>
          <p:nvPr/>
        </p:nvSpPr>
        <p:spPr bwMode="auto">
          <a:xfrm>
            <a:off x="766548" y="2204864"/>
            <a:ext cx="7766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300"/>
              </a:spcBef>
              <a:buClr>
                <a:srgbClr val="A04DA3"/>
              </a:buClr>
              <a:buFont typeface="Georgia" pitchFamily="18" charset="0"/>
              <a:buChar char="•"/>
              <a:defRPr sz="2800">
                <a:solidFill>
                  <a:schemeClr val="tx1"/>
                </a:solidFill>
                <a:latin typeface="Georgia" pitchFamily="18" charset="0"/>
              </a:defRPr>
            </a:lvl1pPr>
            <a:lvl2pPr marL="742950" indent="-285750">
              <a:spcBef>
                <a:spcPts val="300"/>
              </a:spcBef>
              <a:buClr>
                <a:schemeClr val="accent2"/>
              </a:buClr>
              <a:buFont typeface="Georgia" pitchFamily="18" charset="0"/>
              <a:buChar char="▫"/>
              <a:defRPr sz="2600">
                <a:solidFill>
                  <a:schemeClr val="accent2"/>
                </a:solidFill>
                <a:latin typeface="Georgia" pitchFamily="18" charset="0"/>
              </a:defRPr>
            </a:lvl2pPr>
            <a:lvl3pPr marL="1143000" indent="-228600">
              <a:spcBef>
                <a:spcPts val="300"/>
              </a:spcBef>
              <a:buClr>
                <a:schemeClr val="accent1"/>
              </a:buClr>
              <a:buFont typeface="Wingdings 2" pitchFamily="18" charset="2"/>
              <a:buChar char=""/>
              <a:defRPr sz="2400">
                <a:solidFill>
                  <a:schemeClr val="accent1"/>
                </a:solidFill>
                <a:latin typeface="Georgia" pitchFamily="18" charset="0"/>
              </a:defRPr>
            </a:lvl3pPr>
            <a:lvl4pPr marL="1600200" indent="-228600">
              <a:spcBef>
                <a:spcPts val="300"/>
              </a:spcBef>
              <a:buClr>
                <a:schemeClr val="accent1"/>
              </a:buClr>
              <a:buFont typeface="Wingdings 2" pitchFamily="18" charset="2"/>
              <a:buChar char=""/>
              <a:defRPr sz="2200">
                <a:solidFill>
                  <a:schemeClr val="accent1"/>
                </a:solidFill>
                <a:latin typeface="Georgia" pitchFamily="18" charset="0"/>
              </a:defRPr>
            </a:lvl4pPr>
            <a:lvl5pPr marL="2057400" indent="-228600">
              <a:spcBef>
                <a:spcPts val="300"/>
              </a:spcBef>
              <a:buClr>
                <a:srgbClr val="A04DA3"/>
              </a:buClr>
              <a:buFont typeface="Georgia" pitchFamily="18" charset="0"/>
              <a:buChar char="▫"/>
              <a:defRPr sz="2000">
                <a:solidFill>
                  <a:srgbClr val="A04DA3"/>
                </a:solidFill>
                <a:latin typeface="Georgia" pitchFamily="18" charset="0"/>
              </a:defRPr>
            </a:lvl5pPr>
            <a:lvl6pPr marL="25146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6pPr>
            <a:lvl7pPr marL="29718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7pPr>
            <a:lvl8pPr marL="34290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8pPr>
            <a:lvl9pPr marL="3886200" indent="-228600" defTabSz="457200" eaLnBrk="0" fontAlgn="base" hangingPunct="0">
              <a:spcBef>
                <a:spcPts val="300"/>
              </a:spcBef>
              <a:spcAft>
                <a:spcPct val="0"/>
              </a:spcAft>
              <a:buClr>
                <a:srgbClr val="A04DA3"/>
              </a:buClr>
              <a:buFont typeface="Georgia" pitchFamily="18" charset="0"/>
              <a:buChar char="▫"/>
              <a:defRPr sz="2000">
                <a:solidFill>
                  <a:srgbClr val="A04DA3"/>
                </a:solidFill>
                <a:latin typeface="Georgia" pitchFamily="18" charset="0"/>
              </a:defRPr>
            </a:lvl9pPr>
          </a:lstStyle>
          <a:p>
            <a:pPr algn="ctr" eaLnBrk="1">
              <a:spcBef>
                <a:spcPct val="0"/>
              </a:spcBef>
              <a:buClrTx/>
              <a:buFontTx/>
              <a:buNone/>
            </a:pPr>
            <a:r>
              <a:rPr lang="en-ZA" altLang="en-US" sz="4000" dirty="0">
                <a:solidFill>
                  <a:srgbClr val="000000"/>
                </a:solidFill>
                <a:latin typeface="Calibri" panose="020F0502020204030204" pitchFamily="34" charset="0"/>
              </a:rPr>
              <a:t>Thank you</a:t>
            </a:r>
          </a:p>
        </p:txBody>
      </p:sp>
    </p:spTree>
    <p:extLst>
      <p:ext uri="{BB962C8B-B14F-4D97-AF65-F5344CB8AC3E}">
        <p14:creationId xmlns:p14="http://schemas.microsoft.com/office/powerpoint/2010/main" val="3719244098"/>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315942-3938-479C-B755-8446C3494121}"/>
</file>

<file path=customXml/itemProps2.xml><?xml version="1.0" encoding="utf-8"?>
<ds:datastoreItem xmlns:ds="http://schemas.openxmlformats.org/officeDocument/2006/customXml" ds:itemID="{43E0E32F-EF27-46B3-90C6-8DA84DB0EFD2}"/>
</file>

<file path=customXml/itemProps3.xml><?xml version="1.0" encoding="utf-8"?>
<ds:datastoreItem xmlns:ds="http://schemas.openxmlformats.org/officeDocument/2006/customXml" ds:itemID="{807561D6-8792-4237-9371-DA37B4A12692}"/>
</file>

<file path=docProps/app.xml><?xml version="1.0" encoding="utf-8"?>
<Properties xmlns="http://schemas.openxmlformats.org/officeDocument/2006/extended-properties" xmlns:vt="http://schemas.openxmlformats.org/officeDocument/2006/docPropsVTypes">
  <Template>TM03090434[[fn=Wood Type]]</Template>
  <TotalTime>8167</TotalTime>
  <Words>3134</Words>
  <Application>Microsoft Office PowerPoint</Application>
  <PresentationFormat>On-screen Show (4:3)</PresentationFormat>
  <Paragraphs>377</Paragraphs>
  <Slides>40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Century Gothic</vt:lpstr>
      <vt:lpstr>Georgia</vt:lpstr>
      <vt:lpstr>Helvetica</vt:lpstr>
      <vt:lpstr>Noteworthy Bold</vt:lpstr>
      <vt:lpstr>Wingdings</vt:lpstr>
      <vt:lpstr>Wingdings 2</vt:lpstr>
      <vt:lpstr>Blank Presentation</vt:lpstr>
      <vt:lpstr>PowerPoint Presentation</vt:lpstr>
      <vt:lpstr>Content</vt:lpstr>
      <vt:lpstr>PowerPoint Presentation</vt:lpstr>
      <vt:lpstr>General</vt:lpstr>
      <vt:lpstr>Insurance Bill</vt:lpstr>
      <vt:lpstr>Legislative requirements</vt:lpstr>
      <vt:lpstr>Insurance Group’s Solvency Requirements</vt:lpstr>
      <vt:lpstr>General</vt:lpstr>
      <vt:lpstr>Scope of insurance group</vt:lpstr>
      <vt:lpstr>Roles and responsibilities</vt:lpstr>
      <vt:lpstr>Roles and responsibilities</vt:lpstr>
      <vt:lpstr>Roles and responsibilities</vt:lpstr>
      <vt:lpstr>D&amp;A Method</vt:lpstr>
      <vt:lpstr>D&amp;A Method</vt:lpstr>
      <vt:lpstr>Group eligible Own Funds</vt:lpstr>
      <vt:lpstr>Group eligible Own Funds</vt:lpstr>
      <vt:lpstr>Group eligible Own Funds</vt:lpstr>
      <vt:lpstr>Group eligible Own Funds</vt:lpstr>
      <vt:lpstr>Group eligible Own Funds</vt:lpstr>
      <vt:lpstr>PowerPoint Presentation</vt:lpstr>
      <vt:lpstr>Governance Framework</vt:lpstr>
      <vt:lpstr>PowerPoint Presentation</vt:lpstr>
      <vt:lpstr>Group Supervision</vt:lpstr>
      <vt:lpstr>Group Supervision</vt:lpstr>
      <vt:lpstr>Group Supervision</vt:lpstr>
      <vt:lpstr>Group Supervision</vt:lpstr>
      <vt:lpstr>Group Supervision</vt:lpstr>
      <vt:lpstr>Group Supervision</vt:lpstr>
      <vt:lpstr>Group Supervision</vt:lpstr>
      <vt:lpstr>PowerPoint Presentation</vt:lpstr>
      <vt:lpstr>General</vt:lpstr>
      <vt:lpstr>General</vt:lpstr>
      <vt:lpstr>Why needed</vt:lpstr>
      <vt:lpstr>Prudential standards</vt:lpstr>
      <vt:lpstr>PowerPoint Presentation</vt:lpstr>
      <vt:lpstr>Legislation</vt:lpstr>
      <vt:lpstr>Prudential Standards- Round 2.5</vt:lpstr>
      <vt:lpstr>Prudential Standards - Round 3</vt:lpstr>
      <vt:lpstr>Financial Conglomerate Supervision</vt:lpstr>
      <vt:lpstr>PowerPoint Presentation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299</cp:revision>
  <dcterms:created xsi:type="dcterms:W3CDTF">2010-02-24T10:45:37Z</dcterms:created>
  <dcterms:modified xsi:type="dcterms:W3CDTF">2025-07-30T14:12:11Z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