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6"/>
  </p:notesMasterIdLst>
  <p:sldIdLst>
    <p:sldId id="256" r:id="rId2"/>
    <p:sldId id="337" r:id="rId3"/>
    <p:sldId id="394" r:id="rId4"/>
    <p:sldId id="373" r:id="rId5"/>
    <p:sldId id="374" r:id="rId6"/>
    <p:sldId id="375" r:id="rId7"/>
    <p:sldId id="376" r:id="rId8"/>
    <p:sldId id="377" r:id="rId9"/>
    <p:sldId id="396" r:id="rId10"/>
    <p:sldId id="397" r:id="rId11"/>
    <p:sldId id="378" r:id="rId12"/>
    <p:sldId id="379" r:id="rId13"/>
    <p:sldId id="382" r:id="rId14"/>
    <p:sldId id="381" r:id="rId15"/>
    <p:sldId id="383" r:id="rId16"/>
    <p:sldId id="390" r:id="rId17"/>
    <p:sldId id="384" r:id="rId18"/>
    <p:sldId id="389" r:id="rId19"/>
    <p:sldId id="386" r:id="rId20"/>
    <p:sldId id="387" r:id="rId21"/>
    <p:sldId id="391" r:id="rId22"/>
    <p:sldId id="388" r:id="rId23"/>
    <p:sldId id="392" r:id="rId24"/>
    <p:sldId id="393" r:id="rId25"/>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5pPr>
    <a:lvl6pPr marL="2286000" algn="l" defTabSz="914400" rtl="0" eaLnBrk="1" latinLnBrk="0" hangingPunct="1">
      <a:defRPr sz="2400" kern="1200">
        <a:solidFill>
          <a:schemeClr val="tx1"/>
        </a:solidFill>
        <a:latin typeface="Arial" charset="0"/>
        <a:ea typeface="ＭＳ Ｐゴシック" pitchFamily="1" charset="-128"/>
        <a:cs typeface="+mn-cs"/>
      </a:defRPr>
    </a:lvl6pPr>
    <a:lvl7pPr marL="2743200" algn="l" defTabSz="914400" rtl="0" eaLnBrk="1" latinLnBrk="0" hangingPunct="1">
      <a:defRPr sz="2400" kern="1200">
        <a:solidFill>
          <a:schemeClr val="tx1"/>
        </a:solidFill>
        <a:latin typeface="Arial" charset="0"/>
        <a:ea typeface="ＭＳ Ｐゴシック" pitchFamily="1" charset="-128"/>
        <a:cs typeface="+mn-cs"/>
      </a:defRPr>
    </a:lvl7pPr>
    <a:lvl8pPr marL="3200400" algn="l" defTabSz="914400" rtl="0" eaLnBrk="1" latinLnBrk="0" hangingPunct="1">
      <a:defRPr sz="2400" kern="1200">
        <a:solidFill>
          <a:schemeClr val="tx1"/>
        </a:solidFill>
        <a:latin typeface="Arial" charset="0"/>
        <a:ea typeface="ＭＳ Ｐゴシック" pitchFamily="1" charset="-128"/>
        <a:cs typeface="+mn-cs"/>
      </a:defRPr>
    </a:lvl8pPr>
    <a:lvl9pPr marL="3657600" algn="l" defTabSz="914400" rtl="0" eaLnBrk="1" latinLnBrk="0" hangingPunct="1">
      <a:defRPr sz="2400" kern="1200">
        <a:solidFill>
          <a:schemeClr val="tx1"/>
        </a:solidFill>
        <a:latin typeface="Arial" charset="0"/>
        <a:ea typeface="ＭＳ Ｐゴシック" pitchFamily="1"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66"/>
    <a:srgbClr val="FF6600"/>
    <a:srgbClr val="DE5A00"/>
    <a:srgbClr val="000000"/>
    <a:srgbClr val="CF7C03"/>
    <a:srgbClr val="C00000"/>
    <a:srgbClr val="00C478"/>
    <a:srgbClr val="00C450"/>
    <a:srgbClr val="00C400"/>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006" autoAdjust="0"/>
    <p:restoredTop sz="95468" autoAdjust="0"/>
  </p:normalViewPr>
  <p:slideViewPr>
    <p:cSldViewPr>
      <p:cViewPr varScale="1">
        <p:scale>
          <a:sx n="131" d="100"/>
          <a:sy n="131" d="100"/>
        </p:scale>
        <p:origin x="1848" y="184"/>
      </p:cViewPr>
      <p:guideLst>
        <p:guide orient="horz" pos="2160"/>
        <p:guide pos="2880"/>
      </p:guideLst>
    </p:cSldViewPr>
  </p:slideViewPr>
  <p:outlineViewPr>
    <p:cViewPr>
      <p:scale>
        <a:sx n="33" d="100"/>
        <a:sy n="33" d="100"/>
      </p:scale>
      <p:origin x="0" y="3634"/>
    </p:cViewPr>
  </p:outlin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ZA"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91D9947E-897F-4102-B1E4-8D31B8AAFF31}" type="datetimeFigureOut">
              <a:rPr lang="en-ZA"/>
              <a:pPr>
                <a:defRPr/>
              </a:pPr>
              <a:t>2018/08/03</a:t>
            </a:fld>
            <a:endParaRPr lang="en-ZA"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ZA"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ZA"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ZA"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708EE7EA-DCE3-4C00-B192-074613195793}" type="slidenum">
              <a:rPr lang="en-ZA"/>
              <a:pPr>
                <a:defRPr/>
              </a:pPr>
              <a:t>‹#›</a:t>
            </a:fld>
            <a:endParaRPr lang="en-ZA" dirty="0"/>
          </a:p>
        </p:txBody>
      </p:sp>
    </p:spTree>
    <p:extLst>
      <p:ext uri="{BB962C8B-B14F-4D97-AF65-F5344CB8AC3E}">
        <p14:creationId xmlns:p14="http://schemas.microsoft.com/office/powerpoint/2010/main" val="2667545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2</a:t>
            </a:fld>
            <a:endParaRPr lang="en-ZA" dirty="0"/>
          </a:p>
        </p:txBody>
      </p:sp>
    </p:spTree>
    <p:extLst>
      <p:ext uri="{BB962C8B-B14F-4D97-AF65-F5344CB8AC3E}">
        <p14:creationId xmlns:p14="http://schemas.microsoft.com/office/powerpoint/2010/main" val="2139156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3</a:t>
            </a:fld>
            <a:endParaRPr lang="en-ZA" dirty="0"/>
          </a:p>
        </p:txBody>
      </p:sp>
    </p:spTree>
    <p:extLst>
      <p:ext uri="{BB962C8B-B14F-4D97-AF65-F5344CB8AC3E}">
        <p14:creationId xmlns:p14="http://schemas.microsoft.com/office/powerpoint/2010/main" val="45163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4</a:t>
            </a:fld>
            <a:endParaRPr lang="en-ZA" dirty="0"/>
          </a:p>
        </p:txBody>
      </p:sp>
    </p:spTree>
    <p:extLst>
      <p:ext uri="{BB962C8B-B14F-4D97-AF65-F5344CB8AC3E}">
        <p14:creationId xmlns:p14="http://schemas.microsoft.com/office/powerpoint/2010/main" val="93833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5</a:t>
            </a:fld>
            <a:endParaRPr lang="en-ZA" dirty="0"/>
          </a:p>
        </p:txBody>
      </p:sp>
    </p:spTree>
    <p:extLst>
      <p:ext uri="{BB962C8B-B14F-4D97-AF65-F5344CB8AC3E}">
        <p14:creationId xmlns:p14="http://schemas.microsoft.com/office/powerpoint/2010/main" val="1923572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6</a:t>
            </a:fld>
            <a:endParaRPr lang="en-ZA" dirty="0"/>
          </a:p>
        </p:txBody>
      </p:sp>
    </p:spTree>
    <p:extLst>
      <p:ext uri="{BB962C8B-B14F-4D97-AF65-F5344CB8AC3E}">
        <p14:creationId xmlns:p14="http://schemas.microsoft.com/office/powerpoint/2010/main" val="8138918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7</a:t>
            </a:fld>
            <a:endParaRPr lang="en-ZA" dirty="0"/>
          </a:p>
        </p:txBody>
      </p:sp>
    </p:spTree>
    <p:extLst>
      <p:ext uri="{BB962C8B-B14F-4D97-AF65-F5344CB8AC3E}">
        <p14:creationId xmlns:p14="http://schemas.microsoft.com/office/powerpoint/2010/main" val="2573056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8</a:t>
            </a:fld>
            <a:endParaRPr lang="en-ZA" dirty="0"/>
          </a:p>
        </p:txBody>
      </p:sp>
    </p:spTree>
    <p:extLst>
      <p:ext uri="{BB962C8B-B14F-4D97-AF65-F5344CB8AC3E}">
        <p14:creationId xmlns:p14="http://schemas.microsoft.com/office/powerpoint/2010/main" val="2370421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9</a:t>
            </a:fld>
            <a:endParaRPr lang="en-ZA" dirty="0"/>
          </a:p>
        </p:txBody>
      </p:sp>
    </p:spTree>
    <p:extLst>
      <p:ext uri="{BB962C8B-B14F-4D97-AF65-F5344CB8AC3E}">
        <p14:creationId xmlns:p14="http://schemas.microsoft.com/office/powerpoint/2010/main" val="41071120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10</a:t>
            </a:fld>
            <a:endParaRPr lang="en-ZA" dirty="0"/>
          </a:p>
        </p:txBody>
      </p:sp>
    </p:spTree>
    <p:extLst>
      <p:ext uri="{BB962C8B-B14F-4D97-AF65-F5344CB8AC3E}">
        <p14:creationId xmlns:p14="http://schemas.microsoft.com/office/powerpoint/2010/main" val="14787072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11</a:t>
            </a:fld>
            <a:endParaRPr lang="en-ZA" dirty="0"/>
          </a:p>
        </p:txBody>
      </p:sp>
    </p:spTree>
    <p:extLst>
      <p:ext uri="{BB962C8B-B14F-4D97-AF65-F5344CB8AC3E}">
        <p14:creationId xmlns:p14="http://schemas.microsoft.com/office/powerpoint/2010/main" val="24036553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12</a:t>
            </a:fld>
            <a:endParaRPr lang="en-ZA" dirty="0"/>
          </a:p>
        </p:txBody>
      </p:sp>
    </p:spTree>
    <p:extLst>
      <p:ext uri="{BB962C8B-B14F-4D97-AF65-F5344CB8AC3E}">
        <p14:creationId xmlns:p14="http://schemas.microsoft.com/office/powerpoint/2010/main" val="33759428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13</a:t>
            </a:fld>
            <a:endParaRPr lang="en-ZA" dirty="0"/>
          </a:p>
        </p:txBody>
      </p:sp>
    </p:spTree>
    <p:extLst>
      <p:ext uri="{BB962C8B-B14F-4D97-AF65-F5344CB8AC3E}">
        <p14:creationId xmlns:p14="http://schemas.microsoft.com/office/powerpoint/2010/main" val="26457792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14</a:t>
            </a:fld>
            <a:endParaRPr lang="en-ZA" dirty="0"/>
          </a:p>
        </p:txBody>
      </p:sp>
    </p:spTree>
    <p:extLst>
      <p:ext uri="{BB962C8B-B14F-4D97-AF65-F5344CB8AC3E}">
        <p14:creationId xmlns:p14="http://schemas.microsoft.com/office/powerpoint/2010/main" val="731659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15</a:t>
            </a:fld>
            <a:endParaRPr lang="en-ZA" dirty="0"/>
          </a:p>
        </p:txBody>
      </p:sp>
    </p:spTree>
    <p:extLst>
      <p:ext uri="{BB962C8B-B14F-4D97-AF65-F5344CB8AC3E}">
        <p14:creationId xmlns:p14="http://schemas.microsoft.com/office/powerpoint/2010/main" val="17045653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16</a:t>
            </a:fld>
            <a:endParaRPr lang="en-ZA" dirty="0"/>
          </a:p>
        </p:txBody>
      </p:sp>
    </p:spTree>
    <p:extLst>
      <p:ext uri="{BB962C8B-B14F-4D97-AF65-F5344CB8AC3E}">
        <p14:creationId xmlns:p14="http://schemas.microsoft.com/office/powerpoint/2010/main" val="29668164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17</a:t>
            </a:fld>
            <a:endParaRPr lang="en-ZA" dirty="0"/>
          </a:p>
        </p:txBody>
      </p:sp>
    </p:spTree>
    <p:extLst>
      <p:ext uri="{BB962C8B-B14F-4D97-AF65-F5344CB8AC3E}">
        <p14:creationId xmlns:p14="http://schemas.microsoft.com/office/powerpoint/2010/main" val="17689601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18</a:t>
            </a:fld>
            <a:endParaRPr lang="en-ZA" dirty="0"/>
          </a:p>
        </p:txBody>
      </p:sp>
    </p:spTree>
    <p:extLst>
      <p:ext uri="{BB962C8B-B14F-4D97-AF65-F5344CB8AC3E}">
        <p14:creationId xmlns:p14="http://schemas.microsoft.com/office/powerpoint/2010/main" val="25004494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19</a:t>
            </a:fld>
            <a:endParaRPr lang="en-ZA" dirty="0"/>
          </a:p>
        </p:txBody>
      </p:sp>
    </p:spTree>
    <p:extLst>
      <p:ext uri="{BB962C8B-B14F-4D97-AF65-F5344CB8AC3E}">
        <p14:creationId xmlns:p14="http://schemas.microsoft.com/office/powerpoint/2010/main" val="26562912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20</a:t>
            </a:fld>
            <a:endParaRPr lang="en-ZA" dirty="0"/>
          </a:p>
        </p:txBody>
      </p:sp>
    </p:spTree>
    <p:extLst>
      <p:ext uri="{BB962C8B-B14F-4D97-AF65-F5344CB8AC3E}">
        <p14:creationId xmlns:p14="http://schemas.microsoft.com/office/powerpoint/2010/main" val="37032471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21</a:t>
            </a:fld>
            <a:endParaRPr lang="en-ZA" dirty="0"/>
          </a:p>
        </p:txBody>
      </p:sp>
    </p:spTree>
    <p:extLst>
      <p:ext uri="{BB962C8B-B14F-4D97-AF65-F5344CB8AC3E}">
        <p14:creationId xmlns:p14="http://schemas.microsoft.com/office/powerpoint/2010/main" val="33155643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22</a:t>
            </a:fld>
            <a:endParaRPr lang="en-ZA" dirty="0"/>
          </a:p>
        </p:txBody>
      </p:sp>
    </p:spTree>
    <p:extLst>
      <p:ext uri="{BB962C8B-B14F-4D97-AF65-F5344CB8AC3E}">
        <p14:creationId xmlns:p14="http://schemas.microsoft.com/office/powerpoint/2010/main" val="32995037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23</a:t>
            </a:fld>
            <a:endParaRPr lang="en-ZA" dirty="0"/>
          </a:p>
        </p:txBody>
      </p:sp>
    </p:spTree>
    <p:extLst>
      <p:ext uri="{BB962C8B-B14F-4D97-AF65-F5344CB8AC3E}">
        <p14:creationId xmlns:p14="http://schemas.microsoft.com/office/powerpoint/2010/main" val="12934573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24</a:t>
            </a:fld>
            <a:endParaRPr lang="en-ZA" dirty="0"/>
          </a:p>
        </p:txBody>
      </p:sp>
    </p:spTree>
    <p:extLst>
      <p:ext uri="{BB962C8B-B14F-4D97-AF65-F5344CB8AC3E}">
        <p14:creationId xmlns:p14="http://schemas.microsoft.com/office/powerpoint/2010/main" val="4703153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F7187E2-73A7-4F0D-AF13-1E1959219CD6}" type="slidenum">
              <a:rPr lang="en-US"/>
              <a:pPr>
                <a:defRPr/>
              </a:pPr>
              <a:t>‹#›</a:t>
            </a:fld>
            <a:endParaRPr lang="en-US" dirty="0"/>
          </a:p>
        </p:txBody>
      </p:sp>
    </p:spTree>
    <p:extLst>
      <p:ext uri="{BB962C8B-B14F-4D97-AF65-F5344CB8AC3E}">
        <p14:creationId xmlns:p14="http://schemas.microsoft.com/office/powerpoint/2010/main" val="3471804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1423FF57-415F-4004-9178-180C1E74BD78}" type="slidenum">
              <a:rPr lang="en-US"/>
              <a:pPr>
                <a:defRPr/>
              </a:pPr>
              <a:t>‹#›</a:t>
            </a:fld>
            <a:endParaRPr lang="en-US" dirty="0"/>
          </a:p>
        </p:txBody>
      </p:sp>
    </p:spTree>
    <p:extLst>
      <p:ext uri="{BB962C8B-B14F-4D97-AF65-F5344CB8AC3E}">
        <p14:creationId xmlns:p14="http://schemas.microsoft.com/office/powerpoint/2010/main" val="2019192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BC4A7D1-A6F7-4CE3-9B3C-D48CF076FDA8}" type="slidenum">
              <a:rPr lang="en-US"/>
              <a:pPr>
                <a:defRPr/>
              </a:pPr>
              <a:t>‹#›</a:t>
            </a:fld>
            <a:endParaRPr lang="en-US" dirty="0"/>
          </a:p>
        </p:txBody>
      </p:sp>
    </p:spTree>
    <p:extLst>
      <p:ext uri="{BB962C8B-B14F-4D97-AF65-F5344CB8AC3E}">
        <p14:creationId xmlns:p14="http://schemas.microsoft.com/office/powerpoint/2010/main" val="3746224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B35C583-B99C-4919-BCD1-8BC589E0C1FE}" type="slidenum">
              <a:rPr lang="en-US"/>
              <a:pPr>
                <a:defRPr/>
              </a:pPr>
              <a:t>‹#›</a:t>
            </a:fld>
            <a:endParaRPr lang="en-US" dirty="0"/>
          </a:p>
        </p:txBody>
      </p:sp>
    </p:spTree>
    <p:extLst>
      <p:ext uri="{BB962C8B-B14F-4D97-AF65-F5344CB8AC3E}">
        <p14:creationId xmlns:p14="http://schemas.microsoft.com/office/powerpoint/2010/main" val="1473115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B93E77F3-FB6D-4B7D-9E54-5EF9BDA8D0AA}" type="slidenum">
              <a:rPr lang="en-US"/>
              <a:pPr>
                <a:defRPr/>
              </a:pPr>
              <a:t>‹#›</a:t>
            </a:fld>
            <a:endParaRPr lang="en-US" dirty="0"/>
          </a:p>
        </p:txBody>
      </p:sp>
    </p:spTree>
    <p:extLst>
      <p:ext uri="{BB962C8B-B14F-4D97-AF65-F5344CB8AC3E}">
        <p14:creationId xmlns:p14="http://schemas.microsoft.com/office/powerpoint/2010/main" val="4140648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AF023093-48EC-4902-B09F-7F21F9F611D6}" type="slidenum">
              <a:rPr lang="en-US"/>
              <a:pPr>
                <a:defRPr/>
              </a:pPr>
              <a:t>‹#›</a:t>
            </a:fld>
            <a:endParaRPr lang="en-US" dirty="0"/>
          </a:p>
        </p:txBody>
      </p:sp>
    </p:spTree>
    <p:extLst>
      <p:ext uri="{BB962C8B-B14F-4D97-AF65-F5344CB8AC3E}">
        <p14:creationId xmlns:p14="http://schemas.microsoft.com/office/powerpoint/2010/main" val="1115058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52CBFD13-4979-4A8F-905C-03B6822B4E89}" type="slidenum">
              <a:rPr lang="en-US"/>
              <a:pPr>
                <a:defRPr/>
              </a:pPr>
              <a:t>‹#›</a:t>
            </a:fld>
            <a:endParaRPr lang="en-US" dirty="0"/>
          </a:p>
        </p:txBody>
      </p:sp>
    </p:spTree>
    <p:extLst>
      <p:ext uri="{BB962C8B-B14F-4D97-AF65-F5344CB8AC3E}">
        <p14:creationId xmlns:p14="http://schemas.microsoft.com/office/powerpoint/2010/main" val="1320802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2D826E32-FA47-4B5A-8D25-BB5BE0DD93E2}" type="slidenum">
              <a:rPr lang="en-US"/>
              <a:pPr>
                <a:defRPr/>
              </a:pPr>
              <a:t>‹#›</a:t>
            </a:fld>
            <a:endParaRPr lang="en-US" dirty="0"/>
          </a:p>
        </p:txBody>
      </p:sp>
    </p:spTree>
    <p:extLst>
      <p:ext uri="{BB962C8B-B14F-4D97-AF65-F5344CB8AC3E}">
        <p14:creationId xmlns:p14="http://schemas.microsoft.com/office/powerpoint/2010/main" val="2724564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C3179E6-1D0F-4F98-85F6-FAE388ECBC40}" type="slidenum">
              <a:rPr lang="en-US"/>
              <a:pPr>
                <a:defRPr/>
              </a:pPr>
              <a:t>‹#›</a:t>
            </a:fld>
            <a:endParaRPr lang="en-US" dirty="0"/>
          </a:p>
        </p:txBody>
      </p:sp>
    </p:spTree>
    <p:extLst>
      <p:ext uri="{BB962C8B-B14F-4D97-AF65-F5344CB8AC3E}">
        <p14:creationId xmlns:p14="http://schemas.microsoft.com/office/powerpoint/2010/main" val="3957825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B2BCBF3-58E2-4B17-9800-AA541AC05A86}" type="slidenum">
              <a:rPr lang="en-US"/>
              <a:pPr>
                <a:defRPr/>
              </a:pPr>
              <a:t>‹#›</a:t>
            </a:fld>
            <a:endParaRPr lang="en-US" dirty="0"/>
          </a:p>
        </p:txBody>
      </p:sp>
    </p:spTree>
    <p:extLst>
      <p:ext uri="{BB962C8B-B14F-4D97-AF65-F5344CB8AC3E}">
        <p14:creationId xmlns:p14="http://schemas.microsoft.com/office/powerpoint/2010/main" val="4264893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2EBF61A-CA2C-444A-ACA9-6D08629EB6EB}" type="slidenum">
              <a:rPr lang="en-US"/>
              <a:pPr>
                <a:defRPr/>
              </a:pPr>
              <a:t>‹#›</a:t>
            </a:fld>
            <a:endParaRPr lang="en-US" dirty="0"/>
          </a:p>
        </p:txBody>
      </p:sp>
    </p:spTree>
    <p:extLst>
      <p:ext uri="{BB962C8B-B14F-4D97-AF65-F5344CB8AC3E}">
        <p14:creationId xmlns:p14="http://schemas.microsoft.com/office/powerpoint/2010/main" val="1893766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9" descr="ASSA PTT-0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5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4"/>
          <p:cNvSpPr>
            <a:spLocks noGrp="1" noChangeArrowheads="1"/>
          </p:cNvSpPr>
          <p:nvPr>
            <p:ph type="dt" sz="half" idx="2"/>
          </p:nvPr>
        </p:nvSpPr>
        <p:spPr bwMode="auto">
          <a:xfrm>
            <a:off x="685800" y="6248400"/>
            <a:ext cx="1905000" cy="457200"/>
          </a:xfrm>
          <a:prstGeom prst="rect">
            <a:avLst/>
          </a:prstGeom>
          <a:noFill/>
          <a:ln>
            <a:noFill/>
          </a:ln>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xtLst/>
        </p:spPr>
        <p:txBody>
          <a:bodyPr vert="horz" wrap="square" lIns="91440" tIns="45720" rIns="91440" bIns="45720" numCol="1" anchor="t" anchorCtr="0" compatLnSpc="1">
            <a:prstTxWarp prst="textNoShape">
              <a:avLst/>
            </a:prstTxWarp>
          </a:bodyPr>
          <a:lstStyle>
            <a:lvl1pPr algn="r">
              <a:defRPr sz="1400"/>
            </a:lvl1pPr>
          </a:lstStyle>
          <a:p>
            <a:pPr>
              <a:defRPr/>
            </a:pPr>
            <a:fld id="{D63D3EB9-90AB-4E3C-AF4F-1AE06CABCC8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pitchFamily="1" charset="-128"/>
        </a:defRPr>
      </a:lvl2pPr>
      <a:lvl3pPr algn="ctr" rtl="0" eaLnBrk="0" fontAlgn="base" hangingPunct="0">
        <a:spcBef>
          <a:spcPct val="0"/>
        </a:spcBef>
        <a:spcAft>
          <a:spcPct val="0"/>
        </a:spcAft>
        <a:defRPr sz="4400">
          <a:solidFill>
            <a:schemeClr val="tx2"/>
          </a:solidFill>
          <a:latin typeface="Arial" charset="0"/>
          <a:ea typeface="ＭＳ Ｐゴシック" pitchFamily="1" charset="-128"/>
        </a:defRPr>
      </a:lvl3pPr>
      <a:lvl4pPr algn="ctr" rtl="0" eaLnBrk="0" fontAlgn="base" hangingPunct="0">
        <a:spcBef>
          <a:spcPct val="0"/>
        </a:spcBef>
        <a:spcAft>
          <a:spcPct val="0"/>
        </a:spcAft>
        <a:defRPr sz="4400">
          <a:solidFill>
            <a:schemeClr val="tx2"/>
          </a:solidFill>
          <a:latin typeface="Arial" charset="0"/>
          <a:ea typeface="ＭＳ Ｐゴシック" pitchFamily="1" charset="-128"/>
        </a:defRPr>
      </a:lvl4pPr>
      <a:lvl5pPr algn="ctr" rtl="0" eaLnBrk="0" fontAlgn="base" hangingPunct="0">
        <a:spcBef>
          <a:spcPct val="0"/>
        </a:spcBef>
        <a:spcAft>
          <a:spcPct val="0"/>
        </a:spcAft>
        <a:defRPr sz="4400">
          <a:solidFill>
            <a:schemeClr val="tx2"/>
          </a:solidFill>
          <a:latin typeface="Arial" charset="0"/>
          <a:ea typeface="ＭＳ Ｐゴシック" pitchFamily="1" charset="-128"/>
        </a:defRPr>
      </a:lvl5pPr>
      <a:lvl6pPr marL="457200" algn="ctr" rtl="0" fontAlgn="base">
        <a:spcBef>
          <a:spcPct val="0"/>
        </a:spcBef>
        <a:spcAft>
          <a:spcPct val="0"/>
        </a:spcAft>
        <a:defRPr sz="4400">
          <a:solidFill>
            <a:schemeClr val="tx2"/>
          </a:solidFill>
          <a:latin typeface="Arial" charset="0"/>
          <a:ea typeface="ＭＳ Ｐゴシック" pitchFamily="1" charset="-128"/>
        </a:defRPr>
      </a:lvl6pPr>
      <a:lvl7pPr marL="914400" algn="ctr" rtl="0" fontAlgn="base">
        <a:spcBef>
          <a:spcPct val="0"/>
        </a:spcBef>
        <a:spcAft>
          <a:spcPct val="0"/>
        </a:spcAft>
        <a:defRPr sz="4400">
          <a:solidFill>
            <a:schemeClr val="tx2"/>
          </a:solidFill>
          <a:latin typeface="Arial" charset="0"/>
          <a:ea typeface="ＭＳ Ｐゴシック" pitchFamily="1" charset="-128"/>
        </a:defRPr>
      </a:lvl7pPr>
      <a:lvl8pPr marL="1371600" algn="ctr" rtl="0" fontAlgn="base">
        <a:spcBef>
          <a:spcPct val="0"/>
        </a:spcBef>
        <a:spcAft>
          <a:spcPct val="0"/>
        </a:spcAft>
        <a:defRPr sz="4400">
          <a:solidFill>
            <a:schemeClr val="tx2"/>
          </a:solidFill>
          <a:latin typeface="Arial" charset="0"/>
          <a:ea typeface="ＭＳ Ｐゴシック" pitchFamily="1" charset="-128"/>
        </a:defRPr>
      </a:lvl8pPr>
      <a:lvl9pPr marL="1828800" algn="ctr" rtl="0" fontAlgn="base">
        <a:spcBef>
          <a:spcPct val="0"/>
        </a:spcBef>
        <a:spcAft>
          <a:spcPct val="0"/>
        </a:spcAft>
        <a:defRPr sz="4400">
          <a:solidFill>
            <a:schemeClr val="tx2"/>
          </a:solidFill>
          <a:latin typeface="Arial" charset="0"/>
          <a:ea typeface="ＭＳ Ｐゴシック"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6" descr="ASSA PTT-03-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9392"/>
            <a:ext cx="9145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835696" y="4437112"/>
            <a:ext cx="5616624" cy="830997"/>
          </a:xfrm>
          <a:prstGeom prst="rect">
            <a:avLst/>
          </a:prstGeom>
          <a:noFill/>
        </p:spPr>
        <p:txBody>
          <a:bodyPr wrap="square" rtlCol="0">
            <a:spAutoFit/>
          </a:bodyPr>
          <a:lstStyle/>
          <a:p>
            <a:pPr algn="ctr"/>
            <a:r>
              <a:rPr lang="en-US" dirty="0">
                <a:solidFill>
                  <a:schemeClr val="bg1"/>
                </a:solidFill>
              </a:rPr>
              <a:t>Subject:  Legal Issues in Respect of Umbrella Funds and Defaults</a:t>
            </a:r>
          </a:p>
        </p:txBody>
      </p:sp>
      <p:sp>
        <p:nvSpPr>
          <p:cNvPr id="4" name="TextBox 3"/>
          <p:cNvSpPr txBox="1"/>
          <p:nvPr/>
        </p:nvSpPr>
        <p:spPr>
          <a:xfrm>
            <a:off x="6156176" y="5517232"/>
            <a:ext cx="2699792" cy="830997"/>
          </a:xfrm>
          <a:prstGeom prst="rect">
            <a:avLst/>
          </a:prstGeom>
          <a:noFill/>
        </p:spPr>
        <p:txBody>
          <a:bodyPr wrap="square" rtlCol="0">
            <a:spAutoFit/>
          </a:bodyPr>
          <a:lstStyle/>
          <a:p>
            <a:r>
              <a:rPr lang="en-US" sz="1600" dirty="0">
                <a:solidFill>
                  <a:schemeClr val="bg1"/>
                </a:solidFill>
              </a:rPr>
              <a:t>Author: Jonathan Mort</a:t>
            </a:r>
          </a:p>
          <a:p>
            <a:r>
              <a:rPr lang="en-US" sz="1600" dirty="0">
                <a:solidFill>
                  <a:schemeClr val="bg1"/>
                </a:solidFill>
              </a:rPr>
              <a:t>Date:    6 August 2018</a:t>
            </a:r>
          </a:p>
          <a:p>
            <a:endParaRPr lang="en-US" sz="16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Agenda</a:t>
            </a:r>
          </a:p>
        </p:txBody>
      </p:sp>
      <p:sp>
        <p:nvSpPr>
          <p:cNvPr id="10" name="TextBox 9"/>
          <p:cNvSpPr txBox="1"/>
          <p:nvPr/>
        </p:nvSpPr>
        <p:spPr>
          <a:xfrm>
            <a:off x="827584" y="1340768"/>
            <a:ext cx="7704856" cy="3960440"/>
          </a:xfrm>
          <a:prstGeom prst="rect">
            <a:avLst/>
          </a:prstGeom>
          <a:noFill/>
        </p:spPr>
        <p:txBody>
          <a:bodyPr wrap="square" rtlCol="0">
            <a:noAutofit/>
          </a:bodyPr>
          <a:lstStyle/>
          <a:p>
            <a:endParaRPr lang="en-US" sz="1800" b="1" dirty="0">
              <a:latin typeface="Calibri" panose="020F0502020204030204" pitchFamily="34" charset="0"/>
            </a:endParaRPr>
          </a:p>
          <a:p>
            <a:pPr marL="342900" indent="-342900">
              <a:buAutoNum type="arabicPeriod"/>
            </a:pPr>
            <a:r>
              <a:rPr lang="en-US" sz="1800" b="1" dirty="0">
                <a:latin typeface="Calibri" panose="020F0502020204030204" pitchFamily="34" charset="0"/>
              </a:rPr>
              <a:t>Umbrella Funds</a:t>
            </a:r>
          </a:p>
          <a:p>
            <a:pPr marL="742950" lvl="1" indent="-285750">
              <a:buFont typeface="Arial" panose="020B0604020202020204" pitchFamily="34" charset="0"/>
              <a:buChar char="•"/>
            </a:pPr>
            <a:r>
              <a:rPr lang="en-US" sz="1800" dirty="0">
                <a:latin typeface="Calibri" panose="020F0502020204030204" pitchFamily="34" charset="0"/>
              </a:rPr>
              <a:t>Fiduciary duties generally</a:t>
            </a:r>
          </a:p>
          <a:p>
            <a:pPr marL="742950" lvl="1" indent="-285750">
              <a:buFont typeface="Arial" panose="020B0604020202020204" pitchFamily="34" charset="0"/>
              <a:buChar char="•"/>
            </a:pPr>
            <a:r>
              <a:rPr lang="en-US" sz="1800" dirty="0">
                <a:latin typeface="Calibri" panose="020F0502020204030204" pitchFamily="34" charset="0"/>
              </a:rPr>
              <a:t>Migration to umbrella funds-</a:t>
            </a:r>
          </a:p>
          <a:p>
            <a:pPr marL="1200150" lvl="2" indent="-285750">
              <a:buFont typeface="Arial" panose="020B0604020202020204" pitchFamily="34" charset="0"/>
              <a:buChar char="•"/>
            </a:pPr>
            <a:r>
              <a:rPr lang="en-US" sz="1800" dirty="0">
                <a:latin typeface="Calibri" panose="020F0502020204030204" pitchFamily="34" charset="0"/>
              </a:rPr>
              <a:t>Transferor board’s responsibilities</a:t>
            </a:r>
          </a:p>
          <a:p>
            <a:pPr marL="1200150" lvl="2" indent="-285750">
              <a:buFont typeface="Arial" panose="020B0604020202020204" pitchFamily="34" charset="0"/>
              <a:buChar char="•"/>
            </a:pPr>
            <a:r>
              <a:rPr lang="en-US" sz="1800" dirty="0">
                <a:latin typeface="Calibri" panose="020F0502020204030204" pitchFamily="34" charset="0"/>
              </a:rPr>
              <a:t>Employer’s responsibilities</a:t>
            </a:r>
          </a:p>
          <a:p>
            <a:pPr marL="342900" indent="-342900">
              <a:buAutoNum type="arabicPeriod"/>
            </a:pPr>
            <a:r>
              <a:rPr lang="en-US" sz="1800" b="1" dirty="0">
                <a:latin typeface="Calibri" panose="020F0502020204030204" pitchFamily="34" charset="0"/>
              </a:rPr>
              <a:t>Default </a:t>
            </a:r>
            <a:r>
              <a:rPr lang="en-US" sz="1800" b="1" dirty="0" err="1">
                <a:latin typeface="Calibri" panose="020F0502020204030204" pitchFamily="34" charset="0"/>
              </a:rPr>
              <a:t>Regs</a:t>
            </a:r>
            <a:endParaRPr lang="en-US" sz="1800" dirty="0">
              <a:latin typeface="Calibri" panose="020F0502020204030204" pitchFamily="34" charset="0"/>
            </a:endParaRPr>
          </a:p>
          <a:p>
            <a:pPr marL="800100" lvl="1" indent="-342900">
              <a:buFont typeface="Arial" panose="020B0604020202020204" pitchFamily="34" charset="0"/>
              <a:buChar char="•"/>
            </a:pPr>
            <a:r>
              <a:rPr lang="en-US" sz="1800" dirty="0">
                <a:latin typeface="Calibri" panose="020F0502020204030204" pitchFamily="34" charset="0"/>
              </a:rPr>
              <a:t>Default Investment Portfolios</a:t>
            </a:r>
          </a:p>
          <a:p>
            <a:pPr marL="800100" lvl="1" indent="-342900">
              <a:buFont typeface="Arial" panose="020B0604020202020204" pitchFamily="34" charset="0"/>
              <a:buChar char="•"/>
            </a:pPr>
            <a:r>
              <a:rPr lang="en-US" sz="1800" dirty="0">
                <a:latin typeface="Calibri" panose="020F0502020204030204" pitchFamily="34" charset="0"/>
              </a:rPr>
              <a:t>Default Preservation</a:t>
            </a:r>
          </a:p>
          <a:p>
            <a:pPr marL="800100" lvl="1" indent="-342900">
              <a:buFont typeface="Arial" panose="020B0604020202020204" pitchFamily="34" charset="0"/>
              <a:buChar char="•"/>
            </a:pPr>
            <a:r>
              <a:rPr lang="en-US" sz="1800" dirty="0">
                <a:latin typeface="Calibri" panose="020F0502020204030204" pitchFamily="34" charset="0"/>
              </a:rPr>
              <a:t>Default Annuities</a:t>
            </a:r>
          </a:p>
        </p:txBody>
      </p:sp>
    </p:spTree>
    <p:extLst>
      <p:ext uri="{BB962C8B-B14F-4D97-AF65-F5344CB8AC3E}">
        <p14:creationId xmlns:p14="http://schemas.microsoft.com/office/powerpoint/2010/main" val="3263862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Umbrella Funds</a:t>
            </a:r>
          </a:p>
        </p:txBody>
      </p:sp>
      <p:sp>
        <p:nvSpPr>
          <p:cNvPr id="10" name="TextBox 9"/>
          <p:cNvSpPr txBox="1"/>
          <p:nvPr/>
        </p:nvSpPr>
        <p:spPr>
          <a:xfrm>
            <a:off x="827584" y="1340768"/>
            <a:ext cx="7704856" cy="3960440"/>
          </a:xfrm>
          <a:prstGeom prst="rect">
            <a:avLst/>
          </a:prstGeom>
          <a:noFill/>
        </p:spPr>
        <p:txBody>
          <a:bodyPr wrap="square" rtlCol="0">
            <a:noAutofit/>
          </a:bodyPr>
          <a:lstStyle/>
          <a:p>
            <a:endParaRPr lang="en-US" sz="1800" b="1" dirty="0">
              <a:latin typeface="Calibri" panose="020F0502020204030204" pitchFamily="34" charset="0"/>
            </a:endParaRPr>
          </a:p>
          <a:p>
            <a:r>
              <a:rPr lang="en-US" sz="1800" b="1" dirty="0">
                <a:latin typeface="Calibri" panose="020F0502020204030204" pitchFamily="34" charset="0"/>
              </a:rPr>
              <a:t>Fiduciary Duties Generally</a:t>
            </a:r>
          </a:p>
          <a:p>
            <a:endParaRPr lang="en-US" sz="1800" dirty="0"/>
          </a:p>
          <a:p>
            <a:r>
              <a:rPr lang="en-US" sz="1800" dirty="0">
                <a:latin typeface="Calibri" panose="020F0502020204030204" pitchFamily="34" charset="0"/>
              </a:rPr>
              <a:t>“Section 7C(2) in pursuing its object the board shall –</a:t>
            </a:r>
          </a:p>
          <a:p>
            <a:endParaRPr lang="en-US" sz="1800" dirty="0">
              <a:latin typeface="Calibri" panose="020F0502020204030204" pitchFamily="34" charset="0"/>
            </a:endParaRPr>
          </a:p>
          <a:p>
            <a:pPr marL="342900" indent="-342900" algn="just">
              <a:buAutoNum type="alphaLcParenBoth" startAt="6"/>
            </a:pPr>
            <a:r>
              <a:rPr lang="en-US" sz="1800" dirty="0">
                <a:latin typeface="Calibri" panose="020F0502020204030204" pitchFamily="34" charset="0"/>
              </a:rPr>
              <a:t>Have a fiduciary duty to members and beneficiaries in respect of accrued benefits or any amount accrued to provide a benefit, as well as a fiduciary duty to the fund, to ensure that the fund is financially sound and is responsibly managed and governed in accordance with the rules and this Act.”</a:t>
            </a:r>
          </a:p>
          <a:p>
            <a:endParaRPr lang="en-US" sz="1800" dirty="0">
              <a:latin typeface="Calibri" panose="020F0502020204030204" pitchFamily="34" charset="0"/>
            </a:endParaRPr>
          </a:p>
          <a:p>
            <a:r>
              <a:rPr lang="en-US" sz="1800" b="1" dirty="0">
                <a:latin typeface="Calibri" panose="020F0502020204030204" pitchFamily="34" charset="0"/>
              </a:rPr>
              <a:t>What is the Fiduciary Duty?</a:t>
            </a:r>
          </a:p>
        </p:txBody>
      </p:sp>
    </p:spTree>
    <p:extLst>
      <p:ext uri="{BB962C8B-B14F-4D97-AF65-F5344CB8AC3E}">
        <p14:creationId xmlns:p14="http://schemas.microsoft.com/office/powerpoint/2010/main" val="1753950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Fiduciary Duties(cont.)</a:t>
            </a:r>
          </a:p>
        </p:txBody>
      </p:sp>
      <p:sp>
        <p:nvSpPr>
          <p:cNvPr id="10" name="TextBox 9"/>
          <p:cNvSpPr txBox="1"/>
          <p:nvPr/>
        </p:nvSpPr>
        <p:spPr>
          <a:xfrm>
            <a:off x="827584" y="1340768"/>
            <a:ext cx="7704856" cy="3960440"/>
          </a:xfrm>
          <a:prstGeom prst="rect">
            <a:avLst/>
          </a:prstGeom>
          <a:noFill/>
        </p:spPr>
        <p:txBody>
          <a:bodyPr wrap="square" rtlCol="0">
            <a:noAutofit/>
          </a:bodyPr>
          <a:lstStyle/>
          <a:p>
            <a:r>
              <a:rPr lang="en-US" sz="1800" dirty="0">
                <a:latin typeface="Calibri" panose="020F0502020204030204" pitchFamily="34" charset="0"/>
              </a:rPr>
              <a:t>Per </a:t>
            </a:r>
            <a:r>
              <a:rPr lang="en-US" sz="1800" i="1" dirty="0">
                <a:latin typeface="Calibri" panose="020F0502020204030204" pitchFamily="34" charset="0"/>
              </a:rPr>
              <a:t>Phillips v Fieldstone Africa (Pty) Ltd</a:t>
            </a:r>
            <a:r>
              <a:rPr lang="en-US" sz="1800" dirty="0">
                <a:latin typeface="Calibri" panose="020F0502020204030204" pitchFamily="34" charset="0"/>
              </a:rPr>
              <a:t> [2004] 1 All SA 150 (SCA) a fiduciary duty exists where the following 3 characteristics are apparent:</a:t>
            </a:r>
          </a:p>
          <a:p>
            <a:endParaRPr lang="en-US" sz="1800" dirty="0">
              <a:latin typeface="Calibri" panose="020F0502020204030204" pitchFamily="34" charset="0"/>
            </a:endParaRPr>
          </a:p>
          <a:p>
            <a:pPr marL="285750" indent="-285750">
              <a:buFont typeface="Arial" panose="020B0604020202020204" pitchFamily="34" charset="0"/>
              <a:buChar char="•"/>
            </a:pPr>
            <a:r>
              <a:rPr lang="en-US" sz="1800" dirty="0">
                <a:latin typeface="Calibri" panose="020F0502020204030204" pitchFamily="34" charset="0"/>
              </a:rPr>
              <a:t>There is scope for the exercise of some discretion or power;</a:t>
            </a:r>
          </a:p>
          <a:p>
            <a:pPr marL="285750" indent="-285750">
              <a:buFont typeface="Arial" panose="020B0604020202020204" pitchFamily="34" charset="0"/>
              <a:buChar char="•"/>
            </a:pPr>
            <a:r>
              <a:rPr lang="en-US" sz="1800" dirty="0">
                <a:latin typeface="Calibri" panose="020F0502020204030204" pitchFamily="34" charset="0"/>
              </a:rPr>
              <a:t>This power or discretion can be used unilaterally by that person so as to protect the legal or practical interests of the beneficiary; and</a:t>
            </a:r>
          </a:p>
          <a:p>
            <a:pPr marL="285750" indent="-285750">
              <a:buFont typeface="Arial" panose="020B0604020202020204" pitchFamily="34" charset="0"/>
              <a:buChar char="•"/>
            </a:pPr>
            <a:r>
              <a:rPr lang="en-US" sz="1800" dirty="0">
                <a:latin typeface="Calibri" panose="020F0502020204030204" pitchFamily="34" charset="0"/>
              </a:rPr>
              <a:t>There is a peculiar vulnerability on the part of the beneficiary to the exercise of that discretion or power.</a:t>
            </a:r>
          </a:p>
          <a:p>
            <a:endParaRPr lang="en-US" sz="1800" dirty="0">
              <a:latin typeface="Calibri" panose="020F0502020204030204" pitchFamily="34" charset="0"/>
            </a:endParaRPr>
          </a:p>
          <a:p>
            <a:r>
              <a:rPr lang="en-US" sz="1800" dirty="0">
                <a:latin typeface="Calibri" panose="020F0502020204030204" pitchFamily="34" charset="0"/>
              </a:rPr>
              <a:t>So the greater the vulnerability to the exercise of power the greater the fiduciary duty.</a:t>
            </a:r>
          </a:p>
          <a:p>
            <a:endParaRPr lang="en-US" sz="1800" dirty="0">
              <a:latin typeface="Calibri" panose="020F0502020204030204" pitchFamily="34" charset="0"/>
            </a:endParaRPr>
          </a:p>
          <a:p>
            <a:r>
              <a:rPr lang="en-US" sz="1800" dirty="0">
                <a:latin typeface="Calibri" panose="020F0502020204030204" pitchFamily="34" charset="0"/>
              </a:rPr>
              <a:t>There is no set list of when a fiduciary duty exists, it depends on whether the above 3 characteristics exist.</a:t>
            </a:r>
          </a:p>
        </p:txBody>
      </p:sp>
    </p:spTree>
    <p:extLst>
      <p:ext uri="{BB962C8B-B14F-4D97-AF65-F5344CB8AC3E}">
        <p14:creationId xmlns:p14="http://schemas.microsoft.com/office/powerpoint/2010/main" val="331316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Fiduciary Duties (cont.)</a:t>
            </a:r>
          </a:p>
        </p:txBody>
      </p:sp>
      <p:sp>
        <p:nvSpPr>
          <p:cNvPr id="10" name="TextBox 9"/>
          <p:cNvSpPr txBox="1"/>
          <p:nvPr/>
        </p:nvSpPr>
        <p:spPr>
          <a:xfrm>
            <a:off x="827584" y="980728"/>
            <a:ext cx="7704856" cy="4752528"/>
          </a:xfrm>
          <a:prstGeom prst="rect">
            <a:avLst/>
          </a:prstGeom>
          <a:noFill/>
        </p:spPr>
        <p:txBody>
          <a:bodyPr wrap="square" rtlCol="0">
            <a:noAutofit/>
          </a:bodyPr>
          <a:lstStyle/>
          <a:p>
            <a:pPr algn="just"/>
            <a:r>
              <a:rPr lang="en-US" sz="1800" dirty="0">
                <a:latin typeface="Calibri" panose="020F0502020204030204" pitchFamily="34" charset="0"/>
              </a:rPr>
              <a:t>In the pension fund context the courts have interpreted the fiduciary duty narrowly.  Thus:</a:t>
            </a:r>
          </a:p>
          <a:p>
            <a:pPr algn="just"/>
            <a:endParaRPr lang="en-US" sz="1800" dirty="0"/>
          </a:p>
          <a:p>
            <a:pPr marL="285750" indent="-285750" algn="just">
              <a:buFont typeface="Arial" panose="020B0604020202020204" pitchFamily="34" charset="0"/>
              <a:buChar char="•"/>
            </a:pPr>
            <a:r>
              <a:rPr lang="en-US" sz="1800" dirty="0">
                <a:latin typeface="Calibri" panose="020F0502020204030204" pitchFamily="34" charset="0"/>
              </a:rPr>
              <a:t>Before the surplus legislation was introduced, it was held that:</a:t>
            </a:r>
          </a:p>
          <a:p>
            <a:pPr algn="just"/>
            <a:endParaRPr lang="en-US" sz="1800" dirty="0">
              <a:latin typeface="Calibri" panose="020F0502020204030204" pitchFamily="34" charset="0"/>
            </a:endParaRPr>
          </a:p>
          <a:p>
            <a:pPr algn="just"/>
            <a:r>
              <a:rPr lang="en-US" sz="1800" dirty="0">
                <a:latin typeface="Calibri" panose="020F0502020204030204" pitchFamily="34" charset="0"/>
              </a:rPr>
              <a:t>	“</a:t>
            </a:r>
            <a:r>
              <a:rPr lang="en-US" sz="1800" i="1" dirty="0">
                <a:latin typeface="Calibri" panose="020F0502020204030204" pitchFamily="34" charset="0"/>
              </a:rPr>
              <a:t>the trustees have no inherent and unlimited power as trustees to deal 	with the surplus as they see fit, notwithstanding their fiduciary duty to 	act in the best interests of the members and beneficiaries of the fund.</a:t>
            </a:r>
            <a:r>
              <a:rPr lang="en-US" sz="1800" dirty="0">
                <a:latin typeface="Calibri" panose="020F0502020204030204" pitchFamily="34" charset="0"/>
              </a:rPr>
              <a:t>”</a:t>
            </a:r>
          </a:p>
          <a:p>
            <a:pPr algn="just"/>
            <a:endParaRPr lang="en-US" sz="1600" i="1" dirty="0">
              <a:latin typeface="Calibri" panose="020F0502020204030204" pitchFamily="34" charset="0"/>
            </a:endParaRPr>
          </a:p>
          <a:p>
            <a:pPr algn="just"/>
            <a:r>
              <a:rPr lang="en-US" sz="1600" i="1" dirty="0">
                <a:latin typeface="Calibri" panose="020F0502020204030204" pitchFamily="34" charset="0"/>
              </a:rPr>
              <a:t>(Tek Corp Provident Fund v Lorentz </a:t>
            </a:r>
            <a:r>
              <a:rPr lang="en-US" sz="1600" dirty="0">
                <a:latin typeface="Calibri" panose="020F0502020204030204" pitchFamily="34" charset="0"/>
              </a:rPr>
              <a:t>[2002] 3 BPLR 227 (SCA))</a:t>
            </a:r>
          </a:p>
          <a:p>
            <a:pPr algn="just"/>
            <a:endParaRPr lang="en-US" sz="1600" i="1" dirty="0">
              <a:latin typeface="Calibri" panose="020F0502020204030204" pitchFamily="34" charset="0"/>
            </a:endParaRPr>
          </a:p>
          <a:p>
            <a:pPr marL="285750" indent="-285750" algn="just">
              <a:buFont typeface="Arial" panose="020B0604020202020204" pitchFamily="34" charset="0"/>
              <a:buChar char="•"/>
            </a:pPr>
            <a:r>
              <a:rPr lang="en-US" sz="1800" dirty="0">
                <a:latin typeface="Calibri" panose="020F0502020204030204" pitchFamily="34" charset="0"/>
              </a:rPr>
              <a:t>The fiduciary duty does not extend to amending the fund rules to benefit members, even if this is within the power of the trustees; even if the trustees do amend the rules they are not obliged to do so retrospectively to ensure equality; and members do not have a legitimate expectation that rules will be amended to benefit them even if the fund can afford that.</a:t>
            </a:r>
          </a:p>
          <a:p>
            <a:pPr algn="just"/>
            <a:r>
              <a:rPr lang="en-US" sz="1800" dirty="0">
                <a:latin typeface="Calibri" panose="020F0502020204030204" pitchFamily="34" charset="0"/>
              </a:rPr>
              <a:t>(</a:t>
            </a:r>
            <a:r>
              <a:rPr lang="en-US" sz="1600" i="1" dirty="0">
                <a:latin typeface="Calibri" panose="020F0502020204030204" pitchFamily="34" charset="0"/>
              </a:rPr>
              <a:t>Meyer v Iscor Pension Fund </a:t>
            </a:r>
            <a:r>
              <a:rPr lang="en-US" sz="1600" dirty="0">
                <a:latin typeface="Calibri" panose="020F0502020204030204" pitchFamily="34" charset="0"/>
              </a:rPr>
              <a:t>[2003] 3 BPLR 4427 (SCA))</a:t>
            </a:r>
          </a:p>
        </p:txBody>
      </p:sp>
    </p:spTree>
    <p:extLst>
      <p:ext uri="{BB962C8B-B14F-4D97-AF65-F5344CB8AC3E}">
        <p14:creationId xmlns:p14="http://schemas.microsoft.com/office/powerpoint/2010/main" val="2921939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Fiduciary Duties (cont.)</a:t>
            </a:r>
          </a:p>
        </p:txBody>
      </p:sp>
      <p:sp>
        <p:nvSpPr>
          <p:cNvPr id="10" name="TextBox 9"/>
          <p:cNvSpPr txBox="1"/>
          <p:nvPr/>
        </p:nvSpPr>
        <p:spPr>
          <a:xfrm>
            <a:off x="827584" y="1484784"/>
            <a:ext cx="7704856" cy="3960440"/>
          </a:xfrm>
          <a:prstGeom prst="rect">
            <a:avLst/>
          </a:prstGeom>
          <a:noFill/>
        </p:spPr>
        <p:txBody>
          <a:bodyPr wrap="square" rtlCol="0">
            <a:noAutofit/>
          </a:bodyPr>
          <a:lstStyle/>
          <a:p>
            <a:pPr algn="just"/>
            <a:r>
              <a:rPr lang="en-US" sz="1800" dirty="0">
                <a:latin typeface="Calibri" panose="020F0502020204030204" pitchFamily="34" charset="0"/>
              </a:rPr>
              <a:t>But the courts apply the fiduciary duty very strictly, as can be seen in the rules around the secret profits made by a fiduciary.  </a:t>
            </a:r>
          </a:p>
          <a:p>
            <a:pPr algn="just"/>
            <a:r>
              <a:rPr lang="en-US" sz="1800" dirty="0">
                <a:latin typeface="Calibri" panose="020F0502020204030204" pitchFamily="34" charset="0"/>
              </a:rPr>
              <a:t>Thus, per </a:t>
            </a:r>
            <a:r>
              <a:rPr lang="en-US" sz="1800" i="1" dirty="0">
                <a:latin typeface="Calibri" panose="020F0502020204030204" pitchFamily="34" charset="0"/>
              </a:rPr>
              <a:t>Phillips</a:t>
            </a:r>
            <a:r>
              <a:rPr lang="en-US" sz="1800" dirty="0">
                <a:latin typeface="Calibri" panose="020F0502020204030204" pitchFamily="34" charset="0"/>
              </a:rPr>
              <a:t> (above), a fiduciary cannot make a secret profit unless a free and informed consent of the beneficiary is given, and it does not matter whether:</a:t>
            </a:r>
          </a:p>
          <a:p>
            <a:pPr algn="just"/>
            <a:endParaRPr lang="en-US" sz="1800" dirty="0">
              <a:latin typeface="Calibri" panose="020F0502020204030204" pitchFamily="34" charset="0"/>
            </a:endParaRPr>
          </a:p>
          <a:p>
            <a:pPr marL="285750" indent="-285750" algn="just">
              <a:buFont typeface="Arial" panose="020B0604020202020204" pitchFamily="34" charset="0"/>
              <a:buChar char="•"/>
            </a:pPr>
            <a:r>
              <a:rPr lang="en-US" sz="1800" dirty="0">
                <a:latin typeface="Calibri" panose="020F0502020204030204" pitchFamily="34" charset="0"/>
              </a:rPr>
              <a:t>The fund could not be said to have suffered a loss;</a:t>
            </a:r>
          </a:p>
          <a:p>
            <a:pPr marL="285750" indent="-285750" algn="just">
              <a:buFont typeface="Arial" panose="020B0604020202020204" pitchFamily="34" charset="0"/>
              <a:buChar char="•"/>
            </a:pPr>
            <a:r>
              <a:rPr lang="en-US" sz="1800" dirty="0">
                <a:latin typeface="Calibri" panose="020F0502020204030204" pitchFamily="34" charset="0"/>
              </a:rPr>
              <a:t>The fund itself could not have made use of the opportunity which provided the secret profit;</a:t>
            </a:r>
          </a:p>
          <a:p>
            <a:pPr marL="285750" indent="-285750" algn="just">
              <a:buFont typeface="Arial" panose="020B0604020202020204" pitchFamily="34" charset="0"/>
              <a:buChar char="•"/>
            </a:pPr>
            <a:r>
              <a:rPr lang="en-US" sz="1800" dirty="0">
                <a:latin typeface="Calibri" panose="020F0502020204030204" pitchFamily="34" charset="0"/>
              </a:rPr>
              <a:t>The fund, although it could have used the opportunity, has refused it;</a:t>
            </a:r>
          </a:p>
          <a:p>
            <a:pPr marL="285750" indent="-285750" algn="just">
              <a:buFont typeface="Arial" panose="020B0604020202020204" pitchFamily="34" charset="0"/>
              <a:buChar char="•"/>
            </a:pPr>
            <a:r>
              <a:rPr lang="en-US" sz="1800" dirty="0">
                <a:latin typeface="Calibri" panose="020F0502020204030204" pitchFamily="34" charset="0"/>
              </a:rPr>
              <a:t>There is no contractual relationship between the fund and the entity from which the benefit was received;</a:t>
            </a:r>
          </a:p>
          <a:p>
            <a:pPr marL="285750" indent="-285750" algn="just">
              <a:buFont typeface="Arial" panose="020B0604020202020204" pitchFamily="34" charset="0"/>
              <a:buChar char="•"/>
            </a:pPr>
            <a:r>
              <a:rPr lang="en-US" sz="1800" dirty="0">
                <a:latin typeface="Calibri" panose="020F0502020204030204" pitchFamily="34" charset="0"/>
              </a:rPr>
              <a:t>It is not part of the fiduciary’s duty to obtain the benefit for the fund; or</a:t>
            </a:r>
          </a:p>
          <a:p>
            <a:pPr marL="285750" indent="-285750" algn="just">
              <a:buFont typeface="Arial" panose="020B0604020202020204" pitchFamily="34" charset="0"/>
              <a:buChar char="•"/>
            </a:pPr>
            <a:r>
              <a:rPr lang="en-US" sz="1800" dirty="0">
                <a:latin typeface="Calibri" panose="020F0502020204030204" pitchFamily="34" charset="0"/>
              </a:rPr>
              <a:t>The fiduciary acted honestly and reasonably.</a:t>
            </a:r>
          </a:p>
          <a:p>
            <a:pPr marL="285750" indent="-285750" algn="just">
              <a:buFont typeface="Arial" panose="020B0604020202020204" pitchFamily="34" charset="0"/>
              <a:buChar char="•"/>
            </a:pPr>
            <a:endParaRPr lang="en-US" sz="1800" dirty="0">
              <a:latin typeface="Calibri" panose="020F0502020204030204" pitchFamily="34" charset="0"/>
            </a:endParaRPr>
          </a:p>
          <a:p>
            <a:pPr algn="just"/>
            <a:endParaRPr lang="en-US" sz="1800" dirty="0">
              <a:latin typeface="Calibri" panose="020F0502020204030204" pitchFamily="34" charset="0"/>
            </a:endParaRPr>
          </a:p>
        </p:txBody>
      </p:sp>
    </p:spTree>
    <p:extLst>
      <p:ext uri="{BB962C8B-B14F-4D97-AF65-F5344CB8AC3E}">
        <p14:creationId xmlns:p14="http://schemas.microsoft.com/office/powerpoint/2010/main" val="2806229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Migration to Umbrella Funds </a:t>
            </a:r>
          </a:p>
        </p:txBody>
      </p:sp>
      <p:sp>
        <p:nvSpPr>
          <p:cNvPr id="10" name="TextBox 9"/>
          <p:cNvSpPr txBox="1"/>
          <p:nvPr/>
        </p:nvSpPr>
        <p:spPr>
          <a:xfrm>
            <a:off x="753344" y="1268760"/>
            <a:ext cx="7704856" cy="4140460"/>
          </a:xfrm>
          <a:prstGeom prst="rect">
            <a:avLst/>
          </a:prstGeom>
          <a:noFill/>
        </p:spPr>
        <p:txBody>
          <a:bodyPr wrap="square" rtlCol="0">
            <a:noAutofit/>
          </a:bodyPr>
          <a:lstStyle/>
          <a:p>
            <a:pPr algn="just"/>
            <a:endParaRPr lang="en-US" sz="1800" dirty="0"/>
          </a:p>
          <a:p>
            <a:pPr algn="just"/>
            <a:r>
              <a:rPr lang="en-US" sz="1800" b="1" dirty="0">
                <a:latin typeface="Calibri" panose="020F0502020204030204" pitchFamily="34" charset="0"/>
              </a:rPr>
              <a:t>Why is understanding the fiduciary relevant for the migration to umbrella funds?</a:t>
            </a:r>
          </a:p>
          <a:p>
            <a:pPr algn="just"/>
            <a:endParaRPr lang="en-US" sz="1800" dirty="0">
              <a:latin typeface="Calibri" panose="020F0502020204030204" pitchFamily="34" charset="0"/>
            </a:endParaRPr>
          </a:p>
          <a:p>
            <a:pPr marL="285750" indent="-285750" algn="just">
              <a:buFont typeface="Arial" panose="020B0604020202020204" pitchFamily="34" charset="0"/>
              <a:buChar char="•"/>
            </a:pPr>
            <a:r>
              <a:rPr lang="en-US" sz="1800" dirty="0">
                <a:latin typeface="Calibri" panose="020F0502020204030204" pitchFamily="34" charset="0"/>
              </a:rPr>
              <a:t>To understand what the fiduciary duties of the board of the transferor fund are;</a:t>
            </a:r>
          </a:p>
          <a:p>
            <a:pPr marL="285750" indent="-285750" algn="just">
              <a:buFont typeface="Arial" panose="020B0604020202020204" pitchFamily="34" charset="0"/>
              <a:buChar char="•"/>
            </a:pPr>
            <a:r>
              <a:rPr lang="en-US" sz="1800" dirty="0">
                <a:latin typeface="Calibri" panose="020F0502020204030204" pitchFamily="34" charset="0"/>
              </a:rPr>
              <a:t>To appreciate whether the employer has a fiduciary duty, and if so what that is.</a:t>
            </a:r>
          </a:p>
          <a:p>
            <a:pPr algn="just"/>
            <a:endParaRPr lang="en-US" sz="1800" dirty="0">
              <a:latin typeface="Calibri" panose="020F0502020204030204" pitchFamily="34" charset="0"/>
            </a:endParaRPr>
          </a:p>
          <a:p>
            <a:pPr algn="just"/>
            <a:r>
              <a:rPr lang="en-US" sz="1800" b="1" dirty="0">
                <a:latin typeface="Calibri" panose="020F0502020204030204" pitchFamily="34" charset="0"/>
              </a:rPr>
              <a:t>Plan the Process</a:t>
            </a:r>
            <a:endParaRPr lang="en-US" sz="1800" dirty="0">
              <a:latin typeface="Calibri" panose="020F0502020204030204" pitchFamily="34" charset="0"/>
            </a:endParaRPr>
          </a:p>
          <a:p>
            <a:pPr algn="just"/>
            <a:endParaRPr lang="en-US" sz="1800" b="1" dirty="0">
              <a:latin typeface="Calibri" panose="020F0502020204030204" pitchFamily="34" charset="0"/>
            </a:endParaRPr>
          </a:p>
          <a:p>
            <a:pPr marL="285750" indent="-285750" algn="just">
              <a:buFont typeface="Arial" panose="020B0604020202020204" pitchFamily="34" charset="0"/>
              <a:buChar char="•"/>
            </a:pPr>
            <a:r>
              <a:rPr lang="en-US" sz="1800" dirty="0">
                <a:latin typeface="Calibri" panose="020F0502020204030204" pitchFamily="34" charset="0"/>
              </a:rPr>
              <a:t>Usually the employer has the power to</a:t>
            </a:r>
          </a:p>
          <a:p>
            <a:pPr marL="742950" lvl="1" indent="-285750" algn="just">
              <a:buFont typeface="Arial" panose="020B0604020202020204" pitchFamily="34" charset="0"/>
              <a:buChar char="•"/>
            </a:pPr>
            <a:r>
              <a:rPr lang="en-US" sz="1800" dirty="0">
                <a:latin typeface="Calibri" panose="020F0502020204030204" pitchFamily="34" charset="0"/>
              </a:rPr>
              <a:t> terminate unilaterally the occupational fund and</a:t>
            </a:r>
          </a:p>
          <a:p>
            <a:pPr marL="742950" lvl="1" indent="-285750" algn="just">
              <a:buFont typeface="Arial" panose="020B0604020202020204" pitchFamily="34" charset="0"/>
              <a:buChar char="•"/>
            </a:pPr>
            <a:r>
              <a:rPr lang="en-US" sz="1800" dirty="0">
                <a:latin typeface="Calibri" panose="020F0502020204030204" pitchFamily="34" charset="0"/>
              </a:rPr>
              <a:t> to decide to which fund the members should be transferred.  </a:t>
            </a:r>
          </a:p>
          <a:p>
            <a:pPr algn="just"/>
            <a:endParaRPr lang="en-US" sz="1800" dirty="0">
              <a:latin typeface="Calibri" panose="020F0502020204030204" pitchFamily="34" charset="0"/>
            </a:endParaRPr>
          </a:p>
          <a:p>
            <a:endParaRPr lang="en-US" sz="1800" dirty="0">
              <a:latin typeface="Calibri" panose="020F0502020204030204" pitchFamily="34" charset="0"/>
            </a:endParaRPr>
          </a:p>
        </p:txBody>
      </p:sp>
    </p:spTree>
    <p:extLst>
      <p:ext uri="{BB962C8B-B14F-4D97-AF65-F5344CB8AC3E}">
        <p14:creationId xmlns:p14="http://schemas.microsoft.com/office/powerpoint/2010/main" val="130633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Migration to Umbrella Funds (cont.)</a:t>
            </a:r>
          </a:p>
        </p:txBody>
      </p:sp>
      <p:sp>
        <p:nvSpPr>
          <p:cNvPr id="10" name="TextBox 9"/>
          <p:cNvSpPr txBox="1"/>
          <p:nvPr/>
        </p:nvSpPr>
        <p:spPr>
          <a:xfrm>
            <a:off x="753344" y="1466528"/>
            <a:ext cx="7704856" cy="3942692"/>
          </a:xfrm>
          <a:prstGeom prst="rect">
            <a:avLst/>
          </a:prstGeom>
          <a:noFill/>
        </p:spPr>
        <p:txBody>
          <a:bodyPr wrap="square" rtlCol="0">
            <a:noAutofit/>
          </a:bodyPr>
          <a:lstStyle/>
          <a:p>
            <a:pPr marL="285750" indent="-285750" algn="just">
              <a:buFont typeface="Arial" panose="020B0604020202020204" pitchFamily="34" charset="0"/>
              <a:buChar char="•"/>
            </a:pPr>
            <a:r>
              <a:rPr lang="en-US" sz="1800" dirty="0">
                <a:latin typeface="Calibri" panose="020F0502020204030204" pitchFamily="34" charset="0"/>
              </a:rPr>
              <a:t>It is generally preferable for the benefit liability to be disposed of prior to rather than in the course of liquidation.</a:t>
            </a:r>
          </a:p>
          <a:p>
            <a:pPr marL="285750" indent="-285750" algn="just">
              <a:buFont typeface="Arial" panose="020B0604020202020204" pitchFamily="34" charset="0"/>
              <a:buChar char="•"/>
            </a:pPr>
            <a:endParaRPr lang="en-US" sz="1800" dirty="0">
              <a:latin typeface="Calibri" panose="020F0502020204030204" pitchFamily="34" charset="0"/>
            </a:endParaRPr>
          </a:p>
          <a:p>
            <a:pPr marL="285750" indent="-285750" algn="just">
              <a:buFont typeface="Arial" panose="020B0604020202020204" pitchFamily="34" charset="0"/>
              <a:buChar char="•"/>
            </a:pPr>
            <a:r>
              <a:rPr lang="en-US" sz="1800" dirty="0">
                <a:latin typeface="Calibri" panose="020F0502020204030204" pitchFamily="34" charset="0"/>
              </a:rPr>
              <a:t>Notes on process:</a:t>
            </a:r>
          </a:p>
          <a:p>
            <a:pPr marL="742950" lvl="1" indent="-285750" algn="just">
              <a:buFont typeface="Arial" panose="020B0604020202020204" pitchFamily="34" charset="0"/>
              <a:buChar char="•"/>
            </a:pPr>
            <a:endParaRPr lang="en-US" sz="1800" dirty="0">
              <a:latin typeface="Calibri" panose="020F0502020204030204" pitchFamily="34" charset="0"/>
            </a:endParaRPr>
          </a:p>
          <a:p>
            <a:pPr marL="742950" lvl="1" indent="-285750" algn="just">
              <a:buFont typeface="Arial" panose="020B0604020202020204" pitchFamily="34" charset="0"/>
              <a:buChar char="•"/>
            </a:pPr>
            <a:r>
              <a:rPr lang="en-US" sz="1800" dirty="0">
                <a:latin typeface="Calibri" panose="020F0502020204030204" pitchFamily="34" charset="0"/>
              </a:rPr>
              <a:t>Need to separate the transfer from the apportionment of surplus, otherwise the transfer can be delayed by a dispute over the surplus distribution.</a:t>
            </a:r>
          </a:p>
          <a:p>
            <a:pPr marL="742950" lvl="1" indent="-285750" algn="just">
              <a:buFont typeface="Arial" panose="020B0604020202020204" pitchFamily="34" charset="0"/>
              <a:buChar char="•"/>
            </a:pPr>
            <a:endParaRPr lang="en-US" sz="1800" dirty="0">
              <a:latin typeface="Calibri" panose="020F0502020204030204" pitchFamily="34" charset="0"/>
            </a:endParaRPr>
          </a:p>
          <a:p>
            <a:pPr marL="742950" lvl="1" indent="-285750" algn="just">
              <a:buFont typeface="Arial" panose="020B0604020202020204" pitchFamily="34" charset="0"/>
              <a:buChar char="•"/>
            </a:pPr>
            <a:r>
              <a:rPr lang="en-US" sz="1800" dirty="0">
                <a:latin typeface="Calibri" panose="020F0502020204030204" pitchFamily="34" charset="0"/>
              </a:rPr>
              <a:t>In respect of the pensioners, there is no obligation in law to alter the benefit in the annuity purchased – specifically there is no obligation to provide the living annuity option, which is usually requested.</a:t>
            </a:r>
          </a:p>
          <a:p>
            <a:pPr marL="742950" lvl="1" indent="-285750" algn="just">
              <a:buFont typeface="Arial" panose="020B0604020202020204" pitchFamily="34" charset="0"/>
              <a:buChar char="•"/>
            </a:pPr>
            <a:endParaRPr lang="en-US" sz="1800" dirty="0">
              <a:latin typeface="Calibri" panose="020F0502020204030204" pitchFamily="34" charset="0"/>
            </a:endParaRPr>
          </a:p>
          <a:p>
            <a:pPr algn="just"/>
            <a:endParaRPr lang="en-US" sz="1800" dirty="0">
              <a:latin typeface="Calibri" panose="020F0502020204030204" pitchFamily="34" charset="0"/>
            </a:endParaRPr>
          </a:p>
          <a:p>
            <a:endParaRPr lang="en-US" sz="1800" dirty="0">
              <a:latin typeface="Calibri" panose="020F0502020204030204" pitchFamily="34" charset="0"/>
            </a:endParaRPr>
          </a:p>
          <a:p>
            <a:endParaRPr lang="en-US" sz="1800" dirty="0">
              <a:latin typeface="Calibri" panose="020F0502020204030204" pitchFamily="34" charset="0"/>
            </a:endParaRPr>
          </a:p>
        </p:txBody>
      </p:sp>
    </p:spTree>
    <p:extLst>
      <p:ext uri="{BB962C8B-B14F-4D97-AF65-F5344CB8AC3E}">
        <p14:creationId xmlns:p14="http://schemas.microsoft.com/office/powerpoint/2010/main" val="5752444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Migration to Umbrella Funds (cont.)</a:t>
            </a:r>
          </a:p>
        </p:txBody>
      </p:sp>
      <p:sp>
        <p:nvSpPr>
          <p:cNvPr id="10" name="TextBox 9"/>
          <p:cNvSpPr txBox="1"/>
          <p:nvPr/>
        </p:nvSpPr>
        <p:spPr>
          <a:xfrm>
            <a:off x="753344" y="1466528"/>
            <a:ext cx="7704856" cy="3942692"/>
          </a:xfrm>
          <a:prstGeom prst="rect">
            <a:avLst/>
          </a:prstGeom>
          <a:noFill/>
        </p:spPr>
        <p:txBody>
          <a:bodyPr wrap="square" rtlCol="0">
            <a:noAutofit/>
          </a:bodyPr>
          <a:lstStyle/>
          <a:p>
            <a:pPr algn="just"/>
            <a:endParaRPr lang="en-US" sz="1800" dirty="0">
              <a:latin typeface="Calibri" panose="020F0502020204030204" pitchFamily="34" charset="0"/>
            </a:endParaRPr>
          </a:p>
          <a:p>
            <a:pPr marL="285750" indent="-285750" algn="just">
              <a:buFont typeface="Arial" panose="020B0604020202020204" pitchFamily="34" charset="0"/>
              <a:buChar char="•"/>
            </a:pPr>
            <a:r>
              <a:rPr lang="en-US" sz="1800" dirty="0">
                <a:latin typeface="Calibri" panose="020F0502020204030204" pitchFamily="34" charset="0"/>
              </a:rPr>
              <a:t>To dispose of the benefit liabilities prior to liquidation a rule amendment is required to be passed which has a trigger, the notice of intent of the employer to exercise its right to liquidate the fund.  On pressing that trigger:</a:t>
            </a:r>
          </a:p>
          <a:p>
            <a:pPr algn="just"/>
            <a:endParaRPr lang="en-US" sz="1800" dirty="0">
              <a:latin typeface="Calibri" panose="020F0502020204030204" pitchFamily="34" charset="0"/>
            </a:endParaRPr>
          </a:p>
          <a:p>
            <a:pPr marL="742950" lvl="1" indent="-285750" algn="just">
              <a:buFont typeface="Arial" panose="020B0604020202020204" pitchFamily="34" charset="0"/>
              <a:buChar char="•"/>
            </a:pPr>
            <a:r>
              <a:rPr lang="en-US" sz="1800" dirty="0">
                <a:latin typeface="Calibri" panose="020F0502020204030204" pitchFamily="34" charset="0"/>
              </a:rPr>
              <a:t>The fund must transfer the active member liability to the transferee fund (usually an umbrella fund);</a:t>
            </a:r>
          </a:p>
          <a:p>
            <a:pPr marL="742950" lvl="1" indent="-285750" algn="just">
              <a:buFont typeface="Arial" panose="020B0604020202020204" pitchFamily="34" charset="0"/>
              <a:buChar char="•"/>
            </a:pPr>
            <a:r>
              <a:rPr lang="en-US" sz="1800" dirty="0">
                <a:latin typeface="Calibri" panose="020F0502020204030204" pitchFamily="34" charset="0"/>
              </a:rPr>
              <a:t>Transfer the pensioners to an insurer;</a:t>
            </a:r>
          </a:p>
          <a:p>
            <a:pPr marL="742950" lvl="1" indent="-285750" algn="just">
              <a:buFont typeface="Arial" panose="020B0604020202020204" pitchFamily="34" charset="0"/>
              <a:buChar char="•"/>
            </a:pPr>
            <a:r>
              <a:rPr lang="en-US" sz="1800" dirty="0">
                <a:latin typeface="Calibri" panose="020F0502020204030204" pitchFamily="34" charset="0"/>
              </a:rPr>
              <a:t>Distribute any surplus subsequent to that;</a:t>
            </a:r>
          </a:p>
          <a:p>
            <a:pPr marL="742950" lvl="1" indent="-285750" algn="just">
              <a:buFont typeface="Arial" panose="020B0604020202020204" pitchFamily="34" charset="0"/>
              <a:buChar char="•"/>
            </a:pPr>
            <a:r>
              <a:rPr lang="en-US" sz="1800" dirty="0">
                <a:latin typeface="Calibri" panose="020F0502020204030204" pitchFamily="34" charset="0"/>
              </a:rPr>
              <a:t>Once the surplus has been distributed, to appoint a liquidator.</a:t>
            </a:r>
          </a:p>
          <a:p>
            <a:pPr lvl="1"/>
            <a:endParaRPr lang="en-US" sz="1800" dirty="0">
              <a:latin typeface="Calibri" panose="020F0502020204030204" pitchFamily="34" charset="0"/>
            </a:endParaRPr>
          </a:p>
          <a:p>
            <a:pPr marL="285750" indent="-285750">
              <a:buFont typeface="Arial" panose="020B0604020202020204" pitchFamily="34" charset="0"/>
              <a:buChar char="•"/>
            </a:pPr>
            <a:r>
              <a:rPr lang="en-US" sz="1800" dirty="0">
                <a:latin typeface="Calibri" panose="020F0502020204030204" pitchFamily="34" charset="0"/>
              </a:rPr>
              <a:t>Note beneficial tax treatment of surplus paid as cash to pensioner as former member (</a:t>
            </a:r>
            <a:r>
              <a:rPr lang="en-US" sz="1800" dirty="0" err="1">
                <a:latin typeface="Calibri" panose="020F0502020204030204" pitchFamily="34" charset="0"/>
              </a:rPr>
              <a:t>ie</a:t>
            </a:r>
            <a:r>
              <a:rPr lang="en-US" sz="1800" dirty="0">
                <a:latin typeface="Calibri" panose="020F0502020204030204" pitchFamily="34" charset="0"/>
              </a:rPr>
              <a:t> after transfer out)</a:t>
            </a:r>
          </a:p>
          <a:p>
            <a:endParaRPr lang="en-US" sz="1800" dirty="0">
              <a:latin typeface="Calibri" panose="020F0502020204030204" pitchFamily="34" charset="0"/>
            </a:endParaRPr>
          </a:p>
        </p:txBody>
      </p:sp>
    </p:spTree>
    <p:extLst>
      <p:ext uri="{BB962C8B-B14F-4D97-AF65-F5344CB8AC3E}">
        <p14:creationId xmlns:p14="http://schemas.microsoft.com/office/powerpoint/2010/main" val="1776895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Migration to Umbrella Funds (cont.)</a:t>
            </a:r>
          </a:p>
        </p:txBody>
      </p:sp>
      <p:sp>
        <p:nvSpPr>
          <p:cNvPr id="10" name="TextBox 9"/>
          <p:cNvSpPr txBox="1"/>
          <p:nvPr/>
        </p:nvSpPr>
        <p:spPr>
          <a:xfrm>
            <a:off x="753344" y="1466528"/>
            <a:ext cx="7704856" cy="3942692"/>
          </a:xfrm>
          <a:prstGeom prst="rect">
            <a:avLst/>
          </a:prstGeom>
          <a:noFill/>
        </p:spPr>
        <p:txBody>
          <a:bodyPr wrap="square" rtlCol="0">
            <a:noAutofit/>
          </a:bodyPr>
          <a:lstStyle/>
          <a:p>
            <a:pPr marL="742950" lvl="1" indent="-285750">
              <a:buFont typeface="Arial" panose="020B0604020202020204" pitchFamily="34" charset="0"/>
              <a:buChar char="•"/>
            </a:pPr>
            <a:r>
              <a:rPr lang="en-US" sz="1800" dirty="0">
                <a:latin typeface="Calibri" panose="020F0502020204030204" pitchFamily="34" charset="0"/>
              </a:rPr>
              <a:t>Rule amendment must also provide for</a:t>
            </a:r>
          </a:p>
          <a:p>
            <a:pPr marL="1200150" lvl="2" indent="-285750">
              <a:buFont typeface="Arial" panose="020B0604020202020204" pitchFamily="34" charset="0"/>
              <a:buChar char="•"/>
            </a:pPr>
            <a:r>
              <a:rPr lang="en-US" sz="1800" dirty="0">
                <a:latin typeface="Calibri" panose="020F0502020204030204" pitchFamily="34" charset="0"/>
              </a:rPr>
              <a:t>Transfers out (actives and pensioners) included in surplus apportionment</a:t>
            </a:r>
          </a:p>
          <a:p>
            <a:pPr marL="1200150" lvl="2" indent="-285750">
              <a:buFont typeface="Arial" panose="020B0604020202020204" pitchFamily="34" charset="0"/>
              <a:buChar char="•"/>
            </a:pPr>
            <a:r>
              <a:rPr lang="en-US" sz="1800" dirty="0">
                <a:latin typeface="Calibri" panose="020F0502020204030204" pitchFamily="34" charset="0"/>
              </a:rPr>
              <a:t>S 15G enhancements taken account of in SAS</a:t>
            </a:r>
          </a:p>
          <a:p>
            <a:pPr marL="1200150" lvl="2" indent="-285750">
              <a:buFont typeface="Arial" panose="020B0604020202020204" pitchFamily="34" charset="0"/>
              <a:buChar char="•"/>
            </a:pPr>
            <a:r>
              <a:rPr lang="en-US" sz="1800" dirty="0">
                <a:latin typeface="Calibri" panose="020F0502020204030204" pitchFamily="34" charset="0"/>
              </a:rPr>
              <a:t>Transfers out are mandatory</a:t>
            </a:r>
          </a:p>
          <a:p>
            <a:pPr marL="1200150" lvl="2" indent="-285750">
              <a:buFont typeface="Arial" panose="020B0604020202020204" pitchFamily="34" charset="0"/>
              <a:buChar char="•"/>
            </a:pPr>
            <a:r>
              <a:rPr lang="en-US" sz="1800" dirty="0">
                <a:latin typeface="Calibri" panose="020F0502020204030204" pitchFamily="34" charset="0"/>
              </a:rPr>
              <a:t>Member elected trustee provisions for post transfer vacancy</a:t>
            </a:r>
          </a:p>
          <a:p>
            <a:pPr lvl="1" algn="just"/>
            <a:endParaRPr lang="en-US" sz="1800" dirty="0">
              <a:latin typeface="Calibri" panose="020F0502020204030204" pitchFamily="34" charset="0"/>
            </a:endParaRPr>
          </a:p>
          <a:p>
            <a:pPr marL="742950" lvl="1" indent="-285750" algn="just">
              <a:buFont typeface="Arial" panose="020B0604020202020204" pitchFamily="34" charset="0"/>
              <a:buChar char="•"/>
            </a:pPr>
            <a:r>
              <a:rPr lang="en-US" sz="1800" dirty="0">
                <a:latin typeface="Calibri" panose="020F0502020204030204" pitchFamily="34" charset="0"/>
              </a:rPr>
              <a:t>Communication (by transferor fund and employer) re transfer out is very important because any objections received and how those are dealt with must be lodged with the Registrar in terms of the section 14 process.  Note-</a:t>
            </a:r>
          </a:p>
          <a:p>
            <a:pPr marL="1200150" lvl="2" indent="-285750" algn="just">
              <a:buFont typeface="Arial" panose="020B0604020202020204" pitchFamily="34" charset="0"/>
              <a:buChar char="•"/>
            </a:pPr>
            <a:r>
              <a:rPr lang="en-US" sz="1800" dirty="0">
                <a:latin typeface="Calibri" panose="020F0502020204030204" pitchFamily="34" charset="0"/>
              </a:rPr>
              <a:t>Objection for s 14 should only relate to transfer value; any other objection likely an employment issue </a:t>
            </a:r>
          </a:p>
          <a:p>
            <a:pPr algn="just"/>
            <a:endParaRPr lang="en-US" sz="1800" dirty="0">
              <a:latin typeface="Calibri" panose="020F0502020204030204" pitchFamily="34" charset="0"/>
            </a:endParaRPr>
          </a:p>
          <a:p>
            <a:pPr lvl="2"/>
            <a:endParaRPr lang="en-US" sz="1800" dirty="0">
              <a:latin typeface="Calibri" panose="020F0502020204030204" pitchFamily="34" charset="0"/>
            </a:endParaRPr>
          </a:p>
          <a:p>
            <a:endParaRPr lang="en-US" sz="1800" dirty="0">
              <a:latin typeface="Calibri" panose="020F0502020204030204" pitchFamily="34" charset="0"/>
            </a:endParaRPr>
          </a:p>
          <a:p>
            <a:endParaRPr lang="en-US" sz="1800" dirty="0">
              <a:latin typeface="Calibri" panose="020F0502020204030204" pitchFamily="34" charset="0"/>
            </a:endParaRPr>
          </a:p>
        </p:txBody>
      </p:sp>
    </p:spTree>
    <p:extLst>
      <p:ext uri="{BB962C8B-B14F-4D97-AF65-F5344CB8AC3E}">
        <p14:creationId xmlns:p14="http://schemas.microsoft.com/office/powerpoint/2010/main" val="867097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Migration to Umbrella Funds (cont.)</a:t>
            </a:r>
          </a:p>
        </p:txBody>
      </p:sp>
      <p:sp>
        <p:nvSpPr>
          <p:cNvPr id="10" name="TextBox 9"/>
          <p:cNvSpPr txBox="1"/>
          <p:nvPr/>
        </p:nvSpPr>
        <p:spPr>
          <a:xfrm>
            <a:off x="753344" y="1268760"/>
            <a:ext cx="7704856" cy="4140460"/>
          </a:xfrm>
          <a:prstGeom prst="rect">
            <a:avLst/>
          </a:prstGeom>
          <a:noFill/>
        </p:spPr>
        <p:txBody>
          <a:bodyPr wrap="square" rtlCol="0">
            <a:noAutofit/>
          </a:bodyPr>
          <a:lstStyle/>
          <a:p>
            <a:pPr marL="285750" indent="-285750" algn="just">
              <a:buFont typeface="Arial" panose="020B0604020202020204" pitchFamily="34" charset="0"/>
              <a:buChar char="•"/>
            </a:pPr>
            <a:r>
              <a:rPr lang="en-US" sz="1800" dirty="0">
                <a:latin typeface="Calibri" panose="020F0502020204030204" pitchFamily="34" charset="0"/>
              </a:rPr>
              <a:t>Duties of Transferor Fund Board:</a:t>
            </a:r>
          </a:p>
          <a:p>
            <a:pPr marL="742950" lvl="1" indent="-285750" algn="just">
              <a:buFont typeface="Arial" panose="020B0604020202020204" pitchFamily="34" charset="0"/>
              <a:buChar char="•"/>
            </a:pPr>
            <a:endParaRPr lang="en-US" sz="1800" dirty="0">
              <a:latin typeface="Calibri" panose="020F0502020204030204" pitchFamily="34" charset="0"/>
            </a:endParaRPr>
          </a:p>
          <a:p>
            <a:pPr marL="742950" lvl="1" indent="-285750" algn="just">
              <a:buFont typeface="Arial" panose="020B0604020202020204" pitchFamily="34" charset="0"/>
              <a:buChar char="•"/>
            </a:pPr>
            <a:r>
              <a:rPr lang="en-US" sz="1800" dirty="0">
                <a:latin typeface="Calibri" panose="020F0502020204030204" pitchFamily="34" charset="0"/>
              </a:rPr>
              <a:t>The board of the transferor fund is only obliged to ensure that the transfer values fairly reflect the accrued minimum benefit.  </a:t>
            </a:r>
          </a:p>
          <a:p>
            <a:pPr marL="742950" lvl="1" indent="-285750" algn="just">
              <a:buFont typeface="Arial" panose="020B0604020202020204" pitchFamily="34" charset="0"/>
              <a:buChar char="•"/>
            </a:pPr>
            <a:endParaRPr lang="en-US" sz="1800" dirty="0">
              <a:latin typeface="Calibri" panose="020F0502020204030204" pitchFamily="34" charset="0"/>
            </a:endParaRPr>
          </a:p>
          <a:p>
            <a:pPr marL="742950" lvl="1" indent="-285750" algn="just">
              <a:buFont typeface="Arial" panose="020B0604020202020204" pitchFamily="34" charset="0"/>
              <a:buChar char="•"/>
            </a:pPr>
            <a:r>
              <a:rPr lang="en-US" sz="1800" dirty="0">
                <a:latin typeface="Calibri" panose="020F0502020204030204" pitchFamily="34" charset="0"/>
              </a:rPr>
              <a:t>It is not the transferor board’s responsibility to form a view about the fairness or otherwise of the benefit arrangements in the transferee fund, nor about the appropriateness of the transferee fund itself – that is the responsibility of the employer.  </a:t>
            </a:r>
          </a:p>
          <a:p>
            <a:pPr marL="742950" lvl="1" indent="-285750" algn="just">
              <a:buFont typeface="Arial" panose="020B0604020202020204" pitchFamily="34" charset="0"/>
              <a:buChar char="•"/>
            </a:pPr>
            <a:endParaRPr lang="en-US" sz="1800" dirty="0">
              <a:latin typeface="Calibri" panose="020F0502020204030204" pitchFamily="34" charset="0"/>
            </a:endParaRPr>
          </a:p>
          <a:p>
            <a:pPr marL="742950" lvl="1" indent="-285750" algn="just">
              <a:buFont typeface="Arial" panose="020B0604020202020204" pitchFamily="34" charset="0"/>
              <a:buChar char="•"/>
            </a:pPr>
            <a:r>
              <a:rPr lang="en-US" sz="1800" dirty="0">
                <a:latin typeface="Calibri" panose="020F0502020204030204" pitchFamily="34" charset="0"/>
              </a:rPr>
              <a:t>Will need to apply section 15G (actives and pensioners).</a:t>
            </a:r>
          </a:p>
          <a:p>
            <a:pPr lvl="1" algn="just"/>
            <a:endParaRPr lang="en-US" sz="1800" dirty="0">
              <a:latin typeface="Calibri" panose="020F0502020204030204" pitchFamily="34" charset="0"/>
            </a:endParaRPr>
          </a:p>
          <a:p>
            <a:pPr marL="285750" indent="-285750" algn="just">
              <a:buFont typeface="Arial" panose="020B0604020202020204" pitchFamily="34" charset="0"/>
              <a:buChar char="•"/>
            </a:pPr>
            <a:endParaRPr lang="en-US" sz="1800" dirty="0">
              <a:latin typeface="Calibri" panose="020F0502020204030204" pitchFamily="34" charset="0"/>
            </a:endParaRPr>
          </a:p>
          <a:p>
            <a:pPr algn="just"/>
            <a:endParaRPr lang="en-US" sz="1800" dirty="0">
              <a:latin typeface="Calibri" panose="020F0502020204030204" pitchFamily="34" charset="0"/>
            </a:endParaRPr>
          </a:p>
        </p:txBody>
      </p:sp>
    </p:spTree>
    <p:extLst>
      <p:ext uri="{BB962C8B-B14F-4D97-AF65-F5344CB8AC3E}">
        <p14:creationId xmlns:p14="http://schemas.microsoft.com/office/powerpoint/2010/main" val="4810338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Migration to Umbrella Funds (cont.)</a:t>
            </a:r>
          </a:p>
        </p:txBody>
      </p:sp>
      <p:sp>
        <p:nvSpPr>
          <p:cNvPr id="10" name="TextBox 9"/>
          <p:cNvSpPr txBox="1"/>
          <p:nvPr/>
        </p:nvSpPr>
        <p:spPr>
          <a:xfrm>
            <a:off x="753344" y="1448780"/>
            <a:ext cx="7704856" cy="3960440"/>
          </a:xfrm>
          <a:prstGeom prst="rect">
            <a:avLst/>
          </a:prstGeom>
          <a:noFill/>
        </p:spPr>
        <p:txBody>
          <a:bodyPr wrap="square" rtlCol="0">
            <a:noAutofit/>
          </a:bodyPr>
          <a:lstStyle/>
          <a:p>
            <a:pPr marL="285750" indent="-285750" algn="just">
              <a:buFont typeface="Arial" panose="020B0604020202020204" pitchFamily="34" charset="0"/>
              <a:buChar char="•"/>
            </a:pPr>
            <a:r>
              <a:rPr lang="en-US" sz="1800" dirty="0">
                <a:latin typeface="Calibri" panose="020F0502020204030204" pitchFamily="34" charset="0"/>
              </a:rPr>
              <a:t>Employer is responsible to-</a:t>
            </a:r>
          </a:p>
          <a:p>
            <a:pPr marL="742950" lvl="1" indent="-285750" algn="just">
              <a:buFont typeface="Arial" panose="020B0604020202020204" pitchFamily="34" charset="0"/>
              <a:buChar char="•"/>
            </a:pPr>
            <a:r>
              <a:rPr lang="en-US" sz="1800" dirty="0">
                <a:latin typeface="Calibri" panose="020F0502020204030204" pitchFamily="34" charset="0"/>
              </a:rPr>
              <a:t> identify the transferee fund, </a:t>
            </a:r>
          </a:p>
          <a:p>
            <a:pPr marL="742950" lvl="1" indent="-285750" algn="just">
              <a:buFont typeface="Arial" panose="020B0604020202020204" pitchFamily="34" charset="0"/>
              <a:buChar char="•"/>
            </a:pPr>
            <a:r>
              <a:rPr lang="en-US" sz="1800" dirty="0">
                <a:latin typeface="Calibri" panose="020F0502020204030204" pitchFamily="34" charset="0"/>
              </a:rPr>
              <a:t>do the requisite due diligence on that fund, </a:t>
            </a:r>
          </a:p>
          <a:p>
            <a:pPr marL="742950" lvl="1" indent="-285750" algn="just">
              <a:buFont typeface="Arial" panose="020B0604020202020204" pitchFamily="34" charset="0"/>
              <a:buChar char="•"/>
            </a:pPr>
            <a:r>
              <a:rPr lang="en-US" sz="1800" dirty="0">
                <a:latin typeface="Calibri" panose="020F0502020204030204" pitchFamily="34" charset="0"/>
              </a:rPr>
              <a:t>agree the insured benefits, to conclude the contractual arrangement with that fund, including the establishment of a ManCom if an umbrella fund.</a:t>
            </a:r>
          </a:p>
          <a:p>
            <a:pPr algn="just"/>
            <a:endParaRPr lang="en-US" sz="1800" dirty="0">
              <a:latin typeface="Calibri" panose="020F0502020204030204" pitchFamily="34" charset="0"/>
            </a:endParaRPr>
          </a:p>
          <a:p>
            <a:pPr marL="285750" indent="-285750" algn="just">
              <a:buFont typeface="Arial" panose="020B0604020202020204" pitchFamily="34" charset="0"/>
              <a:buChar char="•"/>
            </a:pPr>
            <a:r>
              <a:rPr lang="en-US" sz="1800" dirty="0">
                <a:latin typeface="Calibri" panose="020F0502020204030204" pitchFamily="34" charset="0"/>
              </a:rPr>
              <a:t>Employer should understand that it exercises a fiduciary responsibility when deciding to transfer the actives from one fund to another – get professional advice.</a:t>
            </a:r>
          </a:p>
          <a:p>
            <a:pPr marL="285750" indent="-285750" algn="just">
              <a:buFont typeface="Arial" panose="020B0604020202020204" pitchFamily="34" charset="0"/>
              <a:buChar char="•"/>
            </a:pPr>
            <a:endParaRPr lang="en-US" sz="1800" dirty="0">
              <a:latin typeface="Calibri" panose="020F0502020204030204" pitchFamily="34" charset="0"/>
            </a:endParaRPr>
          </a:p>
          <a:p>
            <a:pPr marL="285750" indent="-285750" algn="just">
              <a:buFont typeface="Arial" panose="020B0604020202020204" pitchFamily="34" charset="0"/>
              <a:buChar char="•"/>
            </a:pPr>
            <a:endParaRPr lang="en-US" sz="1800" dirty="0">
              <a:latin typeface="Calibri" panose="020F0502020204030204" pitchFamily="34" charset="0"/>
            </a:endParaRPr>
          </a:p>
          <a:p>
            <a:pPr marL="285750" indent="-285750" algn="just">
              <a:buFont typeface="Arial" panose="020B0604020202020204" pitchFamily="34" charset="0"/>
              <a:buChar char="•"/>
            </a:pPr>
            <a:endParaRPr lang="en-US" sz="1800" dirty="0">
              <a:latin typeface="Calibri" panose="020F0502020204030204" pitchFamily="34" charset="0"/>
            </a:endParaRPr>
          </a:p>
          <a:p>
            <a:pPr marL="285750" indent="-285750" algn="just">
              <a:buFont typeface="Arial" panose="020B0604020202020204" pitchFamily="34" charset="0"/>
              <a:buChar char="•"/>
            </a:pPr>
            <a:endParaRPr lang="en-US" sz="1800" dirty="0">
              <a:latin typeface="Calibri" panose="020F0502020204030204" pitchFamily="34" charset="0"/>
            </a:endParaRPr>
          </a:p>
          <a:p>
            <a:pPr algn="just"/>
            <a:endParaRPr lang="en-US" sz="1800" dirty="0">
              <a:latin typeface="Calibri" panose="020F0502020204030204" pitchFamily="34" charset="0"/>
            </a:endParaRPr>
          </a:p>
        </p:txBody>
      </p:sp>
    </p:spTree>
    <p:extLst>
      <p:ext uri="{BB962C8B-B14F-4D97-AF65-F5344CB8AC3E}">
        <p14:creationId xmlns:p14="http://schemas.microsoft.com/office/powerpoint/2010/main" val="2786113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Migration to Umbrella Funds (cont.)</a:t>
            </a:r>
          </a:p>
        </p:txBody>
      </p:sp>
      <p:sp>
        <p:nvSpPr>
          <p:cNvPr id="10" name="TextBox 9"/>
          <p:cNvSpPr txBox="1"/>
          <p:nvPr/>
        </p:nvSpPr>
        <p:spPr>
          <a:xfrm>
            <a:off x="753344" y="1448780"/>
            <a:ext cx="7704856" cy="3960440"/>
          </a:xfrm>
          <a:prstGeom prst="rect">
            <a:avLst/>
          </a:prstGeom>
          <a:noFill/>
        </p:spPr>
        <p:txBody>
          <a:bodyPr wrap="square" rtlCol="0">
            <a:noAutofit/>
          </a:bodyPr>
          <a:lstStyle/>
          <a:p>
            <a:pPr lvl="1"/>
            <a:endParaRPr lang="en-US" sz="1800" dirty="0">
              <a:latin typeface="Calibri" panose="020F0502020204030204" pitchFamily="34" charset="0"/>
            </a:endParaRPr>
          </a:p>
          <a:p>
            <a:pPr marL="285750" indent="-285750">
              <a:buFont typeface="Arial" panose="020B0604020202020204" pitchFamily="34" charset="0"/>
              <a:buChar char="•"/>
            </a:pPr>
            <a:r>
              <a:rPr lang="en-US" sz="1800" dirty="0">
                <a:latin typeface="Calibri" panose="020F0502020204030204" pitchFamily="34" charset="0"/>
              </a:rPr>
              <a:t>Note that the employment contracts should be checked to see that the change does not affect this (for example, if the employment contracts promises a defined benefit retirement arrangement, it may not be possible without negotiating with the member to transfer from a DB fund to a DC fund).  </a:t>
            </a:r>
          </a:p>
          <a:p>
            <a:endParaRPr lang="en-US" sz="1800" dirty="0">
              <a:latin typeface="Calibri" panose="020F0502020204030204" pitchFamily="34" charset="0"/>
            </a:endParaRPr>
          </a:p>
          <a:p>
            <a:pPr marL="285750" indent="-285750" algn="just">
              <a:buFont typeface="Arial" panose="020B0604020202020204" pitchFamily="34" charset="0"/>
              <a:buChar char="•"/>
            </a:pPr>
            <a:r>
              <a:rPr lang="en-US" sz="1800" dirty="0">
                <a:latin typeface="Calibri" panose="020F0502020204030204" pitchFamily="34" charset="0"/>
              </a:rPr>
              <a:t>Due diligence process by employer likely to become more important –</a:t>
            </a:r>
          </a:p>
          <a:p>
            <a:pPr marL="742950" lvl="1" indent="-285750" algn="just">
              <a:buFont typeface="Arial" panose="020B0604020202020204" pitchFamily="34" charset="0"/>
              <a:buChar char="•"/>
            </a:pPr>
            <a:r>
              <a:rPr lang="en-US" sz="1800" dirty="0">
                <a:latin typeface="Calibri" panose="020F0502020204030204" pitchFamily="34" charset="0"/>
              </a:rPr>
              <a:t>Possible liability by employer</a:t>
            </a:r>
          </a:p>
          <a:p>
            <a:pPr marL="742950" lvl="1" indent="-285750" algn="just">
              <a:buFont typeface="Arial" panose="020B0604020202020204" pitchFamily="34" charset="0"/>
              <a:buChar char="•"/>
            </a:pPr>
            <a:r>
              <a:rPr lang="en-US" sz="1800" dirty="0">
                <a:latin typeface="Calibri" panose="020F0502020204030204" pitchFamily="34" charset="0"/>
              </a:rPr>
              <a:t>Review of umbrella fund governance</a:t>
            </a:r>
          </a:p>
          <a:p>
            <a:pPr marL="742950" lvl="1" indent="-285750" algn="just">
              <a:buFont typeface="Arial" panose="020B0604020202020204" pitchFamily="34" charset="0"/>
              <a:buChar char="•"/>
            </a:pPr>
            <a:r>
              <a:rPr lang="en-US" sz="1800" dirty="0">
                <a:latin typeface="Calibri" panose="020F0502020204030204" pitchFamily="34" charset="0"/>
              </a:rPr>
              <a:t>Review of costs </a:t>
            </a:r>
          </a:p>
          <a:p>
            <a:pPr marL="742950" lvl="1" indent="-285750" algn="just">
              <a:buFont typeface="Arial" panose="020B0604020202020204" pitchFamily="34" charset="0"/>
              <a:buChar char="•"/>
            </a:pPr>
            <a:r>
              <a:rPr lang="en-US" sz="1800" dirty="0">
                <a:latin typeface="Calibri" panose="020F0502020204030204" pitchFamily="34" charset="0"/>
              </a:rPr>
              <a:t>Review of admins systems</a:t>
            </a:r>
          </a:p>
          <a:p>
            <a:pPr marL="742950" lvl="1" indent="-285750" algn="just">
              <a:buFont typeface="Arial" panose="020B0604020202020204" pitchFamily="34" charset="0"/>
              <a:buChar char="•"/>
            </a:pPr>
            <a:r>
              <a:rPr lang="en-US" sz="1800" dirty="0">
                <a:latin typeface="Calibri" panose="020F0502020204030204" pitchFamily="34" charset="0"/>
              </a:rPr>
              <a:t>Clarify role of IFA, benefit consultant, </a:t>
            </a:r>
            <a:r>
              <a:rPr lang="en-US" sz="1800" dirty="0" err="1">
                <a:latin typeface="Calibri" panose="020F0502020204030204" pitchFamily="34" charset="0"/>
              </a:rPr>
              <a:t>Mancom</a:t>
            </a:r>
            <a:endParaRPr lang="en-US" sz="1800" dirty="0">
              <a:latin typeface="Calibri" panose="020F0502020204030204" pitchFamily="34" charset="0"/>
            </a:endParaRPr>
          </a:p>
          <a:p>
            <a:pPr marL="742950" lvl="1" indent="-285750" algn="just">
              <a:buFont typeface="Arial" panose="020B0604020202020204" pitchFamily="34" charset="0"/>
              <a:buChar char="•"/>
            </a:pPr>
            <a:r>
              <a:rPr lang="en-US" sz="1800" dirty="0">
                <a:latin typeface="Calibri" panose="020F0502020204030204" pitchFamily="34" charset="0"/>
              </a:rPr>
              <a:t>Risk profile of members, input to umbrella re default investments</a:t>
            </a:r>
          </a:p>
          <a:p>
            <a:endParaRPr lang="en-US" sz="1800" dirty="0">
              <a:latin typeface="Calibri" panose="020F0502020204030204" pitchFamily="34" charset="0"/>
            </a:endParaRPr>
          </a:p>
          <a:p>
            <a:endParaRPr lang="en-US" sz="1800" dirty="0">
              <a:latin typeface="Calibri" panose="020F0502020204030204" pitchFamily="34" charset="0"/>
            </a:endParaRPr>
          </a:p>
          <a:p>
            <a:endParaRPr lang="en-US" sz="1800" dirty="0">
              <a:latin typeface="Calibri" panose="020F0502020204030204" pitchFamily="34" charset="0"/>
            </a:endParaRPr>
          </a:p>
        </p:txBody>
      </p:sp>
    </p:spTree>
    <p:extLst>
      <p:ext uri="{BB962C8B-B14F-4D97-AF65-F5344CB8AC3E}">
        <p14:creationId xmlns:p14="http://schemas.microsoft.com/office/powerpoint/2010/main" val="1342468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Default </a:t>
            </a:r>
            <a:r>
              <a:rPr lang="en-US" sz="3200" dirty="0" err="1">
                <a:solidFill>
                  <a:schemeClr val="bg2"/>
                </a:solidFill>
              </a:rPr>
              <a:t>Regs</a:t>
            </a:r>
            <a:endParaRPr lang="en-US" sz="3200" dirty="0">
              <a:solidFill>
                <a:schemeClr val="bg2"/>
              </a:solidFill>
            </a:endParaRPr>
          </a:p>
        </p:txBody>
      </p:sp>
      <p:sp>
        <p:nvSpPr>
          <p:cNvPr id="10" name="TextBox 9"/>
          <p:cNvSpPr txBox="1"/>
          <p:nvPr/>
        </p:nvSpPr>
        <p:spPr>
          <a:xfrm>
            <a:off x="753344" y="1448780"/>
            <a:ext cx="7704856" cy="3960440"/>
          </a:xfrm>
          <a:prstGeom prst="rect">
            <a:avLst/>
          </a:prstGeom>
          <a:noFill/>
        </p:spPr>
        <p:txBody>
          <a:bodyPr wrap="square" rtlCol="0">
            <a:noAutofit/>
          </a:bodyPr>
          <a:lstStyle/>
          <a:p>
            <a:pPr lvl="1"/>
            <a:endParaRPr lang="en-US" sz="1800" dirty="0">
              <a:latin typeface="Calibri" panose="020F0502020204030204" pitchFamily="34" charset="0"/>
            </a:endParaRPr>
          </a:p>
          <a:p>
            <a:pPr marL="285750" indent="-285750">
              <a:buFont typeface="Arial" panose="020B0604020202020204" pitchFamily="34" charset="0"/>
              <a:buChar char="•"/>
            </a:pPr>
            <a:r>
              <a:rPr lang="en-US" sz="1800" dirty="0">
                <a:latin typeface="Calibri" panose="020F0502020204030204" pitchFamily="34" charset="0"/>
              </a:rPr>
              <a:t>Reg 37 Default Investment Portfolios (DIP)</a:t>
            </a:r>
          </a:p>
          <a:p>
            <a:endParaRPr lang="en-US" sz="1800" dirty="0">
              <a:latin typeface="Calibri" panose="020F0502020204030204" pitchFamily="34" charset="0"/>
            </a:endParaRPr>
          </a:p>
          <a:p>
            <a:pPr marL="285750" indent="-285750">
              <a:buFont typeface="Arial" panose="020B0604020202020204" pitchFamily="34" charset="0"/>
              <a:buChar char="•"/>
            </a:pPr>
            <a:r>
              <a:rPr lang="en-US" sz="1800" dirty="0">
                <a:latin typeface="Calibri" panose="020F0502020204030204" pitchFamily="34" charset="0"/>
              </a:rPr>
              <a:t>Reg 38 Default Preservation and Portability </a:t>
            </a:r>
          </a:p>
          <a:p>
            <a:pPr marL="285750" indent="-285750">
              <a:buFont typeface="Arial" panose="020B0604020202020204" pitchFamily="34" charset="0"/>
              <a:buChar char="•"/>
            </a:pPr>
            <a:endParaRPr lang="en-US" sz="1800" dirty="0">
              <a:latin typeface="Calibri" panose="020F0502020204030204" pitchFamily="34" charset="0"/>
            </a:endParaRPr>
          </a:p>
          <a:p>
            <a:pPr marL="285750" indent="-285750">
              <a:buFont typeface="Arial" panose="020B0604020202020204" pitchFamily="34" charset="0"/>
              <a:buChar char="•"/>
            </a:pPr>
            <a:r>
              <a:rPr lang="en-US" sz="1800" dirty="0">
                <a:latin typeface="Calibri" panose="020F0502020204030204" pitchFamily="34" charset="0"/>
              </a:rPr>
              <a:t>Reg 39 Default Annuity Strategy</a:t>
            </a:r>
          </a:p>
          <a:p>
            <a:pPr marL="285750" indent="-285750">
              <a:buFont typeface="Arial" panose="020B0604020202020204" pitchFamily="34" charset="0"/>
              <a:buChar char="•"/>
            </a:pPr>
            <a:endParaRPr lang="en-US" sz="1800" dirty="0">
              <a:latin typeface="Calibri" panose="020F0502020204030204" pitchFamily="34" charset="0"/>
            </a:endParaRPr>
          </a:p>
          <a:p>
            <a:pPr marL="285750" indent="-285750">
              <a:buFont typeface="Arial" panose="020B0604020202020204" pitchFamily="34" charset="0"/>
              <a:buChar char="•"/>
            </a:pPr>
            <a:endParaRPr lang="en-US" sz="1800" dirty="0">
              <a:latin typeface="Calibri" panose="020F0502020204030204" pitchFamily="34" charset="0"/>
            </a:endParaRPr>
          </a:p>
          <a:p>
            <a:pPr marL="285750" indent="-285750">
              <a:buFont typeface="Arial" panose="020B0604020202020204" pitchFamily="34" charset="0"/>
              <a:buChar char="•"/>
            </a:pPr>
            <a:r>
              <a:rPr lang="en-US" sz="1800" dirty="0">
                <a:latin typeface="Calibri" panose="020F0502020204030204" pitchFamily="34" charset="0"/>
              </a:rPr>
              <a:t>Note definitions in </a:t>
            </a:r>
            <a:r>
              <a:rPr lang="en-US" sz="1800" dirty="0" err="1">
                <a:latin typeface="Calibri" panose="020F0502020204030204" pitchFamily="34" charset="0"/>
              </a:rPr>
              <a:t>Regs</a:t>
            </a:r>
            <a:r>
              <a:rPr lang="en-US" sz="1800" dirty="0">
                <a:latin typeface="Calibri" panose="020F0502020204030204" pitchFamily="34" charset="0"/>
              </a:rPr>
              <a:t> </a:t>
            </a:r>
          </a:p>
          <a:p>
            <a:endParaRPr lang="en-US" sz="1800" dirty="0">
              <a:latin typeface="Calibri" panose="020F0502020204030204" pitchFamily="34" charset="0"/>
            </a:endParaRPr>
          </a:p>
        </p:txBody>
      </p:sp>
    </p:spTree>
    <p:extLst>
      <p:ext uri="{BB962C8B-B14F-4D97-AF65-F5344CB8AC3E}">
        <p14:creationId xmlns:p14="http://schemas.microsoft.com/office/powerpoint/2010/main" val="4861025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Defaults (cont.)</a:t>
            </a:r>
          </a:p>
        </p:txBody>
      </p:sp>
      <p:sp>
        <p:nvSpPr>
          <p:cNvPr id="10" name="TextBox 9"/>
          <p:cNvSpPr txBox="1"/>
          <p:nvPr/>
        </p:nvSpPr>
        <p:spPr>
          <a:xfrm>
            <a:off x="753344" y="1448780"/>
            <a:ext cx="7704856" cy="3960440"/>
          </a:xfrm>
          <a:prstGeom prst="rect">
            <a:avLst/>
          </a:prstGeom>
          <a:noFill/>
        </p:spPr>
        <p:txBody>
          <a:bodyPr wrap="square" rtlCol="0">
            <a:noAutofit/>
          </a:bodyPr>
          <a:lstStyle/>
          <a:p>
            <a:r>
              <a:rPr lang="en-US" sz="1800" b="1" dirty="0">
                <a:latin typeface="Calibri" panose="020F0502020204030204" pitchFamily="34" charset="0"/>
              </a:rPr>
              <a:t>DEFAULT INVESTMENT PORTFOLIO  (DIP)</a:t>
            </a:r>
            <a:br>
              <a:rPr lang="en-US" sz="1800" b="1" dirty="0">
                <a:latin typeface="Calibri" panose="020F0502020204030204" pitchFamily="34" charset="0"/>
              </a:rPr>
            </a:br>
            <a:endParaRPr lang="en-US" sz="1800" dirty="0">
              <a:latin typeface="Calibri" panose="020F0502020204030204" pitchFamily="34" charset="0"/>
            </a:endParaRPr>
          </a:p>
          <a:p>
            <a:r>
              <a:rPr lang="en-US" sz="1800" dirty="0">
                <a:latin typeface="Calibri" panose="020F0502020204030204" pitchFamily="34" charset="0"/>
              </a:rPr>
              <a:t>Only applies to DC Funds (including preservation funds)</a:t>
            </a:r>
          </a:p>
          <a:p>
            <a:endParaRPr lang="en-US" sz="1800" dirty="0">
              <a:latin typeface="Calibri" panose="020F0502020204030204" pitchFamily="34" charset="0"/>
            </a:endParaRPr>
          </a:p>
          <a:p>
            <a:r>
              <a:rPr lang="en-US" sz="1800" dirty="0">
                <a:latin typeface="Calibri" panose="020F0502020204030204" pitchFamily="34" charset="0"/>
              </a:rPr>
              <a:t>Definition –</a:t>
            </a:r>
          </a:p>
          <a:p>
            <a:endParaRPr lang="en-US" sz="1800" dirty="0">
              <a:latin typeface="Calibri" panose="020F0502020204030204" pitchFamily="34" charset="0"/>
            </a:endParaRPr>
          </a:p>
          <a:p>
            <a:pPr marL="285750" indent="-285750">
              <a:buFont typeface="Arial" panose="020B0604020202020204" pitchFamily="34" charset="0"/>
              <a:buChar char="•"/>
            </a:pPr>
            <a:r>
              <a:rPr lang="en-US" sz="1800" dirty="0">
                <a:latin typeface="Calibri" panose="020F0502020204030204" pitchFamily="34" charset="0"/>
              </a:rPr>
              <a:t>Investment portfolio (owned by fund or insurer </a:t>
            </a:r>
            <a:r>
              <a:rPr lang="en-US" sz="1800" dirty="0" err="1">
                <a:latin typeface="Calibri" panose="020F0502020204030204" pitchFamily="34" charset="0"/>
              </a:rPr>
              <a:t>ito</a:t>
            </a:r>
            <a:r>
              <a:rPr lang="en-US" sz="1800" dirty="0">
                <a:latin typeface="Calibri" panose="020F0502020204030204" pitchFamily="34" charset="0"/>
              </a:rPr>
              <a:t> fund policy or CIS)</a:t>
            </a:r>
          </a:p>
          <a:p>
            <a:pPr marL="285750" indent="-285750">
              <a:buFont typeface="Arial" panose="020B0604020202020204" pitchFamily="34" charset="0"/>
              <a:buChar char="•"/>
            </a:pPr>
            <a:r>
              <a:rPr lang="en-US" sz="1800" dirty="0">
                <a:latin typeface="Calibri" panose="020F0502020204030204" pitchFamily="34" charset="0"/>
              </a:rPr>
              <a:t>Complies with Reg 37</a:t>
            </a:r>
          </a:p>
          <a:p>
            <a:pPr marL="285750" indent="-285750">
              <a:buFont typeface="Arial" panose="020B0604020202020204" pitchFamily="34" charset="0"/>
              <a:buChar char="•"/>
            </a:pPr>
            <a:r>
              <a:rPr lang="en-US" sz="1800" dirty="0">
                <a:latin typeface="Calibri" panose="020F0502020204030204" pitchFamily="34" charset="0"/>
              </a:rPr>
              <a:t>May differ in composition per member depending on:</a:t>
            </a:r>
          </a:p>
          <a:p>
            <a:pPr marL="742950" lvl="1" indent="-285750">
              <a:buFont typeface="Arial" panose="020B0604020202020204" pitchFamily="34" charset="0"/>
              <a:buChar char="•"/>
            </a:pPr>
            <a:r>
              <a:rPr lang="en-US" sz="1800" dirty="0">
                <a:latin typeface="Calibri" panose="020F0502020204030204" pitchFamily="34" charset="0"/>
              </a:rPr>
              <a:t>Age or normal retirement date (allows for </a:t>
            </a:r>
            <a:r>
              <a:rPr lang="en-US" sz="1800" dirty="0" err="1">
                <a:latin typeface="Calibri" panose="020F0502020204030204" pitchFamily="34" charset="0"/>
              </a:rPr>
              <a:t>lifestage</a:t>
            </a:r>
            <a:r>
              <a:rPr lang="en-US" sz="1800" dirty="0">
                <a:latin typeface="Calibri" panose="020F0502020204030204" pitchFamily="34" charset="0"/>
              </a:rPr>
              <a:t>)</a:t>
            </a:r>
          </a:p>
          <a:p>
            <a:pPr marL="742950" lvl="1" indent="-285750">
              <a:buFont typeface="Arial" panose="020B0604020202020204" pitchFamily="34" charset="0"/>
              <a:buChar char="•"/>
            </a:pPr>
            <a:r>
              <a:rPr lang="en-US" sz="1800" dirty="0">
                <a:latin typeface="Calibri" panose="020F0502020204030204" pitchFamily="34" charset="0"/>
              </a:rPr>
              <a:t>Value of retirement savings</a:t>
            </a:r>
          </a:p>
          <a:p>
            <a:pPr marL="742950" lvl="1" indent="-285750">
              <a:buFont typeface="Arial" panose="020B0604020202020204" pitchFamily="34" charset="0"/>
              <a:buChar char="•"/>
            </a:pPr>
            <a:r>
              <a:rPr lang="en-US" sz="1800" dirty="0">
                <a:latin typeface="Calibri" panose="020F0502020204030204" pitchFamily="34" charset="0"/>
              </a:rPr>
              <a:t>Amount of contributions</a:t>
            </a:r>
          </a:p>
          <a:p>
            <a:pPr marL="742950" lvl="1" indent="-285750">
              <a:buFont typeface="Arial" panose="020B0604020202020204" pitchFamily="34" charset="0"/>
              <a:buChar char="•"/>
            </a:pPr>
            <a:r>
              <a:rPr lang="en-US" sz="1800" dirty="0">
                <a:latin typeface="Calibri" panose="020F0502020204030204" pitchFamily="34" charset="0"/>
              </a:rPr>
              <a:t>Any other factor decided by the board</a:t>
            </a:r>
          </a:p>
          <a:p>
            <a:pPr marL="742950" lvl="1" indent="-285750">
              <a:buFont typeface="Arial" panose="020B0604020202020204" pitchFamily="34" charset="0"/>
              <a:buChar char="•"/>
            </a:pPr>
            <a:endParaRPr lang="en-US" sz="1800" dirty="0">
              <a:latin typeface="Calibri" panose="020F0502020204030204" pitchFamily="34" charset="0"/>
            </a:endParaRPr>
          </a:p>
        </p:txBody>
      </p:sp>
    </p:spTree>
    <p:extLst>
      <p:ext uri="{BB962C8B-B14F-4D97-AF65-F5344CB8AC3E}">
        <p14:creationId xmlns:p14="http://schemas.microsoft.com/office/powerpoint/2010/main" val="24503622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DIP (cont.)</a:t>
            </a:r>
          </a:p>
        </p:txBody>
      </p:sp>
      <p:sp>
        <p:nvSpPr>
          <p:cNvPr id="10" name="TextBox 9"/>
          <p:cNvSpPr txBox="1"/>
          <p:nvPr/>
        </p:nvSpPr>
        <p:spPr>
          <a:xfrm>
            <a:off x="753344" y="1448780"/>
            <a:ext cx="7704856" cy="3960440"/>
          </a:xfrm>
          <a:prstGeom prst="rect">
            <a:avLst/>
          </a:prstGeom>
          <a:noFill/>
        </p:spPr>
        <p:txBody>
          <a:bodyPr wrap="square" rtlCol="0">
            <a:noAutofit/>
          </a:bodyPr>
          <a:lstStyle/>
          <a:p>
            <a:br>
              <a:rPr lang="en-US" sz="1800" b="1" dirty="0">
                <a:latin typeface="Calibri" panose="020F0502020204030204" pitchFamily="34" charset="0"/>
              </a:rPr>
            </a:br>
            <a:endParaRPr lang="en-US" sz="1800" b="1" dirty="0">
              <a:latin typeface="Calibri" panose="020F0502020204030204" pitchFamily="34" charset="0"/>
            </a:endParaRPr>
          </a:p>
          <a:p>
            <a:r>
              <a:rPr lang="en-US" sz="1800" dirty="0">
                <a:latin typeface="Calibri" panose="020F0502020204030204" pitchFamily="34" charset="0"/>
              </a:rPr>
              <a:t>DIP must be appropriate for its:</a:t>
            </a:r>
          </a:p>
          <a:p>
            <a:endParaRPr lang="en-US" sz="1800" dirty="0">
              <a:latin typeface="Calibri" panose="020F0502020204030204" pitchFamily="34" charset="0"/>
            </a:endParaRPr>
          </a:p>
          <a:p>
            <a:pPr marL="742950" lvl="1" indent="-285750">
              <a:buFont typeface="Arial" panose="020B0604020202020204" pitchFamily="34" charset="0"/>
              <a:buChar char="•"/>
            </a:pPr>
            <a:r>
              <a:rPr lang="en-US" sz="1800" dirty="0">
                <a:latin typeface="Calibri" panose="020F0502020204030204" pitchFamily="34" charset="0"/>
              </a:rPr>
              <a:t>Objective</a:t>
            </a:r>
          </a:p>
          <a:p>
            <a:pPr marL="742950" lvl="1" indent="-285750">
              <a:buFont typeface="Arial" panose="020B0604020202020204" pitchFamily="34" charset="0"/>
              <a:buChar char="•"/>
            </a:pPr>
            <a:r>
              <a:rPr lang="en-US" sz="1800" dirty="0">
                <a:latin typeface="Calibri" panose="020F0502020204030204" pitchFamily="34" charset="0"/>
              </a:rPr>
              <a:t>Underlying asset allocation</a:t>
            </a:r>
          </a:p>
          <a:p>
            <a:pPr marL="742950" lvl="1" indent="-285750">
              <a:buFont typeface="Arial" panose="020B0604020202020204" pitchFamily="34" charset="0"/>
              <a:buChar char="•"/>
            </a:pPr>
            <a:r>
              <a:rPr lang="en-US" sz="1800" dirty="0">
                <a:latin typeface="Calibri" panose="020F0502020204030204" pitchFamily="34" charset="0"/>
              </a:rPr>
              <a:t>Fees and charges</a:t>
            </a:r>
          </a:p>
          <a:p>
            <a:pPr marL="742950" lvl="1" indent="-285750">
              <a:buFont typeface="Arial" panose="020B0604020202020204" pitchFamily="34" charset="0"/>
              <a:buChar char="•"/>
            </a:pPr>
            <a:r>
              <a:rPr lang="en-US" sz="1800" dirty="0">
                <a:latin typeface="Calibri" panose="020F0502020204030204" pitchFamily="34" charset="0"/>
              </a:rPr>
              <a:t>Expected risks and returns</a:t>
            </a:r>
          </a:p>
          <a:p>
            <a:pPr lvl="1"/>
            <a:endParaRPr lang="en-US" sz="1800" dirty="0">
              <a:latin typeface="Calibri" panose="020F0502020204030204" pitchFamily="34" charset="0"/>
            </a:endParaRPr>
          </a:p>
          <a:p>
            <a:r>
              <a:rPr lang="en-US" sz="1800" dirty="0">
                <a:latin typeface="Calibri" panose="020F0502020204030204" pitchFamily="34" charset="0"/>
              </a:rPr>
              <a:t>for the category of members defaulted to this.</a:t>
            </a:r>
          </a:p>
          <a:p>
            <a:endParaRPr lang="en-US" sz="1800" dirty="0">
              <a:latin typeface="Calibri" panose="020F0502020204030204" pitchFamily="34" charset="0"/>
            </a:endParaRPr>
          </a:p>
          <a:p>
            <a:r>
              <a:rPr lang="en-US" sz="1800" b="1" dirty="0">
                <a:latin typeface="Calibri" panose="020F0502020204030204" pitchFamily="34" charset="0"/>
              </a:rPr>
              <a:t>Note</a:t>
            </a:r>
            <a:r>
              <a:rPr lang="en-US" sz="1800" dirty="0">
                <a:latin typeface="Calibri" panose="020F0502020204030204" pitchFamily="34" charset="0"/>
              </a:rPr>
              <a:t>:</a:t>
            </a:r>
          </a:p>
          <a:p>
            <a:pPr marL="285750" indent="-285750">
              <a:buFont typeface="Arial" panose="020B0604020202020204" pitchFamily="34" charset="0"/>
              <a:buChar char="•"/>
            </a:pPr>
            <a:r>
              <a:rPr lang="en-US" sz="1800" dirty="0">
                <a:latin typeface="Calibri" panose="020F0502020204030204" pitchFamily="34" charset="0"/>
              </a:rPr>
              <a:t>DIP can be different per employer in an umbrella fund</a:t>
            </a:r>
          </a:p>
          <a:p>
            <a:endParaRPr lang="en-US" sz="1800" dirty="0">
              <a:latin typeface="Calibri" panose="020F0502020204030204" pitchFamily="34" charset="0"/>
            </a:endParaRPr>
          </a:p>
        </p:txBody>
      </p:sp>
    </p:spTree>
    <p:extLst>
      <p:ext uri="{BB962C8B-B14F-4D97-AF65-F5344CB8AC3E}">
        <p14:creationId xmlns:p14="http://schemas.microsoft.com/office/powerpoint/2010/main" val="33970832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DIP (cont.)</a:t>
            </a:r>
          </a:p>
        </p:txBody>
      </p:sp>
      <p:sp>
        <p:nvSpPr>
          <p:cNvPr id="10" name="TextBox 9"/>
          <p:cNvSpPr txBox="1"/>
          <p:nvPr/>
        </p:nvSpPr>
        <p:spPr>
          <a:xfrm>
            <a:off x="753344" y="1124744"/>
            <a:ext cx="7704856" cy="4284476"/>
          </a:xfrm>
          <a:prstGeom prst="rect">
            <a:avLst/>
          </a:prstGeom>
          <a:noFill/>
        </p:spPr>
        <p:txBody>
          <a:bodyPr wrap="square" rtlCol="0">
            <a:noAutofit/>
          </a:bodyPr>
          <a:lstStyle/>
          <a:p>
            <a:endParaRPr lang="en-US" sz="1800" dirty="0">
              <a:latin typeface="Calibri" panose="020F0502020204030204" pitchFamily="34" charset="0"/>
            </a:endParaRPr>
          </a:p>
          <a:p>
            <a:pPr marL="285750" indent="-285750">
              <a:buFont typeface="Arial" panose="020B0604020202020204" pitchFamily="34" charset="0"/>
              <a:buChar char="•"/>
            </a:pPr>
            <a:r>
              <a:rPr lang="en-US" sz="1800" dirty="0">
                <a:latin typeface="Calibri" panose="020F0502020204030204" pitchFamily="34" charset="0"/>
              </a:rPr>
              <a:t>Preamble to Reg 28 -</a:t>
            </a:r>
          </a:p>
          <a:p>
            <a:endParaRPr lang="en-US" sz="1800" dirty="0">
              <a:latin typeface="Calibri" panose="020F0502020204030204" pitchFamily="34" charset="0"/>
            </a:endParaRPr>
          </a:p>
          <a:p>
            <a:r>
              <a:rPr lang="en-US" sz="1800" dirty="0">
                <a:latin typeface="Calibri" panose="020F0502020204030204" pitchFamily="34" charset="0"/>
              </a:rPr>
              <a:t>“</a:t>
            </a:r>
            <a:r>
              <a:rPr lang="en-US" sz="1800" i="1" dirty="0">
                <a:latin typeface="Calibri" panose="020F0502020204030204" pitchFamily="34" charset="0"/>
              </a:rPr>
              <a:t>investment approach (must be to) adequate risk adjusted returns suitable for the fund’s specific member profile, liquidity needs and liabilities.”</a:t>
            </a:r>
          </a:p>
          <a:p>
            <a:endParaRPr lang="en-US" sz="1800" dirty="0">
              <a:latin typeface="Calibri" panose="020F0502020204030204" pitchFamily="34" charset="0"/>
            </a:endParaRPr>
          </a:p>
          <a:p>
            <a:pPr marL="285750" indent="-285750" algn="just">
              <a:buFont typeface="Arial" panose="020B0604020202020204" pitchFamily="34" charset="0"/>
              <a:buChar char="•"/>
            </a:pPr>
            <a:r>
              <a:rPr lang="en-US" sz="1800" dirty="0">
                <a:latin typeface="Calibri" panose="020F0502020204030204" pitchFamily="34" charset="0"/>
              </a:rPr>
              <a:t>Per Reg 37(2) the board is responsible for the appropriateness of the default.  In an umbrella fund this is significant where the risk profile of the members of different employers will likely be different.  The umbrella fund board may have to look to the employer for guidance.  </a:t>
            </a:r>
          </a:p>
          <a:p>
            <a:pPr marL="285750" indent="-285750" algn="just">
              <a:buFont typeface="Arial" panose="020B0604020202020204" pitchFamily="34" charset="0"/>
              <a:buChar char="•"/>
            </a:pPr>
            <a:endParaRPr lang="en-US" sz="1800" dirty="0">
              <a:latin typeface="Calibri" panose="020F0502020204030204" pitchFamily="34" charset="0"/>
            </a:endParaRPr>
          </a:p>
          <a:p>
            <a:pPr marL="285750" indent="-285750" algn="just">
              <a:buFont typeface="Arial" panose="020B0604020202020204" pitchFamily="34" charset="0"/>
              <a:buChar char="•"/>
            </a:pPr>
            <a:r>
              <a:rPr lang="en-US" sz="1800" dirty="0">
                <a:latin typeface="Calibri" panose="020F0502020204030204" pitchFamily="34" charset="0"/>
              </a:rPr>
              <a:t>Will need DIP for-</a:t>
            </a:r>
          </a:p>
          <a:p>
            <a:pPr marL="742950" lvl="1" indent="-285750" algn="just">
              <a:buFont typeface="Arial" panose="020B0604020202020204" pitchFamily="34" charset="0"/>
              <a:buChar char="•"/>
            </a:pPr>
            <a:r>
              <a:rPr lang="en-US" sz="1800" dirty="0">
                <a:latin typeface="Calibri" panose="020F0502020204030204" pitchFamily="34" charset="0"/>
              </a:rPr>
              <a:t>Paid-ups (same as for actives?), different from unclaimed benefits</a:t>
            </a:r>
          </a:p>
          <a:p>
            <a:pPr marL="742950" lvl="1" indent="-285750" algn="just">
              <a:buFont typeface="Arial" panose="020B0604020202020204" pitchFamily="34" charset="0"/>
              <a:buChar char="•"/>
            </a:pPr>
            <a:r>
              <a:rPr lang="en-US" sz="1800" dirty="0">
                <a:latin typeface="Calibri" panose="020F0502020204030204" pitchFamily="34" charset="0"/>
              </a:rPr>
              <a:t>In fund living annuity</a:t>
            </a:r>
          </a:p>
          <a:p>
            <a:pPr marL="742950" lvl="1" indent="-285750" algn="just">
              <a:buFont typeface="Arial" panose="020B0604020202020204" pitchFamily="34" charset="0"/>
              <a:buChar char="•"/>
            </a:pPr>
            <a:r>
              <a:rPr lang="en-US" sz="1800" dirty="0">
                <a:latin typeface="Calibri" panose="020F0502020204030204" pitchFamily="34" charset="0"/>
              </a:rPr>
              <a:t>Deferred retirees</a:t>
            </a:r>
          </a:p>
          <a:p>
            <a:pPr algn="just"/>
            <a:endParaRPr lang="en-US" sz="1800" dirty="0">
              <a:latin typeface="Calibri" panose="020F0502020204030204" pitchFamily="34" charset="0"/>
            </a:endParaRPr>
          </a:p>
        </p:txBody>
      </p:sp>
    </p:spTree>
    <p:extLst>
      <p:ext uri="{BB962C8B-B14F-4D97-AF65-F5344CB8AC3E}">
        <p14:creationId xmlns:p14="http://schemas.microsoft.com/office/powerpoint/2010/main" val="4129907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DIP (cont.)</a:t>
            </a:r>
          </a:p>
        </p:txBody>
      </p:sp>
      <p:sp>
        <p:nvSpPr>
          <p:cNvPr id="10" name="TextBox 9"/>
          <p:cNvSpPr txBox="1"/>
          <p:nvPr/>
        </p:nvSpPr>
        <p:spPr>
          <a:xfrm>
            <a:off x="753344" y="1124744"/>
            <a:ext cx="7704856" cy="4284476"/>
          </a:xfrm>
          <a:prstGeom prst="rect">
            <a:avLst/>
          </a:prstGeom>
          <a:noFill/>
        </p:spPr>
        <p:txBody>
          <a:bodyPr wrap="square" rtlCol="0">
            <a:noAutofit/>
          </a:bodyPr>
          <a:lstStyle/>
          <a:p>
            <a:r>
              <a:rPr lang="en-US" sz="1800" dirty="0">
                <a:latin typeface="Calibri" panose="020F0502020204030204" pitchFamily="34" charset="0"/>
              </a:rPr>
              <a:t>	</a:t>
            </a:r>
          </a:p>
          <a:p>
            <a:pPr marL="285750" indent="-285750" algn="just">
              <a:buFont typeface="Arial" panose="020B0604020202020204" pitchFamily="34" charset="0"/>
              <a:buChar char="•"/>
            </a:pPr>
            <a:r>
              <a:rPr lang="en-US" sz="1800" dirty="0">
                <a:latin typeface="Calibri" panose="020F0502020204030204" pitchFamily="34" charset="0"/>
              </a:rPr>
              <a:t>DIP must be communicated to members.</a:t>
            </a:r>
          </a:p>
          <a:p>
            <a:pPr algn="just"/>
            <a:endParaRPr lang="en-US" sz="1800" dirty="0">
              <a:latin typeface="Calibri" panose="020F0502020204030204" pitchFamily="34" charset="0"/>
            </a:endParaRPr>
          </a:p>
          <a:p>
            <a:pPr marL="285750" indent="-285750" algn="just">
              <a:buFont typeface="Arial" panose="020B0604020202020204" pitchFamily="34" charset="0"/>
              <a:buChar char="•"/>
            </a:pPr>
            <a:r>
              <a:rPr lang="en-US" sz="1800" dirty="0">
                <a:latin typeface="Calibri" panose="020F0502020204030204" pitchFamily="34" charset="0"/>
              </a:rPr>
              <a:t>DIP fees and charges must be reasonable and competitive, and fully disclosed.</a:t>
            </a:r>
          </a:p>
          <a:p>
            <a:pPr marL="285750" indent="-285750" algn="just">
              <a:buFont typeface="Arial" panose="020B0604020202020204" pitchFamily="34" charset="0"/>
              <a:buChar char="•"/>
            </a:pPr>
            <a:endParaRPr lang="en-US" sz="1800" dirty="0">
              <a:latin typeface="Calibri" panose="020F0502020204030204" pitchFamily="34" charset="0"/>
            </a:endParaRPr>
          </a:p>
          <a:p>
            <a:pPr marL="285750" indent="-285750" algn="just">
              <a:buFont typeface="Arial" panose="020B0604020202020204" pitchFamily="34" charset="0"/>
              <a:buChar char="•"/>
            </a:pPr>
            <a:r>
              <a:rPr lang="en-US" sz="1800" dirty="0">
                <a:latin typeface="Calibri" panose="020F0502020204030204" pitchFamily="34" charset="0"/>
              </a:rPr>
              <a:t>Passive and active investments must be considered.</a:t>
            </a:r>
          </a:p>
          <a:p>
            <a:pPr marL="285750" indent="-285750" algn="just">
              <a:buFont typeface="Arial" panose="020B0604020202020204" pitchFamily="34" charset="0"/>
              <a:buChar char="•"/>
            </a:pPr>
            <a:endParaRPr lang="en-US" sz="1800" dirty="0">
              <a:latin typeface="Calibri" panose="020F0502020204030204" pitchFamily="34" charset="0"/>
            </a:endParaRPr>
          </a:p>
          <a:p>
            <a:pPr marL="285750" indent="-285750" algn="just">
              <a:buFont typeface="Arial" panose="020B0604020202020204" pitchFamily="34" charset="0"/>
              <a:buChar char="•"/>
            </a:pPr>
            <a:r>
              <a:rPr lang="en-US" sz="1800" dirty="0">
                <a:latin typeface="Calibri" panose="020F0502020204030204" pitchFamily="34" charset="0"/>
              </a:rPr>
              <a:t>No complex fee structures, or locked into arrangements (where there is MIC members must be able to exit DIP at least annually).</a:t>
            </a:r>
          </a:p>
          <a:p>
            <a:pPr marL="285750" indent="-285750" algn="just">
              <a:buFont typeface="Arial" panose="020B0604020202020204" pitchFamily="34" charset="0"/>
              <a:buChar char="•"/>
            </a:pPr>
            <a:endParaRPr lang="en-US" sz="1800" dirty="0">
              <a:latin typeface="Calibri" panose="020F0502020204030204" pitchFamily="34" charset="0"/>
            </a:endParaRPr>
          </a:p>
          <a:p>
            <a:pPr marL="285750" indent="-285750" algn="just">
              <a:buFont typeface="Arial" panose="020B0604020202020204" pitchFamily="34" charset="0"/>
              <a:buChar char="•"/>
            </a:pPr>
            <a:r>
              <a:rPr lang="en-US" sz="1800" dirty="0">
                <a:latin typeface="Calibri" panose="020F0502020204030204" pitchFamily="34" charset="0"/>
              </a:rPr>
              <a:t>Compulsory review obligation by the board.</a:t>
            </a:r>
          </a:p>
          <a:p>
            <a:pPr algn="just"/>
            <a:endParaRPr lang="en-US" sz="1800" dirty="0">
              <a:latin typeface="Calibri" panose="020F0502020204030204" pitchFamily="34" charset="0"/>
            </a:endParaRPr>
          </a:p>
          <a:p>
            <a:pPr marL="285750" indent="-285750" algn="just">
              <a:buFont typeface="Arial" panose="020B0604020202020204" pitchFamily="34" charset="0"/>
              <a:buChar char="•"/>
            </a:pPr>
            <a:r>
              <a:rPr lang="en-US" sz="1800" dirty="0">
                <a:latin typeface="Calibri" panose="020F0502020204030204" pitchFamily="34" charset="0"/>
              </a:rPr>
              <a:t>FSCA can exempt from compliance</a:t>
            </a:r>
          </a:p>
          <a:p>
            <a:pPr marL="285750" indent="-285750" algn="just">
              <a:buFont typeface="Arial" panose="020B0604020202020204" pitchFamily="34" charset="0"/>
              <a:buChar char="•"/>
            </a:pPr>
            <a:endParaRPr lang="en-US" sz="1800" dirty="0">
              <a:latin typeface="Calibri" panose="020F0502020204030204" pitchFamily="34" charset="0"/>
            </a:endParaRPr>
          </a:p>
        </p:txBody>
      </p:sp>
    </p:spTree>
    <p:extLst>
      <p:ext uri="{BB962C8B-B14F-4D97-AF65-F5344CB8AC3E}">
        <p14:creationId xmlns:p14="http://schemas.microsoft.com/office/powerpoint/2010/main" val="10690399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Default Preservation</a:t>
            </a:r>
          </a:p>
        </p:txBody>
      </p:sp>
      <p:sp>
        <p:nvSpPr>
          <p:cNvPr id="10" name="TextBox 9"/>
          <p:cNvSpPr txBox="1"/>
          <p:nvPr/>
        </p:nvSpPr>
        <p:spPr>
          <a:xfrm>
            <a:off x="753344" y="1448780"/>
            <a:ext cx="7704856" cy="3960440"/>
          </a:xfrm>
          <a:prstGeom prst="rect">
            <a:avLst/>
          </a:prstGeom>
          <a:noFill/>
        </p:spPr>
        <p:txBody>
          <a:bodyPr wrap="square" rtlCol="0">
            <a:noAutofit/>
          </a:bodyPr>
          <a:lstStyle/>
          <a:p>
            <a:endParaRPr lang="en-US" sz="1800" b="1" dirty="0">
              <a:latin typeface="Calibri" panose="020F0502020204030204" pitchFamily="34" charset="0"/>
            </a:endParaRPr>
          </a:p>
          <a:p>
            <a:pPr marL="285750" indent="-285750">
              <a:buFont typeface="Arial" panose="020B0604020202020204" pitchFamily="34" charset="0"/>
              <a:buChar char="•"/>
            </a:pPr>
            <a:r>
              <a:rPr lang="en-US" sz="1800" dirty="0">
                <a:latin typeface="Calibri" panose="020F0502020204030204" pitchFamily="34" charset="0"/>
              </a:rPr>
              <a:t>Applies to DB and DC, only occupational funds</a:t>
            </a:r>
          </a:p>
          <a:p>
            <a:endParaRPr lang="en-US" sz="1800" b="1" dirty="0">
              <a:latin typeface="Calibri" panose="020F0502020204030204" pitchFamily="34" charset="0"/>
            </a:endParaRPr>
          </a:p>
          <a:p>
            <a:pPr marL="285750" indent="-285750" algn="just">
              <a:buFont typeface="Arial" panose="020B0604020202020204" pitchFamily="34" charset="0"/>
              <a:buChar char="•"/>
            </a:pPr>
            <a:r>
              <a:rPr lang="en-US" sz="1800" dirty="0">
                <a:latin typeface="Calibri" panose="020F0502020204030204" pitchFamily="34" charset="0"/>
              </a:rPr>
              <a:t>No more unclaimed benefits from withdrawals!</a:t>
            </a:r>
          </a:p>
          <a:p>
            <a:pPr marL="285750" indent="-285750" algn="just">
              <a:buFont typeface="Arial" panose="020B0604020202020204" pitchFamily="34" charset="0"/>
              <a:buChar char="•"/>
            </a:pPr>
            <a:endParaRPr lang="en-US" sz="1800" dirty="0">
              <a:latin typeface="Calibri" panose="020F0502020204030204" pitchFamily="34" charset="0"/>
            </a:endParaRPr>
          </a:p>
          <a:p>
            <a:pPr marL="285750" indent="-285750" algn="just">
              <a:buFont typeface="Arial" panose="020B0604020202020204" pitchFamily="34" charset="0"/>
              <a:buChar char="•"/>
            </a:pPr>
            <a:r>
              <a:rPr lang="en-US" sz="1800" dirty="0">
                <a:latin typeface="Calibri" panose="020F0502020204030204" pitchFamily="34" charset="0"/>
              </a:rPr>
              <a:t>Note Reg 38(1)(b) when members leave service such members must be made paid-up members until the fund is instructed in writing to pay out or transfer the benefits due to the member.  </a:t>
            </a:r>
          </a:p>
          <a:p>
            <a:pPr algn="just"/>
            <a:endParaRPr lang="en-US" sz="1800" dirty="0">
              <a:latin typeface="Calibri" panose="020F0502020204030204" pitchFamily="34" charset="0"/>
            </a:endParaRPr>
          </a:p>
          <a:p>
            <a:pPr algn="just"/>
            <a:r>
              <a:rPr lang="en-US" sz="1800" dirty="0">
                <a:latin typeface="Calibri" panose="020F0502020204030204" pitchFamily="34" charset="0"/>
              </a:rPr>
              <a:t>           Can the member only give such an instruction after leaving service?</a:t>
            </a:r>
          </a:p>
          <a:p>
            <a:pPr algn="just"/>
            <a:r>
              <a:rPr lang="en-US" sz="1800" dirty="0">
                <a:latin typeface="Calibri" panose="020F0502020204030204" pitchFamily="34" charset="0"/>
              </a:rPr>
              <a:t>           Elect transfer to </a:t>
            </a:r>
            <a:r>
              <a:rPr lang="en-US" sz="1800" dirty="0" err="1">
                <a:latin typeface="Calibri" panose="020F0502020204030204" pitchFamily="34" charset="0"/>
              </a:rPr>
              <a:t>pres</a:t>
            </a:r>
            <a:r>
              <a:rPr lang="en-US" sz="1800" dirty="0">
                <a:latin typeface="Calibri" panose="020F0502020204030204" pitchFamily="34" charset="0"/>
              </a:rPr>
              <a:t> fund when become a member?</a:t>
            </a:r>
          </a:p>
          <a:p>
            <a:pPr algn="just"/>
            <a:endParaRPr lang="en-US" sz="1800" dirty="0">
              <a:latin typeface="Calibri" panose="020F0502020204030204" pitchFamily="34" charset="0"/>
            </a:endParaRPr>
          </a:p>
          <a:p>
            <a:pPr algn="just"/>
            <a:endParaRPr lang="en-US" sz="1800" dirty="0">
              <a:latin typeface="Calibri" panose="020F0502020204030204" pitchFamily="34" charset="0"/>
            </a:endParaRPr>
          </a:p>
        </p:txBody>
      </p:sp>
    </p:spTree>
    <p:extLst>
      <p:ext uri="{BB962C8B-B14F-4D97-AF65-F5344CB8AC3E}">
        <p14:creationId xmlns:p14="http://schemas.microsoft.com/office/powerpoint/2010/main" val="8471214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Default Pres (cont.)</a:t>
            </a:r>
          </a:p>
        </p:txBody>
      </p:sp>
      <p:sp>
        <p:nvSpPr>
          <p:cNvPr id="10" name="TextBox 9"/>
          <p:cNvSpPr txBox="1"/>
          <p:nvPr/>
        </p:nvSpPr>
        <p:spPr>
          <a:xfrm>
            <a:off x="753344" y="1448780"/>
            <a:ext cx="7704856" cy="3960440"/>
          </a:xfrm>
          <a:prstGeom prst="rect">
            <a:avLst/>
          </a:prstGeom>
          <a:noFill/>
        </p:spPr>
        <p:txBody>
          <a:bodyPr wrap="square" rtlCol="0">
            <a:noAutofit/>
          </a:bodyPr>
          <a:lstStyle/>
          <a:p>
            <a:pPr marL="285750" indent="-285750" algn="just">
              <a:buFont typeface="Arial" panose="020B0604020202020204" pitchFamily="34" charset="0"/>
              <a:buChar char="•"/>
            </a:pPr>
            <a:r>
              <a:rPr lang="en-US" sz="1800" dirty="0">
                <a:latin typeface="Calibri" panose="020F0502020204030204" pitchFamily="34" charset="0"/>
              </a:rPr>
              <a:t>Fees may not differ according to whether a member is paid-up or active.  Note implications for umbrella funds where often employers are given a special fee dispensation.         </a:t>
            </a:r>
          </a:p>
          <a:p>
            <a:pPr algn="just"/>
            <a:endParaRPr lang="en-US" sz="1800" dirty="0">
              <a:latin typeface="Calibri" panose="020F0502020204030204" pitchFamily="34" charset="0"/>
            </a:endParaRPr>
          </a:p>
          <a:p>
            <a:pPr algn="just"/>
            <a:r>
              <a:rPr lang="en-US" sz="1800" dirty="0">
                <a:latin typeface="Calibri" panose="020F0502020204030204" pitchFamily="34" charset="0"/>
              </a:rPr>
              <a:t>Note - this will then be carried through to paid-ups.  </a:t>
            </a:r>
          </a:p>
          <a:p>
            <a:pPr marL="285750" indent="-285750">
              <a:buFont typeface="Arial" panose="020B0604020202020204" pitchFamily="34" charset="0"/>
              <a:buChar char="•"/>
            </a:pPr>
            <a:endParaRPr lang="en-US" sz="1800" dirty="0">
              <a:latin typeface="Calibri" panose="020F0502020204030204" pitchFamily="34" charset="0"/>
            </a:endParaRPr>
          </a:p>
          <a:p>
            <a:pPr marL="285750" indent="-285750">
              <a:buFont typeface="Arial" panose="020B0604020202020204" pitchFamily="34" charset="0"/>
              <a:buChar char="•"/>
            </a:pPr>
            <a:r>
              <a:rPr lang="en-US" sz="1800" dirty="0">
                <a:latin typeface="Calibri" panose="020F0502020204030204" pitchFamily="34" charset="0"/>
              </a:rPr>
              <a:t>DB active becomes a DC paid-up.  In DB fund effectively have two types of </a:t>
            </a:r>
            <a:r>
              <a:rPr lang="en-US" sz="1800" dirty="0" err="1">
                <a:latin typeface="Calibri" panose="020F0502020204030204" pitchFamily="34" charset="0"/>
              </a:rPr>
              <a:t>deferreds</a:t>
            </a:r>
            <a:r>
              <a:rPr lang="en-US" sz="1800" dirty="0">
                <a:latin typeface="Calibri" panose="020F0502020204030204" pitchFamily="34" charset="0"/>
              </a:rPr>
              <a:t>. </a:t>
            </a:r>
          </a:p>
          <a:p>
            <a:endParaRPr lang="en-US" sz="1800" dirty="0">
              <a:latin typeface="Calibri" panose="020F0502020204030204" pitchFamily="34" charset="0"/>
            </a:endParaRPr>
          </a:p>
          <a:p>
            <a:pPr marL="285750" indent="-285750">
              <a:buFont typeface="Arial" panose="020B0604020202020204" pitchFamily="34" charset="0"/>
              <a:buChar char="•"/>
            </a:pPr>
            <a:r>
              <a:rPr lang="en-US" sz="1800" dirty="0">
                <a:latin typeface="Calibri" panose="020F0502020204030204" pitchFamily="34" charset="0"/>
              </a:rPr>
              <a:t>Rules must set out arrangements for paid-up death benefits, retirement benefits and early retirement – does this mean can avoid section 37C?</a:t>
            </a:r>
          </a:p>
          <a:p>
            <a:endParaRPr lang="en-US" sz="1800" dirty="0">
              <a:latin typeface="Calibri" panose="020F0502020204030204" pitchFamily="34" charset="0"/>
            </a:endParaRPr>
          </a:p>
          <a:p>
            <a:pPr marL="285750" indent="-285750">
              <a:buFont typeface="Arial" panose="020B0604020202020204" pitchFamily="34" charset="0"/>
              <a:buChar char="•"/>
            </a:pPr>
            <a:r>
              <a:rPr lang="en-US" sz="1800" dirty="0">
                <a:latin typeface="Calibri" panose="020F0502020204030204" pitchFamily="34" charset="0"/>
              </a:rPr>
              <a:t>No once off charge on becoming paid-up.</a:t>
            </a:r>
          </a:p>
          <a:p>
            <a:endParaRPr lang="en-US" sz="1800" dirty="0">
              <a:latin typeface="Calibri" panose="020F0502020204030204" pitchFamily="34" charset="0"/>
            </a:endParaRPr>
          </a:p>
          <a:p>
            <a:pPr marL="285750" indent="-285750">
              <a:buFont typeface="Arial" panose="020B0604020202020204" pitchFamily="34" charset="0"/>
              <a:buChar char="•"/>
            </a:pPr>
            <a:endParaRPr lang="en-US" sz="1800" dirty="0">
              <a:latin typeface="Calibri" panose="020F0502020204030204" pitchFamily="34" charset="0"/>
            </a:endParaRPr>
          </a:p>
        </p:txBody>
      </p:sp>
    </p:spTree>
    <p:extLst>
      <p:ext uri="{BB962C8B-B14F-4D97-AF65-F5344CB8AC3E}">
        <p14:creationId xmlns:p14="http://schemas.microsoft.com/office/powerpoint/2010/main" val="19014449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Default Pres (cont.)</a:t>
            </a:r>
          </a:p>
        </p:txBody>
      </p:sp>
      <p:sp>
        <p:nvSpPr>
          <p:cNvPr id="10" name="TextBox 9"/>
          <p:cNvSpPr txBox="1"/>
          <p:nvPr/>
        </p:nvSpPr>
        <p:spPr>
          <a:xfrm>
            <a:off x="753344" y="1448780"/>
            <a:ext cx="7704856" cy="3960440"/>
          </a:xfrm>
          <a:prstGeom prst="rect">
            <a:avLst/>
          </a:prstGeom>
          <a:noFill/>
        </p:spPr>
        <p:txBody>
          <a:bodyPr wrap="square" rtlCol="0">
            <a:noAutofit/>
          </a:bodyPr>
          <a:lstStyle/>
          <a:p>
            <a:pPr marL="285750" indent="-285750">
              <a:buFont typeface="Arial" panose="020B0604020202020204" pitchFamily="34" charset="0"/>
              <a:buChar char="•"/>
            </a:pPr>
            <a:r>
              <a:rPr lang="en-US" sz="1800" dirty="0">
                <a:latin typeface="Calibri" panose="020F0502020204030204" pitchFamily="34" charset="0"/>
              </a:rPr>
              <a:t>Rules must also provide for </a:t>
            </a:r>
          </a:p>
          <a:p>
            <a:pPr marL="742950" lvl="1" indent="-285750">
              <a:buFont typeface="Arial" panose="020B0604020202020204" pitchFamily="34" charset="0"/>
              <a:buChar char="•"/>
            </a:pPr>
            <a:r>
              <a:rPr lang="en-US" sz="1800" dirty="0">
                <a:latin typeface="Calibri" panose="020F0502020204030204" pitchFamily="34" charset="0"/>
              </a:rPr>
              <a:t>Acceptance of paid-up benefits (as a DC benefit) in another fund.  No charge  for this.</a:t>
            </a:r>
          </a:p>
          <a:p>
            <a:pPr marL="742950" lvl="1" indent="-285750">
              <a:buFont typeface="Arial" panose="020B0604020202020204" pitchFamily="34" charset="0"/>
              <a:buChar char="•"/>
            </a:pPr>
            <a:r>
              <a:rPr lang="en-US" sz="1800" dirty="0">
                <a:latin typeface="Calibri" panose="020F0502020204030204" pitchFamily="34" charset="0"/>
              </a:rPr>
              <a:t>No contributions by paid-up member</a:t>
            </a:r>
          </a:p>
          <a:p>
            <a:pPr marL="742950" lvl="1" indent="-285750">
              <a:buFont typeface="Arial" panose="020B0604020202020204" pitchFamily="34" charset="0"/>
              <a:buChar char="•"/>
            </a:pPr>
            <a:r>
              <a:rPr lang="en-US" sz="1800" dirty="0">
                <a:latin typeface="Calibri" panose="020F0502020204030204" pitchFamily="34" charset="0"/>
              </a:rPr>
              <a:t>No deductions for risk benefits</a:t>
            </a:r>
          </a:p>
          <a:p>
            <a:endParaRPr lang="en-US" sz="1800" dirty="0">
              <a:latin typeface="Calibri" panose="020F0502020204030204" pitchFamily="34" charset="0"/>
            </a:endParaRPr>
          </a:p>
          <a:p>
            <a:pPr marL="285750" indent="-285750">
              <a:buFont typeface="Arial" panose="020B0604020202020204" pitchFamily="34" charset="0"/>
              <a:buChar char="•"/>
            </a:pPr>
            <a:r>
              <a:rPr lang="en-US" sz="1800" dirty="0">
                <a:latin typeface="Calibri" panose="020F0502020204030204" pitchFamily="34" charset="0"/>
              </a:rPr>
              <a:t>Must have access to retirement benefits counselling before withdrawal benefit paid or benefit transferred.</a:t>
            </a:r>
          </a:p>
          <a:p>
            <a:pPr marL="285750" indent="-285750">
              <a:buFont typeface="Arial" panose="020B0604020202020204" pitchFamily="34" charset="0"/>
              <a:buChar char="•"/>
            </a:pPr>
            <a:endParaRPr lang="en-US" sz="1800" dirty="0">
              <a:latin typeface="Calibri" panose="020F0502020204030204" pitchFamily="34" charset="0"/>
            </a:endParaRPr>
          </a:p>
          <a:p>
            <a:pPr marL="285750" indent="-285750">
              <a:buFont typeface="Arial" panose="020B0604020202020204" pitchFamily="34" charset="0"/>
              <a:buChar char="•"/>
            </a:pPr>
            <a:r>
              <a:rPr lang="en-US" sz="1800" dirty="0">
                <a:latin typeface="Calibri" panose="020F0502020204030204" pitchFamily="34" charset="0"/>
              </a:rPr>
              <a:t>FSCA can exempt from compliance</a:t>
            </a:r>
          </a:p>
          <a:p>
            <a:endParaRPr lang="en-US" sz="1800" dirty="0">
              <a:latin typeface="Calibri" panose="020F0502020204030204" pitchFamily="34" charset="0"/>
            </a:endParaRPr>
          </a:p>
          <a:p>
            <a:pPr marL="285750" indent="-285750">
              <a:buFont typeface="Arial" panose="020B0604020202020204" pitchFamily="34" charset="0"/>
              <a:buChar char="•"/>
            </a:pPr>
            <a:r>
              <a:rPr lang="en-US" sz="1800" dirty="0">
                <a:latin typeface="Calibri" panose="020F0502020204030204" pitchFamily="34" charset="0"/>
              </a:rPr>
              <a:t>Note section 37D(1)(b) refund to employer only on “retirement or when ceases to be a member of the fund”.  Does not apply when ceases to be in-service: need rule amendment</a:t>
            </a:r>
          </a:p>
          <a:p>
            <a:endParaRPr lang="en-US" sz="1800" dirty="0">
              <a:latin typeface="Calibri" panose="020F0502020204030204" pitchFamily="34" charset="0"/>
            </a:endParaRPr>
          </a:p>
          <a:p>
            <a:pPr marL="285750" indent="-285750">
              <a:buFont typeface="Arial" panose="020B0604020202020204" pitchFamily="34" charset="0"/>
              <a:buChar char="•"/>
            </a:pPr>
            <a:endParaRPr lang="en-US" sz="1800" dirty="0">
              <a:latin typeface="Calibri" panose="020F0502020204030204" pitchFamily="34" charset="0"/>
            </a:endParaRPr>
          </a:p>
        </p:txBody>
      </p:sp>
    </p:spTree>
    <p:extLst>
      <p:ext uri="{BB962C8B-B14F-4D97-AF65-F5344CB8AC3E}">
        <p14:creationId xmlns:p14="http://schemas.microsoft.com/office/powerpoint/2010/main" val="19343867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Defaults Annuities</a:t>
            </a:r>
          </a:p>
        </p:txBody>
      </p:sp>
      <p:sp>
        <p:nvSpPr>
          <p:cNvPr id="10" name="TextBox 9"/>
          <p:cNvSpPr txBox="1"/>
          <p:nvPr/>
        </p:nvSpPr>
        <p:spPr>
          <a:xfrm>
            <a:off x="753344" y="1448780"/>
            <a:ext cx="7704856" cy="3960440"/>
          </a:xfrm>
          <a:prstGeom prst="rect">
            <a:avLst/>
          </a:prstGeom>
          <a:noFill/>
        </p:spPr>
        <p:txBody>
          <a:bodyPr wrap="square" rtlCol="0">
            <a:noAutofit/>
          </a:bodyPr>
          <a:lstStyle/>
          <a:p>
            <a:endParaRPr lang="en-US" sz="1800" b="1" dirty="0">
              <a:latin typeface="Calibri" panose="020F0502020204030204" pitchFamily="34" charset="0"/>
            </a:endParaRPr>
          </a:p>
          <a:p>
            <a:pPr marL="285750" indent="-285750" algn="just">
              <a:buFont typeface="Arial" panose="020B0604020202020204" pitchFamily="34" charset="0"/>
              <a:buChar char="•"/>
            </a:pPr>
            <a:r>
              <a:rPr lang="en-US" sz="1800" dirty="0">
                <a:latin typeface="Calibri" panose="020F0502020204030204" pitchFamily="34" charset="0"/>
              </a:rPr>
              <a:t>All funds (occupational DB and DC, Pres Funds and RA Funds) must have default annuity strategy</a:t>
            </a:r>
          </a:p>
          <a:p>
            <a:pPr marL="285750" indent="-285750" algn="just">
              <a:buFont typeface="Arial" panose="020B0604020202020204" pitchFamily="34" charset="0"/>
              <a:buChar char="•"/>
            </a:pPr>
            <a:endParaRPr lang="en-US" sz="1800" dirty="0">
              <a:latin typeface="Calibri" panose="020F0502020204030204" pitchFamily="34" charset="0"/>
            </a:endParaRPr>
          </a:p>
          <a:p>
            <a:pPr marL="285750" indent="-285750" algn="just">
              <a:buFont typeface="Arial" panose="020B0604020202020204" pitchFamily="34" charset="0"/>
              <a:buChar char="•"/>
            </a:pPr>
            <a:r>
              <a:rPr lang="en-US" sz="1800" dirty="0">
                <a:latin typeface="Calibri" panose="020F0502020204030204" pitchFamily="34" charset="0"/>
              </a:rPr>
              <a:t>Strategy must provide for </a:t>
            </a:r>
          </a:p>
          <a:p>
            <a:pPr marL="742950" lvl="1" indent="-285750" algn="just">
              <a:buFont typeface="Arial" panose="020B0604020202020204" pitchFamily="34" charset="0"/>
              <a:buChar char="•"/>
            </a:pPr>
            <a:r>
              <a:rPr lang="en-US" sz="1800" dirty="0">
                <a:latin typeface="Calibri" panose="020F0502020204030204" pitchFamily="34" charset="0"/>
              </a:rPr>
              <a:t>It to be appropriate for specific classes of members</a:t>
            </a:r>
          </a:p>
          <a:p>
            <a:pPr marL="742950" lvl="1" indent="-285750" algn="just">
              <a:buFont typeface="Arial" panose="020B0604020202020204" pitchFamily="34" charset="0"/>
              <a:buChar char="•"/>
            </a:pPr>
            <a:r>
              <a:rPr lang="en-US" sz="1800" dirty="0">
                <a:latin typeface="Calibri" panose="020F0502020204030204" pitchFamily="34" charset="0"/>
              </a:rPr>
              <a:t>Board to ascertain level of income payable to retirees, and investment, inflation and other risks, income protection</a:t>
            </a:r>
          </a:p>
          <a:p>
            <a:pPr marL="742950" lvl="1" indent="-285750" algn="just">
              <a:buFont typeface="Arial" panose="020B0604020202020204" pitchFamily="34" charset="0"/>
              <a:buChar char="•"/>
            </a:pPr>
            <a:r>
              <a:rPr lang="en-US" sz="1800" dirty="0">
                <a:latin typeface="Calibri" panose="020F0502020204030204" pitchFamily="34" charset="0"/>
              </a:rPr>
              <a:t>Communication to members asset classes, performance and changes to income</a:t>
            </a:r>
          </a:p>
          <a:p>
            <a:pPr marL="742950" lvl="1" indent="-285750" algn="just">
              <a:buFont typeface="Arial" panose="020B0604020202020204" pitchFamily="34" charset="0"/>
              <a:buChar char="•"/>
            </a:pPr>
            <a:r>
              <a:rPr lang="en-US" sz="1800" dirty="0">
                <a:latin typeface="Calibri" panose="020F0502020204030204" pitchFamily="34" charset="0"/>
              </a:rPr>
              <a:t>Annuity fees to be reasonable and disclosed to members</a:t>
            </a:r>
          </a:p>
          <a:p>
            <a:pPr marL="742950" lvl="1" indent="-285750" algn="just">
              <a:buFont typeface="Arial" panose="020B0604020202020204" pitchFamily="34" charset="0"/>
              <a:buChar char="•"/>
            </a:pPr>
            <a:r>
              <a:rPr lang="en-US" sz="1800" dirty="0">
                <a:latin typeface="Calibri" panose="020F0502020204030204" pitchFamily="34" charset="0"/>
              </a:rPr>
              <a:t>Retirees to get retirement benefits counselling</a:t>
            </a:r>
          </a:p>
          <a:p>
            <a:pPr marL="742950" lvl="1" indent="-285750" algn="just">
              <a:buFont typeface="Arial" panose="020B0604020202020204" pitchFamily="34" charset="0"/>
              <a:buChar char="•"/>
            </a:pPr>
            <a:r>
              <a:rPr lang="en-US" sz="1800" dirty="0">
                <a:latin typeface="Calibri" panose="020F0502020204030204" pitchFamily="34" charset="0"/>
              </a:rPr>
              <a:t>Annual review</a:t>
            </a:r>
          </a:p>
          <a:p>
            <a:pPr marL="742950" lvl="1" indent="-285750" algn="just">
              <a:buFont typeface="Arial" panose="020B0604020202020204" pitchFamily="34" charset="0"/>
              <a:buChar char="•"/>
            </a:pPr>
            <a:endParaRPr lang="en-US" sz="1800" dirty="0">
              <a:latin typeface="Calibri" panose="020F0502020204030204" pitchFamily="34" charset="0"/>
            </a:endParaRPr>
          </a:p>
          <a:p>
            <a:pPr marL="742950" lvl="1" indent="-285750" algn="just">
              <a:buFont typeface="Arial" panose="020B0604020202020204" pitchFamily="34" charset="0"/>
              <a:buChar char="•"/>
            </a:pPr>
            <a:endParaRPr lang="en-US" sz="1800" dirty="0">
              <a:latin typeface="Calibri" panose="020F0502020204030204" pitchFamily="34" charset="0"/>
            </a:endParaRPr>
          </a:p>
        </p:txBody>
      </p:sp>
    </p:spTree>
    <p:extLst>
      <p:ext uri="{BB962C8B-B14F-4D97-AF65-F5344CB8AC3E}">
        <p14:creationId xmlns:p14="http://schemas.microsoft.com/office/powerpoint/2010/main" val="4819064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Defaults Annuities (</a:t>
            </a:r>
            <a:r>
              <a:rPr lang="en-US" sz="3200" dirty="0" err="1">
                <a:solidFill>
                  <a:schemeClr val="bg2"/>
                </a:solidFill>
              </a:rPr>
              <a:t>cont</a:t>
            </a:r>
            <a:r>
              <a:rPr lang="en-US" sz="3200" dirty="0">
                <a:solidFill>
                  <a:schemeClr val="bg2"/>
                </a:solidFill>
              </a:rPr>
              <a:t>)</a:t>
            </a:r>
          </a:p>
        </p:txBody>
      </p:sp>
      <p:sp>
        <p:nvSpPr>
          <p:cNvPr id="10" name="TextBox 9"/>
          <p:cNvSpPr txBox="1"/>
          <p:nvPr/>
        </p:nvSpPr>
        <p:spPr>
          <a:xfrm>
            <a:off x="753344" y="1448780"/>
            <a:ext cx="7704856" cy="3960440"/>
          </a:xfrm>
          <a:prstGeom prst="rect">
            <a:avLst/>
          </a:prstGeom>
          <a:noFill/>
        </p:spPr>
        <p:txBody>
          <a:bodyPr wrap="square" rtlCol="0">
            <a:noAutofit/>
          </a:bodyPr>
          <a:lstStyle/>
          <a:p>
            <a:endParaRPr lang="en-US" sz="1800" b="1" dirty="0">
              <a:latin typeface="Calibri" panose="020F0502020204030204" pitchFamily="34" charset="0"/>
            </a:endParaRPr>
          </a:p>
          <a:p>
            <a:pPr algn="just"/>
            <a:r>
              <a:rPr lang="en-US" sz="1800" u="sng" dirty="0">
                <a:latin typeface="Calibri" panose="020F0502020204030204" pitchFamily="34" charset="0"/>
              </a:rPr>
              <a:t>Living annuities (LA)</a:t>
            </a:r>
            <a:r>
              <a:rPr lang="en-US" sz="1800" dirty="0">
                <a:latin typeface="Calibri" panose="020F0502020204030204" pitchFamily="34" charset="0"/>
              </a:rPr>
              <a:t> </a:t>
            </a:r>
          </a:p>
          <a:p>
            <a:pPr marL="285750" indent="-285750" algn="just">
              <a:buFont typeface="Arial" panose="020B0604020202020204" pitchFamily="34" charset="0"/>
              <a:buChar char="•"/>
            </a:pPr>
            <a:r>
              <a:rPr lang="en-US" sz="1800" dirty="0">
                <a:latin typeface="Calibri" panose="020F0502020204030204" pitchFamily="34" charset="0"/>
              </a:rPr>
              <a:t>Can be paid by fund or insurer or through fund policy, but limited to 4 investment  choices</a:t>
            </a:r>
          </a:p>
          <a:p>
            <a:pPr marL="285750" indent="-285750" algn="just">
              <a:buFont typeface="Arial" panose="020B0604020202020204" pitchFamily="34" charset="0"/>
              <a:buChar char="•"/>
            </a:pPr>
            <a:r>
              <a:rPr lang="en-US" sz="1800" dirty="0">
                <a:latin typeface="Calibri" panose="020F0502020204030204" pitchFamily="34" charset="0"/>
              </a:rPr>
              <a:t>If paid by by fund or as fund policy , fund must monitor sustainability of income </a:t>
            </a:r>
          </a:p>
          <a:p>
            <a:pPr marL="285750" indent="-285750" algn="just">
              <a:buFont typeface="Arial" panose="020B0604020202020204" pitchFamily="34" charset="0"/>
              <a:buChar char="•"/>
            </a:pPr>
            <a:endParaRPr lang="en-US" sz="1800" dirty="0">
              <a:latin typeface="Calibri" panose="020F0502020204030204" pitchFamily="34" charset="0"/>
            </a:endParaRPr>
          </a:p>
          <a:p>
            <a:pPr algn="just"/>
            <a:r>
              <a:rPr lang="en-US" sz="1800" u="sng" dirty="0">
                <a:latin typeface="Calibri" panose="020F0502020204030204" pitchFamily="34" charset="0"/>
              </a:rPr>
              <a:t>Other annuities</a:t>
            </a:r>
          </a:p>
          <a:p>
            <a:pPr marL="285750" indent="-285750" algn="just">
              <a:buFont typeface="Arial" panose="020B0604020202020204" pitchFamily="34" charset="0"/>
              <a:buChar char="•"/>
            </a:pPr>
            <a:r>
              <a:rPr lang="en-US" sz="1800" dirty="0">
                <a:latin typeface="Calibri" panose="020F0502020204030204" pitchFamily="34" charset="0"/>
              </a:rPr>
              <a:t>Can have other types of annuities, in fund or by insurer</a:t>
            </a:r>
          </a:p>
          <a:p>
            <a:pPr marL="285750" indent="-285750" algn="just">
              <a:buFont typeface="Arial" panose="020B0604020202020204" pitchFamily="34" charset="0"/>
              <a:buChar char="•"/>
            </a:pPr>
            <a:endParaRPr lang="en-US" sz="1800" dirty="0">
              <a:latin typeface="Calibri" panose="020F0502020204030204" pitchFamily="34" charset="0"/>
            </a:endParaRPr>
          </a:p>
          <a:p>
            <a:pPr marL="285750" indent="-285750" algn="just">
              <a:buFont typeface="Arial" panose="020B0604020202020204" pitchFamily="34" charset="0"/>
              <a:buChar char="•"/>
            </a:pPr>
            <a:endParaRPr lang="en-US" sz="1800" dirty="0">
              <a:latin typeface="Calibri" panose="020F0502020204030204" pitchFamily="34" charset="0"/>
            </a:endParaRPr>
          </a:p>
          <a:p>
            <a:pPr marL="285750" indent="-285750" algn="just">
              <a:buFont typeface="Arial" panose="020B0604020202020204" pitchFamily="34" charset="0"/>
              <a:buChar char="•"/>
            </a:pPr>
            <a:r>
              <a:rPr lang="en-US" sz="1800" dirty="0">
                <a:latin typeface="Calibri" panose="020F0502020204030204" pitchFamily="34" charset="0"/>
              </a:rPr>
              <a:t>FSCA can grant exemption</a:t>
            </a:r>
          </a:p>
          <a:p>
            <a:pPr marL="742950" lvl="1" indent="-285750" algn="just">
              <a:buFont typeface="Arial" panose="020B0604020202020204" pitchFamily="34" charset="0"/>
              <a:buChar char="•"/>
            </a:pPr>
            <a:endParaRPr lang="en-US" sz="1800" dirty="0">
              <a:latin typeface="Calibri" panose="020F0502020204030204" pitchFamily="34" charset="0"/>
            </a:endParaRPr>
          </a:p>
        </p:txBody>
      </p:sp>
    </p:spTree>
    <p:extLst>
      <p:ext uri="{BB962C8B-B14F-4D97-AF65-F5344CB8AC3E}">
        <p14:creationId xmlns:p14="http://schemas.microsoft.com/office/powerpoint/2010/main" val="5387571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Questions?</a:t>
            </a:r>
          </a:p>
        </p:txBody>
      </p:sp>
      <p:sp>
        <p:nvSpPr>
          <p:cNvPr id="10" name="TextBox 9"/>
          <p:cNvSpPr txBox="1"/>
          <p:nvPr/>
        </p:nvSpPr>
        <p:spPr>
          <a:xfrm>
            <a:off x="4499992" y="3284984"/>
            <a:ext cx="7704856" cy="2032332"/>
          </a:xfrm>
          <a:prstGeom prst="rect">
            <a:avLst/>
          </a:prstGeom>
          <a:noFill/>
        </p:spPr>
        <p:txBody>
          <a:bodyPr wrap="square" rtlCol="0">
            <a:noAutofit/>
          </a:bodyPr>
          <a:lstStyle/>
          <a:p>
            <a:r>
              <a:rPr lang="en-US" dirty="0">
                <a:latin typeface="Calibri" panose="020F0502020204030204" pitchFamily="34" charset="0"/>
              </a:rPr>
              <a:t>Thank you</a:t>
            </a:r>
          </a:p>
          <a:p>
            <a:endParaRPr lang="en-US" dirty="0">
              <a:latin typeface="Calibri" panose="020F0502020204030204" pitchFamily="34" charset="0"/>
            </a:endParaRPr>
          </a:p>
          <a:p>
            <a:r>
              <a:rPr lang="en-US" dirty="0">
                <a:latin typeface="Calibri" panose="020F0502020204030204" pitchFamily="34" charset="0"/>
              </a:rPr>
              <a:t>Jonathan Mort</a:t>
            </a:r>
          </a:p>
        </p:txBody>
      </p:sp>
    </p:spTree>
    <p:extLst>
      <p:ext uri="{BB962C8B-B14F-4D97-AF65-F5344CB8AC3E}">
        <p14:creationId xmlns:p14="http://schemas.microsoft.com/office/powerpoint/2010/main" val="1870976624"/>
      </p:ext>
    </p:extLst>
  </p:cSld>
  <p:clrMapOvr>
    <a:masterClrMapping/>
  </p:clrMapOvr>
</p:sld>
</file>

<file path=ppt/theme/theme1.xml><?xml version="1.0" encoding="utf-8"?>
<a:theme xmlns:a="http://schemas.openxmlformats.org/drawingml/2006/main" name="Blank Presentation">
  <a:themeElements>
    <a:clrScheme name="Custom 13">
      <a:dk1>
        <a:srgbClr val="000000"/>
      </a:dk1>
      <a:lt1>
        <a:srgbClr val="FFFFFF"/>
      </a:lt1>
      <a:dk2>
        <a:srgbClr val="000000"/>
      </a:dk2>
      <a:lt2>
        <a:srgbClr val="7F7F7F"/>
      </a:lt2>
      <a:accent1>
        <a:srgbClr val="C00000"/>
      </a:accent1>
      <a:accent2>
        <a:srgbClr val="808080"/>
      </a:accent2>
      <a:accent3>
        <a:srgbClr val="FF7111"/>
      </a:accent3>
      <a:accent4>
        <a:srgbClr val="000000"/>
      </a:accent4>
      <a:accent5>
        <a:srgbClr val="00759E"/>
      </a:accent5>
      <a:accent6>
        <a:srgbClr val="B2B2B2"/>
      </a:accent6>
      <a:hlink>
        <a:srgbClr val="FFBFBF"/>
      </a:hlink>
      <a:folHlink>
        <a:srgbClr val="99CC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TM03090434[[fn=Wood Type]]</Template>
  <TotalTime>5438</TotalTime>
  <Words>6474</Words>
  <Application>Microsoft Macintosh PowerPoint</Application>
  <PresentationFormat>On-screen Show (4:3)</PresentationFormat>
  <Paragraphs>522</Paragraphs>
  <Slides>24</Slides>
  <Notes>23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ＭＳ Ｐゴシック</vt:lpstr>
      <vt:lpstr>Arial</vt:lpstr>
      <vt:lpstr>Calibri</vt:lpstr>
      <vt:lpstr>Blank Presentation</vt:lpstr>
      <vt:lpstr>PowerPoint Presentation</vt:lpstr>
      <vt:lpstr>Agenda</vt:lpstr>
      <vt:lpstr>Umbrella Funds</vt:lpstr>
      <vt:lpstr>Fiduciary Duties(cont.)</vt:lpstr>
      <vt:lpstr>Fiduciary Duties (cont.)</vt:lpstr>
      <vt:lpstr>Fiduciary Duties (cont.)</vt:lpstr>
      <vt:lpstr>Migration to Umbrella Funds </vt:lpstr>
      <vt:lpstr>Migration to Umbrella Funds (cont.)</vt:lpstr>
      <vt:lpstr>Migration to Umbrella Funds (cont.)</vt:lpstr>
      <vt:lpstr>Migration to Umbrella Funds (cont.)</vt:lpstr>
      <vt:lpstr>Migration to Umbrella Funds (cont.)</vt:lpstr>
      <vt:lpstr>Migration to Umbrella Funds (cont.)</vt:lpstr>
      <vt:lpstr>Migration to Umbrella Funds (cont.)</vt:lpstr>
      <vt:lpstr>Default Regs</vt:lpstr>
      <vt:lpstr>Defaults (cont.)</vt:lpstr>
      <vt:lpstr>DIP (cont.)</vt:lpstr>
      <vt:lpstr>DIP (cont.)</vt:lpstr>
      <vt:lpstr>DIP (cont.)</vt:lpstr>
      <vt:lpstr>Default Preservation</vt:lpstr>
      <vt:lpstr>Default Pres (cont.)</vt:lpstr>
      <vt:lpstr>Default Pres (cont.)</vt:lpstr>
      <vt:lpstr>Defaults Annuities</vt:lpstr>
      <vt:lpstr>Defaults Annuities (cont)</vt:lpstr>
      <vt:lpstr>Questions?</vt:lpstr>
    </vt:vector>
  </TitlesOfParts>
  <Company>Francois Rey</Company>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Francois Rey</dc:creator>
  <cp:lastModifiedBy>Jonathan Mort</cp:lastModifiedBy>
  <cp:revision>297</cp:revision>
  <dcterms:created xsi:type="dcterms:W3CDTF">2010-02-24T10:45:37Z</dcterms:created>
  <dcterms:modified xsi:type="dcterms:W3CDTF">2018-08-03T12:59:24Z</dcterms:modified>
</cp:coreProperties>
</file>