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35.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Lst>
  <p:notesMasterIdLst>
    <p:notesMasterId r:id="rId61"/>
  </p:notesMasterIdLst>
  <p:handoutMasterIdLst>
    <p:handoutMasterId r:id="rId62"/>
  </p:handoutMasterIdLst>
  <p:sldIdLst>
    <p:sldId id="371" r:id="rId3"/>
    <p:sldId id="426" r:id="rId4"/>
    <p:sldId id="384" r:id="rId5"/>
    <p:sldId id="398" r:id="rId6"/>
    <p:sldId id="341" r:id="rId7"/>
    <p:sldId id="385" r:id="rId8"/>
    <p:sldId id="408" r:id="rId9"/>
    <p:sldId id="427" r:id="rId10"/>
    <p:sldId id="403" r:id="rId11"/>
    <p:sldId id="387" r:id="rId12"/>
    <p:sldId id="404" r:id="rId13"/>
    <p:sldId id="425" r:id="rId14"/>
    <p:sldId id="402" r:id="rId15"/>
    <p:sldId id="401" r:id="rId16"/>
    <p:sldId id="406" r:id="rId17"/>
    <p:sldId id="388" r:id="rId18"/>
    <p:sldId id="391" r:id="rId19"/>
    <p:sldId id="392" r:id="rId20"/>
    <p:sldId id="399" r:id="rId21"/>
    <p:sldId id="351" r:id="rId22"/>
    <p:sldId id="394" r:id="rId23"/>
    <p:sldId id="372" r:id="rId24"/>
    <p:sldId id="364" r:id="rId25"/>
    <p:sldId id="355" r:id="rId26"/>
    <p:sldId id="358" r:id="rId27"/>
    <p:sldId id="353" r:id="rId28"/>
    <p:sldId id="382" r:id="rId29"/>
    <p:sldId id="379" r:id="rId30"/>
    <p:sldId id="321" r:id="rId31"/>
    <p:sldId id="383" r:id="rId32"/>
    <p:sldId id="292" r:id="rId33"/>
    <p:sldId id="277" r:id="rId34"/>
    <p:sldId id="261" r:id="rId35"/>
    <p:sldId id="331" r:id="rId36"/>
    <p:sldId id="335" r:id="rId37"/>
    <p:sldId id="378" r:id="rId38"/>
    <p:sldId id="327" r:id="rId39"/>
    <p:sldId id="395" r:id="rId40"/>
    <p:sldId id="397" r:id="rId41"/>
    <p:sldId id="396" r:id="rId42"/>
    <p:sldId id="424" r:id="rId43"/>
    <p:sldId id="423" r:id="rId44"/>
    <p:sldId id="316" r:id="rId45"/>
    <p:sldId id="400" r:id="rId46"/>
    <p:sldId id="428" r:id="rId47"/>
    <p:sldId id="412" r:id="rId48"/>
    <p:sldId id="413" r:id="rId49"/>
    <p:sldId id="409" r:id="rId50"/>
    <p:sldId id="410" r:id="rId51"/>
    <p:sldId id="411" r:id="rId52"/>
    <p:sldId id="414" r:id="rId53"/>
    <p:sldId id="416" r:id="rId54"/>
    <p:sldId id="417" r:id="rId55"/>
    <p:sldId id="418" r:id="rId56"/>
    <p:sldId id="419" r:id="rId57"/>
    <p:sldId id="420" r:id="rId58"/>
    <p:sldId id="421" r:id="rId59"/>
    <p:sldId id="422" r:id="rId60"/>
  </p:sldIdLst>
  <p:sldSz cx="9144000" cy="6858000" type="screen4x3"/>
  <p:notesSz cx="6794500" cy="99314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37"/>
    <a:srgbClr val="00308E"/>
    <a:srgbClr val="634D00"/>
    <a:srgbClr val="005B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68" autoAdjust="0"/>
    <p:restoredTop sz="80728" autoAdjust="0"/>
  </p:normalViewPr>
  <p:slideViewPr>
    <p:cSldViewPr>
      <p:cViewPr varScale="1">
        <p:scale>
          <a:sx n="89" d="100"/>
          <a:sy n="89" d="100"/>
        </p:scale>
        <p:origin x="1860" y="90"/>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Lst>
  </p:outlineViewPr>
  <p:notesTextViewPr>
    <p:cViewPr>
      <p:scale>
        <a:sx n="100" d="100"/>
        <a:sy n="100" d="100"/>
      </p:scale>
      <p:origin x="0" y="0"/>
    </p:cViewPr>
  </p:notesTextViewPr>
  <p:notesViewPr>
    <p:cSldViewPr>
      <p:cViewPr varScale="1">
        <p:scale>
          <a:sx n="75" d="100"/>
          <a:sy n="75" d="100"/>
        </p:scale>
        <p:origin x="-1704" y="-90"/>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presProps" Target="presProps.xml"/><Relationship Id="rId68" Type="http://schemas.openxmlformats.org/officeDocument/2006/relationships/customXml" Target="../customXml/item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69" Type="http://schemas.openxmlformats.org/officeDocument/2006/relationships/customXml" Target="../customXml/item3.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customXml" Target="../customXml/item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_rels/viewProps.xml.rels><?xml version="1.0" encoding="UTF-8" standalone="yes"?>
<Relationships xmlns="http://schemas.openxmlformats.org/package/2006/relationships"><Relationship Id="rId8" Type="http://schemas.openxmlformats.org/officeDocument/2006/relationships/slide" Target="slides/slide49.xml"/><Relationship Id="rId3" Type="http://schemas.openxmlformats.org/officeDocument/2006/relationships/slide" Target="slides/slide29.xml"/><Relationship Id="rId7" Type="http://schemas.openxmlformats.org/officeDocument/2006/relationships/slide" Target="slides/slide48.xml"/><Relationship Id="rId2" Type="http://schemas.openxmlformats.org/officeDocument/2006/relationships/slide" Target="slides/slide19.xml"/><Relationship Id="rId1" Type="http://schemas.openxmlformats.org/officeDocument/2006/relationships/slide" Target="slides/slide7.xml"/><Relationship Id="rId6" Type="http://schemas.openxmlformats.org/officeDocument/2006/relationships/slide" Target="slides/slide47.xml"/><Relationship Id="rId5" Type="http://schemas.openxmlformats.org/officeDocument/2006/relationships/slide" Target="slides/slide46.xml"/><Relationship Id="rId4" Type="http://schemas.openxmlformats.org/officeDocument/2006/relationships/slide" Target="slides/slide35.xml"/><Relationship Id="rId9" Type="http://schemas.openxmlformats.org/officeDocument/2006/relationships/slide" Target="slides/slide50.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Sheet1!$B$3</c:f>
              <c:strCache>
                <c:ptCount val="1"/>
                <c:pt idx="0">
                  <c:v>Fitch</c:v>
                </c:pt>
              </c:strCache>
            </c:strRef>
          </c:tx>
          <c:spPr>
            <a:ln w="38100" cap="rnd">
              <a:solidFill>
                <a:srgbClr val="0070C0"/>
              </a:solidFill>
              <a:round/>
            </a:ln>
            <a:effectLst/>
          </c:spPr>
          <c:marker>
            <c:symbol val="none"/>
          </c:marker>
          <c:cat>
            <c:numRef>
              <c:f>Sheet1!$A$4:$A$19</c:f>
              <c:numCache>
                <c:formatCode>mmm\-yy</c:formatCode>
                <c:ptCount val="16"/>
                <c:pt idx="0">
                  <c:v>39783</c:v>
                </c:pt>
                <c:pt idx="1">
                  <c:v>39845</c:v>
                </c:pt>
                <c:pt idx="2">
                  <c:v>39904</c:v>
                </c:pt>
                <c:pt idx="3">
                  <c:v>39965</c:v>
                </c:pt>
                <c:pt idx="4">
                  <c:v>40026</c:v>
                </c:pt>
                <c:pt idx="5">
                  <c:v>40087</c:v>
                </c:pt>
                <c:pt idx="6">
                  <c:v>40148</c:v>
                </c:pt>
                <c:pt idx="7">
                  <c:v>40210</c:v>
                </c:pt>
                <c:pt idx="8">
                  <c:v>40288</c:v>
                </c:pt>
                <c:pt idx="9">
                  <c:v>40330</c:v>
                </c:pt>
                <c:pt idx="10">
                  <c:v>40391</c:v>
                </c:pt>
                <c:pt idx="11">
                  <c:v>40452</c:v>
                </c:pt>
                <c:pt idx="12">
                  <c:v>40513</c:v>
                </c:pt>
                <c:pt idx="13">
                  <c:v>40575</c:v>
                </c:pt>
                <c:pt idx="14">
                  <c:v>40634</c:v>
                </c:pt>
                <c:pt idx="15">
                  <c:v>40695</c:v>
                </c:pt>
              </c:numCache>
            </c:numRef>
          </c:cat>
          <c:val>
            <c:numRef>
              <c:f>Sheet1!$B$4:$B$19</c:f>
              <c:numCache>
                <c:formatCode>General</c:formatCode>
                <c:ptCount val="16"/>
                <c:pt idx="0">
                  <c:v>15</c:v>
                </c:pt>
                <c:pt idx="1">
                  <c:v>15</c:v>
                </c:pt>
                <c:pt idx="2">
                  <c:v>15</c:v>
                </c:pt>
                <c:pt idx="3">
                  <c:v>15</c:v>
                </c:pt>
                <c:pt idx="4">
                  <c:v>15</c:v>
                </c:pt>
                <c:pt idx="5">
                  <c:v>13.75</c:v>
                </c:pt>
                <c:pt idx="6">
                  <c:v>12.75</c:v>
                </c:pt>
                <c:pt idx="7">
                  <c:v>12.75</c:v>
                </c:pt>
                <c:pt idx="8">
                  <c:v>11</c:v>
                </c:pt>
                <c:pt idx="9">
                  <c:v>11</c:v>
                </c:pt>
                <c:pt idx="10">
                  <c:v>11</c:v>
                </c:pt>
                <c:pt idx="11">
                  <c:v>11</c:v>
                </c:pt>
                <c:pt idx="12">
                  <c:v>10</c:v>
                </c:pt>
                <c:pt idx="13">
                  <c:v>10</c:v>
                </c:pt>
                <c:pt idx="14">
                  <c:v>10</c:v>
                </c:pt>
                <c:pt idx="15">
                  <c:v>1</c:v>
                </c:pt>
              </c:numCache>
            </c:numRef>
          </c:val>
          <c:smooth val="0"/>
          <c:extLst>
            <c:ext xmlns:c16="http://schemas.microsoft.com/office/drawing/2014/chart" uri="{C3380CC4-5D6E-409C-BE32-E72D297353CC}">
              <c16:uniqueId val="{00000000-551E-2F4A-B85D-57AA557F388A}"/>
            </c:ext>
          </c:extLst>
        </c:ser>
        <c:ser>
          <c:idx val="1"/>
          <c:order val="1"/>
          <c:tx>
            <c:strRef>
              <c:f>Sheet1!$C$3</c:f>
              <c:strCache>
                <c:ptCount val="1"/>
                <c:pt idx="0">
                  <c:v>S&amp;P</c:v>
                </c:pt>
              </c:strCache>
            </c:strRef>
          </c:tx>
          <c:spPr>
            <a:ln w="38100" cap="rnd">
              <a:solidFill>
                <a:srgbClr val="00B050"/>
              </a:solidFill>
              <a:round/>
            </a:ln>
            <a:effectLst/>
          </c:spPr>
          <c:marker>
            <c:symbol val="none"/>
          </c:marker>
          <c:cat>
            <c:numRef>
              <c:f>Sheet1!$A$4:$A$19</c:f>
              <c:numCache>
                <c:formatCode>mmm\-yy</c:formatCode>
                <c:ptCount val="16"/>
                <c:pt idx="0">
                  <c:v>39783</c:v>
                </c:pt>
                <c:pt idx="1">
                  <c:v>39845</c:v>
                </c:pt>
                <c:pt idx="2">
                  <c:v>39904</c:v>
                </c:pt>
                <c:pt idx="3">
                  <c:v>39965</c:v>
                </c:pt>
                <c:pt idx="4">
                  <c:v>40026</c:v>
                </c:pt>
                <c:pt idx="5">
                  <c:v>40087</c:v>
                </c:pt>
                <c:pt idx="6">
                  <c:v>40148</c:v>
                </c:pt>
                <c:pt idx="7">
                  <c:v>40210</c:v>
                </c:pt>
                <c:pt idx="8">
                  <c:v>40288</c:v>
                </c:pt>
                <c:pt idx="9">
                  <c:v>40330</c:v>
                </c:pt>
                <c:pt idx="10">
                  <c:v>40391</c:v>
                </c:pt>
                <c:pt idx="11">
                  <c:v>40452</c:v>
                </c:pt>
                <c:pt idx="12">
                  <c:v>40513</c:v>
                </c:pt>
                <c:pt idx="13">
                  <c:v>40575</c:v>
                </c:pt>
                <c:pt idx="14">
                  <c:v>40634</c:v>
                </c:pt>
                <c:pt idx="15">
                  <c:v>40695</c:v>
                </c:pt>
              </c:numCache>
            </c:numRef>
          </c:cat>
          <c:val>
            <c:numRef>
              <c:f>Sheet1!$C$4:$C$19</c:f>
              <c:numCache>
                <c:formatCode>General</c:formatCode>
                <c:ptCount val="16"/>
                <c:pt idx="0">
                  <c:v>15</c:v>
                </c:pt>
                <c:pt idx="1">
                  <c:v>14</c:v>
                </c:pt>
                <c:pt idx="2">
                  <c:v>14</c:v>
                </c:pt>
                <c:pt idx="3">
                  <c:v>14</c:v>
                </c:pt>
                <c:pt idx="4">
                  <c:v>14</c:v>
                </c:pt>
                <c:pt idx="5">
                  <c:v>14</c:v>
                </c:pt>
                <c:pt idx="6">
                  <c:v>13</c:v>
                </c:pt>
                <c:pt idx="7">
                  <c:v>13</c:v>
                </c:pt>
                <c:pt idx="8">
                  <c:v>10</c:v>
                </c:pt>
                <c:pt idx="9">
                  <c:v>10</c:v>
                </c:pt>
                <c:pt idx="10">
                  <c:v>10</c:v>
                </c:pt>
                <c:pt idx="11">
                  <c:v>10</c:v>
                </c:pt>
                <c:pt idx="12">
                  <c:v>10</c:v>
                </c:pt>
                <c:pt idx="13">
                  <c:v>10</c:v>
                </c:pt>
                <c:pt idx="14">
                  <c:v>6</c:v>
                </c:pt>
                <c:pt idx="15">
                  <c:v>3</c:v>
                </c:pt>
              </c:numCache>
            </c:numRef>
          </c:val>
          <c:smooth val="0"/>
          <c:extLst>
            <c:ext xmlns:c16="http://schemas.microsoft.com/office/drawing/2014/chart" uri="{C3380CC4-5D6E-409C-BE32-E72D297353CC}">
              <c16:uniqueId val="{00000001-551E-2F4A-B85D-57AA557F388A}"/>
            </c:ext>
          </c:extLst>
        </c:ser>
        <c:ser>
          <c:idx val="2"/>
          <c:order val="2"/>
          <c:tx>
            <c:strRef>
              <c:f>Sheet1!$D$3</c:f>
              <c:strCache>
                <c:ptCount val="1"/>
                <c:pt idx="0">
                  <c:v>Moodys</c:v>
                </c:pt>
              </c:strCache>
            </c:strRef>
          </c:tx>
          <c:spPr>
            <a:ln w="38100" cap="rnd">
              <a:solidFill>
                <a:srgbClr val="FF0000"/>
              </a:solidFill>
              <a:round/>
            </a:ln>
            <a:effectLst/>
          </c:spPr>
          <c:marker>
            <c:symbol val="none"/>
          </c:marker>
          <c:cat>
            <c:numRef>
              <c:f>Sheet1!$A$4:$A$19</c:f>
              <c:numCache>
                <c:formatCode>mmm\-yy</c:formatCode>
                <c:ptCount val="16"/>
                <c:pt idx="0">
                  <c:v>39783</c:v>
                </c:pt>
                <c:pt idx="1">
                  <c:v>39845</c:v>
                </c:pt>
                <c:pt idx="2">
                  <c:v>39904</c:v>
                </c:pt>
                <c:pt idx="3">
                  <c:v>39965</c:v>
                </c:pt>
                <c:pt idx="4">
                  <c:v>40026</c:v>
                </c:pt>
                <c:pt idx="5">
                  <c:v>40087</c:v>
                </c:pt>
                <c:pt idx="6">
                  <c:v>40148</c:v>
                </c:pt>
                <c:pt idx="7">
                  <c:v>40210</c:v>
                </c:pt>
                <c:pt idx="8">
                  <c:v>40288</c:v>
                </c:pt>
                <c:pt idx="9">
                  <c:v>40330</c:v>
                </c:pt>
                <c:pt idx="10">
                  <c:v>40391</c:v>
                </c:pt>
                <c:pt idx="11">
                  <c:v>40452</c:v>
                </c:pt>
                <c:pt idx="12">
                  <c:v>40513</c:v>
                </c:pt>
                <c:pt idx="13">
                  <c:v>40575</c:v>
                </c:pt>
                <c:pt idx="14">
                  <c:v>40634</c:v>
                </c:pt>
                <c:pt idx="15">
                  <c:v>40695</c:v>
                </c:pt>
              </c:numCache>
            </c:numRef>
          </c:cat>
          <c:val>
            <c:numRef>
              <c:f>Sheet1!$D$4:$D$19</c:f>
              <c:numCache>
                <c:formatCode>General</c:formatCode>
                <c:ptCount val="16"/>
                <c:pt idx="0">
                  <c:v>16</c:v>
                </c:pt>
                <c:pt idx="1">
                  <c:v>16</c:v>
                </c:pt>
                <c:pt idx="2">
                  <c:v>16</c:v>
                </c:pt>
                <c:pt idx="3">
                  <c:v>16</c:v>
                </c:pt>
                <c:pt idx="4">
                  <c:v>16</c:v>
                </c:pt>
                <c:pt idx="5">
                  <c:v>15.5</c:v>
                </c:pt>
                <c:pt idx="6">
                  <c:v>15</c:v>
                </c:pt>
                <c:pt idx="7">
                  <c:v>15</c:v>
                </c:pt>
                <c:pt idx="8">
                  <c:v>13.5</c:v>
                </c:pt>
                <c:pt idx="9">
                  <c:v>10</c:v>
                </c:pt>
                <c:pt idx="10">
                  <c:v>10</c:v>
                </c:pt>
                <c:pt idx="11">
                  <c:v>10</c:v>
                </c:pt>
                <c:pt idx="12">
                  <c:v>10</c:v>
                </c:pt>
                <c:pt idx="13">
                  <c:v>10</c:v>
                </c:pt>
                <c:pt idx="14">
                  <c:v>10</c:v>
                </c:pt>
                <c:pt idx="15">
                  <c:v>1</c:v>
                </c:pt>
              </c:numCache>
            </c:numRef>
          </c:val>
          <c:smooth val="0"/>
          <c:extLst>
            <c:ext xmlns:c16="http://schemas.microsoft.com/office/drawing/2014/chart" uri="{C3380CC4-5D6E-409C-BE32-E72D297353CC}">
              <c16:uniqueId val="{00000002-551E-2F4A-B85D-57AA557F388A}"/>
            </c:ext>
          </c:extLst>
        </c:ser>
        <c:dLbls>
          <c:showLegendKey val="0"/>
          <c:showVal val="0"/>
          <c:showCatName val="0"/>
          <c:showSerName val="0"/>
          <c:showPercent val="0"/>
          <c:showBubbleSize val="0"/>
        </c:dLbls>
        <c:smooth val="0"/>
        <c:axId val="462351592"/>
        <c:axId val="462791712"/>
      </c:lineChart>
      <c:dateAx>
        <c:axId val="46235159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62791712"/>
        <c:crosses val="autoZero"/>
        <c:auto val="1"/>
        <c:lblOffset val="100"/>
        <c:baseTimeUnit val="months"/>
      </c:dateAx>
      <c:valAx>
        <c:axId val="46279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6235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23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1007BF-7AA5-4970-A892-6ED8EA95B2CB}" type="doc">
      <dgm:prSet loTypeId="urn:microsoft.com/office/officeart/2005/8/layout/venn1" loCatId="relationship" qsTypeId="urn:microsoft.com/office/officeart/2005/8/quickstyle/simple1" qsCatId="simple" csTypeId="urn:microsoft.com/office/officeart/2005/8/colors/accent1_2" csCatId="accent1" phldr="1"/>
      <dgm:spPr/>
    </dgm:pt>
    <dgm:pt modelId="{A166DEB3-0ECF-4B5B-BBF2-B36844695E46}">
      <dgm:prSet phldrT="[Text]" custT="1"/>
      <dgm:spPr/>
      <dgm:t>
        <a:bodyPr/>
        <a:lstStyle/>
        <a:p>
          <a:pPr algn="l"/>
          <a:r>
            <a:rPr lang="en-ZA" sz="2400" b="1" dirty="0"/>
            <a:t>Banks</a:t>
          </a:r>
        </a:p>
      </dgm:t>
    </dgm:pt>
    <dgm:pt modelId="{1A4C0014-AE48-4EF7-ACC6-2EC94210F241}" type="parTrans" cxnId="{878EA07E-6B99-42B3-A103-61081A09E363}">
      <dgm:prSet/>
      <dgm:spPr/>
      <dgm:t>
        <a:bodyPr/>
        <a:lstStyle/>
        <a:p>
          <a:endParaRPr lang="en-ZA"/>
        </a:p>
      </dgm:t>
    </dgm:pt>
    <dgm:pt modelId="{1121D5DE-36F0-4A33-8B73-68BB941F9760}" type="sibTrans" cxnId="{878EA07E-6B99-42B3-A103-61081A09E363}">
      <dgm:prSet/>
      <dgm:spPr/>
      <dgm:t>
        <a:bodyPr/>
        <a:lstStyle/>
        <a:p>
          <a:endParaRPr lang="en-ZA"/>
        </a:p>
      </dgm:t>
    </dgm:pt>
    <dgm:pt modelId="{BE2EE798-97B2-4D23-AC46-05E81FAF0813}">
      <dgm:prSet phldrT="[Text]" custT="1"/>
      <dgm:spPr/>
      <dgm:t>
        <a:bodyPr/>
        <a:lstStyle/>
        <a:p>
          <a:r>
            <a:rPr lang="en-ZA" sz="2400" b="1" dirty="0"/>
            <a:t>Insurers</a:t>
          </a:r>
        </a:p>
      </dgm:t>
    </dgm:pt>
    <dgm:pt modelId="{42C41140-FCD7-42C4-AED3-9C0A4E83D741}" type="parTrans" cxnId="{B4D27BD3-FE69-4410-A55A-0C295CDBF5D9}">
      <dgm:prSet/>
      <dgm:spPr/>
      <dgm:t>
        <a:bodyPr/>
        <a:lstStyle/>
        <a:p>
          <a:endParaRPr lang="en-ZA"/>
        </a:p>
      </dgm:t>
    </dgm:pt>
    <dgm:pt modelId="{78A7F41F-C448-4A45-9B76-BDACF9043DA4}" type="sibTrans" cxnId="{B4D27BD3-FE69-4410-A55A-0C295CDBF5D9}">
      <dgm:prSet/>
      <dgm:spPr/>
      <dgm:t>
        <a:bodyPr/>
        <a:lstStyle/>
        <a:p>
          <a:endParaRPr lang="en-ZA"/>
        </a:p>
      </dgm:t>
    </dgm:pt>
    <dgm:pt modelId="{AD65FDEE-9642-455D-A11A-15B938ADE98F}">
      <dgm:prSet phldrT="[Text]" custT="1"/>
      <dgm:spPr/>
      <dgm:t>
        <a:bodyPr/>
        <a:lstStyle/>
        <a:p>
          <a:pPr algn="r"/>
          <a:r>
            <a:rPr lang="en-ZA" sz="2400" b="1" dirty="0"/>
            <a:t>Shadow sector</a:t>
          </a:r>
        </a:p>
      </dgm:t>
    </dgm:pt>
    <dgm:pt modelId="{1090D880-70A5-4799-A5EE-C2FC3B89F564}" type="parTrans" cxnId="{0AE639C9-CFD7-427E-AEBA-D27592633273}">
      <dgm:prSet/>
      <dgm:spPr/>
      <dgm:t>
        <a:bodyPr/>
        <a:lstStyle/>
        <a:p>
          <a:endParaRPr lang="en-ZA"/>
        </a:p>
      </dgm:t>
    </dgm:pt>
    <dgm:pt modelId="{D12E1AC7-518F-4BB8-B31C-8C9348FA9C79}" type="sibTrans" cxnId="{0AE639C9-CFD7-427E-AEBA-D27592633273}">
      <dgm:prSet/>
      <dgm:spPr/>
      <dgm:t>
        <a:bodyPr/>
        <a:lstStyle/>
        <a:p>
          <a:endParaRPr lang="en-ZA"/>
        </a:p>
      </dgm:t>
    </dgm:pt>
    <dgm:pt modelId="{EAA8A3F8-309F-41CE-A622-31A2ADAEC59D}" type="pres">
      <dgm:prSet presAssocID="{5D1007BF-7AA5-4970-A892-6ED8EA95B2CB}" presName="compositeShape" presStyleCnt="0">
        <dgm:presLayoutVars>
          <dgm:chMax val="7"/>
          <dgm:dir/>
          <dgm:resizeHandles val="exact"/>
        </dgm:presLayoutVars>
      </dgm:prSet>
      <dgm:spPr/>
    </dgm:pt>
    <dgm:pt modelId="{00CBF20E-6939-4167-B7DF-421E5801029B}" type="pres">
      <dgm:prSet presAssocID="{A166DEB3-0ECF-4B5B-BBF2-B36844695E46}" presName="circ1" presStyleLbl="vennNode1" presStyleIdx="0" presStyleCnt="3" custScaleX="93432" custScaleY="123493" custLinFactNeighborX="-75344" custLinFactNeighborY="10522"/>
      <dgm:spPr/>
    </dgm:pt>
    <dgm:pt modelId="{298B14D7-54CC-4294-A72F-27172D2D5F80}" type="pres">
      <dgm:prSet presAssocID="{A166DEB3-0ECF-4B5B-BBF2-B36844695E46}" presName="circ1Tx" presStyleLbl="revTx" presStyleIdx="0" presStyleCnt="0">
        <dgm:presLayoutVars>
          <dgm:chMax val="0"/>
          <dgm:chPref val="0"/>
          <dgm:bulletEnabled val="1"/>
        </dgm:presLayoutVars>
      </dgm:prSet>
      <dgm:spPr/>
    </dgm:pt>
    <dgm:pt modelId="{A56E3FDA-12AB-4DD8-A93A-862702D08D33}" type="pres">
      <dgm:prSet presAssocID="{BE2EE798-97B2-4D23-AC46-05E81FAF0813}" presName="circ2" presStyleLbl="vennNode1" presStyleIdx="1" presStyleCnt="3" custScaleX="110506" custScaleY="62752" custLinFactNeighborX="-34461" custLinFactNeighborY="21443"/>
      <dgm:spPr/>
    </dgm:pt>
    <dgm:pt modelId="{96F349B6-4D21-4C47-A2A8-4859EED2B240}" type="pres">
      <dgm:prSet presAssocID="{BE2EE798-97B2-4D23-AC46-05E81FAF0813}" presName="circ2Tx" presStyleLbl="revTx" presStyleIdx="0" presStyleCnt="0">
        <dgm:presLayoutVars>
          <dgm:chMax val="0"/>
          <dgm:chPref val="0"/>
          <dgm:bulletEnabled val="1"/>
        </dgm:presLayoutVars>
      </dgm:prSet>
      <dgm:spPr/>
    </dgm:pt>
    <dgm:pt modelId="{2C2143C0-0FAF-4E56-9CB8-AC945FEBCD5E}" type="pres">
      <dgm:prSet presAssocID="{AD65FDEE-9642-455D-A11A-15B938ADE98F}" presName="circ3" presStyleLbl="vennNode1" presStyleIdx="2" presStyleCnt="3" custScaleX="107950" custScaleY="119553" custLinFactNeighborX="54061" custLinFactNeighborY="-57885"/>
      <dgm:spPr/>
    </dgm:pt>
    <dgm:pt modelId="{F43B7BCF-B70C-4726-B75A-F9CF4B0C2550}" type="pres">
      <dgm:prSet presAssocID="{AD65FDEE-9642-455D-A11A-15B938ADE98F}" presName="circ3Tx" presStyleLbl="revTx" presStyleIdx="0" presStyleCnt="0">
        <dgm:presLayoutVars>
          <dgm:chMax val="0"/>
          <dgm:chPref val="0"/>
          <dgm:bulletEnabled val="1"/>
        </dgm:presLayoutVars>
      </dgm:prSet>
      <dgm:spPr/>
    </dgm:pt>
  </dgm:ptLst>
  <dgm:cxnLst>
    <dgm:cxn modelId="{A094E012-F77C-4E58-8DD3-71112EA59EBD}" type="presOf" srcId="{A166DEB3-0ECF-4B5B-BBF2-B36844695E46}" destId="{298B14D7-54CC-4294-A72F-27172D2D5F80}" srcOrd="1" destOrd="0" presId="urn:microsoft.com/office/officeart/2005/8/layout/venn1"/>
    <dgm:cxn modelId="{38F9F623-C419-4DD7-87AA-F30482C65211}" type="presOf" srcId="{5D1007BF-7AA5-4970-A892-6ED8EA95B2CB}" destId="{EAA8A3F8-309F-41CE-A622-31A2ADAEC59D}" srcOrd="0" destOrd="0" presId="urn:microsoft.com/office/officeart/2005/8/layout/venn1"/>
    <dgm:cxn modelId="{90C8B75B-9C32-4065-9A0A-D985EE9F4ED8}" type="presOf" srcId="{AD65FDEE-9642-455D-A11A-15B938ADE98F}" destId="{F43B7BCF-B70C-4726-B75A-F9CF4B0C2550}" srcOrd="1" destOrd="0" presId="urn:microsoft.com/office/officeart/2005/8/layout/venn1"/>
    <dgm:cxn modelId="{355FA860-145D-47D4-9EFB-BA2F87459B6C}" type="presOf" srcId="{AD65FDEE-9642-455D-A11A-15B938ADE98F}" destId="{2C2143C0-0FAF-4E56-9CB8-AC945FEBCD5E}" srcOrd="0" destOrd="0" presId="urn:microsoft.com/office/officeart/2005/8/layout/venn1"/>
    <dgm:cxn modelId="{4C691869-E29D-4294-AF93-1B684BD44715}" type="presOf" srcId="{BE2EE798-97B2-4D23-AC46-05E81FAF0813}" destId="{A56E3FDA-12AB-4DD8-A93A-862702D08D33}" srcOrd="0" destOrd="0" presId="urn:microsoft.com/office/officeart/2005/8/layout/venn1"/>
    <dgm:cxn modelId="{878EA07E-6B99-42B3-A103-61081A09E363}" srcId="{5D1007BF-7AA5-4970-A892-6ED8EA95B2CB}" destId="{A166DEB3-0ECF-4B5B-BBF2-B36844695E46}" srcOrd="0" destOrd="0" parTransId="{1A4C0014-AE48-4EF7-ACC6-2EC94210F241}" sibTransId="{1121D5DE-36F0-4A33-8B73-68BB941F9760}"/>
    <dgm:cxn modelId="{5B2BD2B3-1C7D-4174-8BE0-8D84A90CCAB2}" type="presOf" srcId="{BE2EE798-97B2-4D23-AC46-05E81FAF0813}" destId="{96F349B6-4D21-4C47-A2A8-4859EED2B240}" srcOrd="1" destOrd="0" presId="urn:microsoft.com/office/officeart/2005/8/layout/venn1"/>
    <dgm:cxn modelId="{0AE639C9-CFD7-427E-AEBA-D27592633273}" srcId="{5D1007BF-7AA5-4970-A892-6ED8EA95B2CB}" destId="{AD65FDEE-9642-455D-A11A-15B938ADE98F}" srcOrd="2" destOrd="0" parTransId="{1090D880-70A5-4799-A5EE-C2FC3B89F564}" sibTransId="{D12E1AC7-518F-4BB8-B31C-8C9348FA9C79}"/>
    <dgm:cxn modelId="{B4D27BD3-FE69-4410-A55A-0C295CDBF5D9}" srcId="{5D1007BF-7AA5-4970-A892-6ED8EA95B2CB}" destId="{BE2EE798-97B2-4D23-AC46-05E81FAF0813}" srcOrd="1" destOrd="0" parTransId="{42C41140-FCD7-42C4-AED3-9C0A4E83D741}" sibTransId="{78A7F41F-C448-4A45-9B76-BDACF9043DA4}"/>
    <dgm:cxn modelId="{08FB2FF1-19D5-4B8D-8539-668B90F4FA6B}" type="presOf" srcId="{A166DEB3-0ECF-4B5B-BBF2-B36844695E46}" destId="{00CBF20E-6939-4167-B7DF-421E5801029B}" srcOrd="0" destOrd="0" presId="urn:microsoft.com/office/officeart/2005/8/layout/venn1"/>
    <dgm:cxn modelId="{08637ABB-8EEA-4E12-9F77-9F67920CEEE8}" type="presParOf" srcId="{EAA8A3F8-309F-41CE-A622-31A2ADAEC59D}" destId="{00CBF20E-6939-4167-B7DF-421E5801029B}" srcOrd="0" destOrd="0" presId="urn:microsoft.com/office/officeart/2005/8/layout/venn1"/>
    <dgm:cxn modelId="{9BE7A6F3-F04C-4A48-A854-820B7A23E0F1}" type="presParOf" srcId="{EAA8A3F8-309F-41CE-A622-31A2ADAEC59D}" destId="{298B14D7-54CC-4294-A72F-27172D2D5F80}" srcOrd="1" destOrd="0" presId="urn:microsoft.com/office/officeart/2005/8/layout/venn1"/>
    <dgm:cxn modelId="{AAFAB583-A7EF-4B4F-A652-8EE54AC51D26}" type="presParOf" srcId="{EAA8A3F8-309F-41CE-A622-31A2ADAEC59D}" destId="{A56E3FDA-12AB-4DD8-A93A-862702D08D33}" srcOrd="2" destOrd="0" presId="urn:microsoft.com/office/officeart/2005/8/layout/venn1"/>
    <dgm:cxn modelId="{DC88A4C2-D386-46D0-91C8-FEF620A33BD1}" type="presParOf" srcId="{EAA8A3F8-309F-41CE-A622-31A2ADAEC59D}" destId="{96F349B6-4D21-4C47-A2A8-4859EED2B240}" srcOrd="3" destOrd="0" presId="urn:microsoft.com/office/officeart/2005/8/layout/venn1"/>
    <dgm:cxn modelId="{4BC89DB9-DDD3-46B5-B80F-7F90164ED7BE}" type="presParOf" srcId="{EAA8A3F8-309F-41CE-A622-31A2ADAEC59D}" destId="{2C2143C0-0FAF-4E56-9CB8-AC945FEBCD5E}" srcOrd="4" destOrd="0" presId="urn:microsoft.com/office/officeart/2005/8/layout/venn1"/>
    <dgm:cxn modelId="{1A04E2BA-0AD8-44AD-8E3E-AF618069FE3C}" type="presParOf" srcId="{EAA8A3F8-309F-41CE-A622-31A2ADAEC59D}" destId="{F43B7BCF-B70C-4726-B75A-F9CF4B0C2550}"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1AC3CE-58FE-43F0-8BD6-4EA408D9DCC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ZA"/>
        </a:p>
      </dgm:t>
    </dgm:pt>
    <dgm:pt modelId="{6B74DC8C-8830-46E4-9201-E52EF53C6736}">
      <dgm:prSet phldrT="[Text]"/>
      <dgm:spPr/>
      <dgm:t>
        <a:bodyPr/>
        <a:lstStyle/>
        <a:p>
          <a:r>
            <a:rPr lang="en-ZA" dirty="0"/>
            <a:t>Aggregate bottom-up stress test results</a:t>
          </a:r>
        </a:p>
      </dgm:t>
    </dgm:pt>
    <dgm:pt modelId="{0EAC13E2-9826-4E75-A018-2B35C9F84574}" type="parTrans" cxnId="{A34CAD9A-B8CD-4A9A-A73F-3549E00916C4}">
      <dgm:prSet/>
      <dgm:spPr/>
      <dgm:t>
        <a:bodyPr/>
        <a:lstStyle/>
        <a:p>
          <a:endParaRPr lang="en-ZA"/>
        </a:p>
      </dgm:t>
    </dgm:pt>
    <dgm:pt modelId="{08EE9DFC-D194-4412-AE95-1BDC26BC2A80}" type="sibTrans" cxnId="{A34CAD9A-B8CD-4A9A-A73F-3549E00916C4}">
      <dgm:prSet/>
      <dgm:spPr/>
      <dgm:t>
        <a:bodyPr/>
        <a:lstStyle/>
        <a:p>
          <a:endParaRPr lang="en-ZA"/>
        </a:p>
      </dgm:t>
    </dgm:pt>
    <dgm:pt modelId="{0250E764-3816-477C-A062-9887DA3757AF}">
      <dgm:prSet phldrT="[Text]"/>
      <dgm:spPr/>
      <dgm:t>
        <a:bodyPr/>
        <a:lstStyle/>
        <a:p>
          <a:r>
            <a:rPr lang="en-ZA" dirty="0"/>
            <a:t>Bank 1</a:t>
          </a:r>
          <a:br>
            <a:rPr lang="en-ZA" dirty="0"/>
          </a:br>
          <a:r>
            <a:rPr lang="en-ZA" dirty="0"/>
            <a:t>Bottom-up stress test submission</a:t>
          </a:r>
        </a:p>
      </dgm:t>
    </dgm:pt>
    <dgm:pt modelId="{8FA37D17-2F95-4D9D-B25A-51AAEDF463AA}" type="parTrans" cxnId="{14DA157B-FEE9-40D0-A3CC-99A0A3CBB408}">
      <dgm:prSet/>
      <dgm:spPr/>
      <dgm:t>
        <a:bodyPr/>
        <a:lstStyle/>
        <a:p>
          <a:endParaRPr lang="en-ZA"/>
        </a:p>
      </dgm:t>
    </dgm:pt>
    <dgm:pt modelId="{E95F5347-742D-4C35-8F56-158FFEB79D15}" type="sibTrans" cxnId="{14DA157B-FEE9-40D0-A3CC-99A0A3CBB408}">
      <dgm:prSet/>
      <dgm:spPr/>
      <dgm:t>
        <a:bodyPr/>
        <a:lstStyle/>
        <a:p>
          <a:endParaRPr lang="en-ZA"/>
        </a:p>
      </dgm:t>
    </dgm:pt>
    <dgm:pt modelId="{6F8FC5B2-57A2-4411-BB6F-A2DE9937E988}">
      <dgm:prSet phldrT="[Text]"/>
      <dgm:spPr/>
      <dgm:t>
        <a:bodyPr/>
        <a:lstStyle/>
        <a:p>
          <a:r>
            <a:rPr lang="en-ZA" dirty="0"/>
            <a:t>Bank 2</a:t>
          </a:r>
          <a:br>
            <a:rPr lang="en-ZA" dirty="0"/>
          </a:br>
          <a:r>
            <a:rPr lang="en-ZA" dirty="0"/>
            <a:t>Bottom-up stress test submission</a:t>
          </a:r>
        </a:p>
      </dgm:t>
    </dgm:pt>
    <dgm:pt modelId="{3EDE55B6-A990-472E-A56E-0D11B50DFD86}" type="parTrans" cxnId="{1A590822-0D32-461C-8585-9395C0958567}">
      <dgm:prSet/>
      <dgm:spPr/>
      <dgm:t>
        <a:bodyPr/>
        <a:lstStyle/>
        <a:p>
          <a:endParaRPr lang="en-ZA"/>
        </a:p>
      </dgm:t>
    </dgm:pt>
    <dgm:pt modelId="{EDD95388-B2F8-4C7D-B08F-477B3828C214}" type="sibTrans" cxnId="{1A590822-0D32-461C-8585-9395C0958567}">
      <dgm:prSet/>
      <dgm:spPr/>
      <dgm:t>
        <a:bodyPr/>
        <a:lstStyle/>
        <a:p>
          <a:endParaRPr lang="en-ZA"/>
        </a:p>
      </dgm:t>
    </dgm:pt>
    <dgm:pt modelId="{045528C0-B899-439E-835E-12D54330AC6F}">
      <dgm:prSet phldrT="[Text]"/>
      <dgm:spPr/>
      <dgm:t>
        <a:bodyPr/>
        <a:lstStyle/>
        <a:p>
          <a:r>
            <a:rPr lang="en-ZA" dirty="0"/>
            <a:t>…</a:t>
          </a:r>
        </a:p>
      </dgm:t>
    </dgm:pt>
    <dgm:pt modelId="{F76F9ED0-BC51-4B4C-9844-AF2009D20BC8}" type="parTrans" cxnId="{F078AD02-5DC1-4B39-8B57-42B45188E792}">
      <dgm:prSet/>
      <dgm:spPr/>
      <dgm:t>
        <a:bodyPr/>
        <a:lstStyle/>
        <a:p>
          <a:endParaRPr lang="en-ZA"/>
        </a:p>
      </dgm:t>
    </dgm:pt>
    <dgm:pt modelId="{4CA370D6-601A-4C49-AE22-315327B53558}" type="sibTrans" cxnId="{F078AD02-5DC1-4B39-8B57-42B45188E792}">
      <dgm:prSet/>
      <dgm:spPr/>
      <dgm:t>
        <a:bodyPr/>
        <a:lstStyle/>
        <a:p>
          <a:endParaRPr lang="en-ZA"/>
        </a:p>
      </dgm:t>
    </dgm:pt>
    <dgm:pt modelId="{CADAB714-164A-45C8-B729-E7D28FF58D6E}">
      <dgm:prSet phldrT="[Text]"/>
      <dgm:spPr/>
      <dgm:t>
        <a:bodyPr/>
        <a:lstStyle/>
        <a:p>
          <a:r>
            <a:rPr lang="en-ZA" dirty="0"/>
            <a:t>Bank 4</a:t>
          </a:r>
          <a:br>
            <a:rPr lang="en-ZA" dirty="0"/>
          </a:br>
          <a:r>
            <a:rPr lang="en-ZA" dirty="0"/>
            <a:t>Bottom-up stress test submission</a:t>
          </a:r>
        </a:p>
      </dgm:t>
    </dgm:pt>
    <dgm:pt modelId="{08CD815B-6F05-42FF-BCD4-967595A2FAE8}" type="sibTrans" cxnId="{D2F073EA-5696-44F2-8FA9-217BF66F5172}">
      <dgm:prSet/>
      <dgm:spPr/>
      <dgm:t>
        <a:bodyPr/>
        <a:lstStyle/>
        <a:p>
          <a:endParaRPr lang="en-ZA"/>
        </a:p>
      </dgm:t>
    </dgm:pt>
    <dgm:pt modelId="{E6C28442-A9EA-4439-80B1-AF580818AC21}" type="parTrans" cxnId="{D2F073EA-5696-44F2-8FA9-217BF66F5172}">
      <dgm:prSet/>
      <dgm:spPr/>
      <dgm:t>
        <a:bodyPr/>
        <a:lstStyle/>
        <a:p>
          <a:endParaRPr lang="en-ZA"/>
        </a:p>
      </dgm:t>
    </dgm:pt>
    <dgm:pt modelId="{1B9A1ED2-DD5B-4E6E-8B4F-D889487340B5}">
      <dgm:prSet phldrT="[Text]"/>
      <dgm:spPr/>
      <dgm:t>
        <a:bodyPr/>
        <a:lstStyle/>
        <a:p>
          <a:r>
            <a:rPr lang="en-ZA" dirty="0"/>
            <a:t>Bank 3</a:t>
          </a:r>
          <a:br>
            <a:rPr lang="en-ZA" dirty="0"/>
          </a:br>
          <a:r>
            <a:rPr lang="en-ZA" dirty="0"/>
            <a:t>Bottom-up stress test submission</a:t>
          </a:r>
        </a:p>
      </dgm:t>
    </dgm:pt>
    <dgm:pt modelId="{1C21B0D9-02AE-4076-89A2-AE2A5284D0AE}" type="sibTrans" cxnId="{2A741515-478F-46F2-A9C6-13DE1C32CD1C}">
      <dgm:prSet/>
      <dgm:spPr/>
      <dgm:t>
        <a:bodyPr/>
        <a:lstStyle/>
        <a:p>
          <a:endParaRPr lang="en-ZA"/>
        </a:p>
      </dgm:t>
    </dgm:pt>
    <dgm:pt modelId="{9C2A8F44-E392-48B2-B260-CEE08B628D7F}" type="parTrans" cxnId="{2A741515-478F-46F2-A9C6-13DE1C32CD1C}">
      <dgm:prSet/>
      <dgm:spPr/>
      <dgm:t>
        <a:bodyPr/>
        <a:lstStyle/>
        <a:p>
          <a:endParaRPr lang="en-ZA"/>
        </a:p>
      </dgm:t>
    </dgm:pt>
    <dgm:pt modelId="{7B874EA9-C4F5-45F8-BFBE-AB881324B713}" type="pres">
      <dgm:prSet presAssocID="{F71AC3CE-58FE-43F0-8BD6-4EA408D9DCC5}" presName="hierChild1" presStyleCnt="0">
        <dgm:presLayoutVars>
          <dgm:orgChart val="1"/>
          <dgm:chPref val="1"/>
          <dgm:dir/>
          <dgm:animOne val="branch"/>
          <dgm:animLvl val="lvl"/>
          <dgm:resizeHandles/>
        </dgm:presLayoutVars>
      </dgm:prSet>
      <dgm:spPr/>
    </dgm:pt>
    <dgm:pt modelId="{64FA3FF7-94C2-4C4B-A567-F556CB15E517}" type="pres">
      <dgm:prSet presAssocID="{6B74DC8C-8830-46E4-9201-E52EF53C6736}" presName="hierRoot1" presStyleCnt="0">
        <dgm:presLayoutVars>
          <dgm:hierBranch val="init"/>
        </dgm:presLayoutVars>
      </dgm:prSet>
      <dgm:spPr/>
    </dgm:pt>
    <dgm:pt modelId="{3E6E99E3-C9DE-4279-A8B7-749246D7F6AE}" type="pres">
      <dgm:prSet presAssocID="{6B74DC8C-8830-46E4-9201-E52EF53C6736}" presName="rootComposite1" presStyleCnt="0"/>
      <dgm:spPr/>
    </dgm:pt>
    <dgm:pt modelId="{805CA347-E6A6-4755-AA73-EDA99E3D8AED}" type="pres">
      <dgm:prSet presAssocID="{6B74DC8C-8830-46E4-9201-E52EF53C6736}" presName="rootText1" presStyleLbl="node0" presStyleIdx="0" presStyleCnt="1">
        <dgm:presLayoutVars>
          <dgm:chPref val="3"/>
        </dgm:presLayoutVars>
      </dgm:prSet>
      <dgm:spPr/>
    </dgm:pt>
    <dgm:pt modelId="{C25295D2-6822-48CF-A152-FB0679F5877F}" type="pres">
      <dgm:prSet presAssocID="{6B74DC8C-8830-46E4-9201-E52EF53C6736}" presName="rootConnector1" presStyleLbl="node1" presStyleIdx="0" presStyleCnt="0"/>
      <dgm:spPr/>
    </dgm:pt>
    <dgm:pt modelId="{1D53631C-97B7-46A7-AE03-8E385860C062}" type="pres">
      <dgm:prSet presAssocID="{6B74DC8C-8830-46E4-9201-E52EF53C6736}" presName="hierChild2" presStyleCnt="0"/>
      <dgm:spPr/>
    </dgm:pt>
    <dgm:pt modelId="{9B51D01B-668C-439D-A117-BFEB79B53417}" type="pres">
      <dgm:prSet presAssocID="{8FA37D17-2F95-4D9D-B25A-51AAEDF463AA}" presName="Name37" presStyleLbl="parChTrans1D2" presStyleIdx="0" presStyleCnt="5"/>
      <dgm:spPr/>
    </dgm:pt>
    <dgm:pt modelId="{FDF61E05-0EC8-43E4-9ECE-1FA2624C92B4}" type="pres">
      <dgm:prSet presAssocID="{0250E764-3816-477C-A062-9887DA3757AF}" presName="hierRoot2" presStyleCnt="0">
        <dgm:presLayoutVars>
          <dgm:hierBranch val="init"/>
        </dgm:presLayoutVars>
      </dgm:prSet>
      <dgm:spPr/>
    </dgm:pt>
    <dgm:pt modelId="{B04FEF83-3A37-4B79-B2FF-833F7AD6DE9C}" type="pres">
      <dgm:prSet presAssocID="{0250E764-3816-477C-A062-9887DA3757AF}" presName="rootComposite" presStyleCnt="0"/>
      <dgm:spPr/>
    </dgm:pt>
    <dgm:pt modelId="{31D5F647-C7B8-4277-AB84-9DDE1E82531D}" type="pres">
      <dgm:prSet presAssocID="{0250E764-3816-477C-A062-9887DA3757AF}" presName="rootText" presStyleLbl="node2" presStyleIdx="0" presStyleCnt="5">
        <dgm:presLayoutVars>
          <dgm:chPref val="3"/>
        </dgm:presLayoutVars>
      </dgm:prSet>
      <dgm:spPr/>
    </dgm:pt>
    <dgm:pt modelId="{8C8B0117-43B2-49F5-B3DF-C0AA57A719A7}" type="pres">
      <dgm:prSet presAssocID="{0250E764-3816-477C-A062-9887DA3757AF}" presName="rootConnector" presStyleLbl="node2" presStyleIdx="0" presStyleCnt="5"/>
      <dgm:spPr/>
    </dgm:pt>
    <dgm:pt modelId="{1384B936-B454-4758-8FAA-70BE7A5BB21B}" type="pres">
      <dgm:prSet presAssocID="{0250E764-3816-477C-A062-9887DA3757AF}" presName="hierChild4" presStyleCnt="0"/>
      <dgm:spPr/>
    </dgm:pt>
    <dgm:pt modelId="{A362406E-D4EE-46D8-B037-28693F5CAC7B}" type="pres">
      <dgm:prSet presAssocID="{0250E764-3816-477C-A062-9887DA3757AF}" presName="hierChild5" presStyleCnt="0"/>
      <dgm:spPr/>
    </dgm:pt>
    <dgm:pt modelId="{A465AA76-AAA7-4894-BFB6-814D4EB51995}" type="pres">
      <dgm:prSet presAssocID="{3EDE55B6-A990-472E-A56E-0D11B50DFD86}" presName="Name37" presStyleLbl="parChTrans1D2" presStyleIdx="1" presStyleCnt="5"/>
      <dgm:spPr/>
    </dgm:pt>
    <dgm:pt modelId="{78FF079C-E30A-4788-8A6C-FA8F246CAD5F}" type="pres">
      <dgm:prSet presAssocID="{6F8FC5B2-57A2-4411-BB6F-A2DE9937E988}" presName="hierRoot2" presStyleCnt="0">
        <dgm:presLayoutVars>
          <dgm:hierBranch val="init"/>
        </dgm:presLayoutVars>
      </dgm:prSet>
      <dgm:spPr/>
    </dgm:pt>
    <dgm:pt modelId="{76EBB9B0-3236-4BD7-9D20-EB2651248B34}" type="pres">
      <dgm:prSet presAssocID="{6F8FC5B2-57A2-4411-BB6F-A2DE9937E988}" presName="rootComposite" presStyleCnt="0"/>
      <dgm:spPr/>
    </dgm:pt>
    <dgm:pt modelId="{73DE9615-9CA4-458C-B070-F77FE354E398}" type="pres">
      <dgm:prSet presAssocID="{6F8FC5B2-57A2-4411-BB6F-A2DE9937E988}" presName="rootText" presStyleLbl="node2" presStyleIdx="1" presStyleCnt="5">
        <dgm:presLayoutVars>
          <dgm:chPref val="3"/>
        </dgm:presLayoutVars>
      </dgm:prSet>
      <dgm:spPr/>
    </dgm:pt>
    <dgm:pt modelId="{ED3749D4-577E-44AB-BABC-4A7853A193E2}" type="pres">
      <dgm:prSet presAssocID="{6F8FC5B2-57A2-4411-BB6F-A2DE9937E988}" presName="rootConnector" presStyleLbl="node2" presStyleIdx="1" presStyleCnt="5"/>
      <dgm:spPr/>
    </dgm:pt>
    <dgm:pt modelId="{B810F0C3-A549-4F0A-828F-9972AE708F8E}" type="pres">
      <dgm:prSet presAssocID="{6F8FC5B2-57A2-4411-BB6F-A2DE9937E988}" presName="hierChild4" presStyleCnt="0"/>
      <dgm:spPr/>
    </dgm:pt>
    <dgm:pt modelId="{9B5A37F3-5A6A-4CAC-B923-B25C61CD4977}" type="pres">
      <dgm:prSet presAssocID="{6F8FC5B2-57A2-4411-BB6F-A2DE9937E988}" presName="hierChild5" presStyleCnt="0"/>
      <dgm:spPr/>
    </dgm:pt>
    <dgm:pt modelId="{06193B26-FCD4-40E3-8953-FA1F26EBD670}" type="pres">
      <dgm:prSet presAssocID="{9C2A8F44-E392-48B2-B260-CEE08B628D7F}" presName="Name37" presStyleLbl="parChTrans1D2" presStyleIdx="2" presStyleCnt="5"/>
      <dgm:spPr/>
    </dgm:pt>
    <dgm:pt modelId="{1AAEC0A6-8A98-4B7C-82D5-D929AF04020C}" type="pres">
      <dgm:prSet presAssocID="{1B9A1ED2-DD5B-4E6E-8B4F-D889487340B5}" presName="hierRoot2" presStyleCnt="0">
        <dgm:presLayoutVars>
          <dgm:hierBranch val="init"/>
        </dgm:presLayoutVars>
      </dgm:prSet>
      <dgm:spPr/>
    </dgm:pt>
    <dgm:pt modelId="{6195F7C5-36CE-477E-81A2-BEEA0776BEFF}" type="pres">
      <dgm:prSet presAssocID="{1B9A1ED2-DD5B-4E6E-8B4F-D889487340B5}" presName="rootComposite" presStyleCnt="0"/>
      <dgm:spPr/>
    </dgm:pt>
    <dgm:pt modelId="{35F8F378-E4AE-4457-9DC1-81861645B367}" type="pres">
      <dgm:prSet presAssocID="{1B9A1ED2-DD5B-4E6E-8B4F-D889487340B5}" presName="rootText" presStyleLbl="node2" presStyleIdx="2" presStyleCnt="5">
        <dgm:presLayoutVars>
          <dgm:chPref val="3"/>
        </dgm:presLayoutVars>
      </dgm:prSet>
      <dgm:spPr/>
    </dgm:pt>
    <dgm:pt modelId="{38E89A01-C2CC-49F3-8162-12A389CE9F12}" type="pres">
      <dgm:prSet presAssocID="{1B9A1ED2-DD5B-4E6E-8B4F-D889487340B5}" presName="rootConnector" presStyleLbl="node2" presStyleIdx="2" presStyleCnt="5"/>
      <dgm:spPr/>
    </dgm:pt>
    <dgm:pt modelId="{F6605FC4-4490-48B1-8F9A-89F512C49C85}" type="pres">
      <dgm:prSet presAssocID="{1B9A1ED2-DD5B-4E6E-8B4F-D889487340B5}" presName="hierChild4" presStyleCnt="0"/>
      <dgm:spPr/>
    </dgm:pt>
    <dgm:pt modelId="{11604E48-AE84-4712-858F-B14F2353146D}" type="pres">
      <dgm:prSet presAssocID="{1B9A1ED2-DD5B-4E6E-8B4F-D889487340B5}" presName="hierChild5" presStyleCnt="0"/>
      <dgm:spPr/>
    </dgm:pt>
    <dgm:pt modelId="{698215BC-5D50-4D27-A17C-282E45A82C91}" type="pres">
      <dgm:prSet presAssocID="{E6C28442-A9EA-4439-80B1-AF580818AC21}" presName="Name37" presStyleLbl="parChTrans1D2" presStyleIdx="3" presStyleCnt="5"/>
      <dgm:spPr/>
    </dgm:pt>
    <dgm:pt modelId="{DD5FFD9A-E4B2-449C-94EC-F0263DE91445}" type="pres">
      <dgm:prSet presAssocID="{CADAB714-164A-45C8-B729-E7D28FF58D6E}" presName="hierRoot2" presStyleCnt="0">
        <dgm:presLayoutVars>
          <dgm:hierBranch val="init"/>
        </dgm:presLayoutVars>
      </dgm:prSet>
      <dgm:spPr/>
    </dgm:pt>
    <dgm:pt modelId="{884BC98B-4329-439C-964A-DBCE458F4EDC}" type="pres">
      <dgm:prSet presAssocID="{CADAB714-164A-45C8-B729-E7D28FF58D6E}" presName="rootComposite" presStyleCnt="0"/>
      <dgm:spPr/>
    </dgm:pt>
    <dgm:pt modelId="{5AA5D68A-5BE3-4E7B-A15A-DED00FC83B33}" type="pres">
      <dgm:prSet presAssocID="{CADAB714-164A-45C8-B729-E7D28FF58D6E}" presName="rootText" presStyleLbl="node2" presStyleIdx="3" presStyleCnt="5">
        <dgm:presLayoutVars>
          <dgm:chPref val="3"/>
        </dgm:presLayoutVars>
      </dgm:prSet>
      <dgm:spPr/>
    </dgm:pt>
    <dgm:pt modelId="{926805C1-613C-4F51-A73C-3F7084A8B7A5}" type="pres">
      <dgm:prSet presAssocID="{CADAB714-164A-45C8-B729-E7D28FF58D6E}" presName="rootConnector" presStyleLbl="node2" presStyleIdx="3" presStyleCnt="5"/>
      <dgm:spPr/>
    </dgm:pt>
    <dgm:pt modelId="{90D8E9FA-5E34-4209-A534-12E76049ABEC}" type="pres">
      <dgm:prSet presAssocID="{CADAB714-164A-45C8-B729-E7D28FF58D6E}" presName="hierChild4" presStyleCnt="0"/>
      <dgm:spPr/>
    </dgm:pt>
    <dgm:pt modelId="{7C4F749E-6C91-40BD-A5E4-B266AE99803B}" type="pres">
      <dgm:prSet presAssocID="{CADAB714-164A-45C8-B729-E7D28FF58D6E}" presName="hierChild5" presStyleCnt="0"/>
      <dgm:spPr/>
    </dgm:pt>
    <dgm:pt modelId="{D4F6F3EB-D780-4BA8-BAD0-3B092FF22976}" type="pres">
      <dgm:prSet presAssocID="{F76F9ED0-BC51-4B4C-9844-AF2009D20BC8}" presName="Name37" presStyleLbl="parChTrans1D2" presStyleIdx="4" presStyleCnt="5"/>
      <dgm:spPr/>
    </dgm:pt>
    <dgm:pt modelId="{37EBF5D6-9583-4F27-B7AF-666B49D5A5BB}" type="pres">
      <dgm:prSet presAssocID="{045528C0-B899-439E-835E-12D54330AC6F}" presName="hierRoot2" presStyleCnt="0">
        <dgm:presLayoutVars>
          <dgm:hierBranch val="init"/>
        </dgm:presLayoutVars>
      </dgm:prSet>
      <dgm:spPr/>
    </dgm:pt>
    <dgm:pt modelId="{2B725653-2E3F-4292-BC5F-1F8C72599862}" type="pres">
      <dgm:prSet presAssocID="{045528C0-B899-439E-835E-12D54330AC6F}" presName="rootComposite" presStyleCnt="0"/>
      <dgm:spPr/>
    </dgm:pt>
    <dgm:pt modelId="{B718AB69-957E-456C-BD41-0E8DDF91E646}" type="pres">
      <dgm:prSet presAssocID="{045528C0-B899-439E-835E-12D54330AC6F}" presName="rootText" presStyleLbl="node2" presStyleIdx="4" presStyleCnt="5">
        <dgm:presLayoutVars>
          <dgm:chPref val="3"/>
        </dgm:presLayoutVars>
      </dgm:prSet>
      <dgm:spPr/>
    </dgm:pt>
    <dgm:pt modelId="{A47CFA40-5143-4A9C-BFBC-98AD753D9E5D}" type="pres">
      <dgm:prSet presAssocID="{045528C0-B899-439E-835E-12D54330AC6F}" presName="rootConnector" presStyleLbl="node2" presStyleIdx="4" presStyleCnt="5"/>
      <dgm:spPr/>
    </dgm:pt>
    <dgm:pt modelId="{0D12BE8D-4193-4C9A-BE06-EFBA1BE6F3E9}" type="pres">
      <dgm:prSet presAssocID="{045528C0-B899-439E-835E-12D54330AC6F}" presName="hierChild4" presStyleCnt="0"/>
      <dgm:spPr/>
    </dgm:pt>
    <dgm:pt modelId="{B849C0EA-A3EC-49AC-AA8D-47CF60B50316}" type="pres">
      <dgm:prSet presAssocID="{045528C0-B899-439E-835E-12D54330AC6F}" presName="hierChild5" presStyleCnt="0"/>
      <dgm:spPr/>
    </dgm:pt>
    <dgm:pt modelId="{1F81E199-8A9C-4A12-B4B6-79A9BCB9782F}" type="pres">
      <dgm:prSet presAssocID="{6B74DC8C-8830-46E4-9201-E52EF53C6736}" presName="hierChild3" presStyleCnt="0"/>
      <dgm:spPr/>
    </dgm:pt>
  </dgm:ptLst>
  <dgm:cxnLst>
    <dgm:cxn modelId="{F078AD02-5DC1-4B39-8B57-42B45188E792}" srcId="{6B74DC8C-8830-46E4-9201-E52EF53C6736}" destId="{045528C0-B899-439E-835E-12D54330AC6F}" srcOrd="4" destOrd="0" parTransId="{F76F9ED0-BC51-4B4C-9844-AF2009D20BC8}" sibTransId="{4CA370D6-601A-4C49-AE22-315327B53558}"/>
    <dgm:cxn modelId="{388D380B-4260-4057-93B0-15AADB9FA53F}" type="presOf" srcId="{0250E764-3816-477C-A062-9887DA3757AF}" destId="{31D5F647-C7B8-4277-AB84-9DDE1E82531D}" srcOrd="0" destOrd="0" presId="urn:microsoft.com/office/officeart/2005/8/layout/orgChart1"/>
    <dgm:cxn modelId="{8109ED13-1E37-44D2-89F7-86768759115F}" type="presOf" srcId="{9C2A8F44-E392-48B2-B260-CEE08B628D7F}" destId="{06193B26-FCD4-40E3-8953-FA1F26EBD670}" srcOrd="0" destOrd="0" presId="urn:microsoft.com/office/officeart/2005/8/layout/orgChart1"/>
    <dgm:cxn modelId="{2A741515-478F-46F2-A9C6-13DE1C32CD1C}" srcId="{6B74DC8C-8830-46E4-9201-E52EF53C6736}" destId="{1B9A1ED2-DD5B-4E6E-8B4F-D889487340B5}" srcOrd="2" destOrd="0" parTransId="{9C2A8F44-E392-48B2-B260-CEE08B628D7F}" sibTransId="{1C21B0D9-02AE-4076-89A2-AE2A5284D0AE}"/>
    <dgm:cxn modelId="{32E2191F-3442-41B4-8DDA-FEB8031A80B6}" type="presOf" srcId="{1B9A1ED2-DD5B-4E6E-8B4F-D889487340B5}" destId="{38E89A01-C2CC-49F3-8162-12A389CE9F12}" srcOrd="1" destOrd="0" presId="urn:microsoft.com/office/officeart/2005/8/layout/orgChart1"/>
    <dgm:cxn modelId="{13706E21-AC58-45A4-860A-6E2F99C23926}" type="presOf" srcId="{3EDE55B6-A990-472E-A56E-0D11B50DFD86}" destId="{A465AA76-AAA7-4894-BFB6-814D4EB51995}" srcOrd="0" destOrd="0" presId="urn:microsoft.com/office/officeart/2005/8/layout/orgChart1"/>
    <dgm:cxn modelId="{1A590822-0D32-461C-8585-9395C0958567}" srcId="{6B74DC8C-8830-46E4-9201-E52EF53C6736}" destId="{6F8FC5B2-57A2-4411-BB6F-A2DE9937E988}" srcOrd="1" destOrd="0" parTransId="{3EDE55B6-A990-472E-A56E-0D11B50DFD86}" sibTransId="{EDD95388-B2F8-4C7D-B08F-477B3828C214}"/>
    <dgm:cxn modelId="{D22AE622-3AA3-471E-827A-B57A09E7F98D}" type="presOf" srcId="{E6C28442-A9EA-4439-80B1-AF580818AC21}" destId="{698215BC-5D50-4D27-A17C-282E45A82C91}" srcOrd="0" destOrd="0" presId="urn:microsoft.com/office/officeart/2005/8/layout/orgChart1"/>
    <dgm:cxn modelId="{F2645F2B-66D4-4625-AD66-404A2B65DCB1}" type="presOf" srcId="{CADAB714-164A-45C8-B729-E7D28FF58D6E}" destId="{926805C1-613C-4F51-A73C-3F7084A8B7A5}" srcOrd="1" destOrd="0" presId="urn:microsoft.com/office/officeart/2005/8/layout/orgChart1"/>
    <dgm:cxn modelId="{E4C64C39-70F0-40D1-AE8F-82F65DF59801}" type="presOf" srcId="{CADAB714-164A-45C8-B729-E7D28FF58D6E}" destId="{5AA5D68A-5BE3-4E7B-A15A-DED00FC83B33}" srcOrd="0" destOrd="0" presId="urn:microsoft.com/office/officeart/2005/8/layout/orgChart1"/>
    <dgm:cxn modelId="{B042F161-26FE-41E7-B859-DEE17D8674D5}" type="presOf" srcId="{6F8FC5B2-57A2-4411-BB6F-A2DE9937E988}" destId="{ED3749D4-577E-44AB-BABC-4A7853A193E2}" srcOrd="1" destOrd="0" presId="urn:microsoft.com/office/officeart/2005/8/layout/orgChart1"/>
    <dgm:cxn modelId="{8C9D4049-A20E-4F98-B4EE-95F1DDC0EEDC}" type="presOf" srcId="{045528C0-B899-439E-835E-12D54330AC6F}" destId="{A47CFA40-5143-4A9C-BFBC-98AD753D9E5D}" srcOrd="1" destOrd="0" presId="urn:microsoft.com/office/officeart/2005/8/layout/orgChart1"/>
    <dgm:cxn modelId="{DFFD7E4F-2FAC-4F66-83B8-43CEFCCF8236}" type="presOf" srcId="{6B74DC8C-8830-46E4-9201-E52EF53C6736}" destId="{805CA347-E6A6-4755-AA73-EDA99E3D8AED}" srcOrd="0" destOrd="0" presId="urn:microsoft.com/office/officeart/2005/8/layout/orgChart1"/>
    <dgm:cxn modelId="{14DA157B-FEE9-40D0-A3CC-99A0A3CBB408}" srcId="{6B74DC8C-8830-46E4-9201-E52EF53C6736}" destId="{0250E764-3816-477C-A062-9887DA3757AF}" srcOrd="0" destOrd="0" parTransId="{8FA37D17-2F95-4D9D-B25A-51AAEDF463AA}" sibTransId="{E95F5347-742D-4C35-8F56-158FFEB79D15}"/>
    <dgm:cxn modelId="{D953BF95-40AA-4308-B18C-C096BD4D9535}" type="presOf" srcId="{1B9A1ED2-DD5B-4E6E-8B4F-D889487340B5}" destId="{35F8F378-E4AE-4457-9DC1-81861645B367}" srcOrd="0" destOrd="0" presId="urn:microsoft.com/office/officeart/2005/8/layout/orgChart1"/>
    <dgm:cxn modelId="{A34CAD9A-B8CD-4A9A-A73F-3549E00916C4}" srcId="{F71AC3CE-58FE-43F0-8BD6-4EA408D9DCC5}" destId="{6B74DC8C-8830-46E4-9201-E52EF53C6736}" srcOrd="0" destOrd="0" parTransId="{0EAC13E2-9826-4E75-A018-2B35C9F84574}" sibTransId="{08EE9DFC-D194-4412-AE95-1BDC26BC2A80}"/>
    <dgm:cxn modelId="{3B2541B5-8DFB-49C4-A3E1-242DE4DDCA0B}" type="presOf" srcId="{045528C0-B899-439E-835E-12D54330AC6F}" destId="{B718AB69-957E-456C-BD41-0E8DDF91E646}" srcOrd="0" destOrd="0" presId="urn:microsoft.com/office/officeart/2005/8/layout/orgChart1"/>
    <dgm:cxn modelId="{0F2918BB-3A08-4CD4-A5F0-AD1C8535B166}" type="presOf" srcId="{F76F9ED0-BC51-4B4C-9844-AF2009D20BC8}" destId="{D4F6F3EB-D780-4BA8-BAD0-3B092FF22976}" srcOrd="0" destOrd="0" presId="urn:microsoft.com/office/officeart/2005/8/layout/orgChart1"/>
    <dgm:cxn modelId="{B0EBEDC8-A57B-44B4-8C5F-59DDA433437E}" type="presOf" srcId="{F71AC3CE-58FE-43F0-8BD6-4EA408D9DCC5}" destId="{7B874EA9-C4F5-45F8-BFBE-AB881324B713}" srcOrd="0" destOrd="0" presId="urn:microsoft.com/office/officeart/2005/8/layout/orgChart1"/>
    <dgm:cxn modelId="{56ABF0C8-AA46-46CE-93D7-1744D41969CE}" type="presOf" srcId="{6F8FC5B2-57A2-4411-BB6F-A2DE9937E988}" destId="{73DE9615-9CA4-458C-B070-F77FE354E398}" srcOrd="0" destOrd="0" presId="urn:microsoft.com/office/officeart/2005/8/layout/orgChart1"/>
    <dgm:cxn modelId="{D2F073EA-5696-44F2-8FA9-217BF66F5172}" srcId="{6B74DC8C-8830-46E4-9201-E52EF53C6736}" destId="{CADAB714-164A-45C8-B729-E7D28FF58D6E}" srcOrd="3" destOrd="0" parTransId="{E6C28442-A9EA-4439-80B1-AF580818AC21}" sibTransId="{08CD815B-6F05-42FF-BCD4-967595A2FAE8}"/>
    <dgm:cxn modelId="{3D10E6F1-AF5B-46AF-B102-0D8CCD5E9803}" type="presOf" srcId="{6B74DC8C-8830-46E4-9201-E52EF53C6736}" destId="{C25295D2-6822-48CF-A152-FB0679F5877F}" srcOrd="1" destOrd="0" presId="urn:microsoft.com/office/officeart/2005/8/layout/orgChart1"/>
    <dgm:cxn modelId="{E2D299F9-D7B5-4745-B465-195EF5CC5A97}" type="presOf" srcId="{8FA37D17-2F95-4D9D-B25A-51AAEDF463AA}" destId="{9B51D01B-668C-439D-A117-BFEB79B53417}" srcOrd="0" destOrd="0" presId="urn:microsoft.com/office/officeart/2005/8/layout/orgChart1"/>
    <dgm:cxn modelId="{7C2A72FA-3BCC-419D-8064-5E13DAD4EF50}" type="presOf" srcId="{0250E764-3816-477C-A062-9887DA3757AF}" destId="{8C8B0117-43B2-49F5-B3DF-C0AA57A719A7}" srcOrd="1" destOrd="0" presId="urn:microsoft.com/office/officeart/2005/8/layout/orgChart1"/>
    <dgm:cxn modelId="{A24A672D-0532-45D2-BAFC-FD8434A00B06}" type="presParOf" srcId="{7B874EA9-C4F5-45F8-BFBE-AB881324B713}" destId="{64FA3FF7-94C2-4C4B-A567-F556CB15E517}" srcOrd="0" destOrd="0" presId="urn:microsoft.com/office/officeart/2005/8/layout/orgChart1"/>
    <dgm:cxn modelId="{A3B232E1-A117-47FE-8852-6DF0325640DE}" type="presParOf" srcId="{64FA3FF7-94C2-4C4B-A567-F556CB15E517}" destId="{3E6E99E3-C9DE-4279-A8B7-749246D7F6AE}" srcOrd="0" destOrd="0" presId="urn:microsoft.com/office/officeart/2005/8/layout/orgChart1"/>
    <dgm:cxn modelId="{1DDFB52A-788C-45C8-B090-6CD1D54A2D39}" type="presParOf" srcId="{3E6E99E3-C9DE-4279-A8B7-749246D7F6AE}" destId="{805CA347-E6A6-4755-AA73-EDA99E3D8AED}" srcOrd="0" destOrd="0" presId="urn:microsoft.com/office/officeart/2005/8/layout/orgChart1"/>
    <dgm:cxn modelId="{7C865B53-3369-47FF-A879-8B79E651685C}" type="presParOf" srcId="{3E6E99E3-C9DE-4279-A8B7-749246D7F6AE}" destId="{C25295D2-6822-48CF-A152-FB0679F5877F}" srcOrd="1" destOrd="0" presId="urn:microsoft.com/office/officeart/2005/8/layout/orgChart1"/>
    <dgm:cxn modelId="{CE8942F0-399B-4F9B-A770-D1445BB79B46}" type="presParOf" srcId="{64FA3FF7-94C2-4C4B-A567-F556CB15E517}" destId="{1D53631C-97B7-46A7-AE03-8E385860C062}" srcOrd="1" destOrd="0" presId="urn:microsoft.com/office/officeart/2005/8/layout/orgChart1"/>
    <dgm:cxn modelId="{28716A05-2A28-4A7D-AE83-9AFC2CB0C7A6}" type="presParOf" srcId="{1D53631C-97B7-46A7-AE03-8E385860C062}" destId="{9B51D01B-668C-439D-A117-BFEB79B53417}" srcOrd="0" destOrd="0" presId="urn:microsoft.com/office/officeart/2005/8/layout/orgChart1"/>
    <dgm:cxn modelId="{AC9186CF-4F15-4442-9022-77A1D9FE8B14}" type="presParOf" srcId="{1D53631C-97B7-46A7-AE03-8E385860C062}" destId="{FDF61E05-0EC8-43E4-9ECE-1FA2624C92B4}" srcOrd="1" destOrd="0" presId="urn:microsoft.com/office/officeart/2005/8/layout/orgChart1"/>
    <dgm:cxn modelId="{343A0F00-F7FB-49DD-BC9A-1CFA089101BB}" type="presParOf" srcId="{FDF61E05-0EC8-43E4-9ECE-1FA2624C92B4}" destId="{B04FEF83-3A37-4B79-B2FF-833F7AD6DE9C}" srcOrd="0" destOrd="0" presId="urn:microsoft.com/office/officeart/2005/8/layout/orgChart1"/>
    <dgm:cxn modelId="{02193571-DBC7-4672-8647-98D554971D3D}" type="presParOf" srcId="{B04FEF83-3A37-4B79-B2FF-833F7AD6DE9C}" destId="{31D5F647-C7B8-4277-AB84-9DDE1E82531D}" srcOrd="0" destOrd="0" presId="urn:microsoft.com/office/officeart/2005/8/layout/orgChart1"/>
    <dgm:cxn modelId="{8247D170-DA2D-4531-83D9-A7A692F8F387}" type="presParOf" srcId="{B04FEF83-3A37-4B79-B2FF-833F7AD6DE9C}" destId="{8C8B0117-43B2-49F5-B3DF-C0AA57A719A7}" srcOrd="1" destOrd="0" presId="urn:microsoft.com/office/officeart/2005/8/layout/orgChart1"/>
    <dgm:cxn modelId="{5DD16EA5-BF32-4F05-82D8-653E31CD74CE}" type="presParOf" srcId="{FDF61E05-0EC8-43E4-9ECE-1FA2624C92B4}" destId="{1384B936-B454-4758-8FAA-70BE7A5BB21B}" srcOrd="1" destOrd="0" presId="urn:microsoft.com/office/officeart/2005/8/layout/orgChart1"/>
    <dgm:cxn modelId="{7BCDF815-F3FA-4A8D-8824-17103761113E}" type="presParOf" srcId="{FDF61E05-0EC8-43E4-9ECE-1FA2624C92B4}" destId="{A362406E-D4EE-46D8-B037-28693F5CAC7B}" srcOrd="2" destOrd="0" presId="urn:microsoft.com/office/officeart/2005/8/layout/orgChart1"/>
    <dgm:cxn modelId="{0546A818-3A36-4125-8BC6-08039B66F727}" type="presParOf" srcId="{1D53631C-97B7-46A7-AE03-8E385860C062}" destId="{A465AA76-AAA7-4894-BFB6-814D4EB51995}" srcOrd="2" destOrd="0" presId="urn:microsoft.com/office/officeart/2005/8/layout/orgChart1"/>
    <dgm:cxn modelId="{FFA0FB17-690A-4D93-ABE3-8AB0C58FC82C}" type="presParOf" srcId="{1D53631C-97B7-46A7-AE03-8E385860C062}" destId="{78FF079C-E30A-4788-8A6C-FA8F246CAD5F}" srcOrd="3" destOrd="0" presId="urn:microsoft.com/office/officeart/2005/8/layout/orgChart1"/>
    <dgm:cxn modelId="{8E731F62-0E7D-490E-89B8-FA7124A10893}" type="presParOf" srcId="{78FF079C-E30A-4788-8A6C-FA8F246CAD5F}" destId="{76EBB9B0-3236-4BD7-9D20-EB2651248B34}" srcOrd="0" destOrd="0" presId="urn:microsoft.com/office/officeart/2005/8/layout/orgChart1"/>
    <dgm:cxn modelId="{76CE6AA5-5797-441A-AC69-6BBDA855F278}" type="presParOf" srcId="{76EBB9B0-3236-4BD7-9D20-EB2651248B34}" destId="{73DE9615-9CA4-458C-B070-F77FE354E398}" srcOrd="0" destOrd="0" presId="urn:microsoft.com/office/officeart/2005/8/layout/orgChart1"/>
    <dgm:cxn modelId="{C1A68B37-82AC-407B-9B2C-0185FF8E1249}" type="presParOf" srcId="{76EBB9B0-3236-4BD7-9D20-EB2651248B34}" destId="{ED3749D4-577E-44AB-BABC-4A7853A193E2}" srcOrd="1" destOrd="0" presId="urn:microsoft.com/office/officeart/2005/8/layout/orgChart1"/>
    <dgm:cxn modelId="{8979F880-1D69-4C27-ABE8-EA39F5587734}" type="presParOf" srcId="{78FF079C-E30A-4788-8A6C-FA8F246CAD5F}" destId="{B810F0C3-A549-4F0A-828F-9972AE708F8E}" srcOrd="1" destOrd="0" presId="urn:microsoft.com/office/officeart/2005/8/layout/orgChart1"/>
    <dgm:cxn modelId="{BDE889DC-348E-4CA6-B4A1-4AED6D4C843C}" type="presParOf" srcId="{78FF079C-E30A-4788-8A6C-FA8F246CAD5F}" destId="{9B5A37F3-5A6A-4CAC-B923-B25C61CD4977}" srcOrd="2" destOrd="0" presId="urn:microsoft.com/office/officeart/2005/8/layout/orgChart1"/>
    <dgm:cxn modelId="{7A4E66D3-726A-4E1B-9164-534ED8DF1FC3}" type="presParOf" srcId="{1D53631C-97B7-46A7-AE03-8E385860C062}" destId="{06193B26-FCD4-40E3-8953-FA1F26EBD670}" srcOrd="4" destOrd="0" presId="urn:microsoft.com/office/officeart/2005/8/layout/orgChart1"/>
    <dgm:cxn modelId="{D222B53C-BBE7-45C1-8B1F-57C7F4ABEF1F}" type="presParOf" srcId="{1D53631C-97B7-46A7-AE03-8E385860C062}" destId="{1AAEC0A6-8A98-4B7C-82D5-D929AF04020C}" srcOrd="5" destOrd="0" presId="urn:microsoft.com/office/officeart/2005/8/layout/orgChart1"/>
    <dgm:cxn modelId="{1CC2050B-5C8E-4F2F-954D-0237C0A06ABE}" type="presParOf" srcId="{1AAEC0A6-8A98-4B7C-82D5-D929AF04020C}" destId="{6195F7C5-36CE-477E-81A2-BEEA0776BEFF}" srcOrd="0" destOrd="0" presId="urn:microsoft.com/office/officeart/2005/8/layout/orgChart1"/>
    <dgm:cxn modelId="{35980325-4F46-4C0C-9220-6F680522E7D7}" type="presParOf" srcId="{6195F7C5-36CE-477E-81A2-BEEA0776BEFF}" destId="{35F8F378-E4AE-4457-9DC1-81861645B367}" srcOrd="0" destOrd="0" presId="urn:microsoft.com/office/officeart/2005/8/layout/orgChart1"/>
    <dgm:cxn modelId="{DE35E36C-4367-41D3-B216-EF8F883532E4}" type="presParOf" srcId="{6195F7C5-36CE-477E-81A2-BEEA0776BEFF}" destId="{38E89A01-C2CC-49F3-8162-12A389CE9F12}" srcOrd="1" destOrd="0" presId="urn:microsoft.com/office/officeart/2005/8/layout/orgChart1"/>
    <dgm:cxn modelId="{CB02D355-0D4B-4FF5-B3C1-593BC1FB15F4}" type="presParOf" srcId="{1AAEC0A6-8A98-4B7C-82D5-D929AF04020C}" destId="{F6605FC4-4490-48B1-8F9A-89F512C49C85}" srcOrd="1" destOrd="0" presId="urn:microsoft.com/office/officeart/2005/8/layout/orgChart1"/>
    <dgm:cxn modelId="{2D03B5AA-1DDD-424C-8945-E3477B0F3A9A}" type="presParOf" srcId="{1AAEC0A6-8A98-4B7C-82D5-D929AF04020C}" destId="{11604E48-AE84-4712-858F-B14F2353146D}" srcOrd="2" destOrd="0" presId="urn:microsoft.com/office/officeart/2005/8/layout/orgChart1"/>
    <dgm:cxn modelId="{775E2094-8628-4F5A-9417-482A667FD5BA}" type="presParOf" srcId="{1D53631C-97B7-46A7-AE03-8E385860C062}" destId="{698215BC-5D50-4D27-A17C-282E45A82C91}" srcOrd="6" destOrd="0" presId="urn:microsoft.com/office/officeart/2005/8/layout/orgChart1"/>
    <dgm:cxn modelId="{F0298307-8DAD-4BC1-A26F-831F6C663FC4}" type="presParOf" srcId="{1D53631C-97B7-46A7-AE03-8E385860C062}" destId="{DD5FFD9A-E4B2-449C-94EC-F0263DE91445}" srcOrd="7" destOrd="0" presId="urn:microsoft.com/office/officeart/2005/8/layout/orgChart1"/>
    <dgm:cxn modelId="{B6CCA1C7-A284-4AAE-B5E0-4C8A140EEDB5}" type="presParOf" srcId="{DD5FFD9A-E4B2-449C-94EC-F0263DE91445}" destId="{884BC98B-4329-439C-964A-DBCE458F4EDC}" srcOrd="0" destOrd="0" presId="urn:microsoft.com/office/officeart/2005/8/layout/orgChart1"/>
    <dgm:cxn modelId="{958B88D0-91F0-45AD-9C20-9FFBFA6C5E3B}" type="presParOf" srcId="{884BC98B-4329-439C-964A-DBCE458F4EDC}" destId="{5AA5D68A-5BE3-4E7B-A15A-DED00FC83B33}" srcOrd="0" destOrd="0" presId="urn:microsoft.com/office/officeart/2005/8/layout/orgChart1"/>
    <dgm:cxn modelId="{5DB00085-E878-4E66-93B6-195959A31288}" type="presParOf" srcId="{884BC98B-4329-439C-964A-DBCE458F4EDC}" destId="{926805C1-613C-4F51-A73C-3F7084A8B7A5}" srcOrd="1" destOrd="0" presId="urn:microsoft.com/office/officeart/2005/8/layout/orgChart1"/>
    <dgm:cxn modelId="{298FD033-D454-4F40-B2FE-E09CA5CF199B}" type="presParOf" srcId="{DD5FFD9A-E4B2-449C-94EC-F0263DE91445}" destId="{90D8E9FA-5E34-4209-A534-12E76049ABEC}" srcOrd="1" destOrd="0" presId="urn:microsoft.com/office/officeart/2005/8/layout/orgChart1"/>
    <dgm:cxn modelId="{8C6618DD-BFA4-42F4-B1EA-5EF4A614B911}" type="presParOf" srcId="{DD5FFD9A-E4B2-449C-94EC-F0263DE91445}" destId="{7C4F749E-6C91-40BD-A5E4-B266AE99803B}" srcOrd="2" destOrd="0" presId="urn:microsoft.com/office/officeart/2005/8/layout/orgChart1"/>
    <dgm:cxn modelId="{DDDE4DCC-0A18-4439-B3B5-813F837B6B52}" type="presParOf" srcId="{1D53631C-97B7-46A7-AE03-8E385860C062}" destId="{D4F6F3EB-D780-4BA8-BAD0-3B092FF22976}" srcOrd="8" destOrd="0" presId="urn:microsoft.com/office/officeart/2005/8/layout/orgChart1"/>
    <dgm:cxn modelId="{CB6EFD15-5A02-4577-87B0-BB947BD23F48}" type="presParOf" srcId="{1D53631C-97B7-46A7-AE03-8E385860C062}" destId="{37EBF5D6-9583-4F27-B7AF-666B49D5A5BB}" srcOrd="9" destOrd="0" presId="urn:microsoft.com/office/officeart/2005/8/layout/orgChart1"/>
    <dgm:cxn modelId="{80C1A16D-1C8F-40BE-874E-897DBCBD2C8F}" type="presParOf" srcId="{37EBF5D6-9583-4F27-B7AF-666B49D5A5BB}" destId="{2B725653-2E3F-4292-BC5F-1F8C72599862}" srcOrd="0" destOrd="0" presId="urn:microsoft.com/office/officeart/2005/8/layout/orgChart1"/>
    <dgm:cxn modelId="{B52E12F3-2803-4264-9196-405A3D07776A}" type="presParOf" srcId="{2B725653-2E3F-4292-BC5F-1F8C72599862}" destId="{B718AB69-957E-456C-BD41-0E8DDF91E646}" srcOrd="0" destOrd="0" presId="urn:microsoft.com/office/officeart/2005/8/layout/orgChart1"/>
    <dgm:cxn modelId="{B3E4F2E0-A24C-49D1-BABD-417A79598B55}" type="presParOf" srcId="{2B725653-2E3F-4292-BC5F-1F8C72599862}" destId="{A47CFA40-5143-4A9C-BFBC-98AD753D9E5D}" srcOrd="1" destOrd="0" presId="urn:microsoft.com/office/officeart/2005/8/layout/orgChart1"/>
    <dgm:cxn modelId="{25B52AE0-97B6-4AD3-94FA-DE80D707680B}" type="presParOf" srcId="{37EBF5D6-9583-4F27-B7AF-666B49D5A5BB}" destId="{0D12BE8D-4193-4C9A-BE06-EFBA1BE6F3E9}" srcOrd="1" destOrd="0" presId="urn:microsoft.com/office/officeart/2005/8/layout/orgChart1"/>
    <dgm:cxn modelId="{811A4015-D7E6-42A8-9FA0-A66B0BB783B5}" type="presParOf" srcId="{37EBF5D6-9583-4F27-B7AF-666B49D5A5BB}" destId="{B849C0EA-A3EC-49AC-AA8D-47CF60B50316}" srcOrd="2" destOrd="0" presId="urn:microsoft.com/office/officeart/2005/8/layout/orgChart1"/>
    <dgm:cxn modelId="{7F43D507-867F-4AAF-97D4-EF201036F341}" type="presParOf" srcId="{64FA3FF7-94C2-4C4B-A567-F556CB15E517}" destId="{1F81E199-8A9C-4A12-B4B6-79A9BCB9782F}"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CEDFA1-98D8-4577-885E-3EF7AB1DFAAC}" type="doc">
      <dgm:prSet loTypeId="urn:microsoft.com/office/officeart/2005/8/layout/hProcess3" loCatId="process" qsTypeId="urn:microsoft.com/office/officeart/2005/8/quickstyle/simple1" qsCatId="simple" csTypeId="urn:microsoft.com/office/officeart/2005/8/colors/colorful1" csCatId="colorful" phldr="1"/>
      <dgm:spPr/>
    </dgm:pt>
    <dgm:pt modelId="{78719EAA-C835-44C8-AAF5-5B1735C1AFC2}">
      <dgm:prSet phldrT="[Text]"/>
      <dgm:spPr/>
      <dgm:t>
        <a:bodyPr/>
        <a:lstStyle/>
        <a:p>
          <a:r>
            <a:rPr lang="en-ZA" dirty="0"/>
            <a:t>US &amp; UK guidelines</a:t>
          </a:r>
        </a:p>
      </dgm:t>
    </dgm:pt>
    <dgm:pt modelId="{BA8A9F4D-E5C1-49A7-A929-00FCB45926BA}" type="parTrans" cxnId="{20341550-ABCE-4B50-A00B-23B3508A3B06}">
      <dgm:prSet/>
      <dgm:spPr/>
      <dgm:t>
        <a:bodyPr/>
        <a:lstStyle/>
        <a:p>
          <a:endParaRPr lang="en-ZA"/>
        </a:p>
      </dgm:t>
    </dgm:pt>
    <dgm:pt modelId="{C7FC2D6D-4D5F-46BD-A0C3-0AEF2EC7B51F}" type="sibTrans" cxnId="{20341550-ABCE-4B50-A00B-23B3508A3B06}">
      <dgm:prSet/>
      <dgm:spPr/>
      <dgm:t>
        <a:bodyPr/>
        <a:lstStyle/>
        <a:p>
          <a:endParaRPr lang="en-ZA"/>
        </a:p>
      </dgm:t>
    </dgm:pt>
    <dgm:pt modelId="{45B16E98-29EB-4931-A77A-F94F7D756421}" type="pres">
      <dgm:prSet presAssocID="{93CEDFA1-98D8-4577-885E-3EF7AB1DFAAC}" presName="Name0" presStyleCnt="0">
        <dgm:presLayoutVars>
          <dgm:dir/>
          <dgm:animLvl val="lvl"/>
          <dgm:resizeHandles val="exact"/>
        </dgm:presLayoutVars>
      </dgm:prSet>
      <dgm:spPr/>
    </dgm:pt>
    <dgm:pt modelId="{33671E51-D0B8-40CB-BB4E-6BFB34A4E7E2}" type="pres">
      <dgm:prSet presAssocID="{93CEDFA1-98D8-4577-885E-3EF7AB1DFAAC}" presName="dummy" presStyleCnt="0"/>
      <dgm:spPr/>
    </dgm:pt>
    <dgm:pt modelId="{27BAFADA-9374-4912-9969-8A6D775AE9FF}" type="pres">
      <dgm:prSet presAssocID="{93CEDFA1-98D8-4577-885E-3EF7AB1DFAAC}" presName="linH" presStyleCnt="0"/>
      <dgm:spPr/>
    </dgm:pt>
    <dgm:pt modelId="{C4CF6E0A-5DA7-4821-B30A-90C0F690D75C}" type="pres">
      <dgm:prSet presAssocID="{93CEDFA1-98D8-4577-885E-3EF7AB1DFAAC}" presName="padding1" presStyleCnt="0"/>
      <dgm:spPr/>
    </dgm:pt>
    <dgm:pt modelId="{E649E011-12BD-4BCB-9586-8F030D8AC968}" type="pres">
      <dgm:prSet presAssocID="{78719EAA-C835-44C8-AAF5-5B1735C1AFC2}" presName="linV" presStyleCnt="0"/>
      <dgm:spPr/>
    </dgm:pt>
    <dgm:pt modelId="{A986E499-2267-43CF-85AB-52AAEC15F3A3}" type="pres">
      <dgm:prSet presAssocID="{78719EAA-C835-44C8-AAF5-5B1735C1AFC2}" presName="spVertical1" presStyleCnt="0"/>
      <dgm:spPr/>
    </dgm:pt>
    <dgm:pt modelId="{38378360-D029-4C3A-B90E-27489DE9BF2F}" type="pres">
      <dgm:prSet presAssocID="{78719EAA-C835-44C8-AAF5-5B1735C1AFC2}" presName="parTx" presStyleLbl="revTx" presStyleIdx="0" presStyleCnt="1">
        <dgm:presLayoutVars>
          <dgm:chMax val="0"/>
          <dgm:chPref val="0"/>
          <dgm:bulletEnabled val="1"/>
        </dgm:presLayoutVars>
      </dgm:prSet>
      <dgm:spPr/>
    </dgm:pt>
    <dgm:pt modelId="{3CE86F9D-6036-4D19-8760-875464E2D244}" type="pres">
      <dgm:prSet presAssocID="{78719EAA-C835-44C8-AAF5-5B1735C1AFC2}" presName="spVertical2" presStyleCnt="0"/>
      <dgm:spPr/>
    </dgm:pt>
    <dgm:pt modelId="{805936DD-FF26-478F-A6ED-65372F053B00}" type="pres">
      <dgm:prSet presAssocID="{78719EAA-C835-44C8-AAF5-5B1735C1AFC2}" presName="spVertical3" presStyleCnt="0"/>
      <dgm:spPr/>
    </dgm:pt>
    <dgm:pt modelId="{1C530F88-B5AD-4D95-8FB1-D0B5861F976A}" type="pres">
      <dgm:prSet presAssocID="{93CEDFA1-98D8-4577-885E-3EF7AB1DFAAC}" presName="padding2" presStyleCnt="0"/>
      <dgm:spPr/>
    </dgm:pt>
    <dgm:pt modelId="{2295D30A-8EB9-4CC8-A049-B1C1194B144E}" type="pres">
      <dgm:prSet presAssocID="{93CEDFA1-98D8-4577-885E-3EF7AB1DFAAC}" presName="negArrow" presStyleCnt="0"/>
      <dgm:spPr/>
    </dgm:pt>
    <dgm:pt modelId="{B68AD3B4-910A-476D-A81C-7ABAFF07EDC5}" type="pres">
      <dgm:prSet presAssocID="{93CEDFA1-98D8-4577-885E-3EF7AB1DFAAC}" presName="backgroundArrow" presStyleLbl="node1" presStyleIdx="0" presStyleCnt="1"/>
      <dgm:spPr/>
    </dgm:pt>
  </dgm:ptLst>
  <dgm:cxnLst>
    <dgm:cxn modelId="{D61F143E-A5C5-485D-8361-0B918613C095}" type="presOf" srcId="{78719EAA-C835-44C8-AAF5-5B1735C1AFC2}" destId="{38378360-D029-4C3A-B90E-27489DE9BF2F}" srcOrd="0" destOrd="0" presId="urn:microsoft.com/office/officeart/2005/8/layout/hProcess3"/>
    <dgm:cxn modelId="{20341550-ABCE-4B50-A00B-23B3508A3B06}" srcId="{93CEDFA1-98D8-4577-885E-3EF7AB1DFAAC}" destId="{78719EAA-C835-44C8-AAF5-5B1735C1AFC2}" srcOrd="0" destOrd="0" parTransId="{BA8A9F4D-E5C1-49A7-A929-00FCB45926BA}" sibTransId="{C7FC2D6D-4D5F-46BD-A0C3-0AEF2EC7B51F}"/>
    <dgm:cxn modelId="{E4DB73AF-D551-425D-951D-F401C318C5EC}" type="presOf" srcId="{93CEDFA1-98D8-4577-885E-3EF7AB1DFAAC}" destId="{45B16E98-29EB-4931-A77A-F94F7D756421}" srcOrd="0" destOrd="0" presId="urn:microsoft.com/office/officeart/2005/8/layout/hProcess3"/>
    <dgm:cxn modelId="{195D8B5D-F603-42BE-9A9E-46A38D219E42}" type="presParOf" srcId="{45B16E98-29EB-4931-A77A-F94F7D756421}" destId="{33671E51-D0B8-40CB-BB4E-6BFB34A4E7E2}" srcOrd="0" destOrd="0" presId="urn:microsoft.com/office/officeart/2005/8/layout/hProcess3"/>
    <dgm:cxn modelId="{39C20721-7011-4AF0-A049-FAABBDE6164D}" type="presParOf" srcId="{45B16E98-29EB-4931-A77A-F94F7D756421}" destId="{27BAFADA-9374-4912-9969-8A6D775AE9FF}" srcOrd="1" destOrd="0" presId="urn:microsoft.com/office/officeart/2005/8/layout/hProcess3"/>
    <dgm:cxn modelId="{87F86EE2-A2B6-4B83-BB21-7E8D07E34317}" type="presParOf" srcId="{27BAFADA-9374-4912-9969-8A6D775AE9FF}" destId="{C4CF6E0A-5DA7-4821-B30A-90C0F690D75C}" srcOrd="0" destOrd="0" presId="urn:microsoft.com/office/officeart/2005/8/layout/hProcess3"/>
    <dgm:cxn modelId="{847F29CE-CE79-4230-8180-A78E40656984}" type="presParOf" srcId="{27BAFADA-9374-4912-9969-8A6D775AE9FF}" destId="{E649E011-12BD-4BCB-9586-8F030D8AC968}" srcOrd="1" destOrd="0" presId="urn:microsoft.com/office/officeart/2005/8/layout/hProcess3"/>
    <dgm:cxn modelId="{D395DDE2-7278-4D42-95B2-5F5C50AFFAB5}" type="presParOf" srcId="{E649E011-12BD-4BCB-9586-8F030D8AC968}" destId="{A986E499-2267-43CF-85AB-52AAEC15F3A3}" srcOrd="0" destOrd="0" presId="urn:microsoft.com/office/officeart/2005/8/layout/hProcess3"/>
    <dgm:cxn modelId="{A013D9DF-D88B-4678-9AA0-8D388A0EB83F}" type="presParOf" srcId="{E649E011-12BD-4BCB-9586-8F030D8AC968}" destId="{38378360-D029-4C3A-B90E-27489DE9BF2F}" srcOrd="1" destOrd="0" presId="urn:microsoft.com/office/officeart/2005/8/layout/hProcess3"/>
    <dgm:cxn modelId="{CED9FE70-20A7-4963-96BC-89226BF83952}" type="presParOf" srcId="{E649E011-12BD-4BCB-9586-8F030D8AC968}" destId="{3CE86F9D-6036-4D19-8760-875464E2D244}" srcOrd="2" destOrd="0" presId="urn:microsoft.com/office/officeart/2005/8/layout/hProcess3"/>
    <dgm:cxn modelId="{846B2B83-94F4-4E0B-8BF4-CB4CE0B78EE0}" type="presParOf" srcId="{E649E011-12BD-4BCB-9586-8F030D8AC968}" destId="{805936DD-FF26-478F-A6ED-65372F053B00}" srcOrd="3" destOrd="0" presId="urn:microsoft.com/office/officeart/2005/8/layout/hProcess3"/>
    <dgm:cxn modelId="{B565F646-9314-4863-B0C6-E096D04D69FF}" type="presParOf" srcId="{27BAFADA-9374-4912-9969-8A6D775AE9FF}" destId="{1C530F88-B5AD-4D95-8FB1-D0B5861F976A}" srcOrd="2" destOrd="0" presId="urn:microsoft.com/office/officeart/2005/8/layout/hProcess3"/>
    <dgm:cxn modelId="{1932E2BB-16A8-4280-A135-4AE3870247B1}" type="presParOf" srcId="{27BAFADA-9374-4912-9969-8A6D775AE9FF}" destId="{2295D30A-8EB9-4CC8-A049-B1C1194B144E}" srcOrd="3" destOrd="0" presId="urn:microsoft.com/office/officeart/2005/8/layout/hProcess3"/>
    <dgm:cxn modelId="{86913F4C-5FC5-4ED0-8153-4FBCB2DA23B8}" type="presParOf" srcId="{27BAFADA-9374-4912-9969-8A6D775AE9FF}" destId="{B68AD3B4-910A-476D-A81C-7ABAFF07EDC5}" srcOrd="4" destOrd="0" presId="urn:microsoft.com/office/officeart/2005/8/layout/h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2A1C16-F862-4DEE-92D9-F7A3AC3FCFD4}" type="doc">
      <dgm:prSet loTypeId="urn:microsoft.com/office/officeart/2009/3/layout/RandomtoResultProcess" loCatId="process" qsTypeId="urn:microsoft.com/office/officeart/2005/8/quickstyle/simple1" qsCatId="simple" csTypeId="urn:microsoft.com/office/officeart/2005/8/colors/accent1_2" csCatId="accent1" phldr="1"/>
      <dgm:spPr/>
      <dgm:t>
        <a:bodyPr/>
        <a:lstStyle/>
        <a:p>
          <a:endParaRPr lang="en-ZA"/>
        </a:p>
      </dgm:t>
    </dgm:pt>
    <dgm:pt modelId="{17095127-942C-48A7-A9F0-557E823F681A}">
      <dgm:prSet phldrT="[Text]"/>
      <dgm:spPr/>
      <dgm:t>
        <a:bodyPr/>
        <a:lstStyle/>
        <a:p>
          <a:r>
            <a:rPr lang="en-ZA" dirty="0"/>
            <a:t>Input data</a:t>
          </a:r>
        </a:p>
      </dgm:t>
    </dgm:pt>
    <dgm:pt modelId="{F81FC08C-88DF-4AE4-993C-D39864BC60FB}" type="parTrans" cxnId="{873B3C2B-4087-4C2C-86F8-BA12416E0A31}">
      <dgm:prSet/>
      <dgm:spPr/>
      <dgm:t>
        <a:bodyPr/>
        <a:lstStyle/>
        <a:p>
          <a:endParaRPr lang="en-ZA"/>
        </a:p>
      </dgm:t>
    </dgm:pt>
    <dgm:pt modelId="{27FBBD49-58EB-4506-9C82-C2F590958594}" type="sibTrans" cxnId="{873B3C2B-4087-4C2C-86F8-BA12416E0A31}">
      <dgm:prSet/>
      <dgm:spPr/>
      <dgm:t>
        <a:bodyPr/>
        <a:lstStyle/>
        <a:p>
          <a:endParaRPr lang="en-ZA"/>
        </a:p>
      </dgm:t>
    </dgm:pt>
    <dgm:pt modelId="{ABB607CE-FB54-486D-A01B-920236CB8D13}">
      <dgm:prSet phldrT="[Text]"/>
      <dgm:spPr/>
      <dgm:t>
        <a:bodyPr/>
        <a:lstStyle/>
        <a:p>
          <a:r>
            <a:rPr lang="en-ZA" b="1" dirty="0">
              <a:solidFill>
                <a:srgbClr val="CF0A2C"/>
              </a:solidFill>
            </a:rPr>
            <a:t>UK public aggregate data</a:t>
          </a:r>
        </a:p>
      </dgm:t>
    </dgm:pt>
    <dgm:pt modelId="{BBA33F15-E4E9-4F81-8356-5CA01AF4F309}" type="parTrans" cxnId="{52129F19-E5C0-4CAB-B7B1-0CFC6C9E1A99}">
      <dgm:prSet/>
      <dgm:spPr/>
      <dgm:t>
        <a:bodyPr/>
        <a:lstStyle/>
        <a:p>
          <a:endParaRPr lang="en-ZA"/>
        </a:p>
      </dgm:t>
    </dgm:pt>
    <dgm:pt modelId="{82C05741-46B4-4E26-AC9C-D8861CFBEA8B}" type="sibTrans" cxnId="{52129F19-E5C0-4CAB-B7B1-0CFC6C9E1A99}">
      <dgm:prSet/>
      <dgm:spPr/>
      <dgm:t>
        <a:bodyPr/>
        <a:lstStyle/>
        <a:p>
          <a:endParaRPr lang="en-ZA"/>
        </a:p>
      </dgm:t>
    </dgm:pt>
    <dgm:pt modelId="{070685CA-B652-416C-AEA3-E63155A531E3}">
      <dgm:prSet phldrT="[Text]"/>
      <dgm:spPr/>
      <dgm:t>
        <a:bodyPr/>
        <a:lstStyle/>
        <a:p>
          <a:r>
            <a:rPr lang="en-ZA" dirty="0"/>
            <a:t>Top-down stress test model</a:t>
          </a:r>
        </a:p>
      </dgm:t>
    </dgm:pt>
    <dgm:pt modelId="{6FAE0AFB-F046-4F3C-90A0-DC644BB22918}" type="parTrans" cxnId="{4E74A763-D109-4CB1-80EF-AED9CB3F5467}">
      <dgm:prSet/>
      <dgm:spPr/>
      <dgm:t>
        <a:bodyPr/>
        <a:lstStyle/>
        <a:p>
          <a:endParaRPr lang="en-ZA"/>
        </a:p>
      </dgm:t>
    </dgm:pt>
    <dgm:pt modelId="{BD31516D-C187-44D4-BD98-F2EE30A10450}" type="sibTrans" cxnId="{4E74A763-D109-4CB1-80EF-AED9CB3F5467}">
      <dgm:prSet/>
      <dgm:spPr/>
      <dgm:t>
        <a:bodyPr/>
        <a:lstStyle/>
        <a:p>
          <a:endParaRPr lang="en-ZA"/>
        </a:p>
      </dgm:t>
    </dgm:pt>
    <dgm:pt modelId="{55622419-360E-40E6-BF90-6CA3D4AD4B49}">
      <dgm:prSet phldrT="[Text]"/>
      <dgm:spPr/>
      <dgm:t>
        <a:bodyPr/>
        <a:lstStyle/>
        <a:p>
          <a:r>
            <a:rPr lang="en-ZA" b="1" dirty="0">
              <a:solidFill>
                <a:srgbClr val="CF0A2C"/>
              </a:solidFill>
            </a:rPr>
            <a:t>UK – RAMSI</a:t>
          </a:r>
        </a:p>
      </dgm:t>
    </dgm:pt>
    <dgm:pt modelId="{FFA56278-9C9A-4861-9558-5282F7EC4093}" type="parTrans" cxnId="{F619600F-ECFB-4EB5-9C3C-3A106437E66E}">
      <dgm:prSet/>
      <dgm:spPr/>
      <dgm:t>
        <a:bodyPr/>
        <a:lstStyle/>
        <a:p>
          <a:endParaRPr lang="en-ZA"/>
        </a:p>
      </dgm:t>
    </dgm:pt>
    <dgm:pt modelId="{688E95BF-AA60-47FF-8455-7C2502B49EC6}" type="sibTrans" cxnId="{F619600F-ECFB-4EB5-9C3C-3A106437E66E}">
      <dgm:prSet/>
      <dgm:spPr/>
      <dgm:t>
        <a:bodyPr/>
        <a:lstStyle/>
        <a:p>
          <a:endParaRPr lang="en-ZA"/>
        </a:p>
      </dgm:t>
    </dgm:pt>
    <dgm:pt modelId="{93B4D122-931C-4FBF-B83E-54787DD1979D}">
      <dgm:prSet phldrT="[Text]"/>
      <dgm:spPr/>
      <dgm:t>
        <a:bodyPr/>
        <a:lstStyle/>
        <a:p>
          <a:r>
            <a:rPr lang="en-ZA" b="1" dirty="0">
              <a:solidFill>
                <a:srgbClr val="CF0A2C"/>
              </a:solidFill>
            </a:rPr>
            <a:t>USA granular customer level data</a:t>
          </a:r>
        </a:p>
      </dgm:t>
    </dgm:pt>
    <dgm:pt modelId="{EF8BA267-7BB3-43CF-960A-AAEC1989C6B5}" type="parTrans" cxnId="{82B21697-14C3-4625-950F-5A7A49AA081A}">
      <dgm:prSet/>
      <dgm:spPr/>
      <dgm:t>
        <a:bodyPr/>
        <a:lstStyle/>
        <a:p>
          <a:endParaRPr lang="en-ZA"/>
        </a:p>
      </dgm:t>
    </dgm:pt>
    <dgm:pt modelId="{427B7C8F-EBB1-4319-B137-71AC94BA9424}" type="sibTrans" cxnId="{82B21697-14C3-4625-950F-5A7A49AA081A}">
      <dgm:prSet/>
      <dgm:spPr/>
      <dgm:t>
        <a:bodyPr/>
        <a:lstStyle/>
        <a:p>
          <a:endParaRPr lang="en-ZA"/>
        </a:p>
      </dgm:t>
    </dgm:pt>
    <dgm:pt modelId="{EC664CFD-47F5-4A78-BA6B-6909D0E59074}">
      <dgm:prSet phldrT="[Text]"/>
      <dgm:spPr/>
      <dgm:t>
        <a:bodyPr/>
        <a:lstStyle/>
        <a:p>
          <a:r>
            <a:rPr lang="en-ZA" b="1" dirty="0">
              <a:solidFill>
                <a:srgbClr val="CF0A2C"/>
              </a:solidFill>
            </a:rPr>
            <a:t>USA – FED model</a:t>
          </a:r>
        </a:p>
      </dgm:t>
    </dgm:pt>
    <dgm:pt modelId="{29AF3652-5603-4600-A073-E1101BA4E81D}" type="parTrans" cxnId="{7A8B8293-18C7-4C21-908B-77C8F9E77F08}">
      <dgm:prSet/>
      <dgm:spPr/>
      <dgm:t>
        <a:bodyPr/>
        <a:lstStyle/>
        <a:p>
          <a:endParaRPr lang="en-ZA"/>
        </a:p>
      </dgm:t>
    </dgm:pt>
    <dgm:pt modelId="{4841566D-E7CE-4525-BB82-308C83F89D8E}" type="sibTrans" cxnId="{7A8B8293-18C7-4C21-908B-77C8F9E77F08}">
      <dgm:prSet/>
      <dgm:spPr/>
      <dgm:t>
        <a:bodyPr/>
        <a:lstStyle/>
        <a:p>
          <a:endParaRPr lang="en-ZA"/>
        </a:p>
      </dgm:t>
    </dgm:pt>
    <dgm:pt modelId="{1C5EBFD9-C224-47AE-BE6D-13B32339052D}" type="pres">
      <dgm:prSet presAssocID="{9E2A1C16-F862-4DEE-92D9-F7A3AC3FCFD4}" presName="Name0" presStyleCnt="0">
        <dgm:presLayoutVars>
          <dgm:dir/>
          <dgm:animOne val="branch"/>
          <dgm:animLvl val="lvl"/>
        </dgm:presLayoutVars>
      </dgm:prSet>
      <dgm:spPr/>
    </dgm:pt>
    <dgm:pt modelId="{824A5715-5118-4099-9000-3B4A9FE8FA09}" type="pres">
      <dgm:prSet presAssocID="{17095127-942C-48A7-A9F0-557E823F681A}" presName="chaos" presStyleCnt="0"/>
      <dgm:spPr/>
    </dgm:pt>
    <dgm:pt modelId="{6E4FAD3B-ABA0-42F8-9FF8-2DFEB335AAE1}" type="pres">
      <dgm:prSet presAssocID="{17095127-942C-48A7-A9F0-557E823F681A}" presName="parTx1" presStyleLbl="revTx" presStyleIdx="0" presStyleCnt="3"/>
      <dgm:spPr/>
    </dgm:pt>
    <dgm:pt modelId="{10F86F7E-1AB8-4C93-8824-C79B425E545C}" type="pres">
      <dgm:prSet presAssocID="{17095127-942C-48A7-A9F0-557E823F681A}" presName="desTx1" presStyleLbl="revTx" presStyleIdx="1" presStyleCnt="3">
        <dgm:presLayoutVars>
          <dgm:bulletEnabled val="1"/>
        </dgm:presLayoutVars>
      </dgm:prSet>
      <dgm:spPr/>
    </dgm:pt>
    <dgm:pt modelId="{3955E658-5825-4BD9-AB0C-390EA79270C5}" type="pres">
      <dgm:prSet presAssocID="{17095127-942C-48A7-A9F0-557E823F681A}" presName="c1" presStyleLbl="node1" presStyleIdx="0" presStyleCnt="19"/>
      <dgm:spPr/>
    </dgm:pt>
    <dgm:pt modelId="{B1A4D8BF-F6C5-4ABF-A1A4-1C75C9748E12}" type="pres">
      <dgm:prSet presAssocID="{17095127-942C-48A7-A9F0-557E823F681A}" presName="c2" presStyleLbl="node1" presStyleIdx="1" presStyleCnt="19"/>
      <dgm:spPr/>
    </dgm:pt>
    <dgm:pt modelId="{BA934FDC-A07C-485B-AAF4-09B942A4FB3F}" type="pres">
      <dgm:prSet presAssocID="{17095127-942C-48A7-A9F0-557E823F681A}" presName="c3" presStyleLbl="node1" presStyleIdx="2" presStyleCnt="19"/>
      <dgm:spPr/>
    </dgm:pt>
    <dgm:pt modelId="{8F6D4465-599D-4BD3-8DCA-968EB5099B21}" type="pres">
      <dgm:prSet presAssocID="{17095127-942C-48A7-A9F0-557E823F681A}" presName="c4" presStyleLbl="node1" presStyleIdx="3" presStyleCnt="19"/>
      <dgm:spPr/>
    </dgm:pt>
    <dgm:pt modelId="{B334D0A6-54FD-41B0-9614-15ABF8D442B0}" type="pres">
      <dgm:prSet presAssocID="{17095127-942C-48A7-A9F0-557E823F681A}" presName="c5" presStyleLbl="node1" presStyleIdx="4" presStyleCnt="19"/>
      <dgm:spPr/>
    </dgm:pt>
    <dgm:pt modelId="{9398DB3C-679F-4538-BB1B-DCD51AC5D6D4}" type="pres">
      <dgm:prSet presAssocID="{17095127-942C-48A7-A9F0-557E823F681A}" presName="c6" presStyleLbl="node1" presStyleIdx="5" presStyleCnt="19"/>
      <dgm:spPr/>
    </dgm:pt>
    <dgm:pt modelId="{66CE5F4F-4499-42C5-BB18-55A9B66E89CC}" type="pres">
      <dgm:prSet presAssocID="{17095127-942C-48A7-A9F0-557E823F681A}" presName="c7" presStyleLbl="node1" presStyleIdx="6" presStyleCnt="19"/>
      <dgm:spPr/>
    </dgm:pt>
    <dgm:pt modelId="{506CEC97-E72C-4061-80D0-803097EE37BA}" type="pres">
      <dgm:prSet presAssocID="{17095127-942C-48A7-A9F0-557E823F681A}" presName="c8" presStyleLbl="node1" presStyleIdx="7" presStyleCnt="19"/>
      <dgm:spPr/>
    </dgm:pt>
    <dgm:pt modelId="{9CF3C1D3-4643-4F3A-B0C4-3A2EA3C8D85D}" type="pres">
      <dgm:prSet presAssocID="{17095127-942C-48A7-A9F0-557E823F681A}" presName="c9" presStyleLbl="node1" presStyleIdx="8" presStyleCnt="19"/>
      <dgm:spPr/>
    </dgm:pt>
    <dgm:pt modelId="{79B997CE-E13C-4303-9B99-C2909BD0A269}" type="pres">
      <dgm:prSet presAssocID="{17095127-942C-48A7-A9F0-557E823F681A}" presName="c10" presStyleLbl="node1" presStyleIdx="9" presStyleCnt="19"/>
      <dgm:spPr/>
    </dgm:pt>
    <dgm:pt modelId="{2155E008-D2FD-48B2-8483-1B8582AB98C7}" type="pres">
      <dgm:prSet presAssocID="{17095127-942C-48A7-A9F0-557E823F681A}" presName="c11" presStyleLbl="node1" presStyleIdx="10" presStyleCnt="19"/>
      <dgm:spPr/>
    </dgm:pt>
    <dgm:pt modelId="{53802FF1-CA70-4196-8930-F25A04ED3DEA}" type="pres">
      <dgm:prSet presAssocID="{17095127-942C-48A7-A9F0-557E823F681A}" presName="c12" presStyleLbl="node1" presStyleIdx="11" presStyleCnt="19"/>
      <dgm:spPr/>
    </dgm:pt>
    <dgm:pt modelId="{9E964AA4-8FE0-41B5-BC6B-CA411A2805EE}" type="pres">
      <dgm:prSet presAssocID="{17095127-942C-48A7-A9F0-557E823F681A}" presName="c13" presStyleLbl="node1" presStyleIdx="12" presStyleCnt="19"/>
      <dgm:spPr/>
    </dgm:pt>
    <dgm:pt modelId="{EE7FD1A6-5261-40A5-A144-760ADD8F9B38}" type="pres">
      <dgm:prSet presAssocID="{17095127-942C-48A7-A9F0-557E823F681A}" presName="c14" presStyleLbl="node1" presStyleIdx="13" presStyleCnt="19"/>
      <dgm:spPr/>
    </dgm:pt>
    <dgm:pt modelId="{2E320B4A-2B67-48DF-999C-1CC491364630}" type="pres">
      <dgm:prSet presAssocID="{17095127-942C-48A7-A9F0-557E823F681A}" presName="c15" presStyleLbl="node1" presStyleIdx="14" presStyleCnt="19"/>
      <dgm:spPr/>
    </dgm:pt>
    <dgm:pt modelId="{4F737379-5C9A-4C47-8884-8AD566EDCE83}" type="pres">
      <dgm:prSet presAssocID="{17095127-942C-48A7-A9F0-557E823F681A}" presName="c16" presStyleLbl="node1" presStyleIdx="15" presStyleCnt="19"/>
      <dgm:spPr/>
    </dgm:pt>
    <dgm:pt modelId="{7FA6DC0C-83C5-4338-9892-E4B27C2EF920}" type="pres">
      <dgm:prSet presAssocID="{17095127-942C-48A7-A9F0-557E823F681A}" presName="c17" presStyleLbl="node1" presStyleIdx="16" presStyleCnt="19"/>
      <dgm:spPr/>
    </dgm:pt>
    <dgm:pt modelId="{9B18AC93-8B2F-43B7-BB97-62F758E6F75A}" type="pres">
      <dgm:prSet presAssocID="{17095127-942C-48A7-A9F0-557E823F681A}" presName="c18" presStyleLbl="node1" presStyleIdx="17" presStyleCnt="19"/>
      <dgm:spPr/>
    </dgm:pt>
    <dgm:pt modelId="{E17F0C65-D6DA-425C-8A8A-0F44E4668108}" type="pres">
      <dgm:prSet presAssocID="{27FBBD49-58EB-4506-9C82-C2F590958594}" presName="chevronComposite1" presStyleCnt="0"/>
      <dgm:spPr/>
    </dgm:pt>
    <dgm:pt modelId="{3CE45EC8-BB65-4DFD-944D-24DA69BD8E70}" type="pres">
      <dgm:prSet presAssocID="{27FBBD49-58EB-4506-9C82-C2F590958594}" presName="chevron1" presStyleLbl="sibTrans2D1" presStyleIdx="0" presStyleCnt="2"/>
      <dgm:spPr/>
    </dgm:pt>
    <dgm:pt modelId="{4053FCD6-4C8F-47CE-91E5-887944AF16B6}" type="pres">
      <dgm:prSet presAssocID="{27FBBD49-58EB-4506-9C82-C2F590958594}" presName="spChevron1" presStyleCnt="0"/>
      <dgm:spPr/>
    </dgm:pt>
    <dgm:pt modelId="{9B907280-64FC-4E1C-AEF1-BE4B1B106DDC}" type="pres">
      <dgm:prSet presAssocID="{27FBBD49-58EB-4506-9C82-C2F590958594}" presName="overlap" presStyleCnt="0"/>
      <dgm:spPr/>
    </dgm:pt>
    <dgm:pt modelId="{600AE6EA-FCAA-45B8-905F-7114B99AC139}" type="pres">
      <dgm:prSet presAssocID="{27FBBD49-58EB-4506-9C82-C2F590958594}" presName="chevronComposite2" presStyleCnt="0"/>
      <dgm:spPr/>
    </dgm:pt>
    <dgm:pt modelId="{3426711D-F527-4ED1-B4A1-F1105B4156AA}" type="pres">
      <dgm:prSet presAssocID="{27FBBD49-58EB-4506-9C82-C2F590958594}" presName="chevron2" presStyleLbl="sibTrans2D1" presStyleIdx="1" presStyleCnt="2"/>
      <dgm:spPr/>
    </dgm:pt>
    <dgm:pt modelId="{99D8A0B1-190A-445E-B744-3F01A5D41D5C}" type="pres">
      <dgm:prSet presAssocID="{27FBBD49-58EB-4506-9C82-C2F590958594}" presName="spChevron2" presStyleCnt="0"/>
      <dgm:spPr/>
    </dgm:pt>
    <dgm:pt modelId="{6FE8D198-A72F-499E-B349-A3BDFD544ED5}" type="pres">
      <dgm:prSet presAssocID="{070685CA-B652-416C-AEA3-E63155A531E3}" presName="last" presStyleCnt="0"/>
      <dgm:spPr/>
    </dgm:pt>
    <dgm:pt modelId="{DD06FA92-E703-489B-A4DC-4010B1D2E506}" type="pres">
      <dgm:prSet presAssocID="{070685CA-B652-416C-AEA3-E63155A531E3}" presName="circleTx" presStyleLbl="node1" presStyleIdx="18" presStyleCnt="19"/>
      <dgm:spPr/>
    </dgm:pt>
    <dgm:pt modelId="{462B9991-0758-4180-859C-E92773B56DA1}" type="pres">
      <dgm:prSet presAssocID="{070685CA-B652-416C-AEA3-E63155A531E3}" presName="desTxN" presStyleLbl="revTx" presStyleIdx="2" presStyleCnt="3">
        <dgm:presLayoutVars>
          <dgm:bulletEnabled val="1"/>
        </dgm:presLayoutVars>
      </dgm:prSet>
      <dgm:spPr/>
    </dgm:pt>
    <dgm:pt modelId="{036AF10B-4341-4523-92AF-38EEA47D3AAB}" type="pres">
      <dgm:prSet presAssocID="{070685CA-B652-416C-AEA3-E63155A531E3}" presName="spN" presStyleCnt="0"/>
      <dgm:spPr/>
    </dgm:pt>
  </dgm:ptLst>
  <dgm:cxnLst>
    <dgm:cxn modelId="{F619600F-ECFB-4EB5-9C3C-3A106437E66E}" srcId="{070685CA-B652-416C-AEA3-E63155A531E3}" destId="{55622419-360E-40E6-BF90-6CA3D4AD4B49}" srcOrd="0" destOrd="0" parTransId="{FFA56278-9C9A-4861-9558-5282F7EC4093}" sibTransId="{688E95BF-AA60-47FF-8455-7C2502B49EC6}"/>
    <dgm:cxn modelId="{52129F19-E5C0-4CAB-B7B1-0CFC6C9E1A99}" srcId="{17095127-942C-48A7-A9F0-557E823F681A}" destId="{ABB607CE-FB54-486D-A01B-920236CB8D13}" srcOrd="0" destOrd="0" parTransId="{BBA33F15-E4E9-4F81-8356-5CA01AF4F309}" sibTransId="{82C05741-46B4-4E26-AC9C-D8861CFBEA8B}"/>
    <dgm:cxn modelId="{78E44120-D4C3-43A5-8504-31347525D471}" type="presOf" srcId="{9E2A1C16-F862-4DEE-92D9-F7A3AC3FCFD4}" destId="{1C5EBFD9-C224-47AE-BE6D-13B32339052D}" srcOrd="0" destOrd="0" presId="urn:microsoft.com/office/officeart/2009/3/layout/RandomtoResultProcess"/>
    <dgm:cxn modelId="{873B3C2B-4087-4C2C-86F8-BA12416E0A31}" srcId="{9E2A1C16-F862-4DEE-92D9-F7A3AC3FCFD4}" destId="{17095127-942C-48A7-A9F0-557E823F681A}" srcOrd="0" destOrd="0" parTransId="{F81FC08C-88DF-4AE4-993C-D39864BC60FB}" sibTransId="{27FBBD49-58EB-4506-9C82-C2F590958594}"/>
    <dgm:cxn modelId="{17EC9335-AB0B-48E4-9200-5D54933A744D}" type="presOf" srcId="{ABB607CE-FB54-486D-A01B-920236CB8D13}" destId="{10F86F7E-1AB8-4C93-8824-C79B425E545C}" srcOrd="0" destOrd="0" presId="urn:microsoft.com/office/officeart/2009/3/layout/RandomtoResultProcess"/>
    <dgm:cxn modelId="{EAC4843F-1FE4-4702-A82A-B0DAAD565C78}" type="presOf" srcId="{070685CA-B652-416C-AEA3-E63155A531E3}" destId="{DD06FA92-E703-489B-A4DC-4010B1D2E506}" srcOrd="0" destOrd="0" presId="urn:microsoft.com/office/officeart/2009/3/layout/RandomtoResultProcess"/>
    <dgm:cxn modelId="{4E74A763-D109-4CB1-80EF-AED9CB3F5467}" srcId="{9E2A1C16-F862-4DEE-92D9-F7A3AC3FCFD4}" destId="{070685CA-B652-416C-AEA3-E63155A531E3}" srcOrd="1" destOrd="0" parTransId="{6FAE0AFB-F046-4F3C-90A0-DC644BB22918}" sibTransId="{BD31516D-C187-44D4-BD98-F2EE30A10450}"/>
    <dgm:cxn modelId="{7A8B8293-18C7-4C21-908B-77C8F9E77F08}" srcId="{070685CA-B652-416C-AEA3-E63155A531E3}" destId="{EC664CFD-47F5-4A78-BA6B-6909D0E59074}" srcOrd="1" destOrd="0" parTransId="{29AF3652-5603-4600-A073-E1101BA4E81D}" sibTransId="{4841566D-E7CE-4525-BB82-308C83F89D8E}"/>
    <dgm:cxn modelId="{82B21697-14C3-4625-950F-5A7A49AA081A}" srcId="{17095127-942C-48A7-A9F0-557E823F681A}" destId="{93B4D122-931C-4FBF-B83E-54787DD1979D}" srcOrd="1" destOrd="0" parTransId="{EF8BA267-7BB3-43CF-960A-AAEC1989C6B5}" sibTransId="{427B7C8F-EBB1-4319-B137-71AC94BA9424}"/>
    <dgm:cxn modelId="{C1428F98-6BE0-4C53-841C-33B38B0FB320}" type="presOf" srcId="{EC664CFD-47F5-4A78-BA6B-6909D0E59074}" destId="{462B9991-0758-4180-859C-E92773B56DA1}" srcOrd="0" destOrd="1" presId="urn:microsoft.com/office/officeart/2009/3/layout/RandomtoResultProcess"/>
    <dgm:cxn modelId="{E892EFB0-FBCF-4E06-A9C8-204F1D218A2D}" type="presOf" srcId="{55622419-360E-40E6-BF90-6CA3D4AD4B49}" destId="{462B9991-0758-4180-859C-E92773B56DA1}" srcOrd="0" destOrd="0" presId="urn:microsoft.com/office/officeart/2009/3/layout/RandomtoResultProcess"/>
    <dgm:cxn modelId="{85CCE8CF-F916-42BF-AB87-C7D2A0216F11}" type="presOf" srcId="{17095127-942C-48A7-A9F0-557E823F681A}" destId="{6E4FAD3B-ABA0-42F8-9FF8-2DFEB335AAE1}" srcOrd="0" destOrd="0" presId="urn:microsoft.com/office/officeart/2009/3/layout/RandomtoResultProcess"/>
    <dgm:cxn modelId="{F9AD5BD7-72E8-4992-896D-900A1F728C0D}" type="presOf" srcId="{93B4D122-931C-4FBF-B83E-54787DD1979D}" destId="{10F86F7E-1AB8-4C93-8824-C79B425E545C}" srcOrd="0" destOrd="1" presId="urn:microsoft.com/office/officeart/2009/3/layout/RandomtoResultProcess"/>
    <dgm:cxn modelId="{5D5A2239-2F9F-42B3-BC3F-D486EEAE0A95}" type="presParOf" srcId="{1C5EBFD9-C224-47AE-BE6D-13B32339052D}" destId="{824A5715-5118-4099-9000-3B4A9FE8FA09}" srcOrd="0" destOrd="0" presId="urn:microsoft.com/office/officeart/2009/3/layout/RandomtoResultProcess"/>
    <dgm:cxn modelId="{6A3D89F6-AAED-433E-A0C1-0F205EE3BE2A}" type="presParOf" srcId="{824A5715-5118-4099-9000-3B4A9FE8FA09}" destId="{6E4FAD3B-ABA0-42F8-9FF8-2DFEB335AAE1}" srcOrd="0" destOrd="0" presId="urn:microsoft.com/office/officeart/2009/3/layout/RandomtoResultProcess"/>
    <dgm:cxn modelId="{D22EA819-BE05-4A9D-AD94-91CA8C330D36}" type="presParOf" srcId="{824A5715-5118-4099-9000-3B4A9FE8FA09}" destId="{10F86F7E-1AB8-4C93-8824-C79B425E545C}" srcOrd="1" destOrd="0" presId="urn:microsoft.com/office/officeart/2009/3/layout/RandomtoResultProcess"/>
    <dgm:cxn modelId="{549257F9-F155-4E3B-96DE-2E98BB4C85BF}" type="presParOf" srcId="{824A5715-5118-4099-9000-3B4A9FE8FA09}" destId="{3955E658-5825-4BD9-AB0C-390EA79270C5}" srcOrd="2" destOrd="0" presId="urn:microsoft.com/office/officeart/2009/3/layout/RandomtoResultProcess"/>
    <dgm:cxn modelId="{E68E2301-C8DA-41A3-8CEB-B4640A4EEEEA}" type="presParOf" srcId="{824A5715-5118-4099-9000-3B4A9FE8FA09}" destId="{B1A4D8BF-F6C5-4ABF-A1A4-1C75C9748E12}" srcOrd="3" destOrd="0" presId="urn:microsoft.com/office/officeart/2009/3/layout/RandomtoResultProcess"/>
    <dgm:cxn modelId="{043B7B96-09B8-4E9E-B46B-5868C5FC6BF1}" type="presParOf" srcId="{824A5715-5118-4099-9000-3B4A9FE8FA09}" destId="{BA934FDC-A07C-485B-AAF4-09B942A4FB3F}" srcOrd="4" destOrd="0" presId="urn:microsoft.com/office/officeart/2009/3/layout/RandomtoResultProcess"/>
    <dgm:cxn modelId="{7C7FE1BF-319E-49A3-8C2A-01FD71183122}" type="presParOf" srcId="{824A5715-5118-4099-9000-3B4A9FE8FA09}" destId="{8F6D4465-599D-4BD3-8DCA-968EB5099B21}" srcOrd="5" destOrd="0" presId="urn:microsoft.com/office/officeart/2009/3/layout/RandomtoResultProcess"/>
    <dgm:cxn modelId="{D86E13DD-7121-4407-9E03-025380BF009F}" type="presParOf" srcId="{824A5715-5118-4099-9000-3B4A9FE8FA09}" destId="{B334D0A6-54FD-41B0-9614-15ABF8D442B0}" srcOrd="6" destOrd="0" presId="urn:microsoft.com/office/officeart/2009/3/layout/RandomtoResultProcess"/>
    <dgm:cxn modelId="{4279F173-B3B5-4F69-B66E-024056971C0B}" type="presParOf" srcId="{824A5715-5118-4099-9000-3B4A9FE8FA09}" destId="{9398DB3C-679F-4538-BB1B-DCD51AC5D6D4}" srcOrd="7" destOrd="0" presId="urn:microsoft.com/office/officeart/2009/3/layout/RandomtoResultProcess"/>
    <dgm:cxn modelId="{B29CD901-D9C1-443B-B504-D488CCFF6973}" type="presParOf" srcId="{824A5715-5118-4099-9000-3B4A9FE8FA09}" destId="{66CE5F4F-4499-42C5-BB18-55A9B66E89CC}" srcOrd="8" destOrd="0" presId="urn:microsoft.com/office/officeart/2009/3/layout/RandomtoResultProcess"/>
    <dgm:cxn modelId="{1BE26604-6B2D-4C3E-9396-3EB313BA10E7}" type="presParOf" srcId="{824A5715-5118-4099-9000-3B4A9FE8FA09}" destId="{506CEC97-E72C-4061-80D0-803097EE37BA}" srcOrd="9" destOrd="0" presId="urn:microsoft.com/office/officeart/2009/3/layout/RandomtoResultProcess"/>
    <dgm:cxn modelId="{0EDE1911-F308-4C95-8F86-711BDB51E240}" type="presParOf" srcId="{824A5715-5118-4099-9000-3B4A9FE8FA09}" destId="{9CF3C1D3-4643-4F3A-B0C4-3A2EA3C8D85D}" srcOrd="10" destOrd="0" presId="urn:microsoft.com/office/officeart/2009/3/layout/RandomtoResultProcess"/>
    <dgm:cxn modelId="{8B0129C8-D393-4DD8-814A-9AB2466B9E6E}" type="presParOf" srcId="{824A5715-5118-4099-9000-3B4A9FE8FA09}" destId="{79B997CE-E13C-4303-9B99-C2909BD0A269}" srcOrd="11" destOrd="0" presId="urn:microsoft.com/office/officeart/2009/3/layout/RandomtoResultProcess"/>
    <dgm:cxn modelId="{C4669762-15FD-4AA2-9082-41C523B302E3}" type="presParOf" srcId="{824A5715-5118-4099-9000-3B4A9FE8FA09}" destId="{2155E008-D2FD-48B2-8483-1B8582AB98C7}" srcOrd="12" destOrd="0" presId="urn:microsoft.com/office/officeart/2009/3/layout/RandomtoResultProcess"/>
    <dgm:cxn modelId="{C40F9F35-F615-4E8A-8DC8-9D0BFB4E38BB}" type="presParOf" srcId="{824A5715-5118-4099-9000-3B4A9FE8FA09}" destId="{53802FF1-CA70-4196-8930-F25A04ED3DEA}" srcOrd="13" destOrd="0" presId="urn:microsoft.com/office/officeart/2009/3/layout/RandomtoResultProcess"/>
    <dgm:cxn modelId="{89F98F07-70A3-4607-825A-B7470240282C}" type="presParOf" srcId="{824A5715-5118-4099-9000-3B4A9FE8FA09}" destId="{9E964AA4-8FE0-41B5-BC6B-CA411A2805EE}" srcOrd="14" destOrd="0" presId="urn:microsoft.com/office/officeart/2009/3/layout/RandomtoResultProcess"/>
    <dgm:cxn modelId="{68DF04F9-2F80-4A75-BA89-3771828D4430}" type="presParOf" srcId="{824A5715-5118-4099-9000-3B4A9FE8FA09}" destId="{EE7FD1A6-5261-40A5-A144-760ADD8F9B38}" srcOrd="15" destOrd="0" presId="urn:microsoft.com/office/officeart/2009/3/layout/RandomtoResultProcess"/>
    <dgm:cxn modelId="{A91D914B-9957-43C7-95F0-E5C8DECA7D7C}" type="presParOf" srcId="{824A5715-5118-4099-9000-3B4A9FE8FA09}" destId="{2E320B4A-2B67-48DF-999C-1CC491364630}" srcOrd="16" destOrd="0" presId="urn:microsoft.com/office/officeart/2009/3/layout/RandomtoResultProcess"/>
    <dgm:cxn modelId="{8AE8A815-B44E-44CB-A062-13FAF81EC9E1}" type="presParOf" srcId="{824A5715-5118-4099-9000-3B4A9FE8FA09}" destId="{4F737379-5C9A-4C47-8884-8AD566EDCE83}" srcOrd="17" destOrd="0" presId="urn:microsoft.com/office/officeart/2009/3/layout/RandomtoResultProcess"/>
    <dgm:cxn modelId="{E4039237-47A8-49AD-8DF7-176641649670}" type="presParOf" srcId="{824A5715-5118-4099-9000-3B4A9FE8FA09}" destId="{7FA6DC0C-83C5-4338-9892-E4B27C2EF920}" srcOrd="18" destOrd="0" presId="urn:microsoft.com/office/officeart/2009/3/layout/RandomtoResultProcess"/>
    <dgm:cxn modelId="{1EE6119F-3487-4B0C-B2E4-A9524367F89D}" type="presParOf" srcId="{824A5715-5118-4099-9000-3B4A9FE8FA09}" destId="{9B18AC93-8B2F-43B7-BB97-62F758E6F75A}" srcOrd="19" destOrd="0" presId="urn:microsoft.com/office/officeart/2009/3/layout/RandomtoResultProcess"/>
    <dgm:cxn modelId="{A9B3AA96-50A4-4C9A-B7D5-7F04938F32E8}" type="presParOf" srcId="{1C5EBFD9-C224-47AE-BE6D-13B32339052D}" destId="{E17F0C65-D6DA-425C-8A8A-0F44E4668108}" srcOrd="1" destOrd="0" presId="urn:microsoft.com/office/officeart/2009/3/layout/RandomtoResultProcess"/>
    <dgm:cxn modelId="{6F7C5A30-B8E9-4751-ADCE-62A795475292}" type="presParOf" srcId="{E17F0C65-D6DA-425C-8A8A-0F44E4668108}" destId="{3CE45EC8-BB65-4DFD-944D-24DA69BD8E70}" srcOrd="0" destOrd="0" presId="urn:microsoft.com/office/officeart/2009/3/layout/RandomtoResultProcess"/>
    <dgm:cxn modelId="{31EC09A5-38F1-4031-9DA6-FA6468D9EB96}" type="presParOf" srcId="{E17F0C65-D6DA-425C-8A8A-0F44E4668108}" destId="{4053FCD6-4C8F-47CE-91E5-887944AF16B6}" srcOrd="1" destOrd="0" presId="urn:microsoft.com/office/officeart/2009/3/layout/RandomtoResultProcess"/>
    <dgm:cxn modelId="{2D996DEE-BC08-47F5-A74D-6AD71F609168}" type="presParOf" srcId="{1C5EBFD9-C224-47AE-BE6D-13B32339052D}" destId="{9B907280-64FC-4E1C-AEF1-BE4B1B106DDC}" srcOrd="2" destOrd="0" presId="urn:microsoft.com/office/officeart/2009/3/layout/RandomtoResultProcess"/>
    <dgm:cxn modelId="{F41BC8E0-2F40-4DB4-872E-9C8CF9D1A8EE}" type="presParOf" srcId="{1C5EBFD9-C224-47AE-BE6D-13B32339052D}" destId="{600AE6EA-FCAA-45B8-905F-7114B99AC139}" srcOrd="3" destOrd="0" presId="urn:microsoft.com/office/officeart/2009/3/layout/RandomtoResultProcess"/>
    <dgm:cxn modelId="{39C67B31-293F-4CE9-803F-E500C99449F5}" type="presParOf" srcId="{600AE6EA-FCAA-45B8-905F-7114B99AC139}" destId="{3426711D-F527-4ED1-B4A1-F1105B4156AA}" srcOrd="0" destOrd="0" presId="urn:microsoft.com/office/officeart/2009/3/layout/RandomtoResultProcess"/>
    <dgm:cxn modelId="{BED3845F-5D87-44A5-AFE4-76B480F82A5B}" type="presParOf" srcId="{600AE6EA-FCAA-45B8-905F-7114B99AC139}" destId="{99D8A0B1-190A-445E-B744-3F01A5D41D5C}" srcOrd="1" destOrd="0" presId="urn:microsoft.com/office/officeart/2009/3/layout/RandomtoResultProcess"/>
    <dgm:cxn modelId="{5FF9244F-877E-42B0-8390-53D37B3835C5}" type="presParOf" srcId="{1C5EBFD9-C224-47AE-BE6D-13B32339052D}" destId="{6FE8D198-A72F-499E-B349-A3BDFD544ED5}" srcOrd="4" destOrd="0" presId="urn:microsoft.com/office/officeart/2009/3/layout/RandomtoResultProcess"/>
    <dgm:cxn modelId="{66AB45D7-B26A-420E-896D-13A996A3DF5B}" type="presParOf" srcId="{6FE8D198-A72F-499E-B349-A3BDFD544ED5}" destId="{DD06FA92-E703-489B-A4DC-4010B1D2E506}" srcOrd="0" destOrd="0" presId="urn:microsoft.com/office/officeart/2009/3/layout/RandomtoResultProcess"/>
    <dgm:cxn modelId="{F19359CC-BBBC-4ADD-8B26-3872355B27D7}" type="presParOf" srcId="{6FE8D198-A72F-499E-B349-A3BDFD544ED5}" destId="{462B9991-0758-4180-859C-E92773B56DA1}" srcOrd="1" destOrd="0" presId="urn:microsoft.com/office/officeart/2009/3/layout/RandomtoResultProcess"/>
    <dgm:cxn modelId="{58C2D7DB-2B19-44F7-AF9A-D2DE8A1DF58C}" type="presParOf" srcId="{6FE8D198-A72F-499E-B349-A3BDFD544ED5}" destId="{036AF10B-4341-4523-92AF-38EEA47D3AAB}" srcOrd="2" destOrd="0" presId="urn:microsoft.com/office/officeart/2009/3/layout/RandomtoResultProcess"/>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BF20E-6939-4167-B7DF-421E5801029B}">
      <dsp:nvSpPr>
        <dsp:cNvPr id="0" name=""/>
        <dsp:cNvSpPr/>
      </dsp:nvSpPr>
      <dsp:spPr>
        <a:xfrm>
          <a:off x="0" y="118967"/>
          <a:ext cx="2419625" cy="319812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ZA" sz="2400" b="1" kern="1200" dirty="0"/>
            <a:t>Banks</a:t>
          </a:r>
        </a:p>
      </dsp:txBody>
      <dsp:txXfrm>
        <a:off x="322616" y="678638"/>
        <a:ext cx="1774391" cy="1439154"/>
      </dsp:txXfrm>
    </dsp:sp>
    <dsp:sp modelId="{A56E3FDA-12AB-4DD8-A93A-862702D08D33}">
      <dsp:nvSpPr>
        <dsp:cNvPr id="0" name=""/>
        <dsp:cNvSpPr/>
      </dsp:nvSpPr>
      <dsp:spPr>
        <a:xfrm>
          <a:off x="842375" y="2806874"/>
          <a:ext cx="2861793" cy="162509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ZA" sz="2400" b="1" kern="1200" dirty="0"/>
            <a:t>Insurers</a:t>
          </a:r>
        </a:p>
      </dsp:txBody>
      <dsp:txXfrm>
        <a:off x="1717607" y="3226691"/>
        <a:ext cx="1717076" cy="893804"/>
      </dsp:txXfrm>
    </dsp:sp>
    <dsp:sp modelId="{2C2143C0-0FAF-4E56-9CB8-AC945FEBCD5E}">
      <dsp:nvSpPr>
        <dsp:cNvPr id="0" name=""/>
        <dsp:cNvSpPr/>
      </dsp:nvSpPr>
      <dsp:spPr>
        <a:xfrm>
          <a:off x="1299028" y="17010"/>
          <a:ext cx="2795600" cy="309608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r" defTabSz="1066800">
            <a:lnSpc>
              <a:spcPct val="90000"/>
            </a:lnSpc>
            <a:spcBef>
              <a:spcPct val="0"/>
            </a:spcBef>
            <a:spcAft>
              <a:spcPct val="35000"/>
            </a:spcAft>
            <a:buNone/>
          </a:pPr>
          <a:r>
            <a:rPr lang="en-ZA" sz="2400" b="1" kern="1200" dirty="0"/>
            <a:t>Shadow sector</a:t>
          </a:r>
        </a:p>
      </dsp:txBody>
      <dsp:txXfrm>
        <a:off x="1562281" y="816832"/>
        <a:ext cx="1677360" cy="17028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6F3EB-D780-4BA8-BAD0-3B092FF22976}">
      <dsp:nvSpPr>
        <dsp:cNvPr id="0" name=""/>
        <dsp:cNvSpPr/>
      </dsp:nvSpPr>
      <dsp:spPr>
        <a:xfrm>
          <a:off x="3364992" y="1953358"/>
          <a:ext cx="2788318" cy="241961"/>
        </a:xfrm>
        <a:custGeom>
          <a:avLst/>
          <a:gdLst/>
          <a:ahLst/>
          <a:cxnLst/>
          <a:rect l="0" t="0" r="0" b="0"/>
          <a:pathLst>
            <a:path>
              <a:moveTo>
                <a:pt x="0" y="0"/>
              </a:moveTo>
              <a:lnTo>
                <a:pt x="0" y="120980"/>
              </a:lnTo>
              <a:lnTo>
                <a:pt x="2788318" y="120980"/>
              </a:lnTo>
              <a:lnTo>
                <a:pt x="2788318" y="2419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8215BC-5D50-4D27-A17C-282E45A82C91}">
      <dsp:nvSpPr>
        <dsp:cNvPr id="0" name=""/>
        <dsp:cNvSpPr/>
      </dsp:nvSpPr>
      <dsp:spPr>
        <a:xfrm>
          <a:off x="3364992" y="1953358"/>
          <a:ext cx="1394159" cy="241961"/>
        </a:xfrm>
        <a:custGeom>
          <a:avLst/>
          <a:gdLst/>
          <a:ahLst/>
          <a:cxnLst/>
          <a:rect l="0" t="0" r="0" b="0"/>
          <a:pathLst>
            <a:path>
              <a:moveTo>
                <a:pt x="0" y="0"/>
              </a:moveTo>
              <a:lnTo>
                <a:pt x="0" y="120980"/>
              </a:lnTo>
              <a:lnTo>
                <a:pt x="1394159" y="120980"/>
              </a:lnTo>
              <a:lnTo>
                <a:pt x="1394159" y="2419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193B26-FCD4-40E3-8953-FA1F26EBD670}">
      <dsp:nvSpPr>
        <dsp:cNvPr id="0" name=""/>
        <dsp:cNvSpPr/>
      </dsp:nvSpPr>
      <dsp:spPr>
        <a:xfrm>
          <a:off x="3319272" y="1953358"/>
          <a:ext cx="91440" cy="241961"/>
        </a:xfrm>
        <a:custGeom>
          <a:avLst/>
          <a:gdLst/>
          <a:ahLst/>
          <a:cxnLst/>
          <a:rect l="0" t="0" r="0" b="0"/>
          <a:pathLst>
            <a:path>
              <a:moveTo>
                <a:pt x="45720" y="0"/>
              </a:moveTo>
              <a:lnTo>
                <a:pt x="45720" y="2419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65AA76-AAA7-4894-BFB6-814D4EB51995}">
      <dsp:nvSpPr>
        <dsp:cNvPr id="0" name=""/>
        <dsp:cNvSpPr/>
      </dsp:nvSpPr>
      <dsp:spPr>
        <a:xfrm>
          <a:off x="1970832" y="1953358"/>
          <a:ext cx="1394159" cy="241961"/>
        </a:xfrm>
        <a:custGeom>
          <a:avLst/>
          <a:gdLst/>
          <a:ahLst/>
          <a:cxnLst/>
          <a:rect l="0" t="0" r="0" b="0"/>
          <a:pathLst>
            <a:path>
              <a:moveTo>
                <a:pt x="1394159" y="0"/>
              </a:moveTo>
              <a:lnTo>
                <a:pt x="1394159" y="120980"/>
              </a:lnTo>
              <a:lnTo>
                <a:pt x="0" y="120980"/>
              </a:lnTo>
              <a:lnTo>
                <a:pt x="0" y="2419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51D01B-668C-439D-A117-BFEB79B53417}">
      <dsp:nvSpPr>
        <dsp:cNvPr id="0" name=""/>
        <dsp:cNvSpPr/>
      </dsp:nvSpPr>
      <dsp:spPr>
        <a:xfrm>
          <a:off x="576673" y="1953358"/>
          <a:ext cx="2788318" cy="241961"/>
        </a:xfrm>
        <a:custGeom>
          <a:avLst/>
          <a:gdLst/>
          <a:ahLst/>
          <a:cxnLst/>
          <a:rect l="0" t="0" r="0" b="0"/>
          <a:pathLst>
            <a:path>
              <a:moveTo>
                <a:pt x="2788318" y="0"/>
              </a:moveTo>
              <a:lnTo>
                <a:pt x="2788318" y="120980"/>
              </a:lnTo>
              <a:lnTo>
                <a:pt x="0" y="120980"/>
              </a:lnTo>
              <a:lnTo>
                <a:pt x="0" y="2419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5CA347-E6A6-4755-AA73-EDA99E3D8AED}">
      <dsp:nvSpPr>
        <dsp:cNvPr id="0" name=""/>
        <dsp:cNvSpPr/>
      </dsp:nvSpPr>
      <dsp:spPr>
        <a:xfrm>
          <a:off x="2788893" y="1377259"/>
          <a:ext cx="1152197" cy="5760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ZA" sz="1200" kern="1200" dirty="0"/>
            <a:t>Aggregate bottom-up stress test results</a:t>
          </a:r>
        </a:p>
      </dsp:txBody>
      <dsp:txXfrm>
        <a:off x="2788893" y="1377259"/>
        <a:ext cx="1152197" cy="576098"/>
      </dsp:txXfrm>
    </dsp:sp>
    <dsp:sp modelId="{31D5F647-C7B8-4277-AB84-9DDE1E82531D}">
      <dsp:nvSpPr>
        <dsp:cNvPr id="0" name=""/>
        <dsp:cNvSpPr/>
      </dsp:nvSpPr>
      <dsp:spPr>
        <a:xfrm>
          <a:off x="575" y="2195319"/>
          <a:ext cx="1152197" cy="5760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ZA" sz="1200" kern="1200" dirty="0"/>
            <a:t>Bank 1</a:t>
          </a:r>
          <a:br>
            <a:rPr lang="en-ZA" sz="1200" kern="1200" dirty="0"/>
          </a:br>
          <a:r>
            <a:rPr lang="en-ZA" sz="1200" kern="1200" dirty="0"/>
            <a:t>Bottom-up stress test submission</a:t>
          </a:r>
        </a:p>
      </dsp:txBody>
      <dsp:txXfrm>
        <a:off x="575" y="2195319"/>
        <a:ext cx="1152197" cy="576098"/>
      </dsp:txXfrm>
    </dsp:sp>
    <dsp:sp modelId="{73DE9615-9CA4-458C-B070-F77FE354E398}">
      <dsp:nvSpPr>
        <dsp:cNvPr id="0" name=""/>
        <dsp:cNvSpPr/>
      </dsp:nvSpPr>
      <dsp:spPr>
        <a:xfrm>
          <a:off x="1394734" y="2195319"/>
          <a:ext cx="1152197" cy="5760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ZA" sz="1200" kern="1200" dirty="0"/>
            <a:t>Bank 2</a:t>
          </a:r>
          <a:br>
            <a:rPr lang="en-ZA" sz="1200" kern="1200" dirty="0"/>
          </a:br>
          <a:r>
            <a:rPr lang="en-ZA" sz="1200" kern="1200" dirty="0"/>
            <a:t>Bottom-up stress test submission</a:t>
          </a:r>
        </a:p>
      </dsp:txBody>
      <dsp:txXfrm>
        <a:off x="1394734" y="2195319"/>
        <a:ext cx="1152197" cy="576098"/>
      </dsp:txXfrm>
    </dsp:sp>
    <dsp:sp modelId="{35F8F378-E4AE-4457-9DC1-81861645B367}">
      <dsp:nvSpPr>
        <dsp:cNvPr id="0" name=""/>
        <dsp:cNvSpPr/>
      </dsp:nvSpPr>
      <dsp:spPr>
        <a:xfrm>
          <a:off x="2788893" y="2195319"/>
          <a:ext cx="1152197" cy="5760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ZA" sz="1200" kern="1200" dirty="0"/>
            <a:t>Bank 3</a:t>
          </a:r>
          <a:br>
            <a:rPr lang="en-ZA" sz="1200" kern="1200" dirty="0"/>
          </a:br>
          <a:r>
            <a:rPr lang="en-ZA" sz="1200" kern="1200" dirty="0"/>
            <a:t>Bottom-up stress test submission</a:t>
          </a:r>
        </a:p>
      </dsp:txBody>
      <dsp:txXfrm>
        <a:off x="2788893" y="2195319"/>
        <a:ext cx="1152197" cy="576098"/>
      </dsp:txXfrm>
    </dsp:sp>
    <dsp:sp modelId="{5AA5D68A-5BE3-4E7B-A15A-DED00FC83B33}">
      <dsp:nvSpPr>
        <dsp:cNvPr id="0" name=""/>
        <dsp:cNvSpPr/>
      </dsp:nvSpPr>
      <dsp:spPr>
        <a:xfrm>
          <a:off x="4183052" y="2195319"/>
          <a:ext cx="1152197" cy="5760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ZA" sz="1200" kern="1200" dirty="0"/>
            <a:t>Bank 4</a:t>
          </a:r>
          <a:br>
            <a:rPr lang="en-ZA" sz="1200" kern="1200" dirty="0"/>
          </a:br>
          <a:r>
            <a:rPr lang="en-ZA" sz="1200" kern="1200" dirty="0"/>
            <a:t>Bottom-up stress test submission</a:t>
          </a:r>
        </a:p>
      </dsp:txBody>
      <dsp:txXfrm>
        <a:off x="4183052" y="2195319"/>
        <a:ext cx="1152197" cy="576098"/>
      </dsp:txXfrm>
    </dsp:sp>
    <dsp:sp modelId="{B718AB69-957E-456C-BD41-0E8DDF91E646}">
      <dsp:nvSpPr>
        <dsp:cNvPr id="0" name=""/>
        <dsp:cNvSpPr/>
      </dsp:nvSpPr>
      <dsp:spPr>
        <a:xfrm>
          <a:off x="5577211" y="2195319"/>
          <a:ext cx="1152197" cy="5760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ZA" sz="1200" kern="1200" dirty="0"/>
            <a:t>…</a:t>
          </a:r>
        </a:p>
      </dsp:txBody>
      <dsp:txXfrm>
        <a:off x="5577211" y="2195319"/>
        <a:ext cx="1152197" cy="5760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8AD3B4-910A-476D-A81C-7ABAFF07EDC5}">
      <dsp:nvSpPr>
        <dsp:cNvPr id="0" name=""/>
        <dsp:cNvSpPr/>
      </dsp:nvSpPr>
      <dsp:spPr>
        <a:xfrm>
          <a:off x="0" y="934293"/>
          <a:ext cx="1408176" cy="792000"/>
        </a:xfrm>
        <a:prstGeom prst="rightArrow">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378360-D029-4C3A-B90E-27489DE9BF2F}">
      <dsp:nvSpPr>
        <dsp:cNvPr id="0" name=""/>
        <dsp:cNvSpPr/>
      </dsp:nvSpPr>
      <dsp:spPr>
        <a:xfrm>
          <a:off x="113589" y="1132293"/>
          <a:ext cx="1153769" cy="39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a:lnSpc>
              <a:spcPct val="90000"/>
            </a:lnSpc>
            <a:spcBef>
              <a:spcPct val="0"/>
            </a:spcBef>
            <a:spcAft>
              <a:spcPct val="35000"/>
            </a:spcAft>
            <a:buNone/>
          </a:pPr>
          <a:r>
            <a:rPr lang="en-ZA" sz="1100" kern="1200" dirty="0"/>
            <a:t>US &amp; UK guidelines</a:t>
          </a:r>
        </a:p>
      </dsp:txBody>
      <dsp:txXfrm>
        <a:off x="113589" y="1132293"/>
        <a:ext cx="1153769" cy="396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4FAD3B-ABA0-42F8-9FF8-2DFEB335AAE1}">
      <dsp:nvSpPr>
        <dsp:cNvPr id="0" name=""/>
        <dsp:cNvSpPr/>
      </dsp:nvSpPr>
      <dsp:spPr>
        <a:xfrm>
          <a:off x="106461" y="642638"/>
          <a:ext cx="1584634" cy="522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ZA" sz="1800" kern="1200" dirty="0"/>
            <a:t>Input data</a:t>
          </a:r>
        </a:p>
      </dsp:txBody>
      <dsp:txXfrm>
        <a:off x="106461" y="642638"/>
        <a:ext cx="1584634" cy="522209"/>
      </dsp:txXfrm>
    </dsp:sp>
    <dsp:sp modelId="{10F86F7E-1AB8-4C93-8824-C79B425E545C}">
      <dsp:nvSpPr>
        <dsp:cNvPr id="0" name=""/>
        <dsp:cNvSpPr/>
      </dsp:nvSpPr>
      <dsp:spPr>
        <a:xfrm>
          <a:off x="106461" y="1743798"/>
          <a:ext cx="1584634" cy="978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t" anchorCtr="0">
          <a:noAutofit/>
        </a:bodyPr>
        <a:lstStyle/>
        <a:p>
          <a:pPr marL="114300" lvl="1" indent="-114300" algn="l" defTabSz="577850">
            <a:lnSpc>
              <a:spcPct val="90000"/>
            </a:lnSpc>
            <a:spcBef>
              <a:spcPct val="0"/>
            </a:spcBef>
            <a:spcAft>
              <a:spcPct val="15000"/>
            </a:spcAft>
            <a:buChar char="•"/>
          </a:pPr>
          <a:r>
            <a:rPr lang="en-ZA" sz="1300" b="1" kern="1200" dirty="0">
              <a:solidFill>
                <a:srgbClr val="CF0A2C"/>
              </a:solidFill>
            </a:rPr>
            <a:t>UK public aggregate data</a:t>
          </a:r>
        </a:p>
        <a:p>
          <a:pPr marL="114300" lvl="1" indent="-114300" algn="l" defTabSz="577850">
            <a:lnSpc>
              <a:spcPct val="90000"/>
            </a:lnSpc>
            <a:spcBef>
              <a:spcPct val="0"/>
            </a:spcBef>
            <a:spcAft>
              <a:spcPct val="15000"/>
            </a:spcAft>
            <a:buChar char="•"/>
          </a:pPr>
          <a:r>
            <a:rPr lang="en-ZA" sz="1300" b="1" kern="1200" dirty="0">
              <a:solidFill>
                <a:srgbClr val="CF0A2C"/>
              </a:solidFill>
            </a:rPr>
            <a:t>USA granular customer level data</a:t>
          </a:r>
        </a:p>
      </dsp:txBody>
      <dsp:txXfrm>
        <a:off x="106461" y="1743798"/>
        <a:ext cx="1584634" cy="978365"/>
      </dsp:txXfrm>
    </dsp:sp>
    <dsp:sp modelId="{3955E658-5825-4BD9-AB0C-390EA79270C5}">
      <dsp:nvSpPr>
        <dsp:cNvPr id="0" name=""/>
        <dsp:cNvSpPr/>
      </dsp:nvSpPr>
      <dsp:spPr>
        <a:xfrm>
          <a:off x="104660" y="483814"/>
          <a:ext cx="126050" cy="126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A4D8BF-F6C5-4ABF-A1A4-1C75C9748E12}">
      <dsp:nvSpPr>
        <dsp:cNvPr id="0" name=""/>
        <dsp:cNvSpPr/>
      </dsp:nvSpPr>
      <dsp:spPr>
        <a:xfrm>
          <a:off x="192895" y="307344"/>
          <a:ext cx="126050" cy="126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934FDC-A07C-485B-AAF4-09B942A4FB3F}">
      <dsp:nvSpPr>
        <dsp:cNvPr id="0" name=""/>
        <dsp:cNvSpPr/>
      </dsp:nvSpPr>
      <dsp:spPr>
        <a:xfrm>
          <a:off x="404660" y="342638"/>
          <a:ext cx="198079" cy="19807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6D4465-599D-4BD3-8DCA-968EB5099B21}">
      <dsp:nvSpPr>
        <dsp:cNvPr id="0" name=""/>
        <dsp:cNvSpPr/>
      </dsp:nvSpPr>
      <dsp:spPr>
        <a:xfrm>
          <a:off x="581131" y="148520"/>
          <a:ext cx="126050" cy="126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34D0A6-54FD-41B0-9614-15ABF8D442B0}">
      <dsp:nvSpPr>
        <dsp:cNvPr id="0" name=""/>
        <dsp:cNvSpPr/>
      </dsp:nvSpPr>
      <dsp:spPr>
        <a:xfrm>
          <a:off x="810543" y="77932"/>
          <a:ext cx="126050" cy="126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98DB3C-679F-4538-BB1B-DCD51AC5D6D4}">
      <dsp:nvSpPr>
        <dsp:cNvPr id="0" name=""/>
        <dsp:cNvSpPr/>
      </dsp:nvSpPr>
      <dsp:spPr>
        <a:xfrm>
          <a:off x="1092896" y="201461"/>
          <a:ext cx="126050" cy="126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CE5F4F-4499-42C5-BB18-55A9B66E89CC}">
      <dsp:nvSpPr>
        <dsp:cNvPr id="0" name=""/>
        <dsp:cNvSpPr/>
      </dsp:nvSpPr>
      <dsp:spPr>
        <a:xfrm>
          <a:off x="1269367" y="289697"/>
          <a:ext cx="198079" cy="19807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6CEC97-E72C-4061-80D0-803097EE37BA}">
      <dsp:nvSpPr>
        <dsp:cNvPr id="0" name=""/>
        <dsp:cNvSpPr/>
      </dsp:nvSpPr>
      <dsp:spPr>
        <a:xfrm>
          <a:off x="1516426" y="483814"/>
          <a:ext cx="126050" cy="126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F3C1D3-4643-4F3A-B0C4-3A2EA3C8D85D}">
      <dsp:nvSpPr>
        <dsp:cNvPr id="0" name=""/>
        <dsp:cNvSpPr/>
      </dsp:nvSpPr>
      <dsp:spPr>
        <a:xfrm>
          <a:off x="1622308" y="677932"/>
          <a:ext cx="126050" cy="126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B997CE-E13C-4303-9B99-C2909BD0A269}">
      <dsp:nvSpPr>
        <dsp:cNvPr id="0" name=""/>
        <dsp:cNvSpPr/>
      </dsp:nvSpPr>
      <dsp:spPr>
        <a:xfrm>
          <a:off x="704660" y="307344"/>
          <a:ext cx="324129" cy="3241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55E008-D2FD-48B2-8483-1B8582AB98C7}">
      <dsp:nvSpPr>
        <dsp:cNvPr id="0" name=""/>
        <dsp:cNvSpPr/>
      </dsp:nvSpPr>
      <dsp:spPr>
        <a:xfrm>
          <a:off x="16425" y="977932"/>
          <a:ext cx="126050" cy="126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802FF1-CA70-4196-8930-F25A04ED3DEA}">
      <dsp:nvSpPr>
        <dsp:cNvPr id="0" name=""/>
        <dsp:cNvSpPr/>
      </dsp:nvSpPr>
      <dsp:spPr>
        <a:xfrm>
          <a:off x="122307" y="1136756"/>
          <a:ext cx="198079" cy="19807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964AA4-8FE0-41B5-BC6B-CA411A2805EE}">
      <dsp:nvSpPr>
        <dsp:cNvPr id="0" name=""/>
        <dsp:cNvSpPr/>
      </dsp:nvSpPr>
      <dsp:spPr>
        <a:xfrm>
          <a:off x="387013" y="1277933"/>
          <a:ext cx="288115" cy="2881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7FD1A6-5261-40A5-A144-760ADD8F9B38}">
      <dsp:nvSpPr>
        <dsp:cNvPr id="0" name=""/>
        <dsp:cNvSpPr/>
      </dsp:nvSpPr>
      <dsp:spPr>
        <a:xfrm>
          <a:off x="757602" y="1507345"/>
          <a:ext cx="126050" cy="126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320B4A-2B67-48DF-999C-1CC491364630}">
      <dsp:nvSpPr>
        <dsp:cNvPr id="0" name=""/>
        <dsp:cNvSpPr/>
      </dsp:nvSpPr>
      <dsp:spPr>
        <a:xfrm>
          <a:off x="828190" y="1277933"/>
          <a:ext cx="198079" cy="19807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737379-5C9A-4C47-8884-8AD566EDCE83}">
      <dsp:nvSpPr>
        <dsp:cNvPr id="0" name=""/>
        <dsp:cNvSpPr/>
      </dsp:nvSpPr>
      <dsp:spPr>
        <a:xfrm>
          <a:off x="1004661" y="1524992"/>
          <a:ext cx="126050" cy="126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A6DC0C-83C5-4338-9892-E4B27C2EF920}">
      <dsp:nvSpPr>
        <dsp:cNvPr id="0" name=""/>
        <dsp:cNvSpPr/>
      </dsp:nvSpPr>
      <dsp:spPr>
        <a:xfrm>
          <a:off x="1163484" y="1242639"/>
          <a:ext cx="288115" cy="2881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18AC93-8B2F-43B7-BB97-62F758E6F75A}">
      <dsp:nvSpPr>
        <dsp:cNvPr id="0" name=""/>
        <dsp:cNvSpPr/>
      </dsp:nvSpPr>
      <dsp:spPr>
        <a:xfrm>
          <a:off x="1551720" y="1172050"/>
          <a:ext cx="198079" cy="19807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E45EC8-BB65-4DFD-944D-24DA69BD8E70}">
      <dsp:nvSpPr>
        <dsp:cNvPr id="0" name=""/>
        <dsp:cNvSpPr/>
      </dsp:nvSpPr>
      <dsp:spPr>
        <a:xfrm>
          <a:off x="1749799" y="342344"/>
          <a:ext cx="581730" cy="1110587"/>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26711D-F527-4ED1-B4A1-F1105B4156AA}">
      <dsp:nvSpPr>
        <dsp:cNvPr id="0" name=""/>
        <dsp:cNvSpPr/>
      </dsp:nvSpPr>
      <dsp:spPr>
        <a:xfrm>
          <a:off x="2225761" y="342344"/>
          <a:ext cx="581730" cy="1110587"/>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06FA92-E703-489B-A4DC-4010B1D2E506}">
      <dsp:nvSpPr>
        <dsp:cNvPr id="0" name=""/>
        <dsp:cNvSpPr/>
      </dsp:nvSpPr>
      <dsp:spPr>
        <a:xfrm>
          <a:off x="2926482" y="263557"/>
          <a:ext cx="1348557" cy="134855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ZA" sz="1800" kern="1200" dirty="0"/>
            <a:t>Top-down stress test model</a:t>
          </a:r>
        </a:p>
      </dsp:txBody>
      <dsp:txXfrm>
        <a:off x="3123974" y="461049"/>
        <a:ext cx="953573" cy="953573"/>
      </dsp:txXfrm>
    </dsp:sp>
    <dsp:sp modelId="{462B9991-0758-4180-859C-E92773B56DA1}">
      <dsp:nvSpPr>
        <dsp:cNvPr id="0" name=""/>
        <dsp:cNvSpPr/>
      </dsp:nvSpPr>
      <dsp:spPr>
        <a:xfrm>
          <a:off x="2807492" y="1743798"/>
          <a:ext cx="1586538" cy="978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t" anchorCtr="0">
          <a:noAutofit/>
        </a:bodyPr>
        <a:lstStyle/>
        <a:p>
          <a:pPr marL="114300" lvl="1" indent="-114300" algn="l" defTabSz="577850">
            <a:lnSpc>
              <a:spcPct val="90000"/>
            </a:lnSpc>
            <a:spcBef>
              <a:spcPct val="0"/>
            </a:spcBef>
            <a:spcAft>
              <a:spcPct val="15000"/>
            </a:spcAft>
            <a:buChar char="•"/>
          </a:pPr>
          <a:r>
            <a:rPr lang="en-ZA" sz="1300" b="1" kern="1200" dirty="0">
              <a:solidFill>
                <a:srgbClr val="CF0A2C"/>
              </a:solidFill>
            </a:rPr>
            <a:t>UK – RAMSI</a:t>
          </a:r>
        </a:p>
        <a:p>
          <a:pPr marL="114300" lvl="1" indent="-114300" algn="l" defTabSz="577850">
            <a:lnSpc>
              <a:spcPct val="90000"/>
            </a:lnSpc>
            <a:spcBef>
              <a:spcPct val="0"/>
            </a:spcBef>
            <a:spcAft>
              <a:spcPct val="15000"/>
            </a:spcAft>
            <a:buChar char="•"/>
          </a:pPr>
          <a:r>
            <a:rPr lang="en-ZA" sz="1300" b="1" kern="1200" dirty="0">
              <a:solidFill>
                <a:srgbClr val="CF0A2C"/>
              </a:solidFill>
            </a:rPr>
            <a:t>USA – FED model</a:t>
          </a:r>
        </a:p>
      </dsp:txBody>
      <dsp:txXfrm>
        <a:off x="2807492" y="1743798"/>
        <a:ext cx="1586538" cy="97836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4.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2" y="2"/>
            <a:ext cx="2944813" cy="49688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GB"/>
          </a:p>
        </p:txBody>
      </p:sp>
      <p:sp>
        <p:nvSpPr>
          <p:cNvPr id="11267" name="Rectangle 3"/>
          <p:cNvSpPr>
            <a:spLocks noGrp="1" noChangeArrowheads="1"/>
          </p:cNvSpPr>
          <p:nvPr>
            <p:ph type="dt" sz="quarter" idx="1"/>
          </p:nvPr>
        </p:nvSpPr>
        <p:spPr bwMode="auto">
          <a:xfrm>
            <a:off x="3849688" y="2"/>
            <a:ext cx="2944812" cy="49688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11268" name="Rectangle 4"/>
          <p:cNvSpPr>
            <a:spLocks noGrp="1" noChangeArrowheads="1"/>
          </p:cNvSpPr>
          <p:nvPr>
            <p:ph type="ftr" sz="quarter" idx="2"/>
          </p:nvPr>
        </p:nvSpPr>
        <p:spPr bwMode="auto">
          <a:xfrm>
            <a:off x="2" y="943451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GB"/>
          </a:p>
        </p:txBody>
      </p:sp>
      <p:sp>
        <p:nvSpPr>
          <p:cNvPr id="11269" name="Rectangle 5"/>
          <p:cNvSpPr>
            <a:spLocks noGrp="1" noChangeArrowheads="1"/>
          </p:cNvSpPr>
          <p:nvPr>
            <p:ph type="sldNum" sz="quarter" idx="3"/>
          </p:nvPr>
        </p:nvSpPr>
        <p:spPr bwMode="auto">
          <a:xfrm>
            <a:off x="3849688" y="9434513"/>
            <a:ext cx="2944812"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732AB02E-29C5-473F-8E55-0130FD02C6B5}" type="slidenum">
              <a:rPr lang="en-GB"/>
              <a:pPr>
                <a:defRPr/>
              </a:pPr>
              <a:t>‹#›</a:t>
            </a:fld>
            <a:endParaRPr lang="en-GB"/>
          </a:p>
        </p:txBody>
      </p:sp>
    </p:spTree>
    <p:extLst>
      <p:ext uri="{BB962C8B-B14F-4D97-AF65-F5344CB8AC3E}">
        <p14:creationId xmlns:p14="http://schemas.microsoft.com/office/powerpoint/2010/main" val="1501406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2" y="2"/>
            <a:ext cx="2944813" cy="49688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en-GB"/>
          </a:p>
        </p:txBody>
      </p:sp>
      <p:sp>
        <p:nvSpPr>
          <p:cNvPr id="4099" name="Rectangle 3"/>
          <p:cNvSpPr>
            <a:spLocks noGrp="1" noChangeArrowheads="1"/>
          </p:cNvSpPr>
          <p:nvPr>
            <p:ph type="dt" idx="1"/>
          </p:nvPr>
        </p:nvSpPr>
        <p:spPr bwMode="auto">
          <a:xfrm>
            <a:off x="3849688" y="2"/>
            <a:ext cx="2944812" cy="49688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GB"/>
          </a:p>
        </p:txBody>
      </p:sp>
      <p:sp>
        <p:nvSpPr>
          <p:cNvPr id="13316" name="Rectangle 4"/>
          <p:cNvSpPr>
            <a:spLocks noGrp="1" noRot="1" noChangeAspec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06463" y="4718050"/>
            <a:ext cx="4981575" cy="44688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102" name="Rectangle 6"/>
          <p:cNvSpPr>
            <a:spLocks noGrp="1" noChangeArrowheads="1"/>
          </p:cNvSpPr>
          <p:nvPr>
            <p:ph type="ftr" sz="quarter" idx="4"/>
          </p:nvPr>
        </p:nvSpPr>
        <p:spPr bwMode="auto">
          <a:xfrm>
            <a:off x="2" y="943451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en-GB"/>
          </a:p>
        </p:txBody>
      </p:sp>
      <p:sp>
        <p:nvSpPr>
          <p:cNvPr id="4103" name="Rectangle 7"/>
          <p:cNvSpPr>
            <a:spLocks noGrp="1" noChangeArrowheads="1"/>
          </p:cNvSpPr>
          <p:nvPr>
            <p:ph type="sldNum" sz="quarter" idx="5"/>
          </p:nvPr>
        </p:nvSpPr>
        <p:spPr bwMode="auto">
          <a:xfrm>
            <a:off x="3849688" y="9434513"/>
            <a:ext cx="2944812"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FB8D7BF2-3F24-46E8-ADC4-D0F31F91B335}" type="slidenum">
              <a:rPr lang="en-GB"/>
              <a:pPr>
                <a:defRPr/>
              </a:pPr>
              <a:t>‹#›</a:t>
            </a:fld>
            <a:endParaRPr lang="en-GB"/>
          </a:p>
        </p:txBody>
      </p:sp>
    </p:spTree>
    <p:extLst>
      <p:ext uri="{BB962C8B-B14F-4D97-AF65-F5344CB8AC3E}">
        <p14:creationId xmlns:p14="http://schemas.microsoft.com/office/powerpoint/2010/main" val="40200658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ZA" sz="1400" dirty="0"/>
              <a:t>Funding</a:t>
            </a:r>
          </a:p>
          <a:p>
            <a:pPr marL="171450" indent="-171450">
              <a:buFont typeface="Arial" pitchFamily="34" charset="0"/>
              <a:buChar char="•"/>
            </a:pPr>
            <a:endParaRPr lang="en-ZA" sz="140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1</a:t>
            </a:fld>
            <a:endParaRPr lang="en-GB"/>
          </a:p>
        </p:txBody>
      </p:sp>
    </p:spTree>
    <p:extLst>
      <p:ext uri="{BB962C8B-B14F-4D97-AF65-F5344CB8AC3E}">
        <p14:creationId xmlns:p14="http://schemas.microsoft.com/office/powerpoint/2010/main" val="3846544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833795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solidFill>
                  <a:schemeClr val="tx2"/>
                </a:solidFill>
              </a:rPr>
              <a:t>Just a proxy – has value</a:t>
            </a:r>
          </a:p>
          <a:p>
            <a:r>
              <a:rPr lang="en-ZA" dirty="0">
                <a:solidFill>
                  <a:schemeClr val="tx2"/>
                </a:solidFill>
              </a:rPr>
              <a:t>Not gold backing it, nowhere to pick it up</a:t>
            </a:r>
          </a:p>
          <a:p>
            <a:r>
              <a:rPr lang="en-ZA" dirty="0">
                <a:solidFill>
                  <a:schemeClr val="tx2"/>
                </a:solidFill>
              </a:rPr>
              <a:t>Trust only</a:t>
            </a:r>
          </a:p>
          <a:p>
            <a:r>
              <a:rPr lang="en-ZA" dirty="0">
                <a:solidFill>
                  <a:schemeClr val="tx2"/>
                </a:solidFill>
              </a:rPr>
              <a:t>Central banks</a:t>
            </a:r>
          </a:p>
          <a:p>
            <a:pPr marL="171450" indent="-171450">
              <a:buFontTx/>
              <a:buChar char="-"/>
            </a:pPr>
            <a:r>
              <a:rPr lang="en-ZA" dirty="0">
                <a:solidFill>
                  <a:schemeClr val="tx2"/>
                </a:solidFill>
              </a:rPr>
              <a:t>Price stability</a:t>
            </a:r>
          </a:p>
          <a:p>
            <a:pPr marL="171450" indent="-171450">
              <a:buFontTx/>
              <a:buChar char="-"/>
            </a:pPr>
            <a:r>
              <a:rPr lang="en-ZA" dirty="0">
                <a:solidFill>
                  <a:schemeClr val="tx2"/>
                </a:solidFill>
              </a:rPr>
              <a:t>Financial</a:t>
            </a:r>
            <a:r>
              <a:rPr lang="en-ZA" baseline="0" dirty="0">
                <a:solidFill>
                  <a:schemeClr val="tx2"/>
                </a:solidFill>
              </a:rPr>
              <a:t> stability</a:t>
            </a:r>
            <a:endParaRPr lang="en-ZA" dirty="0">
              <a:solidFill>
                <a:schemeClr val="tx2"/>
              </a:solidFill>
            </a:endParaRPr>
          </a:p>
          <a:p>
            <a:endParaRPr lang="en-ZA" dirty="0"/>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1403733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597006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191100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Examples:</a:t>
            </a:r>
          </a:p>
          <a:p>
            <a:endParaRPr lang="en-ZA" sz="1400" dirty="0"/>
          </a:p>
          <a:p>
            <a:r>
              <a:rPr lang="en-ZA" sz="1400" dirty="0"/>
              <a:t>Federal Deposit Insurance Corp list</a:t>
            </a:r>
          </a:p>
          <a:p>
            <a:endParaRPr lang="en-ZA" sz="1400" dirty="0"/>
          </a:p>
          <a:p>
            <a:r>
              <a:rPr lang="en-ZA" sz="1400" dirty="0"/>
              <a:t>African bank</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7</a:t>
            </a:fld>
            <a:endParaRPr lang="en-GB"/>
          </a:p>
        </p:txBody>
      </p:sp>
    </p:spTree>
    <p:extLst>
      <p:ext uri="{BB962C8B-B14F-4D97-AF65-F5344CB8AC3E}">
        <p14:creationId xmlns:p14="http://schemas.microsoft.com/office/powerpoint/2010/main" val="3723559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Chain of events:</a:t>
            </a:r>
          </a:p>
          <a:p>
            <a:pPr marL="228600" indent="-228600">
              <a:buAutoNum type="arabicPeriod"/>
            </a:pPr>
            <a:r>
              <a:rPr lang="en-ZA" dirty="0"/>
              <a:t>First bank experiences problems – short or long term (bad lending practices, disruption in target market … e.g. mining)</a:t>
            </a:r>
          </a:p>
          <a:p>
            <a:pPr marL="228600" indent="-228600">
              <a:buAutoNum type="arabicPeriod"/>
            </a:pPr>
            <a:r>
              <a:rPr lang="en-ZA" dirty="0"/>
              <a:t>Shareholders,</a:t>
            </a:r>
            <a:r>
              <a:rPr lang="en-ZA" baseline="0" dirty="0"/>
              <a:t> subordinated creditors absorb losses</a:t>
            </a:r>
          </a:p>
          <a:p>
            <a:pPr marL="228600" indent="-228600">
              <a:buAutoNum type="arabicPeriod"/>
            </a:pPr>
            <a:r>
              <a:rPr lang="en-ZA" baseline="0" dirty="0"/>
              <a:t>Recapitalisation required – other banks, bailout </a:t>
            </a:r>
            <a:r>
              <a:rPr lang="en-ZA" baseline="0" dirty="0" err="1"/>
              <a:t>etc</a:t>
            </a:r>
            <a:endParaRPr lang="en-ZA" baseline="0" dirty="0"/>
          </a:p>
          <a:p>
            <a:pPr marL="228600" indent="-228600">
              <a:buAutoNum type="arabicPeriod"/>
            </a:pPr>
            <a:r>
              <a:rPr lang="en-ZA" baseline="0" dirty="0"/>
              <a:t>Liquidity strain</a:t>
            </a:r>
          </a:p>
          <a:p>
            <a:pPr marL="685800" lvl="1" indent="-228600">
              <a:buAutoNum type="arabicPeriod"/>
            </a:pPr>
            <a:r>
              <a:rPr lang="en-ZA" baseline="0" dirty="0"/>
              <a:t>Forced sales of assets (lower price) – affect value of assets of other banks with same assets</a:t>
            </a:r>
          </a:p>
          <a:p>
            <a:pPr marL="685800" lvl="1" indent="-228600">
              <a:buAutoNum type="arabicPeriod"/>
            </a:pPr>
            <a:r>
              <a:rPr lang="en-ZA" baseline="0" dirty="0"/>
              <a:t>Meltdown of trust in other banks. Downgrades </a:t>
            </a:r>
            <a:r>
              <a:rPr lang="en-ZA" baseline="0" dirty="0" err="1"/>
              <a:t>etc</a:t>
            </a:r>
            <a:endParaRPr lang="en-ZA" baseline="0" dirty="0"/>
          </a:p>
          <a:p>
            <a:pPr marL="685800" lvl="1" indent="-228600">
              <a:buAutoNum type="arabicPeriod"/>
            </a:pPr>
            <a:r>
              <a:rPr lang="en-ZA" baseline="0" dirty="0"/>
              <a:t>Credit dries up – expensive i.e. further strain in wider system</a:t>
            </a:r>
          </a:p>
          <a:p>
            <a:pPr marL="685800" lvl="1" indent="-228600">
              <a:buAutoNum type="arabicPeriod"/>
            </a:pPr>
            <a:r>
              <a:rPr lang="en-ZA" baseline="0" dirty="0"/>
              <a:t>Bank runs, intervention etc.</a:t>
            </a:r>
          </a:p>
          <a:p>
            <a:pPr marL="228600" lvl="0" indent="-228600">
              <a:buAutoNum type="arabicPeriod"/>
            </a:pPr>
            <a:r>
              <a:rPr lang="en-ZA" baseline="0" dirty="0"/>
              <a:t>Feedback loop</a:t>
            </a:r>
          </a:p>
          <a:p>
            <a:pPr marL="685800" lvl="1" indent="-228600">
              <a:buAutoNum type="arabicPeriod"/>
            </a:pPr>
            <a:endParaRPr lang="en-ZA" baseline="0" dirty="0"/>
          </a:p>
          <a:p>
            <a:pPr marL="685800" lvl="1" indent="-228600">
              <a:buAutoNum type="arabicPeriod"/>
            </a:pPr>
            <a:endParaRPr lang="en-ZA" baseline="0" dirty="0"/>
          </a:p>
          <a:p>
            <a:pPr marL="228600" indent="-228600">
              <a:buAutoNum type="arabicPeriod"/>
            </a:pPr>
            <a:endParaRPr lang="en-ZA" dirty="0"/>
          </a:p>
          <a:p>
            <a:pPr marL="0" indent="0">
              <a:buNone/>
            </a:pPr>
            <a:endParaRPr lang="en-ZA" dirty="0"/>
          </a:p>
          <a:p>
            <a:pPr marL="228600" indent="-228600">
              <a:buAutoNum type="arabicPeriod"/>
            </a:pPr>
            <a:endParaRPr lang="en-ZA" dirty="0"/>
          </a:p>
          <a:p>
            <a:pPr marL="228600" indent="-228600">
              <a:buAutoNum type="arabicPeriod"/>
            </a:pPr>
            <a:endParaRPr lang="en-ZA" dirty="0"/>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564510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186989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975868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3417692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800324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SARB Financial Stability Committee mentions</a:t>
            </a:r>
            <a:r>
              <a:rPr lang="en-ZA" baseline="0" dirty="0"/>
              <a:t> these things</a:t>
            </a:r>
            <a:endParaRPr lang="en-ZA" dirty="0"/>
          </a:p>
          <a:p>
            <a:endParaRPr lang="en-ZA" dirty="0"/>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3999778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SOE’s</a:t>
            </a:r>
          </a:p>
          <a:p>
            <a:r>
              <a:rPr lang="en-ZA" dirty="0"/>
              <a:t>Land</a:t>
            </a:r>
          </a:p>
          <a:p>
            <a:endParaRPr lang="en-ZA" dirty="0"/>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77064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65700" cy="37242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8E049-3220-D446-94AA-4A1DA0AFD76A}" type="slidenum">
              <a:rPr lang="en-US" smtClean="0"/>
              <a:pPr/>
              <a:t>15</a:t>
            </a:fld>
            <a:endParaRPr lang="en-US"/>
          </a:p>
        </p:txBody>
      </p:sp>
    </p:spTree>
    <p:extLst>
      <p:ext uri="{BB962C8B-B14F-4D97-AF65-F5344CB8AC3E}">
        <p14:creationId xmlns:p14="http://schemas.microsoft.com/office/powerpoint/2010/main" val="3049032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821707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4688" y="808038"/>
            <a:ext cx="5387975" cy="4041775"/>
          </a:xfrm>
        </p:spPr>
      </p:sp>
      <p:sp>
        <p:nvSpPr>
          <p:cNvPr id="3" name="Notes Placeholder 2"/>
          <p:cNvSpPr>
            <a:spLocks noGrp="1"/>
          </p:cNvSpPr>
          <p:nvPr>
            <p:ph type="body" idx="1"/>
          </p:nvPr>
        </p:nvSpPr>
        <p:spPr/>
        <p:txBody>
          <a:bodyPr/>
          <a:lstStyle/>
          <a:p>
            <a:pPr marL="171450" indent="-171450">
              <a:buFontTx/>
              <a:buChar char="-"/>
            </a:pPr>
            <a:r>
              <a:rPr lang="en-US" dirty="0"/>
              <a:t>Not wars</a:t>
            </a:r>
          </a:p>
          <a:p>
            <a:pPr marL="171450" indent="-171450">
              <a:buFontTx/>
              <a:buChar char="-"/>
            </a:pPr>
            <a:r>
              <a:rPr lang="en-US" dirty="0"/>
              <a:t>Not major political earthquakes</a:t>
            </a:r>
          </a:p>
        </p:txBody>
      </p:sp>
      <p:sp>
        <p:nvSpPr>
          <p:cNvPr id="4" name="Slide Number Placeholder 3"/>
          <p:cNvSpPr>
            <a:spLocks noGrp="1"/>
          </p:cNvSpPr>
          <p:nvPr>
            <p:ph type="sldNum" sz="quarter" idx="10"/>
          </p:nvPr>
        </p:nvSpPr>
        <p:spPr/>
        <p:txBody>
          <a:bodyPr/>
          <a:lstStyle/>
          <a:p>
            <a:fld id="{7928E049-3220-D446-94AA-4A1DA0AFD76A}" type="slidenum">
              <a:rPr lang="en-US" smtClean="0"/>
              <a:pPr/>
              <a:t>17</a:t>
            </a:fld>
            <a:endParaRPr lang="en-US" dirty="0"/>
          </a:p>
        </p:txBody>
      </p:sp>
    </p:spTree>
    <p:extLst>
      <p:ext uri="{BB962C8B-B14F-4D97-AF65-F5344CB8AC3E}">
        <p14:creationId xmlns:p14="http://schemas.microsoft.com/office/powerpoint/2010/main" val="4173370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Including</a:t>
            </a:r>
            <a:r>
              <a:rPr lang="en-ZA" baseline="0" dirty="0"/>
              <a:t> central bank is like including insurance cover when pricing risk …</a:t>
            </a:r>
            <a:endParaRPr lang="en-ZA" dirty="0"/>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7722285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NB-SLDS results</a:t>
            </a:r>
            <a:r>
              <a:rPr lang="en-ZA" sz="1400" baseline="0" dirty="0"/>
              <a:t> for </a:t>
            </a:r>
            <a:r>
              <a:rPr lang="en-ZA" sz="1400" dirty="0"/>
              <a:t>Finland:</a:t>
            </a:r>
          </a:p>
          <a:p>
            <a:endParaRPr lang="en-ZA" sz="1400" dirty="0"/>
          </a:p>
          <a:p>
            <a:r>
              <a:rPr lang="en-ZA" sz="1400" dirty="0"/>
              <a:t>Light Grey: Pre-crisis</a:t>
            </a:r>
          </a:p>
          <a:p>
            <a:r>
              <a:rPr lang="en-ZA" sz="1400" baseline="0" dirty="0"/>
              <a:t>Dark Grey: Crisis</a:t>
            </a:r>
          </a:p>
          <a:p>
            <a:r>
              <a:rPr lang="en-ZA" sz="1400" baseline="0" dirty="0"/>
              <a:t>Black Line: Probability</a:t>
            </a:r>
          </a:p>
          <a:p>
            <a:endParaRPr lang="en-ZA" sz="1400" baseline="0" dirty="0"/>
          </a:p>
          <a:p>
            <a:r>
              <a:rPr lang="en-ZA" sz="1400" baseline="0" dirty="0"/>
              <a:t>Our data tells us when the crisis period is. We can then extract the 3 year pre-crisis period data. This pre-crisis data is used to train the model. Hopefully, the model is then able to detect the pre-crisis period.</a:t>
            </a:r>
          </a:p>
          <a:p>
            <a:endParaRPr lang="en-ZA" sz="1400" baseline="0" dirty="0"/>
          </a:p>
          <a:p>
            <a:r>
              <a:rPr lang="en-ZA" sz="1400" baseline="0" dirty="0"/>
              <a:t>Note the leave-one-out cross validation approach for each country.</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19</a:t>
            </a:fld>
            <a:endParaRPr lang="en-GB"/>
          </a:p>
        </p:txBody>
      </p:sp>
    </p:spTree>
    <p:extLst>
      <p:ext uri="{BB962C8B-B14F-4D97-AF65-F5344CB8AC3E}">
        <p14:creationId xmlns:p14="http://schemas.microsoft.com/office/powerpoint/2010/main" val="2838739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ZA" dirty="0"/>
              <a:t>Interactions between various subgroups – e.g. mining sector default has much wider impact …</a:t>
            </a:r>
          </a:p>
          <a:p>
            <a:r>
              <a:rPr lang="en-ZA" dirty="0"/>
              <a:t>“Clouds” of default</a:t>
            </a:r>
            <a:r>
              <a:rPr lang="en-ZA" baseline="0" dirty="0"/>
              <a:t> – but “contagion” effects no less real</a:t>
            </a:r>
            <a:endParaRPr lang="en-ZA" dirty="0"/>
          </a:p>
          <a:p>
            <a:r>
              <a:rPr lang="en-ZA" dirty="0"/>
              <a:t>Shock on lenders.</a:t>
            </a:r>
          </a:p>
          <a:p>
            <a:r>
              <a:rPr lang="en-ZA" dirty="0"/>
              <a:t>Interaction between lenders (implied by borrower behaviour and lending practices)</a:t>
            </a:r>
          </a:p>
          <a:p>
            <a:r>
              <a:rPr lang="en-ZA" dirty="0"/>
              <a:t>Dissecting a specific type of shock …</a:t>
            </a:r>
            <a:r>
              <a:rPr lang="en-ZA" baseline="0" dirty="0"/>
              <a:t> credit risk</a:t>
            </a:r>
          </a:p>
          <a:p>
            <a:r>
              <a:rPr lang="en-ZA" baseline="0" dirty="0"/>
              <a:t>Distinct, and in some respects more challenging, modelling problems.</a:t>
            </a:r>
          </a:p>
          <a:p>
            <a:endParaRPr lang="en-ZA" baseline="0" dirty="0"/>
          </a:p>
          <a:p>
            <a:r>
              <a:rPr lang="en-ZA" baseline="0" dirty="0"/>
              <a:t>This is a massive problem to tackle analytically. Needs to dissect and break down to it basic elements (similar to study of general systemic risk)</a:t>
            </a:r>
          </a:p>
          <a:p>
            <a:endParaRPr lang="en-ZA" baseline="0" dirty="0"/>
          </a:p>
          <a:p>
            <a:r>
              <a:rPr lang="en-ZA" baseline="0" dirty="0"/>
              <a:t>Brief example of a one aspect of the problem.</a:t>
            </a:r>
            <a:endParaRPr lang="en-ZA" dirty="0"/>
          </a:p>
          <a:p>
            <a:endParaRPr lang="en-ZA" dirty="0"/>
          </a:p>
        </p:txBody>
      </p:sp>
      <p:sp>
        <p:nvSpPr>
          <p:cNvPr id="4" name="Slide Number Placeholder 3"/>
          <p:cNvSpPr>
            <a:spLocks noGrp="1"/>
          </p:cNvSpPr>
          <p:nvPr>
            <p:ph type="sldNum" sz="quarter" idx="10"/>
          </p:nvPr>
        </p:nvSpPr>
        <p:spPr/>
        <p:txBody>
          <a:bodyPr/>
          <a:lstStyle/>
          <a:p>
            <a:pPr>
              <a:defRPr/>
            </a:pPr>
            <a:fld id="{401A8B46-5300-4EF5-839A-E836667DFDBC}" type="slidenum">
              <a:rPr lang="en-GB" smtClean="0">
                <a:solidFill>
                  <a:prstClr val="black"/>
                </a:solidFill>
              </a:rPr>
              <a:pPr>
                <a:defRPr/>
              </a:pPr>
              <a:t>20</a:t>
            </a:fld>
            <a:endParaRPr lang="en-GB" dirty="0">
              <a:solidFill>
                <a:prstClr val="black"/>
              </a:solidFill>
            </a:endParaRPr>
          </a:p>
        </p:txBody>
      </p:sp>
    </p:spTree>
    <p:extLst>
      <p:ext uri="{BB962C8B-B14F-4D97-AF65-F5344CB8AC3E}">
        <p14:creationId xmlns:p14="http://schemas.microsoft.com/office/powerpoint/2010/main" val="906021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696313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20104678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663581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936350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6713" y="1181100"/>
            <a:ext cx="7880351" cy="59102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2039959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31532260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574152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ZA" sz="1000" dirty="0"/>
              <a:t>Simulation using the DBN in the MATLAB environment</a:t>
            </a:r>
          </a:p>
          <a:p>
            <a:pPr marL="171450" indent="-171450">
              <a:buFont typeface="Arial" pitchFamily="34" charset="0"/>
              <a:buChar char="•"/>
            </a:pPr>
            <a:r>
              <a:rPr lang="en-ZA" sz="1000" baseline="0" dirty="0"/>
              <a:t>RED = Pirate</a:t>
            </a:r>
          </a:p>
          <a:p>
            <a:pPr marL="171450" indent="-171450">
              <a:buFont typeface="Arial" pitchFamily="34" charset="0"/>
              <a:buChar char="•"/>
            </a:pPr>
            <a:r>
              <a:rPr lang="en-ZA" sz="1000" baseline="0" dirty="0"/>
              <a:t>YELLOW = Transport vessel</a:t>
            </a:r>
          </a:p>
          <a:p>
            <a:pPr marL="171450" indent="-171450">
              <a:buFont typeface="Arial" pitchFamily="34" charset="0"/>
              <a:buChar char="•"/>
            </a:pPr>
            <a:r>
              <a:rPr lang="en-ZA" sz="1000" baseline="0" dirty="0"/>
              <a:t>VIOLET = Fishing Vessel</a:t>
            </a:r>
          </a:p>
          <a:p>
            <a:pPr marL="171450" indent="-171450">
              <a:buFont typeface="Arial" pitchFamily="34" charset="0"/>
              <a:buChar char="•"/>
            </a:pPr>
            <a:r>
              <a:rPr lang="en-ZA" sz="1000" baseline="0" dirty="0"/>
              <a:t>TURQUOISE = Abandoned vessel</a:t>
            </a:r>
          </a:p>
          <a:p>
            <a:pPr marL="171450" indent="-171450">
              <a:buFont typeface="Arial" pitchFamily="34" charset="0"/>
              <a:buChar char="•"/>
            </a:pPr>
            <a:r>
              <a:rPr lang="en-ZA" sz="1000" baseline="0" dirty="0"/>
              <a:t>(a) =&gt; Initialize, (b) = Drift, (c) = Attack (LEAVE MOTHERSHIP IN SKIFFS), (d) = Returned with Hijacked vessel (note abandoned vessel)</a:t>
            </a:r>
          </a:p>
          <a:p>
            <a:pPr marL="171450" indent="-171450">
              <a:buFont typeface="Arial" pitchFamily="34" charset="0"/>
              <a:buChar char="•"/>
            </a:pPr>
            <a:r>
              <a:rPr lang="en-ZA" sz="1000" baseline="0" dirty="0"/>
              <a:t>Click on image to display gif simulation</a:t>
            </a:r>
            <a:endParaRPr lang="en-ZA" sz="100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28</a:t>
            </a:fld>
            <a:endParaRPr lang="en-GB"/>
          </a:p>
        </p:txBody>
      </p:sp>
    </p:spTree>
    <p:extLst>
      <p:ext uri="{BB962C8B-B14F-4D97-AF65-F5344CB8AC3E}">
        <p14:creationId xmlns:p14="http://schemas.microsoft.com/office/powerpoint/2010/main" val="19834218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Current</a:t>
            </a:r>
            <a:r>
              <a:rPr lang="en-ZA" sz="1400" baseline="0" dirty="0"/>
              <a:t> methods:</a:t>
            </a:r>
          </a:p>
          <a:p>
            <a:endParaRPr lang="en-ZA" sz="1400" baseline="0" dirty="0"/>
          </a:p>
          <a:p>
            <a:r>
              <a:rPr lang="en-ZA" sz="1400" baseline="0" dirty="0"/>
              <a:t>Explain each </a:t>
            </a:r>
            <a:r>
              <a:rPr lang="en-ZA" sz="1400" b="1" baseline="0" dirty="0"/>
              <a:t>later</a:t>
            </a:r>
          </a:p>
          <a:p>
            <a:endParaRPr lang="en-ZA" sz="1400" baseline="0" dirty="0"/>
          </a:p>
          <a:p>
            <a:r>
              <a:rPr lang="en-ZA" sz="1400" baseline="0" dirty="0"/>
              <a:t>Signals approach – </a:t>
            </a:r>
            <a:r>
              <a:rPr lang="en-ZA" sz="1400" baseline="0" dirty="0" err="1"/>
              <a:t>thresholding</a:t>
            </a:r>
            <a:endParaRPr lang="en-ZA" sz="1400" baseline="0" dirty="0"/>
          </a:p>
          <a:p>
            <a:endParaRPr lang="en-ZA" sz="1400" baseline="0" dirty="0"/>
          </a:p>
          <a:p>
            <a:r>
              <a:rPr lang="en-ZA" sz="1400" baseline="0" dirty="0" err="1"/>
              <a:t>Logit</a:t>
            </a:r>
            <a:r>
              <a:rPr lang="en-ZA" sz="1400" baseline="0" dirty="0"/>
              <a:t> approach – logistic regression</a:t>
            </a:r>
          </a:p>
          <a:p>
            <a:endParaRPr lang="en-ZA" sz="140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29</a:t>
            </a:fld>
            <a:endParaRPr lang="en-GB"/>
          </a:p>
        </p:txBody>
      </p:sp>
    </p:spTree>
    <p:extLst>
      <p:ext uri="{BB962C8B-B14F-4D97-AF65-F5344CB8AC3E}">
        <p14:creationId xmlns:p14="http://schemas.microsoft.com/office/powerpoint/2010/main" val="7584674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 shapes are blue squares = 25%</a:t>
            </a:r>
          </a:p>
          <a:p>
            <a:r>
              <a:rPr lang="en-US" dirty="0"/>
              <a:t>6/8 shapes are green circles = 75%</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30</a:t>
            </a:fld>
            <a:endParaRPr lang="en-GB"/>
          </a:p>
        </p:txBody>
      </p:sp>
    </p:spTree>
    <p:extLst>
      <p:ext uri="{BB962C8B-B14F-4D97-AF65-F5344CB8AC3E}">
        <p14:creationId xmlns:p14="http://schemas.microsoft.com/office/powerpoint/2010/main" val="18486837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ZA" sz="1400" baseline="0" dirty="0"/>
              <a:t>Proposed approach</a:t>
            </a:r>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aseline="0" dirty="0"/>
              <a:t>Dynamic model of variables or features</a:t>
            </a:r>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aseline="0" dirty="0"/>
              <a:t>Based on the model, infer probability of immanent crises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aseline="0" dirty="0"/>
              <a:t>Pro: dynamical and not binary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aseline="0" dirty="0"/>
              <a:t>Con: More complex, but this is a complex problem</a:t>
            </a:r>
            <a:r>
              <a:rPr lang="mr-IN" sz="1400" baseline="0" dirty="0"/>
              <a:t>…</a:t>
            </a:r>
            <a:endParaRPr lang="en-ZA" sz="1400" baseline="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31</a:t>
            </a:fld>
            <a:endParaRPr lang="en-GB"/>
          </a:p>
        </p:txBody>
      </p:sp>
    </p:spTree>
    <p:extLst>
      <p:ext uri="{BB962C8B-B14F-4D97-AF65-F5344CB8AC3E}">
        <p14:creationId xmlns:p14="http://schemas.microsoft.com/office/powerpoint/2010/main" val="20202804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ZA" sz="1400" baseline="0" dirty="0"/>
              <a:t>The LDS is a linear state space model that models the dynamics of a system.</a:t>
            </a:r>
          </a:p>
          <a:p>
            <a:pPr marL="0" indent="0">
              <a:buFont typeface="Arial" pitchFamily="34" charset="0"/>
              <a:buNone/>
            </a:pPr>
            <a:r>
              <a:rPr lang="en-ZA" sz="1400" baseline="0" dirty="0"/>
              <a:t>Applications: Control systems, Financial time series modelling, </a:t>
            </a:r>
            <a:r>
              <a:rPr lang="en-ZA" sz="1400" baseline="0" dirty="0" err="1"/>
              <a:t>etc</a:t>
            </a:r>
            <a:endParaRPr lang="en-ZA" sz="1400" baseline="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32</a:t>
            </a:fld>
            <a:endParaRPr lang="en-GB"/>
          </a:p>
        </p:txBody>
      </p:sp>
    </p:spTree>
    <p:extLst>
      <p:ext uri="{BB962C8B-B14F-4D97-AF65-F5344CB8AC3E}">
        <p14:creationId xmlns:p14="http://schemas.microsoft.com/office/powerpoint/2010/main" val="6591304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ZA" sz="1400" dirty="0"/>
              <a:t>SLDS includes state </a:t>
            </a:r>
            <a:r>
              <a:rPr lang="en-ZA" sz="1400" dirty="0" err="1"/>
              <a:t>st</a:t>
            </a:r>
            <a:r>
              <a:rPr lang="en-ZA" sz="1400" dirty="0"/>
              <a:t> to allow for</a:t>
            </a:r>
            <a:r>
              <a:rPr lang="en-ZA" sz="1400" baseline="0" dirty="0"/>
              <a:t> </a:t>
            </a:r>
            <a:r>
              <a:rPr lang="en-ZA" sz="1400" b="1" baseline="0" dirty="0"/>
              <a:t>discontinuous state changes</a:t>
            </a:r>
          </a:p>
          <a:p>
            <a:pPr marL="171450" indent="-171450">
              <a:buFont typeface="Arial" pitchFamily="34" charset="0"/>
              <a:buChar char="•"/>
            </a:pPr>
            <a:r>
              <a:rPr lang="en-ZA" sz="1400" baseline="0" dirty="0"/>
              <a:t>Each </a:t>
            </a:r>
            <a:r>
              <a:rPr lang="en-ZA" sz="1400" baseline="0" dirty="0" err="1"/>
              <a:t>st</a:t>
            </a:r>
            <a:r>
              <a:rPr lang="en-ZA" sz="1400" baseline="0" dirty="0"/>
              <a:t> allows for a </a:t>
            </a:r>
            <a:r>
              <a:rPr lang="en-ZA" sz="1400" b="1" baseline="0" dirty="0"/>
              <a:t>different LDS</a:t>
            </a:r>
            <a:endParaRPr lang="en-ZA" sz="1400" baseline="0" dirty="0"/>
          </a:p>
          <a:p>
            <a:pPr marL="171450" indent="-171450">
              <a:buFont typeface="Arial" pitchFamily="34" charset="0"/>
              <a:buChar char="•"/>
            </a:pPr>
            <a:r>
              <a:rPr lang="en-ZA" sz="1400" baseline="0" dirty="0"/>
              <a:t>Let </a:t>
            </a:r>
            <a:r>
              <a:rPr lang="en-ZA" sz="1400" baseline="0" dirty="0" err="1"/>
              <a:t>st</a:t>
            </a:r>
            <a:r>
              <a:rPr lang="en-ZA" sz="1400" baseline="0" dirty="0"/>
              <a:t> have two states; tranquil and crisis. </a:t>
            </a:r>
          </a:p>
          <a:p>
            <a:pPr marL="171450" indent="-171450">
              <a:buFont typeface="Arial" pitchFamily="34" charset="0"/>
              <a:buChar char="•"/>
            </a:pPr>
            <a:r>
              <a:rPr lang="en-ZA" sz="1400" baseline="0" dirty="0"/>
              <a:t>Each state has a LDS, one LDS models dynamics of a tranquil period, the other models dynamics of a crisis period</a:t>
            </a:r>
          </a:p>
          <a:p>
            <a:pPr marL="171450" indent="-171450">
              <a:buFont typeface="Arial" pitchFamily="34" charset="0"/>
              <a:buChar char="•"/>
            </a:pPr>
            <a:r>
              <a:rPr lang="en-ZA" sz="1400" baseline="0" dirty="0"/>
              <a:t>Problem: Multiple variables and missing data</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33</a:t>
            </a:fld>
            <a:endParaRPr lang="en-GB"/>
          </a:p>
        </p:txBody>
      </p:sp>
    </p:spTree>
    <p:extLst>
      <p:ext uri="{BB962C8B-B14F-4D97-AF65-F5344CB8AC3E}">
        <p14:creationId xmlns:p14="http://schemas.microsoft.com/office/powerpoint/2010/main" val="26749755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baseline="0" dirty="0"/>
              <a:t>European economies with lots of data</a:t>
            </a:r>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0" i="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baseline="0" dirty="0"/>
              <a:t>Excluded developing countries (different markets)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0" i="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baseline="0" dirty="0"/>
              <a:t>Various variables.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0" i="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baseline="0" dirty="0"/>
              <a:t>A total of 19 crises in total (which is few)</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34</a:t>
            </a:fld>
            <a:endParaRPr lang="en-GB"/>
          </a:p>
        </p:txBody>
      </p:sp>
    </p:spTree>
    <p:extLst>
      <p:ext uri="{BB962C8B-B14F-4D97-AF65-F5344CB8AC3E}">
        <p14:creationId xmlns:p14="http://schemas.microsoft.com/office/powerpoint/2010/main" val="2059148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NB-SLDS results</a:t>
            </a:r>
            <a:r>
              <a:rPr lang="en-ZA" sz="1400" baseline="0" dirty="0"/>
              <a:t> for </a:t>
            </a:r>
            <a:r>
              <a:rPr lang="en-ZA" sz="1400" dirty="0"/>
              <a:t>Finland:</a:t>
            </a:r>
          </a:p>
          <a:p>
            <a:endParaRPr lang="en-ZA" sz="1400" dirty="0"/>
          </a:p>
          <a:p>
            <a:r>
              <a:rPr lang="en-ZA" sz="1400" dirty="0"/>
              <a:t>Light Grey: Pre-crisis</a:t>
            </a:r>
          </a:p>
          <a:p>
            <a:r>
              <a:rPr lang="en-ZA" sz="1400" baseline="0" dirty="0"/>
              <a:t>Dark Grey: Crisis</a:t>
            </a:r>
          </a:p>
          <a:p>
            <a:r>
              <a:rPr lang="en-ZA" sz="1400" baseline="0" dirty="0"/>
              <a:t>Black Line: Probability</a:t>
            </a:r>
          </a:p>
          <a:p>
            <a:endParaRPr lang="en-ZA" sz="1400" baseline="0" dirty="0"/>
          </a:p>
          <a:p>
            <a:r>
              <a:rPr lang="en-ZA" sz="1400" baseline="0" dirty="0"/>
              <a:t>Our data tells us when the crisis period is. We can then extract the 3 year pre-crisis period data. This pre-crisis data is used to train the model. Hopefully, the model is then able to detect the pre-crisis period.</a:t>
            </a:r>
          </a:p>
          <a:p>
            <a:endParaRPr lang="en-ZA" sz="1400" baseline="0" dirty="0"/>
          </a:p>
          <a:p>
            <a:r>
              <a:rPr lang="en-ZA" sz="1400" baseline="0" dirty="0"/>
              <a:t>Note the leave-one-out cross validation approach for each country.</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35</a:t>
            </a:fld>
            <a:endParaRPr lang="en-GB"/>
          </a:p>
        </p:txBody>
      </p:sp>
    </p:spTree>
    <p:extLst>
      <p:ext uri="{BB962C8B-B14F-4D97-AF65-F5344CB8AC3E}">
        <p14:creationId xmlns:p14="http://schemas.microsoft.com/office/powerpoint/2010/main" val="1433021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ZA" sz="1400" baseline="0" dirty="0"/>
              <a:t>Pre-crisis only detection ability. That is, only detecting the light grey region from the earlier slide.</a:t>
            </a:r>
          </a:p>
          <a:p>
            <a:pPr marL="0" indent="0">
              <a:buFont typeface="Arial" pitchFamily="34" charset="0"/>
              <a:buNone/>
            </a:pPr>
            <a:r>
              <a:rPr lang="en-ZA" sz="1400" baseline="0" dirty="0"/>
              <a:t>This is important as it indicates that the Signal extraction and </a:t>
            </a:r>
            <a:r>
              <a:rPr lang="en-ZA" sz="1400" baseline="0" dirty="0" err="1"/>
              <a:t>Logit</a:t>
            </a:r>
            <a:r>
              <a:rPr lang="en-ZA" sz="1400" baseline="0" dirty="0"/>
              <a:t> models are able to detect crises well, but not predict them. </a:t>
            </a:r>
          </a:p>
          <a:p>
            <a:pPr marL="0" indent="0">
              <a:buFont typeface="Arial" pitchFamily="34" charset="0"/>
              <a:buNone/>
            </a:pPr>
            <a:endParaRPr lang="en-ZA" sz="1400" baseline="0" dirty="0"/>
          </a:p>
          <a:p>
            <a:pPr marL="0" indent="0">
              <a:buFont typeface="Arial" pitchFamily="34" charset="0"/>
              <a:buNone/>
            </a:pPr>
            <a:r>
              <a:rPr lang="en-ZA" sz="1400" baseline="0" dirty="0"/>
              <a:t>Signal and </a:t>
            </a:r>
            <a:r>
              <a:rPr lang="en-ZA" sz="1400" baseline="0" dirty="0" err="1"/>
              <a:t>logit</a:t>
            </a:r>
            <a:r>
              <a:rPr lang="en-ZA" sz="1400" baseline="0" dirty="0"/>
              <a:t> models perform very poorly at predicting a crisis. </a:t>
            </a:r>
          </a:p>
          <a:p>
            <a:pPr marL="0" indent="0">
              <a:buFont typeface="Arial" pitchFamily="34" charset="0"/>
              <a:buNone/>
            </a:pPr>
            <a:r>
              <a:rPr lang="en-ZA" sz="1400" baseline="0" dirty="0"/>
              <a:t>They did much better before because they were good at detecting tranquil regimes and actual crisis regimes, but not the pre-crisis regimes.</a:t>
            </a:r>
          </a:p>
          <a:p>
            <a:pPr marL="0" indent="0">
              <a:buFont typeface="Arial" pitchFamily="34" charset="0"/>
              <a:buNone/>
            </a:pPr>
            <a:endParaRPr lang="en-ZA" sz="1400" baseline="0" dirty="0"/>
          </a:p>
          <a:p>
            <a:pPr marL="0" indent="0">
              <a:buFont typeface="Arial" pitchFamily="34" charset="0"/>
              <a:buNone/>
            </a:pPr>
            <a:r>
              <a:rPr lang="en-ZA" sz="1400" baseline="0" dirty="0"/>
              <a:t>The NB-SLDS and SLDS both do better. (Note that these models are similar)</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36</a:t>
            </a:fld>
            <a:endParaRPr lang="en-GB"/>
          </a:p>
        </p:txBody>
      </p:sp>
    </p:spTree>
    <p:extLst>
      <p:ext uri="{BB962C8B-B14F-4D97-AF65-F5344CB8AC3E}">
        <p14:creationId xmlns:p14="http://schemas.microsoft.com/office/powerpoint/2010/main" val="6880661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ZA" sz="1400" baseline="0" dirty="0"/>
              <a:t>The SLDS however has a every nigh median.</a:t>
            </a:r>
          </a:p>
          <a:p>
            <a:pPr marL="0" indent="0">
              <a:buFont typeface="Arial" pitchFamily="34" charset="0"/>
              <a:buNone/>
            </a:pPr>
            <a:endParaRPr lang="en-ZA" sz="1400" baseline="0" dirty="0"/>
          </a:p>
          <a:p>
            <a:pPr marL="0" indent="0">
              <a:buFont typeface="Arial" pitchFamily="34" charset="0"/>
              <a:buNone/>
            </a:pPr>
            <a:r>
              <a:rPr lang="en-ZA" sz="1400" baseline="0" dirty="0"/>
              <a:t>The NB-SLDS model however has small box in a region high probability (ideal)</a:t>
            </a:r>
          </a:p>
          <a:p>
            <a:pPr marL="0" indent="0">
              <a:buFont typeface="Arial" pitchFamily="34" charset="0"/>
              <a:buNone/>
            </a:pPr>
            <a:endParaRPr lang="en-ZA" sz="1400" baseline="0" dirty="0"/>
          </a:p>
          <a:p>
            <a:pPr marL="0" indent="0">
              <a:buFont typeface="Arial" pitchFamily="34" charset="0"/>
              <a:buNone/>
            </a:pPr>
            <a:r>
              <a:rPr lang="en-ZA" sz="1400" baseline="0" dirty="0"/>
              <a:t>Most of the values fall within that range of probability (60-80%).</a:t>
            </a:r>
          </a:p>
          <a:p>
            <a:pPr marL="0" indent="0">
              <a:buFont typeface="Arial" pitchFamily="34" charset="0"/>
              <a:buNone/>
            </a:pPr>
            <a:endParaRPr lang="en-ZA" sz="1400" baseline="0" dirty="0"/>
          </a:p>
          <a:p>
            <a:pPr marL="0" indent="0">
              <a:buFont typeface="Arial" pitchFamily="34" charset="0"/>
              <a:buNone/>
            </a:pPr>
            <a:r>
              <a:rPr lang="en-ZA" sz="1400" baseline="0" dirty="0"/>
              <a:t>That is: 60-80% chance of predicting a crisis before it occurs!</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37</a:t>
            </a:fld>
            <a:endParaRPr lang="en-GB"/>
          </a:p>
        </p:txBody>
      </p:sp>
    </p:spTree>
    <p:extLst>
      <p:ext uri="{BB962C8B-B14F-4D97-AF65-F5344CB8AC3E}">
        <p14:creationId xmlns:p14="http://schemas.microsoft.com/office/powerpoint/2010/main" val="2439531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701150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31374931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27379536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7928E049-3220-D446-94AA-4A1DA0AFD76A}"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3643127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ZA" sz="1400" dirty="0"/>
              <a:t>Publications</a:t>
            </a:r>
            <a:endParaRPr lang="en-ZA" sz="1400" baseline="0" dirty="0"/>
          </a:p>
          <a:p>
            <a:pPr marL="171450" indent="-171450">
              <a:buFont typeface="Arial" pitchFamily="34" charset="0"/>
              <a:buChar char="•"/>
            </a:pPr>
            <a:endParaRPr lang="en-ZA" sz="1400" b="1" baseline="0" dirty="0"/>
          </a:p>
          <a:p>
            <a:pPr marL="0" indent="0">
              <a:buFont typeface="Arial" pitchFamily="34" charset="0"/>
              <a:buNone/>
            </a:pPr>
            <a:endParaRPr lang="en-ZA" sz="1400" baseline="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43</a:t>
            </a:fld>
            <a:endParaRPr lang="en-GB"/>
          </a:p>
        </p:txBody>
      </p:sp>
    </p:spTree>
    <p:extLst>
      <p:ext uri="{BB962C8B-B14F-4D97-AF65-F5344CB8AC3E}">
        <p14:creationId xmlns:p14="http://schemas.microsoft.com/office/powerpoint/2010/main" val="3901185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ZA" sz="1400" dirty="0"/>
              <a:t>Publications</a:t>
            </a:r>
            <a:endParaRPr lang="en-ZA" sz="1400" baseline="0" dirty="0"/>
          </a:p>
          <a:p>
            <a:pPr marL="171450" indent="-171450">
              <a:buFont typeface="Arial" pitchFamily="34" charset="0"/>
              <a:buChar char="•"/>
            </a:pPr>
            <a:endParaRPr lang="en-ZA" sz="1400" b="1" baseline="0" dirty="0"/>
          </a:p>
          <a:p>
            <a:pPr marL="0" indent="0">
              <a:buFont typeface="Arial" pitchFamily="34" charset="0"/>
              <a:buNone/>
            </a:pPr>
            <a:endParaRPr lang="en-ZA" sz="1400" baseline="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44</a:t>
            </a:fld>
            <a:endParaRPr lang="en-GB"/>
          </a:p>
        </p:txBody>
      </p:sp>
    </p:spTree>
    <p:extLst>
      <p:ext uri="{BB962C8B-B14F-4D97-AF65-F5344CB8AC3E}">
        <p14:creationId xmlns:p14="http://schemas.microsoft.com/office/powerpoint/2010/main" val="7067590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ZA" sz="1400" dirty="0"/>
              <a:t>Publications</a:t>
            </a:r>
            <a:endParaRPr lang="en-ZA" sz="1400" baseline="0" dirty="0"/>
          </a:p>
          <a:p>
            <a:pPr marL="171450" indent="-171450">
              <a:buFont typeface="Arial" pitchFamily="34" charset="0"/>
              <a:buChar char="•"/>
            </a:pPr>
            <a:endParaRPr lang="en-ZA" sz="1400" b="1" baseline="0" dirty="0"/>
          </a:p>
          <a:p>
            <a:pPr marL="0" indent="0">
              <a:buFont typeface="Arial" pitchFamily="34" charset="0"/>
              <a:buNone/>
            </a:pPr>
            <a:endParaRPr lang="en-ZA" sz="1400" baseline="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45</a:t>
            </a:fld>
            <a:endParaRPr lang="en-GB"/>
          </a:p>
        </p:txBody>
      </p:sp>
    </p:spTree>
    <p:extLst>
      <p:ext uri="{BB962C8B-B14F-4D97-AF65-F5344CB8AC3E}">
        <p14:creationId xmlns:p14="http://schemas.microsoft.com/office/powerpoint/2010/main" val="40447862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Approach = </a:t>
            </a:r>
            <a:r>
              <a:rPr lang="en-ZA" sz="1400" b="1" dirty="0" err="1"/>
              <a:t>Thresholding</a:t>
            </a:r>
            <a:endParaRPr lang="en-ZA" sz="1400" b="1" dirty="0"/>
          </a:p>
          <a:p>
            <a:endParaRPr lang="en-ZA" sz="1400" b="1" dirty="0"/>
          </a:p>
          <a:p>
            <a:r>
              <a:rPr lang="en-ZA" sz="1400" b="1" dirty="0"/>
              <a:t>Drawbacks:</a:t>
            </a:r>
            <a:endParaRPr lang="en-ZA" sz="1400" dirty="0"/>
          </a:p>
          <a:p>
            <a:r>
              <a:rPr lang="en-ZA" sz="1400" dirty="0"/>
              <a:t>Variables</a:t>
            </a:r>
            <a:r>
              <a:rPr lang="en-ZA" sz="1400" baseline="0" dirty="0"/>
              <a:t> in isolation</a:t>
            </a:r>
          </a:p>
          <a:p>
            <a:endParaRPr lang="en-ZA" sz="1400" baseline="0" dirty="0"/>
          </a:p>
          <a:p>
            <a:r>
              <a:rPr lang="en-ZA" sz="1400" dirty="0"/>
              <a:t>Info</a:t>
            </a:r>
            <a:r>
              <a:rPr lang="en-ZA" sz="1400" baseline="0" dirty="0"/>
              <a:t> is not grouped</a:t>
            </a:r>
          </a:p>
          <a:p>
            <a:endParaRPr lang="en-ZA" sz="1400" baseline="0" dirty="0"/>
          </a:p>
          <a:p>
            <a:r>
              <a:rPr lang="en-ZA" sz="1400" baseline="0" dirty="0" err="1"/>
              <a:t>Thresholding</a:t>
            </a:r>
            <a:r>
              <a:rPr lang="en-ZA" sz="1400" baseline="0" dirty="0"/>
              <a:t> – no severity</a:t>
            </a:r>
            <a:endParaRPr lang="en-ZA" sz="140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46</a:t>
            </a:fld>
            <a:endParaRPr lang="en-GB"/>
          </a:p>
        </p:txBody>
      </p:sp>
    </p:spTree>
    <p:extLst>
      <p:ext uri="{BB962C8B-B14F-4D97-AF65-F5344CB8AC3E}">
        <p14:creationId xmlns:p14="http://schemas.microsoft.com/office/powerpoint/2010/main" val="2140703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Approach = </a:t>
            </a:r>
            <a:r>
              <a:rPr lang="en-ZA" sz="1400" b="1" dirty="0"/>
              <a:t>Logistic regression</a:t>
            </a:r>
          </a:p>
          <a:p>
            <a:endParaRPr lang="en-ZA" sz="1400" b="1" dirty="0"/>
          </a:p>
          <a:p>
            <a:r>
              <a:rPr lang="en-ZA" sz="1400" dirty="0"/>
              <a:t>Drawbacks</a:t>
            </a:r>
          </a:p>
          <a:p>
            <a:endParaRPr lang="en-ZA" sz="1400" dirty="0"/>
          </a:p>
          <a:p>
            <a:r>
              <a:rPr lang="en-ZA" sz="1400" dirty="0"/>
              <a:t>Over generalised</a:t>
            </a:r>
            <a:endParaRPr lang="en-ZA" sz="1400" baseline="0" dirty="0"/>
          </a:p>
          <a:p>
            <a:endParaRPr lang="en-ZA" sz="1400" baseline="0" dirty="0"/>
          </a:p>
          <a:p>
            <a:r>
              <a:rPr lang="en-ZA" sz="1400" baseline="0" dirty="0"/>
              <a:t>When the crisis has hit its too late</a:t>
            </a:r>
          </a:p>
          <a:p>
            <a:endParaRPr lang="en-ZA" sz="1400" baseline="0" dirty="0"/>
          </a:p>
          <a:p>
            <a:r>
              <a:rPr lang="en-ZA" sz="1400" baseline="0" dirty="0"/>
              <a:t>Temporal dynamics</a:t>
            </a:r>
            <a:endParaRPr lang="en-ZA" sz="140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47</a:t>
            </a:fld>
            <a:endParaRPr lang="en-GB"/>
          </a:p>
        </p:txBody>
      </p:sp>
    </p:spTree>
    <p:extLst>
      <p:ext uri="{BB962C8B-B14F-4D97-AF65-F5344CB8AC3E}">
        <p14:creationId xmlns:p14="http://schemas.microsoft.com/office/powerpoint/2010/main" val="37283114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Naïve</a:t>
            </a:r>
            <a:r>
              <a:rPr lang="en-ZA" sz="1400" baseline="0" dirty="0"/>
              <a:t> Bayes Switching Linear Dynamic System</a:t>
            </a:r>
          </a:p>
          <a:p>
            <a:endParaRPr lang="en-ZA" sz="1400" baseline="0" dirty="0"/>
          </a:p>
          <a:p>
            <a:r>
              <a:rPr lang="en-ZA" sz="1400" baseline="0" dirty="0"/>
              <a:t>Several LDSs converge to a single switching state</a:t>
            </a:r>
          </a:p>
          <a:p>
            <a:endParaRPr lang="en-ZA" sz="1400" baseline="0" dirty="0"/>
          </a:p>
          <a:p>
            <a:r>
              <a:rPr lang="en-ZA" sz="1400" baseline="0" dirty="0"/>
              <a:t>Each LDS models a variable/dataset</a:t>
            </a:r>
          </a:p>
          <a:p>
            <a:endParaRPr lang="en-ZA" sz="1400" baseline="0" dirty="0"/>
          </a:p>
          <a:p>
            <a:r>
              <a:rPr lang="en-ZA" sz="1400" baseline="0" dirty="0"/>
              <a:t>Variables: GDP, interest rate, Bank to capital assets ratio, net foreign assets</a:t>
            </a:r>
          </a:p>
          <a:p>
            <a:endParaRPr lang="en-ZA" sz="140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aseline="0" dirty="0" err="1"/>
              <a:t>S_t</a:t>
            </a:r>
            <a:r>
              <a:rPr lang="en-ZA" sz="1400" baseline="0" dirty="0"/>
              <a:t> =&gt; crisis/ non crisis</a:t>
            </a:r>
          </a:p>
          <a:p>
            <a:endParaRPr lang="en-ZA" sz="1400" baseline="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48</a:t>
            </a:fld>
            <a:endParaRPr lang="en-GB"/>
          </a:p>
        </p:txBody>
      </p:sp>
    </p:spTree>
    <p:extLst>
      <p:ext uri="{BB962C8B-B14F-4D97-AF65-F5344CB8AC3E}">
        <p14:creationId xmlns:p14="http://schemas.microsoft.com/office/powerpoint/2010/main" val="25463511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dirty="0"/>
              <a:t>Model at time t</a:t>
            </a:r>
          </a:p>
          <a:p>
            <a:endParaRPr lang="en-ZA" sz="1400" dirty="0"/>
          </a:p>
          <a:p>
            <a:r>
              <a:rPr lang="en-ZA" sz="1400" dirty="0"/>
              <a:t>Naïve</a:t>
            </a:r>
            <a:r>
              <a:rPr lang="en-ZA" sz="1400" baseline="0" dirty="0"/>
              <a:t> Bayes structure</a:t>
            </a:r>
          </a:p>
          <a:p>
            <a:endParaRPr lang="en-ZA" sz="1400" baseline="0" dirty="0"/>
          </a:p>
          <a:p>
            <a:r>
              <a:rPr lang="en-ZA" sz="1400" b="1" baseline="0" dirty="0"/>
              <a:t>Idea:</a:t>
            </a:r>
          </a:p>
          <a:p>
            <a:r>
              <a:rPr lang="en-ZA" sz="1400" baseline="0" dirty="0"/>
              <a:t>At each time, what is the probability of a crisis</a:t>
            </a:r>
            <a:endParaRPr lang="en-ZA" sz="140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49</a:t>
            </a:fld>
            <a:endParaRPr lang="en-GB"/>
          </a:p>
        </p:txBody>
      </p:sp>
    </p:spTree>
    <p:extLst>
      <p:ext uri="{BB962C8B-B14F-4D97-AF65-F5344CB8AC3E}">
        <p14:creationId xmlns:p14="http://schemas.microsoft.com/office/powerpoint/2010/main" val="16563295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400" baseline="0" dirty="0"/>
              <a:t>Leave one out cross validation </a:t>
            </a:r>
            <a:r>
              <a:rPr lang="mr-IN" sz="1400" baseline="0" dirty="0"/>
              <a:t>–</a:t>
            </a:r>
            <a:r>
              <a:rPr lang="en-ZA" sz="1400" baseline="0" dirty="0"/>
              <a:t> Leave out a country</a:t>
            </a:r>
          </a:p>
          <a:p>
            <a:r>
              <a:rPr lang="en-ZA" sz="1400" baseline="0" dirty="0"/>
              <a:t>Describe performance made more clear</a:t>
            </a:r>
            <a:r>
              <a:rPr lang="mr-IN" sz="1400" baseline="0" dirty="0"/>
              <a:t>…</a:t>
            </a:r>
            <a:endParaRPr lang="en-ZA" sz="1400" baseline="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50</a:t>
            </a:fld>
            <a:endParaRPr lang="en-GB"/>
          </a:p>
        </p:txBody>
      </p:sp>
    </p:spTree>
    <p:extLst>
      <p:ext uri="{BB962C8B-B14F-4D97-AF65-F5344CB8AC3E}">
        <p14:creationId xmlns:p14="http://schemas.microsoft.com/office/powerpoint/2010/main" val="31014921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baseline="0" dirty="0"/>
              <a:t>Accuracy, recall, precision and F-Score are used for evaluating the model</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51</a:t>
            </a:fld>
            <a:endParaRPr lang="en-GB"/>
          </a:p>
        </p:txBody>
      </p:sp>
    </p:spTree>
    <p:extLst>
      <p:ext uri="{BB962C8B-B14F-4D97-AF65-F5344CB8AC3E}">
        <p14:creationId xmlns:p14="http://schemas.microsoft.com/office/powerpoint/2010/main" val="8767953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Venn diagram:</a:t>
            </a:r>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Violet circle: Predicted crises</a:t>
            </a:r>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Turquoise Circle: True crises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0" i="0" u="none"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Recall is the correct prediction / Predicted Crises</a:t>
            </a:r>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Precision is the correct prediction / True Crises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0" i="0" u="none"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Accuracy: ratio of t total correctly predicted crises + correctly predicted tranquil regimes over the entire possible set of outcomes.</a:t>
            </a:r>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Accuracy: relative frequency/probability of correct prediction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0" i="0" u="none"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0" i="0" u="none" baseline="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52</a:t>
            </a:fld>
            <a:endParaRPr lang="en-GB"/>
          </a:p>
        </p:txBody>
      </p:sp>
    </p:spTree>
    <p:extLst>
      <p:ext uri="{BB962C8B-B14F-4D97-AF65-F5344CB8AC3E}">
        <p14:creationId xmlns:p14="http://schemas.microsoft.com/office/powerpoint/2010/main" val="40084778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Venn diagram:</a:t>
            </a:r>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Accuracy is the correct prediction / (True Crises and Predicted crises)</a:t>
            </a:r>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Recall is the correct prediction / Predicted Crises</a:t>
            </a:r>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Precision is the correct prediction / True Crises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0" i="0" u="none"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400" b="0" i="0" u="none" baseline="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53</a:t>
            </a:fld>
            <a:endParaRPr lang="en-GB"/>
          </a:p>
        </p:txBody>
      </p:sp>
    </p:spTree>
    <p:extLst>
      <p:ext uri="{BB962C8B-B14F-4D97-AF65-F5344CB8AC3E}">
        <p14:creationId xmlns:p14="http://schemas.microsoft.com/office/powerpoint/2010/main" val="3381028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ZA" sz="1400" baseline="0" dirty="0"/>
              <a:t>Overall results for the models detecting pre-crisis and crisis periods (both light grey and dark grey regions from previous slide)</a:t>
            </a:r>
          </a:p>
          <a:p>
            <a:pPr marL="0" indent="0">
              <a:buFont typeface="Arial" pitchFamily="34" charset="0"/>
              <a:buNone/>
            </a:pPr>
            <a:endParaRPr lang="en-ZA" sz="1400" baseline="0" dirty="0"/>
          </a:p>
          <a:p>
            <a:pPr marL="0" indent="0">
              <a:buFont typeface="Arial" pitchFamily="34" charset="0"/>
              <a:buNone/>
            </a:pPr>
            <a:r>
              <a:rPr lang="en-ZA" sz="1400" baseline="0" dirty="0"/>
              <a:t>Accuracy is pretty good for all the models.</a:t>
            </a:r>
          </a:p>
          <a:p>
            <a:pPr marL="0" indent="0">
              <a:buFont typeface="Arial" pitchFamily="34" charset="0"/>
              <a:buNone/>
            </a:pPr>
            <a:endParaRPr lang="en-ZA" sz="1400" baseline="0" dirty="0"/>
          </a:p>
          <a:p>
            <a:pPr marL="0" indent="0">
              <a:buFont typeface="Arial" pitchFamily="34" charset="0"/>
              <a:buNone/>
            </a:pPr>
            <a:r>
              <a:rPr lang="en-ZA" sz="1400" baseline="0" dirty="0"/>
              <a:t>The </a:t>
            </a:r>
            <a:r>
              <a:rPr lang="en-ZA" sz="1400" baseline="0" dirty="0" err="1"/>
              <a:t>logit</a:t>
            </a:r>
            <a:r>
              <a:rPr lang="en-ZA" sz="1400" baseline="0" dirty="0"/>
              <a:t> does poorly</a:t>
            </a:r>
          </a:p>
          <a:p>
            <a:pPr marL="0" indent="0">
              <a:buFont typeface="Arial" pitchFamily="34" charset="0"/>
              <a:buNone/>
            </a:pPr>
            <a:endParaRPr lang="en-ZA" sz="1400" baseline="0" dirty="0"/>
          </a:p>
          <a:p>
            <a:pPr marL="0" indent="0">
              <a:buFont typeface="Arial" pitchFamily="34" charset="0"/>
              <a:buNone/>
            </a:pPr>
            <a:r>
              <a:rPr lang="en-ZA" sz="1400" baseline="0" dirty="0"/>
              <a:t>The low recall and precision values for the </a:t>
            </a:r>
            <a:r>
              <a:rPr lang="en-ZA" sz="1400" baseline="0" dirty="0" err="1"/>
              <a:t>logit</a:t>
            </a:r>
            <a:r>
              <a:rPr lang="en-ZA" sz="1400" baseline="0" dirty="0"/>
              <a:t> model indicate that it does not detect crises very well. </a:t>
            </a:r>
          </a:p>
          <a:p>
            <a:pPr marL="0" indent="0">
              <a:buFont typeface="Arial" pitchFamily="34" charset="0"/>
              <a:buNone/>
            </a:pPr>
            <a:endParaRPr lang="en-ZA" sz="1400" baseline="0" dirty="0"/>
          </a:p>
          <a:p>
            <a:pPr marL="0" indent="0">
              <a:buFont typeface="Arial" pitchFamily="34" charset="0"/>
              <a:buNone/>
            </a:pPr>
            <a:r>
              <a:rPr lang="en-ZA" sz="1400" baseline="0" dirty="0"/>
              <a:t>The SLDS has a low recall value, meaning that it has a high number of false negatives </a:t>
            </a:r>
            <a:r>
              <a:rPr lang="mr-IN" sz="1400" baseline="0" dirty="0"/>
              <a:t>–</a:t>
            </a:r>
            <a:r>
              <a:rPr lang="en-ZA" sz="1400" baseline="0" dirty="0"/>
              <a:t> meaning it misses crises.</a:t>
            </a:r>
          </a:p>
          <a:p>
            <a:pPr marL="0" indent="0">
              <a:buFont typeface="Arial" pitchFamily="34" charset="0"/>
              <a:buNone/>
            </a:pPr>
            <a:endParaRPr lang="en-ZA" sz="1400" baseline="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54</a:t>
            </a:fld>
            <a:endParaRPr lang="en-GB"/>
          </a:p>
        </p:txBody>
      </p:sp>
    </p:spTree>
    <p:extLst>
      <p:ext uri="{BB962C8B-B14F-4D97-AF65-F5344CB8AC3E}">
        <p14:creationId xmlns:p14="http://schemas.microsoft.com/office/powerpoint/2010/main" val="39568913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ZA" sz="1400" baseline="0" dirty="0"/>
              <a:t>Box whisker plot for the crisis prediction evaluation. </a:t>
            </a:r>
          </a:p>
          <a:p>
            <a:pPr marL="0" indent="0">
              <a:buFont typeface="Arial" pitchFamily="34" charset="0"/>
              <a:buNone/>
            </a:pPr>
            <a:endParaRPr lang="en-ZA" sz="1400" baseline="0" dirty="0"/>
          </a:p>
          <a:p>
            <a:pPr marL="0" indent="0">
              <a:buFont typeface="Arial" pitchFamily="34" charset="0"/>
              <a:buNone/>
            </a:pPr>
            <a:r>
              <a:rPr lang="en-ZA" sz="1400" baseline="0" dirty="0"/>
              <a:t>The central mark is the median. The top and bottom edges of the box are the 25th and 75th percentiles respectively. The whiskers extend to the most extreme data points. Outliers are plotted individually with the + symbol.</a:t>
            </a:r>
          </a:p>
          <a:p>
            <a:pPr marL="0" indent="0">
              <a:buFont typeface="Arial" pitchFamily="34" charset="0"/>
              <a:buNone/>
            </a:pPr>
            <a:endParaRPr lang="en-ZA" sz="1400" baseline="0" dirty="0"/>
          </a:p>
          <a:p>
            <a:pPr marL="0" indent="0">
              <a:buFont typeface="Arial" pitchFamily="34" charset="0"/>
              <a:buNone/>
            </a:pPr>
            <a:r>
              <a:rPr lang="en-ZA" sz="1400" baseline="0" dirty="0"/>
              <a:t>The NB-SLDS does have the highest results, but its box is large indicating high variability. </a:t>
            </a:r>
          </a:p>
          <a:p>
            <a:pPr marL="0" indent="0">
              <a:buFont typeface="Arial" pitchFamily="34" charset="0"/>
              <a:buNone/>
            </a:pPr>
            <a:endParaRPr lang="en-ZA" sz="1400" baseline="0" dirty="0"/>
          </a:p>
          <a:p>
            <a:pPr marL="0" indent="0">
              <a:buFont typeface="Arial" pitchFamily="34" charset="0"/>
              <a:buNone/>
            </a:pPr>
            <a:r>
              <a:rPr lang="en-ZA" sz="1400" baseline="0" dirty="0"/>
              <a:t>The low percentile is still however very good compared to the other models</a:t>
            </a:r>
          </a:p>
          <a:p>
            <a:pPr marL="0" indent="0">
              <a:buFont typeface="Arial" pitchFamily="34" charset="0"/>
              <a:buNone/>
            </a:pPr>
            <a:endParaRPr lang="en-ZA" sz="1400" baseline="0" dirty="0"/>
          </a:p>
          <a:p>
            <a:pPr marL="0" indent="0">
              <a:buFont typeface="Arial" pitchFamily="34" charset="0"/>
              <a:buNone/>
            </a:pPr>
            <a:r>
              <a:rPr lang="en-ZA" sz="1400" baseline="0" dirty="0"/>
              <a:t>The NB-SLDS model does well, but its box is large.</a:t>
            </a:r>
          </a:p>
          <a:p>
            <a:pPr marL="0" indent="0">
              <a:buFont typeface="Arial" pitchFamily="34" charset="0"/>
              <a:buNone/>
            </a:pPr>
            <a:endParaRPr lang="en-ZA" sz="1400" baseline="0" dirty="0"/>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ZA" sz="1400" baseline="0" dirty="0"/>
              <a:t>Signal Extraction model does surprisingly well. Perhaps it is the best method given its simplicity?</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endParaRPr lang="en-ZA" sz="1400" baseline="0" dirty="0"/>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ZA" sz="1400" baseline="0" dirty="0"/>
              <a:t>This is where it gets interesting</a:t>
            </a:r>
            <a:r>
              <a:rPr lang="mr-IN" sz="1400" baseline="0" dirty="0"/>
              <a:t>…</a:t>
            </a:r>
            <a:endParaRPr lang="en-ZA" sz="1400" baseline="0" dirty="0"/>
          </a:p>
          <a:p>
            <a:pPr marL="0" indent="0">
              <a:buFont typeface="Arial" pitchFamily="34" charset="0"/>
              <a:buNone/>
            </a:pPr>
            <a:endParaRPr lang="en-ZA" sz="1400" baseline="0" dirty="0"/>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55</a:t>
            </a:fld>
            <a:endParaRPr lang="en-GB"/>
          </a:p>
        </p:txBody>
      </p:sp>
    </p:spTree>
    <p:extLst>
      <p:ext uri="{BB962C8B-B14F-4D97-AF65-F5344CB8AC3E}">
        <p14:creationId xmlns:p14="http://schemas.microsoft.com/office/powerpoint/2010/main" val="30514711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The precision is high =&gt; crisis predictions are mostly correct</a:t>
            </a:r>
          </a:p>
          <a:p>
            <a:pPr marL="0" marR="0" indent="0" algn="l" defTabSz="914400" rtl="0" eaLnBrk="0" fontAlgn="base" latinLnBrk="0" hangingPunct="0">
              <a:lnSpc>
                <a:spcPct val="100000"/>
              </a:lnSpc>
              <a:spcBef>
                <a:spcPct val="30000"/>
              </a:spcBef>
              <a:spcAft>
                <a:spcPct val="0"/>
              </a:spcAft>
              <a:buClrTx/>
              <a:buSzTx/>
              <a:buFontTx/>
              <a:buNone/>
              <a:tabLst/>
              <a:defRPr/>
            </a:pPr>
            <a:r>
              <a:rPr lang="en-ZA" sz="1400" b="0" i="0" u="none" baseline="0" dirty="0"/>
              <a:t>But the recall is low  =&gt; there are predictions missing from the true crises</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56</a:t>
            </a:fld>
            <a:endParaRPr lang="en-GB"/>
          </a:p>
        </p:txBody>
      </p:sp>
    </p:spTree>
    <p:extLst>
      <p:ext uri="{BB962C8B-B14F-4D97-AF65-F5344CB8AC3E}">
        <p14:creationId xmlns:p14="http://schemas.microsoft.com/office/powerpoint/2010/main" val="16830562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ZA" sz="1400" baseline="0" dirty="0"/>
              <a:t>Pre-crisis only detection ability. That is, only detecting the light grey region from the earlier slide.</a:t>
            </a:r>
          </a:p>
          <a:p>
            <a:pPr marL="0" indent="0">
              <a:buFont typeface="Arial" pitchFamily="34" charset="0"/>
              <a:buNone/>
            </a:pPr>
            <a:r>
              <a:rPr lang="en-ZA" sz="1400" baseline="0" dirty="0"/>
              <a:t>This is important as it indicates that the Signal extraction and </a:t>
            </a:r>
            <a:r>
              <a:rPr lang="en-ZA" sz="1400" baseline="0" dirty="0" err="1"/>
              <a:t>Logit</a:t>
            </a:r>
            <a:r>
              <a:rPr lang="en-ZA" sz="1400" baseline="0" dirty="0"/>
              <a:t> models are able to detect crises well, but not predict them. </a:t>
            </a:r>
          </a:p>
          <a:p>
            <a:pPr marL="0" indent="0">
              <a:buFont typeface="Arial" pitchFamily="34" charset="0"/>
              <a:buNone/>
            </a:pPr>
            <a:endParaRPr lang="en-ZA" sz="1400" baseline="0" dirty="0"/>
          </a:p>
          <a:p>
            <a:pPr marL="0" indent="0">
              <a:buFont typeface="Arial" pitchFamily="34" charset="0"/>
              <a:buNone/>
            </a:pPr>
            <a:r>
              <a:rPr lang="en-ZA" sz="1400" baseline="0" dirty="0"/>
              <a:t>Signal and </a:t>
            </a:r>
            <a:r>
              <a:rPr lang="en-ZA" sz="1400" baseline="0" dirty="0" err="1"/>
              <a:t>logit</a:t>
            </a:r>
            <a:r>
              <a:rPr lang="en-ZA" sz="1400" baseline="0" dirty="0"/>
              <a:t> models perform very poorly at predicting a crisis. </a:t>
            </a:r>
          </a:p>
          <a:p>
            <a:pPr marL="0" indent="0">
              <a:buFont typeface="Arial" pitchFamily="34" charset="0"/>
              <a:buNone/>
            </a:pPr>
            <a:r>
              <a:rPr lang="en-ZA" sz="1400" baseline="0" dirty="0"/>
              <a:t>They did much better before because they were good at detecting tranquil regimes and actual crisis regimes, but not the pre-crisis regimes.</a:t>
            </a:r>
          </a:p>
          <a:p>
            <a:pPr marL="0" indent="0">
              <a:buFont typeface="Arial" pitchFamily="34" charset="0"/>
              <a:buNone/>
            </a:pPr>
            <a:endParaRPr lang="en-ZA" sz="1400" baseline="0" dirty="0"/>
          </a:p>
          <a:p>
            <a:pPr marL="0" indent="0">
              <a:buFont typeface="Arial" pitchFamily="34" charset="0"/>
              <a:buNone/>
            </a:pPr>
            <a:r>
              <a:rPr lang="en-ZA" sz="1400" baseline="0" dirty="0"/>
              <a:t>The NB-SLDS and SLDS both do better. (Note that these models are similar)</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57</a:t>
            </a:fld>
            <a:endParaRPr lang="en-GB"/>
          </a:p>
        </p:txBody>
      </p:sp>
    </p:spTree>
    <p:extLst>
      <p:ext uri="{BB962C8B-B14F-4D97-AF65-F5344CB8AC3E}">
        <p14:creationId xmlns:p14="http://schemas.microsoft.com/office/powerpoint/2010/main" val="31421121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ZA" sz="1400" baseline="0" dirty="0"/>
              <a:t>The SLDS however has a every nigh median.</a:t>
            </a:r>
          </a:p>
          <a:p>
            <a:pPr marL="0" indent="0">
              <a:buFont typeface="Arial" pitchFamily="34" charset="0"/>
              <a:buNone/>
            </a:pPr>
            <a:endParaRPr lang="en-ZA" sz="1400" baseline="0" dirty="0"/>
          </a:p>
          <a:p>
            <a:pPr marL="0" indent="0">
              <a:buFont typeface="Arial" pitchFamily="34" charset="0"/>
              <a:buNone/>
            </a:pPr>
            <a:r>
              <a:rPr lang="en-ZA" sz="1400" baseline="0" dirty="0"/>
              <a:t>The NB-SLDS model however has small box in a region high probability (ideal)</a:t>
            </a:r>
          </a:p>
          <a:p>
            <a:pPr marL="0" indent="0">
              <a:buFont typeface="Arial" pitchFamily="34" charset="0"/>
              <a:buNone/>
            </a:pPr>
            <a:endParaRPr lang="en-ZA" sz="1400" baseline="0" dirty="0"/>
          </a:p>
          <a:p>
            <a:pPr marL="0" indent="0">
              <a:buFont typeface="Arial" pitchFamily="34" charset="0"/>
              <a:buNone/>
            </a:pPr>
            <a:r>
              <a:rPr lang="en-ZA" sz="1400" baseline="0" dirty="0"/>
              <a:t>Most of the values fall within that range of probability (60-80%).</a:t>
            </a:r>
          </a:p>
          <a:p>
            <a:pPr marL="0" indent="0">
              <a:buFont typeface="Arial" pitchFamily="34" charset="0"/>
              <a:buNone/>
            </a:pPr>
            <a:endParaRPr lang="en-ZA" sz="1400" baseline="0" dirty="0"/>
          </a:p>
          <a:p>
            <a:pPr marL="0" indent="0">
              <a:buFont typeface="Arial" pitchFamily="34" charset="0"/>
              <a:buNone/>
            </a:pPr>
            <a:r>
              <a:rPr lang="en-ZA" sz="1400" baseline="0" dirty="0"/>
              <a:t>That is: 60-80% chance of predicting a crisis before it occurs!</a:t>
            </a:r>
          </a:p>
        </p:txBody>
      </p:sp>
      <p:sp>
        <p:nvSpPr>
          <p:cNvPr id="4" name="Slide Number Placeholder 3"/>
          <p:cNvSpPr>
            <a:spLocks noGrp="1"/>
          </p:cNvSpPr>
          <p:nvPr>
            <p:ph type="sldNum" sz="quarter" idx="10"/>
          </p:nvPr>
        </p:nvSpPr>
        <p:spPr/>
        <p:txBody>
          <a:bodyPr/>
          <a:lstStyle/>
          <a:p>
            <a:pPr>
              <a:defRPr/>
            </a:pPr>
            <a:fld id="{FB8D7BF2-3F24-46E8-ADC4-D0F31F91B335}" type="slidenum">
              <a:rPr lang="en-GB" smtClean="0"/>
              <a:pPr>
                <a:defRPr/>
              </a:pPr>
              <a:t>58</a:t>
            </a:fld>
            <a:endParaRPr lang="en-GB"/>
          </a:p>
        </p:txBody>
      </p:sp>
    </p:spTree>
    <p:extLst>
      <p:ext uri="{BB962C8B-B14F-4D97-AF65-F5344CB8AC3E}">
        <p14:creationId xmlns:p14="http://schemas.microsoft.com/office/powerpoint/2010/main" val="22708951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5" name="Picture 5" descr="UPLan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6" name="Slide Number Placeholder 3"/>
          <p:cNvSpPr>
            <a:spLocks noGrp="1"/>
          </p:cNvSpPr>
          <p:nvPr>
            <p:ph type="sldNum" sz="quarter" idx="10"/>
          </p:nvPr>
        </p:nvSpPr>
        <p:spPr/>
        <p:txBody>
          <a:bodyPr/>
          <a:lstStyle>
            <a:lvl1pPr>
              <a:defRPr/>
            </a:lvl1pPr>
          </a:lstStyle>
          <a:p>
            <a:pPr>
              <a:defRPr/>
            </a:pPr>
            <a:fld id="{51254814-B4EC-42BC-895D-3433B63FBCEC}" type="slidenum">
              <a:rPr lang="en-GB"/>
              <a:pPr>
                <a:defRPr/>
              </a:pPr>
              <a:t>‹#›</a:t>
            </a:fld>
            <a:endParaRPr lang="en-GB"/>
          </a:p>
        </p:txBody>
      </p:sp>
    </p:spTree>
    <p:extLst>
      <p:ext uri="{BB962C8B-B14F-4D97-AF65-F5344CB8AC3E}">
        <p14:creationId xmlns:p14="http://schemas.microsoft.com/office/powerpoint/2010/main" val="3220278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4"/>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5" name="Picture 5" descr="UPLan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Slide Number Placeholder 3"/>
          <p:cNvSpPr>
            <a:spLocks noGrp="1"/>
          </p:cNvSpPr>
          <p:nvPr>
            <p:ph type="sldNum" sz="quarter" idx="10"/>
          </p:nvPr>
        </p:nvSpPr>
        <p:spPr/>
        <p:txBody>
          <a:bodyPr/>
          <a:lstStyle>
            <a:lvl1pPr>
              <a:defRPr/>
            </a:lvl1pPr>
          </a:lstStyle>
          <a:p>
            <a:pPr>
              <a:defRPr/>
            </a:pPr>
            <a:fld id="{FA593669-2238-4B2C-8FF2-F9C32550F970}" type="slidenum">
              <a:rPr lang="en-GB"/>
              <a:pPr>
                <a:defRPr/>
              </a:pPr>
              <a:t>‹#›</a:t>
            </a:fld>
            <a:endParaRPr lang="en-GB"/>
          </a:p>
        </p:txBody>
      </p:sp>
    </p:spTree>
    <p:extLst>
      <p:ext uri="{BB962C8B-B14F-4D97-AF65-F5344CB8AC3E}">
        <p14:creationId xmlns:p14="http://schemas.microsoft.com/office/powerpoint/2010/main" val="1733213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5" name="Picture 5" descr="UPLan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6" name="Slide Number Placeholder 3"/>
          <p:cNvSpPr>
            <a:spLocks noGrp="1"/>
          </p:cNvSpPr>
          <p:nvPr>
            <p:ph type="sldNum" sz="quarter" idx="10"/>
          </p:nvPr>
        </p:nvSpPr>
        <p:spPr/>
        <p:txBody>
          <a:bodyPr/>
          <a:lstStyle>
            <a:lvl1pPr>
              <a:defRPr/>
            </a:lvl1pPr>
          </a:lstStyle>
          <a:p>
            <a:pPr>
              <a:defRPr/>
            </a:pPr>
            <a:fld id="{F8F9B39C-8B8C-4F65-BB8A-DC42A23E06C1}" type="slidenum">
              <a:rPr lang="en-GB"/>
              <a:pPr>
                <a:defRPr/>
              </a:pPr>
              <a:t>‹#›</a:t>
            </a:fld>
            <a:endParaRPr lang="en-GB"/>
          </a:p>
        </p:txBody>
      </p:sp>
    </p:spTree>
    <p:extLst>
      <p:ext uri="{BB962C8B-B14F-4D97-AF65-F5344CB8AC3E}">
        <p14:creationId xmlns:p14="http://schemas.microsoft.com/office/powerpoint/2010/main" val="2334846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5"/>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6" name="Picture 6" descr="UPLan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85800" y="1524000"/>
            <a:ext cx="34671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305300" y="1524000"/>
            <a:ext cx="34671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Slide Number Placeholder 4"/>
          <p:cNvSpPr>
            <a:spLocks noGrp="1"/>
          </p:cNvSpPr>
          <p:nvPr>
            <p:ph type="sldNum" sz="quarter" idx="10"/>
          </p:nvPr>
        </p:nvSpPr>
        <p:spPr/>
        <p:txBody>
          <a:bodyPr/>
          <a:lstStyle>
            <a:lvl1pPr>
              <a:defRPr/>
            </a:lvl1pPr>
          </a:lstStyle>
          <a:p>
            <a:pPr>
              <a:defRPr/>
            </a:pPr>
            <a:fld id="{F49AD0A7-3332-4F52-940A-27E2E453EF6A}" type="slidenum">
              <a:rPr lang="en-GB"/>
              <a:pPr>
                <a:defRPr/>
              </a:pPr>
              <a:t>‹#›</a:t>
            </a:fld>
            <a:endParaRPr lang="en-GB"/>
          </a:p>
        </p:txBody>
      </p:sp>
    </p:spTree>
    <p:extLst>
      <p:ext uri="{BB962C8B-B14F-4D97-AF65-F5344CB8AC3E}">
        <p14:creationId xmlns:p14="http://schemas.microsoft.com/office/powerpoint/2010/main" val="1947567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6"/>
          <p:cNvSpPr>
            <a:spLocks noGrp="1" noChangeArrowheads="1"/>
          </p:cNvSpPr>
          <p:nvPr>
            <p:ph type="sldNum" sz="quarter" idx="10"/>
          </p:nvPr>
        </p:nvSpPr>
        <p:spPr>
          <a:ln/>
        </p:spPr>
        <p:txBody>
          <a:bodyPr/>
          <a:lstStyle>
            <a:lvl1pPr>
              <a:defRPr/>
            </a:lvl1pPr>
          </a:lstStyle>
          <a:p>
            <a:pPr>
              <a:defRPr/>
            </a:pPr>
            <a:fld id="{68F0BA8B-5D3A-4FD7-9F93-810BE8204A64}" type="slidenum">
              <a:rPr lang="en-GB"/>
              <a:pPr>
                <a:defRPr/>
              </a:pPr>
              <a:t>‹#›</a:t>
            </a:fld>
            <a:endParaRPr lang="en-GB"/>
          </a:p>
        </p:txBody>
      </p:sp>
    </p:spTree>
    <p:extLst>
      <p:ext uri="{BB962C8B-B14F-4D97-AF65-F5344CB8AC3E}">
        <p14:creationId xmlns:p14="http://schemas.microsoft.com/office/powerpoint/2010/main" val="2906283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6"/>
          <p:cNvSpPr>
            <a:spLocks noGrp="1" noChangeArrowheads="1"/>
          </p:cNvSpPr>
          <p:nvPr>
            <p:ph type="sldNum" sz="quarter" idx="10"/>
          </p:nvPr>
        </p:nvSpPr>
        <p:spPr>
          <a:ln/>
        </p:spPr>
        <p:txBody>
          <a:bodyPr/>
          <a:lstStyle>
            <a:lvl1pPr>
              <a:defRPr/>
            </a:lvl1pPr>
          </a:lstStyle>
          <a:p>
            <a:pPr>
              <a:defRPr/>
            </a:pPr>
            <a:fld id="{02B7F8E0-06F7-4311-8864-FF0643D8583B}" type="slidenum">
              <a:rPr lang="en-GB"/>
              <a:pPr>
                <a:defRPr/>
              </a:pPr>
              <a:t>‹#›</a:t>
            </a:fld>
            <a:endParaRPr lang="en-GB"/>
          </a:p>
        </p:txBody>
      </p:sp>
    </p:spTree>
    <p:extLst>
      <p:ext uri="{BB962C8B-B14F-4D97-AF65-F5344CB8AC3E}">
        <p14:creationId xmlns:p14="http://schemas.microsoft.com/office/powerpoint/2010/main" val="4031827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6F486F6-1858-4830-B550-4E32A994202D}" type="slidenum">
              <a:rPr lang="en-GB"/>
              <a:pPr>
                <a:defRPr/>
              </a:pPr>
              <a:t>‹#›</a:t>
            </a:fld>
            <a:endParaRPr lang="en-GB"/>
          </a:p>
        </p:txBody>
      </p:sp>
    </p:spTree>
    <p:extLst>
      <p:ext uri="{BB962C8B-B14F-4D97-AF65-F5344CB8AC3E}">
        <p14:creationId xmlns:p14="http://schemas.microsoft.com/office/powerpoint/2010/main" val="207956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5"/>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6" name="Picture 6" descr="UPLan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4"/>
          <p:cNvSpPr>
            <a:spLocks noGrp="1"/>
          </p:cNvSpPr>
          <p:nvPr>
            <p:ph type="sldNum" sz="quarter" idx="10"/>
          </p:nvPr>
        </p:nvSpPr>
        <p:spPr/>
        <p:txBody>
          <a:bodyPr/>
          <a:lstStyle>
            <a:lvl1pPr>
              <a:defRPr/>
            </a:lvl1pPr>
          </a:lstStyle>
          <a:p>
            <a:pPr>
              <a:defRPr/>
            </a:pPr>
            <a:fld id="{E75F2714-BAA5-4EF8-9910-FDC1DB4A79D2}" type="slidenum">
              <a:rPr lang="en-GB"/>
              <a:pPr>
                <a:defRPr/>
              </a:pPr>
              <a:t>‹#›</a:t>
            </a:fld>
            <a:endParaRPr lang="en-GB"/>
          </a:p>
        </p:txBody>
      </p:sp>
    </p:spTree>
    <p:extLst>
      <p:ext uri="{BB962C8B-B14F-4D97-AF65-F5344CB8AC3E}">
        <p14:creationId xmlns:p14="http://schemas.microsoft.com/office/powerpoint/2010/main" val="2397369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5"/>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6" name="Picture 6" descr="UPLan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4"/>
          <p:cNvSpPr>
            <a:spLocks noGrp="1"/>
          </p:cNvSpPr>
          <p:nvPr>
            <p:ph type="sldNum" sz="quarter" idx="10"/>
          </p:nvPr>
        </p:nvSpPr>
        <p:spPr/>
        <p:txBody>
          <a:bodyPr/>
          <a:lstStyle>
            <a:lvl1pPr>
              <a:defRPr/>
            </a:lvl1pPr>
          </a:lstStyle>
          <a:p>
            <a:pPr>
              <a:defRPr/>
            </a:pPr>
            <a:fld id="{734E26CA-E02F-47CA-BF4E-1CAFA9C161FF}" type="slidenum">
              <a:rPr lang="en-GB"/>
              <a:pPr>
                <a:defRPr/>
              </a:pPr>
              <a:t>‹#›</a:t>
            </a:fld>
            <a:endParaRPr lang="en-GB"/>
          </a:p>
        </p:txBody>
      </p:sp>
    </p:spTree>
    <p:extLst>
      <p:ext uri="{BB962C8B-B14F-4D97-AF65-F5344CB8AC3E}">
        <p14:creationId xmlns:p14="http://schemas.microsoft.com/office/powerpoint/2010/main" val="844994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4"/>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5" name="Picture 5" descr="UPLan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Slide Number Placeholder 3"/>
          <p:cNvSpPr>
            <a:spLocks noGrp="1"/>
          </p:cNvSpPr>
          <p:nvPr>
            <p:ph type="sldNum" sz="quarter" idx="10"/>
          </p:nvPr>
        </p:nvSpPr>
        <p:spPr/>
        <p:txBody>
          <a:bodyPr/>
          <a:lstStyle>
            <a:lvl1pPr>
              <a:defRPr/>
            </a:lvl1pPr>
          </a:lstStyle>
          <a:p>
            <a:pPr>
              <a:defRPr/>
            </a:pPr>
            <a:fld id="{A3EF9F14-F2B5-454E-8924-DBAF16594FBE}" type="slidenum">
              <a:rPr lang="en-GB"/>
              <a:pPr>
                <a:defRPr/>
              </a:pPr>
              <a:t>‹#›</a:t>
            </a:fld>
            <a:endParaRPr lang="en-GB"/>
          </a:p>
        </p:txBody>
      </p:sp>
    </p:spTree>
    <p:extLst>
      <p:ext uri="{BB962C8B-B14F-4D97-AF65-F5344CB8AC3E}">
        <p14:creationId xmlns:p14="http://schemas.microsoft.com/office/powerpoint/2010/main" val="1640982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4"/>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5" name="Picture 5" descr="UPLan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000750" y="228600"/>
            <a:ext cx="1771650" cy="59436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85800" y="228600"/>
            <a:ext cx="516255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Slide Number Placeholder 3"/>
          <p:cNvSpPr>
            <a:spLocks noGrp="1"/>
          </p:cNvSpPr>
          <p:nvPr>
            <p:ph type="sldNum" sz="quarter" idx="10"/>
          </p:nvPr>
        </p:nvSpPr>
        <p:spPr/>
        <p:txBody>
          <a:bodyPr/>
          <a:lstStyle>
            <a:lvl1pPr>
              <a:defRPr/>
            </a:lvl1pPr>
          </a:lstStyle>
          <a:p>
            <a:pPr>
              <a:defRPr/>
            </a:pPr>
            <a:fld id="{94E83016-65D8-45D1-A63F-C981E43E2AD4}" type="slidenum">
              <a:rPr lang="en-GB"/>
              <a:pPr>
                <a:defRPr/>
              </a:pPr>
              <a:t>‹#›</a:t>
            </a:fld>
            <a:endParaRPr lang="en-GB"/>
          </a:p>
        </p:txBody>
      </p:sp>
    </p:spTree>
    <p:extLst>
      <p:ext uri="{BB962C8B-B14F-4D97-AF65-F5344CB8AC3E}">
        <p14:creationId xmlns:p14="http://schemas.microsoft.com/office/powerpoint/2010/main" val="536243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9" name="Picture 8"/>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5762858" y="720000"/>
            <a:ext cx="3381143" cy="5400000"/>
          </a:xfrm>
          <a:prstGeom prst="rect">
            <a:avLst/>
          </a:prstGeom>
        </p:spPr>
      </p:pic>
      <p:sp>
        <p:nvSpPr>
          <p:cNvPr id="11" name="Rectangle 10"/>
          <p:cNvSpPr>
            <a:spLocks/>
          </p:cNvSpPr>
          <p:nvPr userDrawn="1"/>
        </p:nvSpPr>
        <p:spPr>
          <a:xfrm>
            <a:off x="720000" y="720000"/>
            <a:ext cx="5400000" cy="5400000"/>
          </a:xfrm>
          <a:prstGeom prst="rect">
            <a:avLst/>
          </a:prstGeom>
          <a:solidFill>
            <a:srgbClr val="002F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15" name="Rectangle 14"/>
          <p:cNvSpPr>
            <a:spLocks noChangeAspect="1"/>
          </p:cNvSpPr>
          <p:nvPr userDrawn="1"/>
        </p:nvSpPr>
        <p:spPr>
          <a:xfrm>
            <a:off x="720000" y="720000"/>
            <a:ext cx="1800000" cy="1800000"/>
          </a:xfrm>
          <a:prstGeom prst="rect">
            <a:avLst/>
          </a:prstGeom>
          <a:solidFill>
            <a:srgbClr val="CF0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u="sng">
              <a:solidFill>
                <a:prstClr val="white"/>
              </a:solidFill>
            </a:endParaRPr>
          </a:p>
        </p:txBody>
      </p:sp>
      <p:sp>
        <p:nvSpPr>
          <p:cNvPr id="16" name="Rectangle 15"/>
          <p:cNvSpPr>
            <a:spLocks noChangeAspect="1"/>
          </p:cNvSpPr>
          <p:nvPr userDrawn="1"/>
        </p:nvSpPr>
        <p:spPr>
          <a:xfrm>
            <a:off x="360000" y="360000"/>
            <a:ext cx="1800000" cy="1800000"/>
          </a:xfrm>
          <a:prstGeom prst="rect">
            <a:avLst/>
          </a:prstGeom>
          <a:solidFill>
            <a:srgbClr val="B16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u="sng">
              <a:solidFill>
                <a:prstClr val="white"/>
              </a:solidFill>
            </a:endParaRPr>
          </a:p>
        </p:txBody>
      </p:sp>
      <p:pic>
        <p:nvPicPr>
          <p:cNvPr id="17" name="Picture 1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0000" y="720000"/>
            <a:ext cx="1440000" cy="1440000"/>
          </a:xfrm>
          <a:prstGeom prst="rect">
            <a:avLst/>
          </a:prstGeom>
        </p:spPr>
      </p:pic>
      <p:sp>
        <p:nvSpPr>
          <p:cNvPr id="18" name="Title 1"/>
          <p:cNvSpPr>
            <a:spLocks noGrp="1"/>
          </p:cNvSpPr>
          <p:nvPr>
            <p:ph type="title" hasCustomPrompt="1"/>
          </p:nvPr>
        </p:nvSpPr>
        <p:spPr>
          <a:xfrm>
            <a:off x="1082859" y="2864230"/>
            <a:ext cx="4680000" cy="1079999"/>
          </a:xfrm>
        </p:spPr>
        <p:txBody>
          <a:bodyPr anchor="b" anchorCtr="0">
            <a:normAutofit/>
          </a:bodyPr>
          <a:lstStyle>
            <a:lvl1pPr algn="l">
              <a:lnSpc>
                <a:spcPct val="90000"/>
              </a:lnSpc>
              <a:defRPr sz="3200">
                <a:solidFill>
                  <a:schemeClr val="bg1"/>
                </a:solidFill>
              </a:defRPr>
            </a:lvl1pPr>
          </a:lstStyle>
          <a:p>
            <a:r>
              <a:rPr lang="en-US" dirty="0"/>
              <a:t>Heading</a:t>
            </a:r>
          </a:p>
        </p:txBody>
      </p:sp>
      <p:sp>
        <p:nvSpPr>
          <p:cNvPr id="21" name="Text Placeholder 22"/>
          <p:cNvSpPr>
            <a:spLocks noGrp="1"/>
          </p:cNvSpPr>
          <p:nvPr>
            <p:ph type="body" sz="quarter" idx="13" hasCustomPrompt="1"/>
          </p:nvPr>
        </p:nvSpPr>
        <p:spPr>
          <a:xfrm>
            <a:off x="1082859" y="3944229"/>
            <a:ext cx="4680000" cy="1800001"/>
          </a:xfrm>
        </p:spPr>
        <p:txBody>
          <a:bodyPr>
            <a:normAutofit/>
          </a:bodyPr>
          <a:lstStyle>
            <a:lvl1pPr marL="0" indent="0" algn="l">
              <a:buNone/>
              <a:defRPr sz="180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Subheading</a:t>
            </a:r>
          </a:p>
        </p:txBody>
      </p:sp>
      <p:sp>
        <p:nvSpPr>
          <p:cNvPr id="22" name="Text Placeholder 22"/>
          <p:cNvSpPr>
            <a:spLocks noGrp="1"/>
          </p:cNvSpPr>
          <p:nvPr>
            <p:ph type="body" sz="quarter" idx="14" hasCustomPrompt="1"/>
          </p:nvPr>
        </p:nvSpPr>
        <p:spPr>
          <a:xfrm>
            <a:off x="1082859" y="5024229"/>
            <a:ext cx="4680000" cy="720001"/>
          </a:xfrm>
        </p:spPr>
        <p:txBody>
          <a:bodyPr anchor="b">
            <a:normAutofit/>
          </a:bodyPr>
          <a:lstStyle>
            <a:lvl1pPr marL="0" indent="0" algn="l">
              <a:buNone/>
              <a:defRPr sz="180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Date</a:t>
            </a:r>
          </a:p>
        </p:txBody>
      </p:sp>
    </p:spTree>
    <p:extLst>
      <p:ext uri="{BB962C8B-B14F-4D97-AF65-F5344CB8AC3E}">
        <p14:creationId xmlns:p14="http://schemas.microsoft.com/office/powerpoint/2010/main" val="3762813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60596" y="720000"/>
            <a:ext cx="3083405" cy="5400000"/>
          </a:xfrm>
          <a:prstGeom prst="rect">
            <a:avLst/>
          </a:prstGeom>
        </p:spPr>
      </p:pic>
      <p:sp>
        <p:nvSpPr>
          <p:cNvPr id="11" name="Rectangle 10"/>
          <p:cNvSpPr>
            <a:spLocks/>
          </p:cNvSpPr>
          <p:nvPr userDrawn="1"/>
        </p:nvSpPr>
        <p:spPr>
          <a:xfrm>
            <a:off x="720000" y="720000"/>
            <a:ext cx="5400000" cy="5400000"/>
          </a:xfrm>
          <a:prstGeom prst="rect">
            <a:avLst/>
          </a:prstGeom>
          <a:solidFill>
            <a:srgbClr val="002F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15" name="Rectangle 14"/>
          <p:cNvSpPr>
            <a:spLocks noChangeAspect="1"/>
          </p:cNvSpPr>
          <p:nvPr userDrawn="1"/>
        </p:nvSpPr>
        <p:spPr>
          <a:xfrm>
            <a:off x="720000" y="720000"/>
            <a:ext cx="1800000" cy="1800000"/>
          </a:xfrm>
          <a:prstGeom prst="rect">
            <a:avLst/>
          </a:prstGeom>
          <a:solidFill>
            <a:srgbClr val="CF0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u="sng">
              <a:solidFill>
                <a:prstClr val="white"/>
              </a:solidFill>
            </a:endParaRPr>
          </a:p>
        </p:txBody>
      </p:sp>
      <p:sp>
        <p:nvSpPr>
          <p:cNvPr id="16" name="Rectangle 15"/>
          <p:cNvSpPr>
            <a:spLocks noChangeAspect="1"/>
          </p:cNvSpPr>
          <p:nvPr userDrawn="1"/>
        </p:nvSpPr>
        <p:spPr>
          <a:xfrm>
            <a:off x="360000" y="360000"/>
            <a:ext cx="1800000" cy="1800000"/>
          </a:xfrm>
          <a:prstGeom prst="rect">
            <a:avLst/>
          </a:prstGeom>
          <a:solidFill>
            <a:srgbClr val="B16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u="sng">
              <a:solidFill>
                <a:prstClr val="white"/>
              </a:solidFill>
            </a:endParaRPr>
          </a:p>
        </p:txBody>
      </p:sp>
      <p:pic>
        <p:nvPicPr>
          <p:cNvPr id="17" name="Picture 1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0000" y="720000"/>
            <a:ext cx="1440000" cy="1440000"/>
          </a:xfrm>
          <a:prstGeom prst="rect">
            <a:avLst/>
          </a:prstGeom>
        </p:spPr>
      </p:pic>
      <p:sp>
        <p:nvSpPr>
          <p:cNvPr id="18" name="Title 1"/>
          <p:cNvSpPr>
            <a:spLocks noGrp="1"/>
          </p:cNvSpPr>
          <p:nvPr>
            <p:ph type="title" hasCustomPrompt="1"/>
          </p:nvPr>
        </p:nvSpPr>
        <p:spPr>
          <a:xfrm>
            <a:off x="1082859" y="2864230"/>
            <a:ext cx="4680000" cy="1079999"/>
          </a:xfrm>
        </p:spPr>
        <p:txBody>
          <a:bodyPr anchor="b" anchorCtr="0">
            <a:normAutofit/>
          </a:bodyPr>
          <a:lstStyle>
            <a:lvl1pPr algn="l">
              <a:lnSpc>
                <a:spcPct val="90000"/>
              </a:lnSpc>
              <a:defRPr sz="3200">
                <a:solidFill>
                  <a:schemeClr val="bg1"/>
                </a:solidFill>
              </a:defRPr>
            </a:lvl1pPr>
          </a:lstStyle>
          <a:p>
            <a:r>
              <a:rPr lang="en-US" dirty="0"/>
              <a:t>Heading</a:t>
            </a:r>
          </a:p>
        </p:txBody>
      </p:sp>
      <p:sp>
        <p:nvSpPr>
          <p:cNvPr id="21" name="Text Placeholder 22"/>
          <p:cNvSpPr>
            <a:spLocks noGrp="1"/>
          </p:cNvSpPr>
          <p:nvPr>
            <p:ph type="body" sz="quarter" idx="13" hasCustomPrompt="1"/>
          </p:nvPr>
        </p:nvSpPr>
        <p:spPr>
          <a:xfrm>
            <a:off x="1082859" y="3944229"/>
            <a:ext cx="4680000" cy="1800001"/>
          </a:xfrm>
        </p:spPr>
        <p:txBody>
          <a:bodyPr>
            <a:normAutofit/>
          </a:bodyPr>
          <a:lstStyle>
            <a:lvl1pPr marL="0" indent="0" algn="l">
              <a:buNone/>
              <a:defRPr sz="180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Subheading</a:t>
            </a:r>
          </a:p>
        </p:txBody>
      </p:sp>
      <p:sp>
        <p:nvSpPr>
          <p:cNvPr id="22" name="Text Placeholder 22"/>
          <p:cNvSpPr>
            <a:spLocks noGrp="1"/>
          </p:cNvSpPr>
          <p:nvPr>
            <p:ph type="body" sz="quarter" idx="14" hasCustomPrompt="1"/>
          </p:nvPr>
        </p:nvSpPr>
        <p:spPr>
          <a:xfrm>
            <a:off x="1082859" y="5024229"/>
            <a:ext cx="4680000" cy="720001"/>
          </a:xfrm>
        </p:spPr>
        <p:txBody>
          <a:bodyPr anchor="b">
            <a:normAutofit/>
          </a:bodyPr>
          <a:lstStyle>
            <a:lvl1pPr marL="0" indent="0" algn="l">
              <a:buNone/>
              <a:defRPr sz="180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Date</a:t>
            </a:r>
          </a:p>
        </p:txBody>
      </p:sp>
    </p:spTree>
    <p:extLst>
      <p:ext uri="{BB962C8B-B14F-4D97-AF65-F5344CB8AC3E}">
        <p14:creationId xmlns:p14="http://schemas.microsoft.com/office/powerpoint/2010/main" val="30866200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9" name="Picture 8" descr="Clock tower__1.jpg"/>
          <p:cNvPicPr>
            <a:picLocks/>
          </p:cNvPicPr>
          <p:nvPr userDrawn="1"/>
        </p:nvPicPr>
        <p:blipFill rotWithShape="1">
          <a:blip r:embed="rId2" cstate="screen">
            <a:extLst>
              <a:ext uri="{28A0092B-C50C-407E-A947-70E740481C1C}">
                <a14:useLocalDpi xmlns:a14="http://schemas.microsoft.com/office/drawing/2010/main"/>
              </a:ext>
            </a:extLst>
          </a:blip>
          <a:srcRect l="-64407"/>
          <a:stretch/>
        </p:blipFill>
        <p:spPr>
          <a:xfrm>
            <a:off x="3744000" y="720000"/>
            <a:ext cx="5400000" cy="5400000"/>
          </a:xfrm>
          <a:prstGeom prst="rect">
            <a:avLst/>
          </a:prstGeom>
        </p:spPr>
      </p:pic>
      <p:sp>
        <p:nvSpPr>
          <p:cNvPr id="11" name="Rectangle 10"/>
          <p:cNvSpPr>
            <a:spLocks/>
          </p:cNvSpPr>
          <p:nvPr userDrawn="1"/>
        </p:nvSpPr>
        <p:spPr>
          <a:xfrm>
            <a:off x="720000" y="720000"/>
            <a:ext cx="5400000" cy="5400000"/>
          </a:xfrm>
          <a:prstGeom prst="rect">
            <a:avLst/>
          </a:prstGeom>
          <a:solidFill>
            <a:srgbClr val="002F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15" name="Rectangle 14"/>
          <p:cNvSpPr>
            <a:spLocks noChangeAspect="1"/>
          </p:cNvSpPr>
          <p:nvPr userDrawn="1"/>
        </p:nvSpPr>
        <p:spPr>
          <a:xfrm>
            <a:off x="720000" y="720000"/>
            <a:ext cx="1800000" cy="1800000"/>
          </a:xfrm>
          <a:prstGeom prst="rect">
            <a:avLst/>
          </a:prstGeom>
          <a:solidFill>
            <a:srgbClr val="CF0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u="sng">
              <a:solidFill>
                <a:prstClr val="white"/>
              </a:solidFill>
            </a:endParaRPr>
          </a:p>
        </p:txBody>
      </p:sp>
      <p:sp>
        <p:nvSpPr>
          <p:cNvPr id="16" name="Rectangle 15"/>
          <p:cNvSpPr>
            <a:spLocks noChangeAspect="1"/>
          </p:cNvSpPr>
          <p:nvPr userDrawn="1"/>
        </p:nvSpPr>
        <p:spPr>
          <a:xfrm>
            <a:off x="360000" y="360000"/>
            <a:ext cx="1800000" cy="1800000"/>
          </a:xfrm>
          <a:prstGeom prst="rect">
            <a:avLst/>
          </a:prstGeom>
          <a:solidFill>
            <a:srgbClr val="B16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u="sng">
              <a:solidFill>
                <a:prstClr val="white"/>
              </a:solidFill>
            </a:endParaRPr>
          </a:p>
        </p:txBody>
      </p:sp>
      <p:pic>
        <p:nvPicPr>
          <p:cNvPr id="17" name="Picture 1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0000" y="720000"/>
            <a:ext cx="1440000" cy="1440000"/>
          </a:xfrm>
          <a:prstGeom prst="rect">
            <a:avLst/>
          </a:prstGeom>
        </p:spPr>
      </p:pic>
      <p:sp>
        <p:nvSpPr>
          <p:cNvPr id="18" name="Title 1"/>
          <p:cNvSpPr>
            <a:spLocks noGrp="1"/>
          </p:cNvSpPr>
          <p:nvPr>
            <p:ph type="title" hasCustomPrompt="1"/>
          </p:nvPr>
        </p:nvSpPr>
        <p:spPr>
          <a:xfrm>
            <a:off x="1082859" y="2864230"/>
            <a:ext cx="4680000" cy="1079999"/>
          </a:xfrm>
        </p:spPr>
        <p:txBody>
          <a:bodyPr anchor="b" anchorCtr="0">
            <a:normAutofit/>
          </a:bodyPr>
          <a:lstStyle>
            <a:lvl1pPr algn="l">
              <a:lnSpc>
                <a:spcPct val="90000"/>
              </a:lnSpc>
              <a:defRPr sz="3200">
                <a:solidFill>
                  <a:schemeClr val="bg1"/>
                </a:solidFill>
              </a:defRPr>
            </a:lvl1pPr>
          </a:lstStyle>
          <a:p>
            <a:r>
              <a:rPr lang="en-US" dirty="0"/>
              <a:t>Heading</a:t>
            </a:r>
          </a:p>
        </p:txBody>
      </p:sp>
      <p:sp>
        <p:nvSpPr>
          <p:cNvPr id="21" name="Text Placeholder 22"/>
          <p:cNvSpPr>
            <a:spLocks noGrp="1"/>
          </p:cNvSpPr>
          <p:nvPr>
            <p:ph type="body" sz="quarter" idx="13" hasCustomPrompt="1"/>
          </p:nvPr>
        </p:nvSpPr>
        <p:spPr>
          <a:xfrm>
            <a:off x="1082859" y="3944229"/>
            <a:ext cx="4680000" cy="1800001"/>
          </a:xfrm>
        </p:spPr>
        <p:txBody>
          <a:bodyPr>
            <a:normAutofit/>
          </a:bodyPr>
          <a:lstStyle>
            <a:lvl1pPr marL="0" indent="0" algn="l">
              <a:buNone/>
              <a:defRPr sz="180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Subheading</a:t>
            </a:r>
          </a:p>
        </p:txBody>
      </p:sp>
      <p:sp>
        <p:nvSpPr>
          <p:cNvPr id="22" name="Text Placeholder 22"/>
          <p:cNvSpPr>
            <a:spLocks noGrp="1"/>
          </p:cNvSpPr>
          <p:nvPr>
            <p:ph type="body" sz="quarter" idx="14" hasCustomPrompt="1"/>
          </p:nvPr>
        </p:nvSpPr>
        <p:spPr>
          <a:xfrm>
            <a:off x="1082859" y="5024229"/>
            <a:ext cx="4680000" cy="720001"/>
          </a:xfrm>
        </p:spPr>
        <p:txBody>
          <a:bodyPr anchor="b">
            <a:normAutofit/>
          </a:bodyPr>
          <a:lstStyle>
            <a:lvl1pPr marL="0" indent="0" algn="l">
              <a:buNone/>
              <a:defRPr sz="180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Date</a:t>
            </a:r>
          </a:p>
        </p:txBody>
      </p:sp>
    </p:spTree>
    <p:extLst>
      <p:ext uri="{BB962C8B-B14F-4D97-AF65-F5344CB8AC3E}">
        <p14:creationId xmlns:p14="http://schemas.microsoft.com/office/powerpoint/2010/main" val="1387683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594748" y="720000"/>
            <a:ext cx="5549253" cy="5400000"/>
          </a:xfrm>
          <a:prstGeom prst="rect">
            <a:avLst/>
          </a:prstGeom>
        </p:spPr>
      </p:pic>
      <p:sp>
        <p:nvSpPr>
          <p:cNvPr id="11" name="Rectangle 10"/>
          <p:cNvSpPr>
            <a:spLocks/>
          </p:cNvSpPr>
          <p:nvPr userDrawn="1"/>
        </p:nvSpPr>
        <p:spPr>
          <a:xfrm>
            <a:off x="720000" y="720000"/>
            <a:ext cx="5400000" cy="5400000"/>
          </a:xfrm>
          <a:prstGeom prst="rect">
            <a:avLst/>
          </a:prstGeom>
          <a:solidFill>
            <a:srgbClr val="002F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15" name="Rectangle 14"/>
          <p:cNvSpPr>
            <a:spLocks noChangeAspect="1"/>
          </p:cNvSpPr>
          <p:nvPr userDrawn="1"/>
        </p:nvSpPr>
        <p:spPr>
          <a:xfrm>
            <a:off x="720000" y="720000"/>
            <a:ext cx="1800000" cy="1800000"/>
          </a:xfrm>
          <a:prstGeom prst="rect">
            <a:avLst/>
          </a:prstGeom>
          <a:solidFill>
            <a:srgbClr val="CF0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u="sng">
              <a:solidFill>
                <a:prstClr val="white"/>
              </a:solidFill>
            </a:endParaRPr>
          </a:p>
        </p:txBody>
      </p:sp>
      <p:sp>
        <p:nvSpPr>
          <p:cNvPr id="16" name="Rectangle 15"/>
          <p:cNvSpPr>
            <a:spLocks noChangeAspect="1"/>
          </p:cNvSpPr>
          <p:nvPr userDrawn="1"/>
        </p:nvSpPr>
        <p:spPr>
          <a:xfrm>
            <a:off x="360000" y="360000"/>
            <a:ext cx="1800000" cy="1800000"/>
          </a:xfrm>
          <a:prstGeom prst="rect">
            <a:avLst/>
          </a:prstGeom>
          <a:solidFill>
            <a:srgbClr val="B16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u="sng">
              <a:solidFill>
                <a:prstClr val="white"/>
              </a:solidFill>
            </a:endParaRPr>
          </a:p>
        </p:txBody>
      </p:sp>
      <p:pic>
        <p:nvPicPr>
          <p:cNvPr id="17" name="Picture 1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0000" y="720000"/>
            <a:ext cx="1440000" cy="1440000"/>
          </a:xfrm>
          <a:prstGeom prst="rect">
            <a:avLst/>
          </a:prstGeom>
        </p:spPr>
      </p:pic>
      <p:sp>
        <p:nvSpPr>
          <p:cNvPr id="18" name="Title 1"/>
          <p:cNvSpPr>
            <a:spLocks noGrp="1"/>
          </p:cNvSpPr>
          <p:nvPr>
            <p:ph type="title" hasCustomPrompt="1"/>
          </p:nvPr>
        </p:nvSpPr>
        <p:spPr>
          <a:xfrm>
            <a:off x="1082859" y="2864230"/>
            <a:ext cx="4680000" cy="1079999"/>
          </a:xfrm>
        </p:spPr>
        <p:txBody>
          <a:bodyPr anchor="b" anchorCtr="0">
            <a:normAutofit/>
          </a:bodyPr>
          <a:lstStyle>
            <a:lvl1pPr algn="l">
              <a:lnSpc>
                <a:spcPct val="90000"/>
              </a:lnSpc>
              <a:defRPr sz="3200">
                <a:solidFill>
                  <a:schemeClr val="bg1"/>
                </a:solidFill>
              </a:defRPr>
            </a:lvl1pPr>
          </a:lstStyle>
          <a:p>
            <a:r>
              <a:rPr lang="en-US" dirty="0"/>
              <a:t>Heading</a:t>
            </a:r>
          </a:p>
        </p:txBody>
      </p:sp>
      <p:sp>
        <p:nvSpPr>
          <p:cNvPr id="21" name="Text Placeholder 22"/>
          <p:cNvSpPr>
            <a:spLocks noGrp="1"/>
          </p:cNvSpPr>
          <p:nvPr>
            <p:ph type="body" sz="quarter" idx="13" hasCustomPrompt="1"/>
          </p:nvPr>
        </p:nvSpPr>
        <p:spPr>
          <a:xfrm>
            <a:off x="1082859" y="3944229"/>
            <a:ext cx="4680000" cy="1800001"/>
          </a:xfrm>
        </p:spPr>
        <p:txBody>
          <a:bodyPr>
            <a:normAutofit/>
          </a:bodyPr>
          <a:lstStyle>
            <a:lvl1pPr marL="0" indent="0" algn="l">
              <a:buNone/>
              <a:defRPr sz="180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Subheading</a:t>
            </a:r>
          </a:p>
        </p:txBody>
      </p:sp>
      <p:sp>
        <p:nvSpPr>
          <p:cNvPr id="22" name="Text Placeholder 22"/>
          <p:cNvSpPr>
            <a:spLocks noGrp="1"/>
          </p:cNvSpPr>
          <p:nvPr>
            <p:ph type="body" sz="quarter" idx="14" hasCustomPrompt="1"/>
          </p:nvPr>
        </p:nvSpPr>
        <p:spPr>
          <a:xfrm>
            <a:off x="1082859" y="5024229"/>
            <a:ext cx="4680000" cy="720001"/>
          </a:xfrm>
        </p:spPr>
        <p:txBody>
          <a:bodyPr anchor="b">
            <a:normAutofit/>
          </a:bodyPr>
          <a:lstStyle>
            <a:lvl1pPr marL="0" indent="0" algn="l">
              <a:buNone/>
              <a:defRPr sz="180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Date</a:t>
            </a:r>
          </a:p>
        </p:txBody>
      </p:sp>
    </p:spTree>
    <p:extLst>
      <p:ext uri="{BB962C8B-B14F-4D97-AF65-F5344CB8AC3E}">
        <p14:creationId xmlns:p14="http://schemas.microsoft.com/office/powerpoint/2010/main" val="3290513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7850" y="6075190"/>
            <a:ext cx="1780656" cy="574572"/>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C4F846A-9309-4A41-B20A-184D76E0AAB7}" type="datetime3">
              <a:rPr lang="en-ZA" smtClean="0">
                <a:solidFill>
                  <a:prstClr val="black">
                    <a:tint val="75000"/>
                  </a:prstClr>
                </a:solidFill>
              </a:rPr>
              <a:pPr/>
              <a:t>30 July 2025</a:t>
            </a:fld>
            <a:endParaRPr lang="en-US" dirty="0">
              <a:solidFill>
                <a:prstClr val="black">
                  <a:tint val="75000"/>
                </a:prstClr>
              </a:solidFill>
            </a:endParaRPr>
          </a:p>
        </p:txBody>
      </p:sp>
      <p:sp>
        <p:nvSpPr>
          <p:cNvPr id="5" name="Footer Placeholder 4"/>
          <p:cNvSpPr>
            <a:spLocks noGrp="1"/>
          </p:cNvSpPr>
          <p:nvPr>
            <p:ph type="ftr" sz="quarter" idx="11"/>
          </p:nvPr>
        </p:nvSpPr>
        <p:spPr>
          <a:xfrm>
            <a:off x="2365199" y="6356351"/>
            <a:ext cx="4211999" cy="365125"/>
          </a:xfr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48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7850" y="6075190"/>
            <a:ext cx="1780656" cy="574572"/>
          </a:xfrm>
          <a:prstGeom prst="rect">
            <a:avLst/>
          </a:prstGeom>
        </p:spPr>
      </p:pic>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E1931E1-B842-9C4F-A6D8-9B7ABC64A32E}" type="datetime3">
              <a:rPr lang="en-ZA" smtClean="0">
                <a:solidFill>
                  <a:prstClr val="black">
                    <a:tint val="75000"/>
                  </a:prstClr>
                </a:solidFill>
              </a:rPr>
              <a:pPr/>
              <a:t>30 July 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801C495-B0FE-B941-950D-F04B47F85F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2343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ckground pictur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9144000" cy="6858000"/>
          </a:xfrm>
        </p:spPr>
        <p:txBody>
          <a:bodyPr anchor="ctr" anchorCtr="0"/>
          <a:lstStyle>
            <a:lvl1pPr marL="0" indent="0" algn="l">
              <a:buNone/>
              <a:defRPr>
                <a:solidFill>
                  <a:srgbClr val="002F87"/>
                </a:solidFill>
              </a:defRPr>
            </a:lvl1pPr>
          </a:lstStyle>
          <a:p>
            <a:endParaRPr lang="en-US" dirty="0"/>
          </a:p>
        </p:txBody>
      </p:sp>
    </p:spTree>
    <p:extLst>
      <p:ext uri="{BB962C8B-B14F-4D97-AF65-F5344CB8AC3E}">
        <p14:creationId xmlns:p14="http://schemas.microsoft.com/office/powerpoint/2010/main" val="648882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arge text colour">
    <p:spTree>
      <p:nvGrpSpPr>
        <p:cNvPr id="1" name=""/>
        <p:cNvGrpSpPr/>
        <p:nvPr/>
      </p:nvGrpSpPr>
      <p:grpSpPr>
        <a:xfrm>
          <a:off x="0" y="0"/>
          <a:ext cx="0" cy="0"/>
          <a:chOff x="0" y="0"/>
          <a:chExt cx="0" cy="0"/>
        </a:xfrm>
      </p:grpSpPr>
      <p:sp>
        <p:nvSpPr>
          <p:cNvPr id="6" name="Rectangle 5"/>
          <p:cNvSpPr/>
          <p:nvPr userDrawn="1"/>
        </p:nvSpPr>
        <p:spPr>
          <a:xfrm>
            <a:off x="0" y="0"/>
            <a:ext cx="6876000" cy="6858000"/>
          </a:xfrm>
          <a:prstGeom prst="rect">
            <a:avLst/>
          </a:prstGeom>
          <a:solidFill>
            <a:srgbClr val="002F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2" name="Title 1"/>
          <p:cNvSpPr>
            <a:spLocks noGrp="1"/>
          </p:cNvSpPr>
          <p:nvPr>
            <p:ph type="title" hasCustomPrompt="1"/>
          </p:nvPr>
        </p:nvSpPr>
        <p:spPr>
          <a:xfrm>
            <a:off x="457200" y="909000"/>
            <a:ext cx="5973619" cy="5040000"/>
          </a:xfrm>
        </p:spPr>
        <p:txBody>
          <a:bodyPr>
            <a:normAutofit/>
          </a:bodyPr>
          <a:lstStyle>
            <a:lvl1pPr>
              <a:defRPr sz="5400" baseline="0">
                <a:solidFill>
                  <a:schemeClr val="bg1"/>
                </a:solidFill>
              </a:defRPr>
            </a:lvl1pPr>
          </a:lstStyle>
          <a:p>
            <a:r>
              <a:rPr lang="en-US" dirty="0"/>
              <a:t>Large type used for bold statement or quote</a:t>
            </a:r>
          </a:p>
        </p:txBody>
      </p:sp>
      <p:sp>
        <p:nvSpPr>
          <p:cNvPr id="9" name="Rectangle 8"/>
          <p:cNvSpPr>
            <a:spLocks noChangeAspect="1"/>
          </p:cNvSpPr>
          <p:nvPr userDrawn="1"/>
        </p:nvSpPr>
        <p:spPr>
          <a:xfrm>
            <a:off x="6876000" y="6066000"/>
            <a:ext cx="792000" cy="792000"/>
          </a:xfrm>
          <a:prstGeom prst="rect">
            <a:avLst/>
          </a:prstGeom>
          <a:solidFill>
            <a:srgbClr val="CF0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39951750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arge text whit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7850" y="6075190"/>
            <a:ext cx="1780656" cy="574572"/>
          </a:xfrm>
          <a:prstGeom prst="rect">
            <a:avLst/>
          </a:prstGeom>
        </p:spPr>
      </p:pic>
      <p:sp>
        <p:nvSpPr>
          <p:cNvPr id="3" name="Date Placeholder 2"/>
          <p:cNvSpPr>
            <a:spLocks noGrp="1"/>
          </p:cNvSpPr>
          <p:nvPr>
            <p:ph type="dt" sz="half" idx="10"/>
          </p:nvPr>
        </p:nvSpPr>
        <p:spPr/>
        <p:txBody>
          <a:bodyPr/>
          <a:lstStyle/>
          <a:p>
            <a:fld id="{3C7AA035-BA17-BD43-8724-D882D270EEA1}" type="datetime3">
              <a:rPr lang="en-ZA" smtClean="0">
                <a:solidFill>
                  <a:prstClr val="black">
                    <a:tint val="75000"/>
                  </a:prstClr>
                </a:solidFill>
              </a:rPr>
              <a:pPr/>
              <a:t>30 July 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801C495-B0FE-B941-950D-F04B47F85F84}" type="slidenum">
              <a:rPr lang="en-US" smtClean="0">
                <a:solidFill>
                  <a:prstClr val="black">
                    <a:tint val="75000"/>
                  </a:prstClr>
                </a:solidFill>
              </a:rPr>
              <a:pPr/>
              <a:t>‹#›</a:t>
            </a:fld>
            <a:endParaRPr lang="en-US" dirty="0">
              <a:solidFill>
                <a:prstClr val="black">
                  <a:tint val="75000"/>
                </a:prstClr>
              </a:solidFill>
            </a:endParaRPr>
          </a:p>
        </p:txBody>
      </p:sp>
      <p:sp>
        <p:nvSpPr>
          <p:cNvPr id="6" name="Title 1"/>
          <p:cNvSpPr>
            <a:spLocks noGrp="1"/>
          </p:cNvSpPr>
          <p:nvPr>
            <p:ph type="title" hasCustomPrompt="1"/>
          </p:nvPr>
        </p:nvSpPr>
        <p:spPr>
          <a:xfrm>
            <a:off x="457200" y="909000"/>
            <a:ext cx="8229600" cy="5040000"/>
          </a:xfrm>
        </p:spPr>
        <p:txBody>
          <a:bodyPr>
            <a:normAutofit/>
          </a:bodyPr>
          <a:lstStyle>
            <a:lvl1pPr>
              <a:defRPr sz="5400" baseline="0">
                <a:solidFill>
                  <a:srgbClr val="002F87"/>
                </a:solidFill>
              </a:defRPr>
            </a:lvl1pPr>
          </a:lstStyle>
          <a:p>
            <a:r>
              <a:rPr lang="en-US" dirty="0"/>
              <a:t>Large type used for bold statement or quote</a:t>
            </a:r>
          </a:p>
        </p:txBody>
      </p:sp>
    </p:spTree>
    <p:extLst>
      <p:ext uri="{BB962C8B-B14F-4D97-AF65-F5344CB8AC3E}">
        <p14:creationId xmlns:p14="http://schemas.microsoft.com/office/powerpoint/2010/main" val="3721645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pter heading 01">
    <p:spTree>
      <p:nvGrpSpPr>
        <p:cNvPr id="1" name=""/>
        <p:cNvGrpSpPr/>
        <p:nvPr/>
      </p:nvGrpSpPr>
      <p:grpSpPr>
        <a:xfrm>
          <a:off x="0" y="0"/>
          <a:ext cx="0" cy="0"/>
          <a:chOff x="0" y="0"/>
          <a:chExt cx="0" cy="0"/>
        </a:xfrm>
      </p:grpSpPr>
      <p:sp>
        <p:nvSpPr>
          <p:cNvPr id="12" name="Rectangle 11"/>
          <p:cNvSpPr>
            <a:spLocks/>
          </p:cNvSpPr>
          <p:nvPr userDrawn="1"/>
        </p:nvSpPr>
        <p:spPr>
          <a:xfrm>
            <a:off x="6119999" y="-2"/>
            <a:ext cx="1476004" cy="1476006"/>
          </a:xfrm>
          <a:prstGeom prst="rect">
            <a:avLst/>
          </a:prstGeom>
          <a:solidFill>
            <a:srgbClr val="CF0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13" name="Rectangle 12"/>
          <p:cNvSpPr>
            <a:spLocks noChangeAspect="1"/>
          </p:cNvSpPr>
          <p:nvPr userDrawn="1"/>
        </p:nvSpPr>
        <p:spPr>
          <a:xfrm>
            <a:off x="-3" y="-2"/>
            <a:ext cx="6120000" cy="6120000"/>
          </a:xfrm>
          <a:prstGeom prst="rect">
            <a:avLst/>
          </a:prstGeom>
          <a:solidFill>
            <a:srgbClr val="002F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8" name="Title 1"/>
          <p:cNvSpPr>
            <a:spLocks noGrp="1"/>
          </p:cNvSpPr>
          <p:nvPr>
            <p:ph type="title" hasCustomPrompt="1"/>
          </p:nvPr>
        </p:nvSpPr>
        <p:spPr>
          <a:xfrm>
            <a:off x="457201" y="1629004"/>
            <a:ext cx="5205596" cy="1800000"/>
          </a:xfrm>
        </p:spPr>
        <p:txBody>
          <a:bodyPr anchor="b" anchorCtr="0"/>
          <a:lstStyle>
            <a:lvl1pPr algn="l">
              <a:defRPr>
                <a:solidFill>
                  <a:schemeClr val="bg1"/>
                </a:solidFill>
              </a:defRPr>
            </a:lvl1pPr>
          </a:lstStyle>
          <a:p>
            <a:r>
              <a:rPr lang="en-US" dirty="0"/>
              <a:t>Heading</a:t>
            </a:r>
          </a:p>
        </p:txBody>
      </p:sp>
      <p:sp>
        <p:nvSpPr>
          <p:cNvPr id="23" name="Text Placeholder 22"/>
          <p:cNvSpPr>
            <a:spLocks noGrp="1"/>
          </p:cNvSpPr>
          <p:nvPr>
            <p:ph type="body" sz="quarter" idx="13" hasCustomPrompt="1"/>
          </p:nvPr>
        </p:nvSpPr>
        <p:spPr>
          <a:xfrm>
            <a:off x="457201" y="3429004"/>
            <a:ext cx="5205596" cy="1800000"/>
          </a:xfrm>
        </p:spPr>
        <p:txBody>
          <a:bodyPr>
            <a:normAutofit/>
          </a:bodyPr>
          <a:lstStyle>
            <a:lvl1pPr marL="0" indent="0" algn="l">
              <a:buNone/>
              <a:defRPr sz="280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Subheading</a:t>
            </a:r>
          </a:p>
        </p:txBody>
      </p:sp>
    </p:spTree>
    <p:extLst>
      <p:ext uri="{BB962C8B-B14F-4D97-AF65-F5344CB8AC3E}">
        <p14:creationId xmlns:p14="http://schemas.microsoft.com/office/powerpoint/2010/main" val="251822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1" name="Rectangle 10"/>
          <p:cNvSpPr>
            <a:spLocks/>
          </p:cNvSpPr>
          <p:nvPr userDrawn="1"/>
        </p:nvSpPr>
        <p:spPr>
          <a:xfrm>
            <a:off x="6119999" y="-2"/>
            <a:ext cx="1476004" cy="1476006"/>
          </a:xfrm>
          <a:prstGeom prst="rect">
            <a:avLst/>
          </a:prstGeom>
          <a:solidFill>
            <a:srgbClr val="CF0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8" name="Rectangle 7"/>
          <p:cNvSpPr>
            <a:spLocks noChangeAspect="1"/>
          </p:cNvSpPr>
          <p:nvPr userDrawn="1"/>
        </p:nvSpPr>
        <p:spPr>
          <a:xfrm>
            <a:off x="-3" y="-2"/>
            <a:ext cx="6120000" cy="6120000"/>
          </a:xfrm>
          <a:prstGeom prst="rect">
            <a:avLst/>
          </a:prstGeom>
          <a:solidFill>
            <a:srgbClr val="002F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5" name="Title 1"/>
          <p:cNvSpPr>
            <a:spLocks noGrp="1"/>
          </p:cNvSpPr>
          <p:nvPr>
            <p:ph type="title" hasCustomPrompt="1"/>
          </p:nvPr>
        </p:nvSpPr>
        <p:spPr>
          <a:xfrm>
            <a:off x="457201" y="1629004"/>
            <a:ext cx="5205596" cy="1800000"/>
          </a:xfrm>
        </p:spPr>
        <p:txBody>
          <a:bodyPr anchor="b" anchorCtr="0"/>
          <a:lstStyle>
            <a:lvl1pPr algn="l">
              <a:defRPr>
                <a:solidFill>
                  <a:schemeClr val="bg1"/>
                </a:solidFill>
              </a:defRPr>
            </a:lvl1pPr>
          </a:lstStyle>
          <a:p>
            <a:r>
              <a:rPr lang="en-US" dirty="0"/>
              <a:t>Thank you</a:t>
            </a:r>
          </a:p>
        </p:txBody>
      </p:sp>
    </p:spTree>
    <p:extLst>
      <p:ext uri="{BB962C8B-B14F-4D97-AF65-F5344CB8AC3E}">
        <p14:creationId xmlns:p14="http://schemas.microsoft.com/office/powerpoint/2010/main" val="19992565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673182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ote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7850" y="6075190"/>
            <a:ext cx="1780656" cy="574572"/>
          </a:xfrm>
          <a:prstGeom prst="rect">
            <a:avLst/>
          </a:prstGeom>
        </p:spPr>
      </p:pic>
      <p:sp>
        <p:nvSpPr>
          <p:cNvPr id="2" name="Date Placeholder 1"/>
          <p:cNvSpPr>
            <a:spLocks noGrp="1"/>
          </p:cNvSpPr>
          <p:nvPr>
            <p:ph type="dt" sz="half" idx="10"/>
          </p:nvPr>
        </p:nvSpPr>
        <p:spPr/>
        <p:txBody>
          <a:bodyPr/>
          <a:lstStyle/>
          <a:p>
            <a:fld id="{CD5C44BD-34CF-224C-9AE2-7A5FB49F90E7}" type="datetime3">
              <a:rPr lang="en-ZA" smtClean="0">
                <a:solidFill>
                  <a:prstClr val="black">
                    <a:tint val="75000"/>
                  </a:prstClr>
                </a:solidFill>
              </a:rPr>
              <a:pPr/>
              <a:t>30 July 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801C495-B0FE-B941-950D-F04B47F85F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55511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7850" y="6075190"/>
            <a:ext cx="1780656" cy="574572"/>
          </a:xfrm>
          <a:prstGeom prst="rect">
            <a:avLst/>
          </a:prstGeom>
        </p:spPr>
      </p:pic>
      <p:sp>
        <p:nvSpPr>
          <p:cNvPr id="2" name="Title 1"/>
          <p:cNvSpPr>
            <a:spLocks noGrp="1"/>
          </p:cNvSpPr>
          <p:nvPr>
            <p:ph type="title" hasCustomPrompt="1"/>
          </p:nvPr>
        </p:nvSpPr>
        <p:spPr>
          <a:xfrm>
            <a:off x="722313" y="4406900"/>
            <a:ext cx="7772400" cy="1362075"/>
          </a:xfrm>
        </p:spPr>
        <p:txBody>
          <a:bodyPr anchor="t"/>
          <a:lstStyle>
            <a:lvl1pPr algn="l">
              <a:defRPr sz="4000" b="1" cap="none">
                <a:solidFill>
                  <a:srgbClr val="002F87"/>
                </a:solidFill>
              </a:defRPr>
            </a:lvl1pPr>
          </a:lstStyle>
          <a:p>
            <a:r>
              <a:rPr lang="en-US" dirty="0"/>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AB5020-D592-B34E-9782-CD9202969B83}" type="datetime3">
              <a:rPr lang="en-ZA" smtClean="0">
                <a:solidFill>
                  <a:prstClr val="black">
                    <a:tint val="75000"/>
                  </a:prstClr>
                </a:solidFill>
              </a:rPr>
              <a:pPr/>
              <a:t>30 July 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30776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7850" y="6075190"/>
            <a:ext cx="1780656" cy="574572"/>
          </a:xfrm>
          <a:prstGeom prst="rect">
            <a:avLst/>
          </a:prstGeom>
        </p:spPr>
      </p:pic>
      <p:sp>
        <p:nvSpPr>
          <p:cNvPr id="2" name="Title 1"/>
          <p:cNvSpPr>
            <a:spLocks noGrp="1"/>
          </p:cNvSpPr>
          <p:nvPr>
            <p:ph type="title"/>
          </p:nvPr>
        </p:nvSpPr>
        <p:spPr/>
        <p:txBody>
          <a:bodyPr/>
          <a:lstStyle>
            <a:lvl1pPr>
              <a:defRPr>
                <a:solidFill>
                  <a:srgbClr val="002F87"/>
                </a:solidFill>
              </a:defRPr>
            </a:lvl1pPr>
          </a:lstStyle>
          <a:p>
            <a:r>
              <a:rPr lang="en-US" dirty="0"/>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3E6FE2A-F5BE-674D-95FE-BB7ADE71197D}" type="datetime3">
              <a:rPr lang="en-ZA" smtClean="0">
                <a:solidFill>
                  <a:prstClr val="black">
                    <a:tint val="75000"/>
                  </a:prstClr>
                </a:solidFill>
              </a:rPr>
              <a:pPr/>
              <a:t>30 July 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801C495-B0FE-B941-950D-F04B47F85F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44008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7850" y="6075190"/>
            <a:ext cx="1780656" cy="574572"/>
          </a:xfrm>
          <a:prstGeom prst="rect">
            <a:avLst/>
          </a:prstGeom>
        </p:spPr>
      </p:pic>
      <p:sp>
        <p:nvSpPr>
          <p:cNvPr id="2" name="Title 1"/>
          <p:cNvSpPr>
            <a:spLocks noGrp="1"/>
          </p:cNvSpPr>
          <p:nvPr>
            <p:ph type="title"/>
          </p:nvPr>
        </p:nvSpPr>
        <p:spPr/>
        <p:txBody>
          <a:bodyPr/>
          <a:lstStyle>
            <a:lvl1pPr>
              <a:defRPr>
                <a:solidFill>
                  <a:srgbClr val="002F87"/>
                </a:solidFill>
              </a:defRPr>
            </a:lvl1pPr>
          </a:lstStyle>
          <a:p>
            <a:r>
              <a:rPr lang="en-US" dirty="0"/>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D8EBB8-C98C-504A-9C3D-878D01D381BF}" type="datetime3">
              <a:rPr lang="en-ZA" smtClean="0">
                <a:solidFill>
                  <a:prstClr val="black">
                    <a:tint val="75000"/>
                  </a:prstClr>
                </a:solidFill>
              </a:rPr>
              <a:pPr/>
              <a:t>30 July 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801C495-B0FE-B941-950D-F04B47F85F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61466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7850" y="6075190"/>
            <a:ext cx="1780656" cy="574572"/>
          </a:xfrm>
          <a:prstGeom prst="rect">
            <a:avLst/>
          </a:prstGeom>
        </p:spPr>
      </p:pic>
      <p:sp>
        <p:nvSpPr>
          <p:cNvPr id="2" name="Title 1"/>
          <p:cNvSpPr>
            <a:spLocks noGrp="1"/>
          </p:cNvSpPr>
          <p:nvPr>
            <p:ph type="title"/>
          </p:nvPr>
        </p:nvSpPr>
        <p:spPr>
          <a:xfrm>
            <a:off x="457201" y="273050"/>
            <a:ext cx="3008313" cy="1162050"/>
          </a:xfrm>
        </p:spPr>
        <p:txBody>
          <a:bodyPr anchor="b"/>
          <a:lstStyle>
            <a:lvl1pPr algn="l">
              <a:defRPr sz="2000" b="1">
                <a:solidFill>
                  <a:srgbClr val="002F87"/>
                </a:solidFill>
              </a:defRPr>
            </a:lvl1pPr>
          </a:lstStyle>
          <a:p>
            <a:r>
              <a:rPr lang="en-US" dirty="0"/>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54E992-212A-B845-A7EB-03D4C50A5179}" type="datetime3">
              <a:rPr lang="en-ZA" smtClean="0">
                <a:solidFill>
                  <a:prstClr val="black">
                    <a:tint val="75000"/>
                  </a:prstClr>
                </a:solidFill>
              </a:rPr>
              <a:pPr/>
              <a:t>30 July 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801C495-B0FE-B941-950D-F04B47F85F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61647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7850" y="6075190"/>
            <a:ext cx="1780656" cy="574572"/>
          </a:xfrm>
          <a:prstGeom prst="rect">
            <a:avLst/>
          </a:prstGeom>
        </p:spPr>
      </p:pic>
      <p:sp>
        <p:nvSpPr>
          <p:cNvPr id="2" name="Title 1"/>
          <p:cNvSpPr>
            <a:spLocks noGrp="1"/>
          </p:cNvSpPr>
          <p:nvPr>
            <p:ph type="title"/>
          </p:nvPr>
        </p:nvSpPr>
        <p:spPr>
          <a:xfrm>
            <a:off x="1792288" y="4800601"/>
            <a:ext cx="5486400" cy="566738"/>
          </a:xfrm>
        </p:spPr>
        <p:txBody>
          <a:bodyPr anchor="b"/>
          <a:lstStyle>
            <a:lvl1pPr algn="l">
              <a:defRPr sz="2000" b="1">
                <a:solidFill>
                  <a:srgbClr val="002F87"/>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D99AC9-9A25-4F41-93A3-4E06429C4C8C}" type="datetime3">
              <a:rPr lang="en-ZA" smtClean="0">
                <a:solidFill>
                  <a:prstClr val="black">
                    <a:tint val="75000"/>
                  </a:prstClr>
                </a:solidFill>
              </a:rPr>
              <a:pPr/>
              <a:t>30 July 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801C495-B0FE-B941-950D-F04B47F85F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96812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7850" y="6075190"/>
            <a:ext cx="1780656" cy="574572"/>
          </a:xfrm>
          <a:prstGeom prst="rect">
            <a:avLst/>
          </a:prstGeom>
        </p:spPr>
      </p:pic>
      <p:sp>
        <p:nvSpPr>
          <p:cNvPr id="2" name="Title 1"/>
          <p:cNvSpPr>
            <a:spLocks noGrp="1"/>
          </p:cNvSpPr>
          <p:nvPr>
            <p:ph type="title"/>
          </p:nvPr>
        </p:nvSpPr>
        <p:spPr/>
        <p:txBody>
          <a:bodyPr/>
          <a:lstStyle>
            <a:lvl1pPr>
              <a:defRPr>
                <a:solidFill>
                  <a:srgbClr val="002F87"/>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13F652-230A-6A42-8A93-E2E7F6BBEDBC}" type="datetime3">
              <a:rPr lang="en-ZA" smtClean="0">
                <a:solidFill>
                  <a:prstClr val="black">
                    <a:tint val="75000"/>
                  </a:prstClr>
                </a:solidFill>
              </a:rPr>
              <a:pPr/>
              <a:t>30 July 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38395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7850" y="6075190"/>
            <a:ext cx="1780656" cy="574572"/>
          </a:xfrm>
          <a:prstGeom prst="rect">
            <a:avLst/>
          </a:prstGeom>
        </p:spPr>
      </p:pic>
      <p:sp>
        <p:nvSpPr>
          <p:cNvPr id="2" name="Vertical Title 1"/>
          <p:cNvSpPr>
            <a:spLocks noGrp="1"/>
          </p:cNvSpPr>
          <p:nvPr>
            <p:ph type="title" orient="vert"/>
          </p:nvPr>
        </p:nvSpPr>
        <p:spPr>
          <a:xfrm>
            <a:off x="6629400" y="274639"/>
            <a:ext cx="2057400" cy="5851525"/>
          </a:xfrm>
        </p:spPr>
        <p:txBody>
          <a:bodyPr vert="eaVert"/>
          <a:lstStyle>
            <a:lvl1pPr>
              <a:defRPr>
                <a:solidFill>
                  <a:srgbClr val="002F87"/>
                </a:solidFill>
              </a:defRPr>
            </a:lvl1pPr>
          </a:lstStyle>
          <a:p>
            <a:r>
              <a:rPr lang="en-US" dirty="0"/>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0F58F2-DBCC-7F42-A5C1-116B351766B9}" type="datetime3">
              <a:rPr lang="en-ZA" smtClean="0">
                <a:solidFill>
                  <a:prstClr val="black">
                    <a:tint val="75000"/>
                  </a:prstClr>
                </a:solidFill>
              </a:rPr>
              <a:pPr/>
              <a:t>30 July 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12219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Rectangle 4"/>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5" name="Picture 5" descr="UPLan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6" name="Slide Number Placeholder 3"/>
          <p:cNvSpPr>
            <a:spLocks noGrp="1"/>
          </p:cNvSpPr>
          <p:nvPr>
            <p:ph type="sldNum" sz="quarter" idx="10"/>
          </p:nvPr>
        </p:nvSpPr>
        <p:spPr/>
        <p:txBody>
          <a:bodyPr/>
          <a:lstStyle>
            <a:lvl1pPr>
              <a:defRPr/>
            </a:lvl1pPr>
          </a:lstStyle>
          <a:p>
            <a:pPr>
              <a:defRPr/>
            </a:pPr>
            <a:fld id="{51254814-B4EC-42BC-895D-3433B63FBCEC}" type="slidenum">
              <a:rPr lang="en-GB"/>
              <a:pPr>
                <a:defRPr/>
              </a:pPr>
              <a:t>‹#›</a:t>
            </a:fld>
            <a:endParaRPr lang="en-GB"/>
          </a:p>
        </p:txBody>
      </p:sp>
    </p:spTree>
    <p:extLst>
      <p:ext uri="{BB962C8B-B14F-4D97-AF65-F5344CB8AC3E}">
        <p14:creationId xmlns:p14="http://schemas.microsoft.com/office/powerpoint/2010/main" val="1316703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228600"/>
            <a:ext cx="655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85800" y="1524000"/>
            <a:ext cx="7086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30" name="Rectangle 6"/>
          <p:cNvSpPr>
            <a:spLocks noGrp="1" noChangeArrowheads="1"/>
          </p:cNvSpPr>
          <p:nvPr>
            <p:ph type="sldNum" sz="quarter" idx="4"/>
          </p:nvPr>
        </p:nvSpPr>
        <p:spPr bwMode="auto">
          <a:xfrm>
            <a:off x="7010400" y="6248400"/>
            <a:ext cx="1828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solidFill>
                  <a:srgbClr val="005BAB"/>
                </a:solidFill>
                <a:latin typeface="Verdana" pitchFamily="34" charset="0"/>
              </a:defRPr>
            </a:lvl1pPr>
          </a:lstStyle>
          <a:p>
            <a:pPr>
              <a:defRPr/>
            </a:pPr>
            <a:fld id="{8605C6BB-437C-416A-B97D-A497DD6D2385}" type="slidenum">
              <a:rPr lang="en-GB"/>
              <a:pPr>
                <a:defRPr/>
              </a:pPr>
              <a:t>‹#›</a:t>
            </a:fld>
            <a:endParaRPr lang="en-GB"/>
          </a:p>
        </p:txBody>
      </p:sp>
      <p:sp>
        <p:nvSpPr>
          <p:cNvPr id="8" name="Rectangle 7"/>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2" name="Picture 8" descr="UPLand.jp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59" r:id="rId5"/>
    <p:sldLayoutId id="2147483658" r:id="rId6"/>
    <p:sldLayoutId id="2147483657" r:id="rId7"/>
    <p:sldLayoutId id="2147483664" r:id="rId8"/>
    <p:sldLayoutId id="2147483665" r:id="rId9"/>
    <p:sldLayoutId id="2147483666" r:id="rId10"/>
    <p:sldLayoutId id="2147483667" r:id="rId11"/>
  </p:sldLayoutIdLst>
  <p:hf hdr="0" ftr="0" dt="0"/>
  <p:txStyles>
    <p:titleStyle>
      <a:lvl1pPr algn="l" rtl="0" eaLnBrk="0" fontAlgn="base" hangingPunct="0">
        <a:spcBef>
          <a:spcPct val="0"/>
        </a:spcBef>
        <a:spcAft>
          <a:spcPct val="0"/>
        </a:spcAft>
        <a:defRPr sz="2100" b="1">
          <a:solidFill>
            <a:srgbClr val="00308E"/>
          </a:solidFill>
          <a:latin typeface="+mj-lt"/>
          <a:ea typeface="+mj-ea"/>
          <a:cs typeface="+mj-cs"/>
        </a:defRPr>
      </a:lvl1pPr>
      <a:lvl2pPr algn="l" rtl="0" eaLnBrk="0" fontAlgn="base" hangingPunct="0">
        <a:spcBef>
          <a:spcPct val="0"/>
        </a:spcBef>
        <a:spcAft>
          <a:spcPct val="0"/>
        </a:spcAft>
        <a:defRPr sz="2100" b="1">
          <a:solidFill>
            <a:srgbClr val="00308E"/>
          </a:solidFill>
          <a:latin typeface="Arial" charset="0"/>
        </a:defRPr>
      </a:lvl2pPr>
      <a:lvl3pPr algn="l" rtl="0" eaLnBrk="0" fontAlgn="base" hangingPunct="0">
        <a:spcBef>
          <a:spcPct val="0"/>
        </a:spcBef>
        <a:spcAft>
          <a:spcPct val="0"/>
        </a:spcAft>
        <a:defRPr sz="2100" b="1">
          <a:solidFill>
            <a:srgbClr val="00308E"/>
          </a:solidFill>
          <a:latin typeface="Arial" charset="0"/>
        </a:defRPr>
      </a:lvl3pPr>
      <a:lvl4pPr algn="l" rtl="0" eaLnBrk="0" fontAlgn="base" hangingPunct="0">
        <a:spcBef>
          <a:spcPct val="0"/>
        </a:spcBef>
        <a:spcAft>
          <a:spcPct val="0"/>
        </a:spcAft>
        <a:defRPr sz="2100" b="1">
          <a:solidFill>
            <a:srgbClr val="00308E"/>
          </a:solidFill>
          <a:latin typeface="Arial" charset="0"/>
        </a:defRPr>
      </a:lvl4pPr>
      <a:lvl5pPr algn="l" rtl="0" eaLnBrk="0" fontAlgn="base" hangingPunct="0">
        <a:spcBef>
          <a:spcPct val="0"/>
        </a:spcBef>
        <a:spcAft>
          <a:spcPct val="0"/>
        </a:spcAft>
        <a:defRPr sz="2100" b="1">
          <a:solidFill>
            <a:srgbClr val="00308E"/>
          </a:solidFill>
          <a:latin typeface="Arial" charset="0"/>
        </a:defRPr>
      </a:lvl5pPr>
      <a:lvl6pPr marL="457200" algn="l" rtl="0" fontAlgn="base">
        <a:spcBef>
          <a:spcPct val="0"/>
        </a:spcBef>
        <a:spcAft>
          <a:spcPct val="0"/>
        </a:spcAft>
        <a:defRPr sz="2100" b="1">
          <a:solidFill>
            <a:srgbClr val="00308E"/>
          </a:solidFill>
          <a:latin typeface="Arial" charset="0"/>
        </a:defRPr>
      </a:lvl6pPr>
      <a:lvl7pPr marL="914400" algn="l" rtl="0" fontAlgn="base">
        <a:spcBef>
          <a:spcPct val="0"/>
        </a:spcBef>
        <a:spcAft>
          <a:spcPct val="0"/>
        </a:spcAft>
        <a:defRPr sz="2100" b="1">
          <a:solidFill>
            <a:srgbClr val="00308E"/>
          </a:solidFill>
          <a:latin typeface="Arial" charset="0"/>
        </a:defRPr>
      </a:lvl7pPr>
      <a:lvl8pPr marL="1371600" algn="l" rtl="0" fontAlgn="base">
        <a:spcBef>
          <a:spcPct val="0"/>
        </a:spcBef>
        <a:spcAft>
          <a:spcPct val="0"/>
        </a:spcAft>
        <a:defRPr sz="2100" b="1">
          <a:solidFill>
            <a:srgbClr val="00308E"/>
          </a:solidFill>
          <a:latin typeface="Arial" charset="0"/>
        </a:defRPr>
      </a:lvl8pPr>
      <a:lvl9pPr marL="1828800" algn="l" rtl="0" fontAlgn="base">
        <a:spcBef>
          <a:spcPct val="0"/>
        </a:spcBef>
        <a:spcAft>
          <a:spcPct val="0"/>
        </a:spcAft>
        <a:defRPr sz="2100" b="1">
          <a:solidFill>
            <a:srgbClr val="00308E"/>
          </a:solidFill>
          <a:latin typeface="Arial" charset="0"/>
        </a:defRPr>
      </a:lvl9pPr>
    </p:titleStyle>
    <p:bodyStyle>
      <a:lvl1pPr marL="342900" indent="-342900" algn="l" rtl="0" eaLnBrk="0" fontAlgn="base" hangingPunct="0">
        <a:spcBef>
          <a:spcPct val="20000"/>
        </a:spcBef>
        <a:spcAft>
          <a:spcPct val="0"/>
        </a:spcAft>
        <a:buChar char="•"/>
        <a:defRPr sz="1600">
          <a:solidFill>
            <a:srgbClr val="00308E"/>
          </a:solidFill>
          <a:latin typeface="+mn-lt"/>
          <a:ea typeface="+mn-ea"/>
          <a:cs typeface="+mn-cs"/>
        </a:defRPr>
      </a:lvl1pPr>
      <a:lvl2pPr marL="742950" indent="-285750" algn="l" rtl="0" eaLnBrk="0" fontAlgn="base" hangingPunct="0">
        <a:spcBef>
          <a:spcPct val="20000"/>
        </a:spcBef>
        <a:spcAft>
          <a:spcPct val="0"/>
        </a:spcAft>
        <a:buChar char="–"/>
        <a:defRPr sz="1600">
          <a:solidFill>
            <a:srgbClr val="00308E"/>
          </a:solidFill>
          <a:latin typeface="+mn-lt"/>
        </a:defRPr>
      </a:lvl2pPr>
      <a:lvl3pPr marL="1143000" indent="-228600" algn="l" rtl="0" eaLnBrk="0" fontAlgn="base" hangingPunct="0">
        <a:spcBef>
          <a:spcPct val="20000"/>
        </a:spcBef>
        <a:spcAft>
          <a:spcPct val="0"/>
        </a:spcAft>
        <a:buChar char="•"/>
        <a:defRPr sz="1600">
          <a:solidFill>
            <a:srgbClr val="00308E"/>
          </a:solidFill>
          <a:latin typeface="+mn-lt"/>
        </a:defRPr>
      </a:lvl3pPr>
      <a:lvl4pPr marL="1600200" indent="-228600" algn="l" rtl="0" eaLnBrk="0" fontAlgn="base" hangingPunct="0">
        <a:spcBef>
          <a:spcPct val="20000"/>
        </a:spcBef>
        <a:spcAft>
          <a:spcPct val="0"/>
        </a:spcAft>
        <a:buChar char="–"/>
        <a:defRPr sz="1600">
          <a:solidFill>
            <a:srgbClr val="00308E"/>
          </a:solidFill>
          <a:latin typeface="+mn-lt"/>
        </a:defRPr>
      </a:lvl4pPr>
      <a:lvl5pPr marL="2057400" indent="-228600" algn="l" rtl="0" eaLnBrk="0" fontAlgn="base" hangingPunct="0">
        <a:spcBef>
          <a:spcPct val="20000"/>
        </a:spcBef>
        <a:spcAft>
          <a:spcPct val="0"/>
        </a:spcAft>
        <a:buChar char="»"/>
        <a:defRPr sz="1600">
          <a:solidFill>
            <a:srgbClr val="00308E"/>
          </a:solidFill>
          <a:latin typeface="+mn-lt"/>
        </a:defRPr>
      </a:lvl5pPr>
      <a:lvl6pPr marL="2514600" indent="-228600" algn="l" rtl="0" fontAlgn="base">
        <a:spcBef>
          <a:spcPct val="20000"/>
        </a:spcBef>
        <a:spcAft>
          <a:spcPct val="0"/>
        </a:spcAft>
        <a:buChar char="»"/>
        <a:defRPr sz="1600">
          <a:solidFill>
            <a:srgbClr val="00308E"/>
          </a:solidFill>
          <a:latin typeface="+mn-lt"/>
        </a:defRPr>
      </a:lvl6pPr>
      <a:lvl7pPr marL="2971800" indent="-228600" algn="l" rtl="0" fontAlgn="base">
        <a:spcBef>
          <a:spcPct val="20000"/>
        </a:spcBef>
        <a:spcAft>
          <a:spcPct val="0"/>
        </a:spcAft>
        <a:buChar char="»"/>
        <a:defRPr sz="1600">
          <a:solidFill>
            <a:srgbClr val="00308E"/>
          </a:solidFill>
          <a:latin typeface="+mn-lt"/>
        </a:defRPr>
      </a:lvl7pPr>
      <a:lvl8pPr marL="3429000" indent="-228600" algn="l" rtl="0" fontAlgn="base">
        <a:spcBef>
          <a:spcPct val="20000"/>
        </a:spcBef>
        <a:spcAft>
          <a:spcPct val="0"/>
        </a:spcAft>
        <a:buChar char="»"/>
        <a:defRPr sz="1600">
          <a:solidFill>
            <a:srgbClr val="00308E"/>
          </a:solidFill>
          <a:latin typeface="+mn-lt"/>
        </a:defRPr>
      </a:lvl8pPr>
      <a:lvl9pPr marL="3886200" indent="-228600" algn="l" rtl="0" fontAlgn="base">
        <a:spcBef>
          <a:spcPct val="20000"/>
        </a:spcBef>
        <a:spcAft>
          <a:spcPct val="0"/>
        </a:spcAft>
        <a:buChar char="»"/>
        <a:defRPr sz="1600">
          <a:solidFill>
            <a:srgbClr val="00308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105201" y="6356351"/>
            <a:ext cx="1259999" cy="365125"/>
          </a:xfrm>
          <a:prstGeom prst="rect">
            <a:avLst/>
          </a:prstGeom>
        </p:spPr>
        <p:txBody>
          <a:bodyPr vert="horz" lIns="91440" tIns="45720" rIns="91440" bIns="45720" rtlCol="0" anchor="ctr"/>
          <a:lstStyle>
            <a:lvl1pPr algn="l">
              <a:defRPr sz="1200">
                <a:solidFill>
                  <a:schemeClr val="tx1">
                    <a:tint val="75000"/>
                  </a:schemeClr>
                </a:solidFill>
                <a:latin typeface="Arial"/>
                <a:cs typeface="Arial"/>
              </a:defRPr>
            </a:lvl1pPr>
          </a:lstStyle>
          <a:p>
            <a:pPr defTabSz="457200" fontAlgn="auto">
              <a:spcBef>
                <a:spcPts val="0"/>
              </a:spcBef>
              <a:spcAft>
                <a:spcPts val="0"/>
              </a:spcAft>
            </a:pPr>
            <a:fld id="{2210F8E0-B6CA-FF4A-9EF4-08F185FB4BAC}" type="datetime3">
              <a:rPr lang="en-ZA" smtClean="0">
                <a:solidFill>
                  <a:prstClr val="black">
                    <a:tint val="75000"/>
                  </a:prstClr>
                </a:solidFill>
              </a:rPr>
              <a:pPr defTabSz="457200" fontAlgn="auto">
                <a:spcBef>
                  <a:spcPts val="0"/>
                </a:spcBef>
                <a:spcAft>
                  <a:spcPts val="0"/>
                </a:spcAft>
              </a:pPr>
              <a:t>30 July 2025</a:t>
            </a:fld>
            <a:endParaRPr lang="en-US" dirty="0">
              <a:solidFill>
                <a:prstClr val="black">
                  <a:tint val="75000"/>
                </a:prstClr>
              </a:solidFill>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2365199" y="6356351"/>
            <a:ext cx="4211999" cy="365125"/>
          </a:xfrm>
          <a:prstGeom prst="rect">
            <a:avLst/>
          </a:prstGeom>
        </p:spPr>
        <p:txBody>
          <a:bodyPr vert="horz" lIns="91440" tIns="45720" rIns="91440" bIns="45720" rtlCol="0" anchor="ctr"/>
          <a:lstStyle>
            <a:lvl1pPr algn="l">
              <a:defRPr sz="1200">
                <a:solidFill>
                  <a:schemeClr val="tx1">
                    <a:tint val="75000"/>
                  </a:schemeClr>
                </a:solidFill>
                <a:latin typeface="Arial"/>
                <a:cs typeface="Arial"/>
              </a:defRPr>
            </a:lvl1pPr>
          </a:lstStyle>
          <a:p>
            <a:pPr defTabSz="457200" fontAlgn="auto">
              <a:spcBef>
                <a:spcPts val="0"/>
              </a:spcBef>
              <a:spcAft>
                <a:spcPts val="0"/>
              </a:spcAft>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457200" y="6356351"/>
            <a:ext cx="648000" cy="365125"/>
          </a:xfrm>
          <a:prstGeom prst="rect">
            <a:avLst/>
          </a:prstGeom>
        </p:spPr>
        <p:txBody>
          <a:bodyPr vert="horz" lIns="91440" tIns="45720" rIns="91440" bIns="45720" rtlCol="0" anchor="ctr"/>
          <a:lstStyle>
            <a:lvl1pPr algn="l">
              <a:defRPr sz="1200">
                <a:solidFill>
                  <a:schemeClr val="tx1">
                    <a:tint val="75000"/>
                  </a:schemeClr>
                </a:solidFill>
                <a:latin typeface="Arial"/>
                <a:cs typeface="Arial"/>
              </a:defRPr>
            </a:lvl1pPr>
          </a:lstStyle>
          <a:p>
            <a:pPr defTabSz="457200" fontAlgn="auto">
              <a:spcBef>
                <a:spcPts val="0"/>
              </a:spcBef>
              <a:spcAft>
                <a:spcPts val="0"/>
              </a:spcAft>
            </a:pPr>
            <a:fld id="{3801C495-B0FE-B941-950D-F04B47F85F84}" type="slidenum">
              <a:rPr lang="en-US" smtClean="0">
                <a:solidFill>
                  <a:prstClr val="black">
                    <a:tint val="75000"/>
                  </a:prstClr>
                </a:solidFill>
              </a:rPr>
              <a:pPr defTabSz="457200" fontAlgn="auto">
                <a:spcBef>
                  <a:spcPts val="0"/>
                </a:spcBef>
                <a:spcAft>
                  <a:spcPts val="0"/>
                </a:spcAft>
              </a:pPr>
              <a:t>‹#›</a:t>
            </a:fld>
            <a:endParaRPr lang="en-US" dirty="0">
              <a:solidFill>
                <a:prstClr val="black">
                  <a:tint val="75000"/>
                </a:prstClr>
              </a:solidFill>
            </a:endParaRPr>
          </a:p>
        </p:txBody>
      </p:sp>
    </p:spTree>
    <p:extLst>
      <p:ext uri="{BB962C8B-B14F-4D97-AF65-F5344CB8AC3E}">
        <p14:creationId xmlns:p14="http://schemas.microsoft.com/office/powerpoint/2010/main" val="84222849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Lst>
  <p:hf hdr="0"/>
  <p:txStyles>
    <p:titleStyle>
      <a:lvl1pPr algn="l" defTabSz="457200" rtl="0" eaLnBrk="1" latinLnBrk="0" hangingPunct="1">
        <a:spcBef>
          <a:spcPct val="0"/>
        </a:spcBef>
        <a:buNone/>
        <a:defRPr sz="4400" kern="1200">
          <a:solidFill>
            <a:srgbClr val="002F87"/>
          </a:solidFill>
          <a:latin typeface="Arial"/>
          <a:ea typeface="+mj-ea"/>
          <a:cs typeface="Arial"/>
        </a:defRPr>
      </a:lvl1pPr>
    </p:titleStyle>
    <p:bodyStyle>
      <a:lvl1pPr marL="457200" indent="-457200" algn="l" defTabSz="457200" rtl="0" eaLnBrk="1" latinLnBrk="0" hangingPunct="1">
        <a:spcBef>
          <a:spcPct val="20000"/>
        </a:spcBef>
        <a:buFont typeface="Arial"/>
        <a:buChar char="•"/>
        <a:defRPr sz="32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32.xml"/><Relationship Id="rId5" Type="http://schemas.openxmlformats.org/officeDocument/2006/relationships/image" Target="../media/image11.pn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2" Type="http://schemas.openxmlformats.org/officeDocument/2006/relationships/hyperlink" Target="https://support.google.com/legal/answer/3463239?sa=X&amp;ved=2ahUKEwishrqZ_r7cAhUFbBoKHVi6BjYQlZ0DegQIARAB" TargetMode="Externa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hyperlink" Target="https://investingnews.com/daily/resource-investing/precious-metals-investing/gold-investing/gold-price-rises-amidst-trade-tensions-with-china/" TargetMode="External"/><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www.theguardian.com/money/2007/sep/19/business" TargetMode="External"/><Relationship Id="rId7" Type="http://schemas.openxmlformats.org/officeDocument/2006/relationships/hyperlink" Target="https://policy-perspectives.org/2017/11/14/the-argentine-financial-crisis-causes-and-lessons-learned/"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8.png"/><Relationship Id="rId5" Type="http://schemas.openxmlformats.org/officeDocument/2006/relationships/hyperlink" Target="https://commons.wikimedia.org/w/index.php?curid=40320635" TargetMode="External"/><Relationship Id="rId10" Type="http://schemas.openxmlformats.org/officeDocument/2006/relationships/image" Target="../media/image20.png"/><Relationship Id="rId4" Type="http://schemas.openxmlformats.org/officeDocument/2006/relationships/image" Target="../media/image17.png"/><Relationship Id="rId9" Type="http://schemas.openxmlformats.org/officeDocument/2006/relationships/hyperlink" Target="https://www.theguardian.com/commentisfree/cifamerica/2011/dec/12/lehman-brothers-bankrup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emf"/><Relationship Id="rId7" Type="http://schemas.openxmlformats.org/officeDocument/2006/relationships/hyperlink" Target="https://commons.wikimedia.org/w/index.php?curid=29025528" TargetMode="Externa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hyperlink" Target="http://www.wakingtimes.com/2018/04/19/world-debt-is-now-an-insane-164-trillion-but-who-exactly-do-we-owe/"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s://www.nationalreview.com/2016/09/donald-trump-vladimir-putin-bad-model/" TargetMode="External"/><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27.png"/><Relationship Id="rId5" Type="http://schemas.openxmlformats.org/officeDocument/2006/relationships/hyperlink" Target="https://www.newsweek.com/donald-trump-angry-temper-white-house-impeachment-jeff-sessions-russia-622481" TargetMode="Externa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hyperlink" Target="http://www.theactuary.com/news/2017/01/6-million-victims-of-financial-fraud-in-the-uk/" TargetMode="External"/><Relationship Id="rId5" Type="http://schemas.openxmlformats.org/officeDocument/2006/relationships/image" Target="../media/image31.jpeg"/><Relationship Id="rId4" Type="http://schemas.openxmlformats.org/officeDocument/2006/relationships/hyperlink" Target="https://www.moneymover.com/insights/anti-money-laundering-minimising-risks-electronic-identificatio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hyperlink" Target="https://www.fin24.com/Companies/Financial-Services/sp-raises-african-bank-national-rating-20180703" TargetMode="External"/><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hyperlink" Target="https://www.businesslive.co.za/bd/national/2017-08-22-more-than-half-of-sas-population-is-still-living-in-poverty/" TargetMode="External"/><Relationship Id="rId7"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hyperlink" Target="https://paul4innovating.com/2016/10/03/the-new-innovation-need-organizing-within-a-networks-of-collaborators/network-of-networks/" TargetMode="External"/><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notesSlide" Target="../notesSlides/notesSlide22.xml"/><Relationship Id="rId16" Type="http://schemas.openxmlformats.org/officeDocument/2006/relationships/diagramColors" Target="../diagrams/colors4.xml"/><Relationship Id="rId1" Type="http://schemas.openxmlformats.org/officeDocument/2006/relationships/slideLayout" Target="../slideLayouts/slideLayout26.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16.xml"/><Relationship Id="rId4" Type="http://schemas.openxmlformats.org/officeDocument/2006/relationships/chart" Target="../charts/chart1.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16.xml"/><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8" Type="http://schemas.openxmlformats.org/officeDocument/2006/relationships/hyperlink" Target="https://www.triposo.com/poi/W__27343865" TargetMode="External"/><Relationship Id="rId3" Type="http://schemas.openxmlformats.org/officeDocument/2006/relationships/hyperlink" Target="https://doi.org/10.1016/j.eswa.2016.06.024" TargetMode="External"/><Relationship Id="rId7" Type="http://schemas.openxmlformats.org/officeDocument/2006/relationships/hyperlink" Target="https://commons.wikimedia.org/wiki/File:Bitcoin.svg"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s://www.theguardian.com/money/2007/sep/19/business" TargetMode="External"/><Relationship Id="rId5" Type="http://schemas.openxmlformats.org/officeDocument/2006/relationships/hyperlink" Target="https://investingnews.com/daily/resource-investing/precious-metals-investing/gold-investing/gold-price-rises-amidst-trade-tensions-with-china/" TargetMode="External"/><Relationship Id="rId4" Type="http://schemas.openxmlformats.org/officeDocument/2006/relationships/hyperlink" Target="https://commons.wikimedia.org/w/index.php?curid=40320635"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www.newsweek.com/donald-trump-angry-temper-white-house-impeachment-jeff-sessions-russia-622481" TargetMode="External"/><Relationship Id="rId3" Type="http://schemas.openxmlformats.org/officeDocument/2006/relationships/hyperlink" Target="https://commons.wikimedia.org/w/index.php?curid=29025528" TargetMode="External"/><Relationship Id="rId7" Type="http://schemas.openxmlformats.org/officeDocument/2006/relationships/hyperlink" Target="https://extranewsfeed.com/why-is-donald-trump-so-often-angry-df522a7bb61a"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http://www.wakingtimes.com/2018/04/19/world-debt-is-now-an-insane-164-trillion-but-who-exactly-do-we-owe/" TargetMode="External"/><Relationship Id="rId5" Type="http://schemas.openxmlformats.org/officeDocument/2006/relationships/hyperlink" Target="https://www.theguardian.com/commentisfree/cifamerica/2011/dec/12/lehman-brothers-bankrupt" TargetMode="External"/><Relationship Id="rId4" Type="http://schemas.openxmlformats.org/officeDocument/2006/relationships/hyperlink" Target="https://policy-perspectives.org/2017/11/14/the-argentine-financial-crisis-causes-and-lessons-learned/" TargetMode="External"/><Relationship Id="rId9" Type="http://schemas.openxmlformats.org/officeDocument/2006/relationships/hyperlink" Target="https://www.nationalreview.com/2016/09/donald-trump-vladimir-putin-bad-model/"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www.businesslive.co.za/bd/national/2017-08-22-more-than-half-of-sas-population-is-still-living-in-poverty/" TargetMode="External"/><Relationship Id="rId3" Type="http://schemas.openxmlformats.org/officeDocument/2006/relationships/hyperlink" Target="https://commons.wikimedia.org/w/index.php?curid=29025528" TargetMode="External"/><Relationship Id="rId7" Type="http://schemas.openxmlformats.org/officeDocument/2006/relationships/hyperlink" Target="https://www.fin24.com/Companies/Financial-Services/sp-raises-african-bank-national-rating-20180703"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hyperlink" Target="https://citizen.co.za/news/south-africa/1974527/vbs-mutual-bank-retail-depositors-to-get-access-to-their-money/" TargetMode="External"/><Relationship Id="rId5" Type="http://schemas.openxmlformats.org/officeDocument/2006/relationships/hyperlink" Target="https://www.moneymover.com/insights/anti-money-laundering-minimising-risks-electronic-identification/" TargetMode="External"/><Relationship Id="rId4" Type="http://schemas.openxmlformats.org/officeDocument/2006/relationships/hyperlink" Target="http://www.theactuary.com/news/2017/01/6-million-victims-of-financial-fraud-in-the-uk/" TargetMode="External"/><Relationship Id="rId9" Type="http://schemas.openxmlformats.org/officeDocument/2006/relationships/hyperlink" Target="https://paul4innovating.com/2016/10/03/the-new-innovation-need-organizing-within-a-networks-of-collaborators/network-of-networks/"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fld id="{4D2E925C-7F67-468A-9759-758EA3F35E90}" type="slidenum">
              <a:rPr lang="en-GB" sz="1200" smtClean="0">
                <a:solidFill>
                  <a:srgbClr val="005BAB"/>
                </a:solidFill>
                <a:latin typeface="Verdana" pitchFamily="34" charset="0"/>
              </a:rPr>
              <a:pPr/>
              <a:t>1</a:t>
            </a:fld>
            <a:endParaRPr lang="en-GB" sz="1200" dirty="0">
              <a:solidFill>
                <a:srgbClr val="005BAB"/>
              </a:solidFill>
              <a:latin typeface="Verdana" pitchFamily="34" charset="0"/>
            </a:endParaRPr>
          </a:p>
        </p:txBody>
      </p:sp>
      <p:pic>
        <p:nvPicPr>
          <p:cNvPr id="15362" name="Picture 9" descr="C:\Documents and Settings\stephan\My Documents\Projects\13777_UP_Corp_PPT\Graphix\Cov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57188" y="5786438"/>
            <a:ext cx="3500437" cy="857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dirty="0"/>
          </a:p>
        </p:txBody>
      </p:sp>
      <p:pic>
        <p:nvPicPr>
          <p:cNvPr id="15365" name="Picture 5" descr="UPLand.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625" y="5857875"/>
            <a:ext cx="264001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2339752" y="404664"/>
            <a:ext cx="576064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pPr>
              <a:spcBef>
                <a:spcPct val="50000"/>
              </a:spcBef>
            </a:pPr>
            <a:r>
              <a:rPr lang="en-ZA" sz="3000" b="1" dirty="0">
                <a:solidFill>
                  <a:schemeClr val="bg1"/>
                </a:solidFill>
                <a:effectLst>
                  <a:outerShdw blurRad="38100" dist="38100" dir="2700000" algn="tl">
                    <a:srgbClr val="000000">
                      <a:alpha val="43137"/>
                    </a:srgbClr>
                  </a:outerShdw>
                </a:effectLst>
                <a:latin typeface="Arial" charset="0"/>
              </a:rPr>
              <a:t>Systemic Risk Modelling and </a:t>
            </a:r>
          </a:p>
          <a:p>
            <a:pPr>
              <a:spcBef>
                <a:spcPct val="50000"/>
              </a:spcBef>
            </a:pPr>
            <a:r>
              <a:rPr lang="en-ZA" sz="3000" b="1" dirty="0">
                <a:solidFill>
                  <a:schemeClr val="bg1"/>
                </a:solidFill>
                <a:effectLst>
                  <a:outerShdw blurRad="38100" dist="38100" dir="2700000" algn="tl">
                    <a:srgbClr val="000000">
                      <a:alpha val="43137"/>
                    </a:srgbClr>
                  </a:outerShdw>
                </a:effectLst>
                <a:latin typeface="Arial" charset="0"/>
              </a:rPr>
              <a:t>Early Warning Systems</a:t>
            </a:r>
            <a:endParaRPr lang="en-GB" sz="3000" b="1" dirty="0">
              <a:solidFill>
                <a:schemeClr val="bg1"/>
              </a:solidFill>
              <a:effectLst>
                <a:outerShdw blurRad="38100" dist="38100" dir="2700000" algn="tl">
                  <a:srgbClr val="000000">
                    <a:alpha val="43137"/>
                  </a:srgbClr>
                </a:outerShdw>
              </a:effectLst>
              <a:latin typeface="Arial" charset="0"/>
            </a:endParaRPr>
          </a:p>
        </p:txBody>
      </p:sp>
      <p:sp>
        <p:nvSpPr>
          <p:cNvPr id="8" name="TextBox 7"/>
          <p:cNvSpPr txBox="1"/>
          <p:nvPr/>
        </p:nvSpPr>
        <p:spPr>
          <a:xfrm>
            <a:off x="3491880" y="2195304"/>
            <a:ext cx="4608512" cy="2308324"/>
          </a:xfrm>
          <a:prstGeom prst="rect">
            <a:avLst/>
          </a:prstGeom>
          <a:noFill/>
        </p:spPr>
        <p:txBody>
          <a:bodyPr wrap="square" rtlCol="0">
            <a:spAutoFit/>
          </a:bodyPr>
          <a:lstStyle/>
          <a:p>
            <a:r>
              <a:rPr lang="en-ZA" dirty="0">
                <a:solidFill>
                  <a:schemeClr val="bg1"/>
                </a:solidFill>
                <a:effectLst>
                  <a:outerShdw blurRad="38100" dist="38100" dir="2700000" algn="tl">
                    <a:srgbClr val="000000">
                      <a:alpha val="43137"/>
                    </a:srgbClr>
                  </a:outerShdw>
                </a:effectLst>
                <a:latin typeface="+mj-lt"/>
              </a:rPr>
              <a:t>Conrad Beyers</a:t>
            </a:r>
          </a:p>
          <a:p>
            <a:endParaRPr lang="en-ZA" dirty="0">
              <a:solidFill>
                <a:schemeClr val="bg1"/>
              </a:solidFill>
              <a:effectLst>
                <a:outerShdw blurRad="38100" dist="38100" dir="2700000" algn="tl">
                  <a:srgbClr val="000000">
                    <a:alpha val="43137"/>
                  </a:srgbClr>
                </a:outerShdw>
              </a:effectLst>
              <a:latin typeface="+mj-lt"/>
            </a:endParaRPr>
          </a:p>
          <a:p>
            <a:r>
              <a:rPr lang="en-ZA" dirty="0">
                <a:solidFill>
                  <a:schemeClr val="bg1"/>
                </a:solidFill>
                <a:effectLst>
                  <a:outerShdw blurRad="38100" dist="38100" dir="2700000" algn="tl">
                    <a:srgbClr val="000000">
                      <a:alpha val="43137"/>
                    </a:srgbClr>
                  </a:outerShdw>
                </a:effectLst>
                <a:latin typeface="+mj-lt"/>
              </a:rPr>
              <a:t>Absa Chair in Actuarial Science</a:t>
            </a:r>
          </a:p>
          <a:p>
            <a:endParaRPr lang="en-ZA" dirty="0">
              <a:solidFill>
                <a:schemeClr val="bg1"/>
              </a:solidFill>
              <a:effectLst>
                <a:outerShdw blurRad="38100" dist="38100" dir="2700000" algn="tl">
                  <a:srgbClr val="000000">
                    <a:alpha val="43137"/>
                  </a:srgbClr>
                </a:outerShdw>
              </a:effectLst>
              <a:latin typeface="+mj-lt"/>
            </a:endParaRPr>
          </a:p>
          <a:p>
            <a:r>
              <a:rPr lang="en-ZA" dirty="0">
                <a:solidFill>
                  <a:schemeClr val="bg1"/>
                </a:solidFill>
                <a:effectLst>
                  <a:outerShdw blurRad="38100" dist="38100" dir="2700000" algn="tl">
                    <a:srgbClr val="000000">
                      <a:alpha val="43137"/>
                    </a:srgbClr>
                  </a:outerShdw>
                </a:effectLst>
                <a:latin typeface="+mj-lt"/>
              </a:rPr>
              <a:t>31 July 2018</a:t>
            </a:r>
          </a:p>
          <a:p>
            <a:endParaRPr lang="en-ZA" dirty="0">
              <a:solidFill>
                <a:schemeClr val="bg1"/>
              </a:solidFill>
              <a:effectLst>
                <a:outerShdw blurRad="38100" dist="38100" dir="2700000" algn="tl">
                  <a:srgbClr val="000000">
                    <a:alpha val="43137"/>
                  </a:srgbClr>
                </a:outerShdw>
              </a:effectLst>
              <a:latin typeface="+mj-lt"/>
            </a:endParaRPr>
          </a:p>
        </p:txBody>
      </p:sp>
      <p:pic>
        <p:nvPicPr>
          <p:cNvPr id="2" name="Picture 1"/>
          <p:cNvPicPr>
            <a:picLocks noChangeAspect="1"/>
          </p:cNvPicPr>
          <p:nvPr/>
        </p:nvPicPr>
        <p:blipFill>
          <a:blip r:embed="rId5"/>
          <a:stretch>
            <a:fillRect/>
          </a:stretch>
        </p:blipFill>
        <p:spPr>
          <a:xfrm>
            <a:off x="7956376" y="5749084"/>
            <a:ext cx="972392" cy="972392"/>
          </a:xfrm>
          <a:prstGeom prst="rect">
            <a:avLst/>
          </a:prstGeom>
        </p:spPr>
      </p:pic>
    </p:spTree>
    <p:extLst>
      <p:ext uri="{BB962C8B-B14F-4D97-AF65-F5344CB8AC3E}">
        <p14:creationId xmlns:p14="http://schemas.microsoft.com/office/powerpoint/2010/main" val="2115159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4000" dirty="0"/>
              <a:t>Disclaimer</a:t>
            </a:r>
          </a:p>
        </p:txBody>
      </p:sp>
      <p:sp>
        <p:nvSpPr>
          <p:cNvPr id="3" name="Content Placeholder 2"/>
          <p:cNvSpPr>
            <a:spLocks noGrp="1"/>
          </p:cNvSpPr>
          <p:nvPr>
            <p:ph idx="1"/>
          </p:nvPr>
        </p:nvSpPr>
        <p:spPr/>
        <p:txBody>
          <a:bodyPr>
            <a:normAutofit/>
          </a:bodyPr>
          <a:lstStyle/>
          <a:p>
            <a:r>
              <a:rPr lang="en-ZA" dirty="0">
                <a:hlinkClick r:id="rId2"/>
              </a:rPr>
              <a:t>Fair use of material</a:t>
            </a:r>
            <a:endParaRPr lang="en-ZA" dirty="0"/>
          </a:p>
          <a:p>
            <a:pPr lvl="1"/>
            <a:r>
              <a:rPr lang="en-ZA" dirty="0"/>
              <a:t>Citations</a:t>
            </a:r>
          </a:p>
          <a:p>
            <a:pPr lvl="1"/>
            <a:r>
              <a:rPr lang="en-ZA" dirty="0"/>
              <a:t>Links to material</a:t>
            </a:r>
          </a:p>
          <a:p>
            <a:endParaRPr lang="en-ZA" dirty="0"/>
          </a:p>
          <a:p>
            <a:r>
              <a:rPr lang="en-ZA" dirty="0"/>
              <a:t>The University of Pretoria hosts the Absa Chair in Actuarial Science – the views expressed here do not aim to represent any stance or viewpoint of Absa.</a:t>
            </a:r>
          </a:p>
        </p:txBody>
      </p:sp>
      <p:sp>
        <p:nvSpPr>
          <p:cNvPr id="4" name="Date Placeholder 3"/>
          <p:cNvSpPr>
            <a:spLocks noGrp="1"/>
          </p:cNvSpPr>
          <p:nvPr>
            <p:ph type="dt" sz="half" idx="10"/>
          </p:nvPr>
        </p:nvSpPr>
        <p:spPr/>
        <p:txBody>
          <a:bodyPr/>
          <a:lstStyle/>
          <a:p>
            <a:fld id="{DC4F846A-9309-4A41-B20A-184D76E0AAB7}" type="datetime3">
              <a:rPr lang="en-ZA" smtClean="0">
                <a:solidFill>
                  <a:prstClr val="black">
                    <a:tint val="75000"/>
                  </a:prstClr>
                </a:solidFill>
              </a:rPr>
              <a:pPr/>
              <a:t>30 July 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2</a:t>
            </a:fld>
            <a:endParaRPr lang="en-US">
              <a:solidFill>
                <a:prstClr val="black">
                  <a:tint val="75000"/>
                </a:prstClr>
              </a:solidFill>
            </a:endParaRPr>
          </a:p>
        </p:txBody>
      </p:sp>
    </p:spTree>
    <p:extLst>
      <p:ext uri="{BB962C8B-B14F-4D97-AF65-F5344CB8AC3E}">
        <p14:creationId xmlns:p14="http://schemas.microsoft.com/office/powerpoint/2010/main" val="1551503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10" y="1052736"/>
            <a:ext cx="9053260" cy="4671703"/>
          </a:xfrm>
          <a:prstGeom prst="rect">
            <a:avLst/>
          </a:prstGeom>
        </p:spPr>
      </p:pic>
    </p:spTree>
    <p:extLst>
      <p:ext uri="{BB962C8B-B14F-4D97-AF65-F5344CB8AC3E}">
        <p14:creationId xmlns:p14="http://schemas.microsoft.com/office/powerpoint/2010/main" val="3312378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ZA" dirty="0">
                <a:solidFill>
                  <a:schemeClr val="tx2"/>
                </a:solidFill>
              </a:rPr>
              <a:t>What is money, why valuable?</a:t>
            </a:r>
          </a:p>
          <a:p>
            <a:endParaRPr lang="en-ZA" dirty="0">
              <a:solidFill>
                <a:schemeClr val="tx2"/>
              </a:solidFill>
            </a:endParaRPr>
          </a:p>
        </p:txBody>
      </p:sp>
      <p:pic>
        <p:nvPicPr>
          <p:cNvPr id="11" name="Picture 10">
            <a:hlinkClick r:id="rId3"/>
          </p:cNvPr>
          <p:cNvPicPr>
            <a:picLocks noChangeAspect="1"/>
          </p:cNvPicPr>
          <p:nvPr/>
        </p:nvPicPr>
        <p:blipFill>
          <a:blip r:embed="rId4"/>
          <a:stretch>
            <a:fillRect/>
          </a:stretch>
        </p:blipFill>
        <p:spPr>
          <a:xfrm>
            <a:off x="3057767" y="2215733"/>
            <a:ext cx="3389362" cy="2223421"/>
          </a:xfrm>
          <a:prstGeom prst="rect">
            <a:avLst/>
          </a:prstGeom>
        </p:spPr>
      </p:pic>
      <p:pic>
        <p:nvPicPr>
          <p:cNvPr id="10" name="Picture 9"/>
          <p:cNvPicPr>
            <a:picLocks noChangeAspect="1"/>
          </p:cNvPicPr>
          <p:nvPr/>
        </p:nvPicPr>
        <p:blipFill>
          <a:blip r:embed="rId5"/>
          <a:stretch>
            <a:fillRect/>
          </a:stretch>
        </p:blipFill>
        <p:spPr>
          <a:xfrm>
            <a:off x="3165996" y="3743071"/>
            <a:ext cx="3272328" cy="3010542"/>
          </a:xfrm>
          <a:prstGeom prst="rect">
            <a:avLst/>
          </a:prstGeom>
        </p:spPr>
      </p:pic>
      <p:sp>
        <p:nvSpPr>
          <p:cNvPr id="2" name="Title 1"/>
          <p:cNvSpPr>
            <a:spLocks noGrp="1"/>
          </p:cNvSpPr>
          <p:nvPr>
            <p:ph type="title"/>
          </p:nvPr>
        </p:nvSpPr>
        <p:spPr/>
        <p:txBody>
          <a:bodyPr>
            <a:normAutofit/>
          </a:bodyPr>
          <a:lstStyle/>
          <a:p>
            <a:r>
              <a:rPr lang="en-ZA" sz="4000" dirty="0"/>
              <a:t>How safe is your money?</a:t>
            </a:r>
          </a:p>
        </p:txBody>
      </p:sp>
      <p:sp>
        <p:nvSpPr>
          <p:cNvPr id="4" name="Date Placeholder 3"/>
          <p:cNvSpPr>
            <a:spLocks noGrp="1"/>
          </p:cNvSpPr>
          <p:nvPr>
            <p:ph type="dt" sz="half" idx="10"/>
          </p:nvPr>
        </p:nvSpPr>
        <p:spPr/>
        <p:txBody>
          <a:bodyPr/>
          <a:lstStyle/>
          <a:p>
            <a:fld id="{DC4F846A-9309-4A41-B20A-184D76E0AAB7}" type="datetime3">
              <a:rPr lang="en-ZA" smtClean="0">
                <a:solidFill>
                  <a:prstClr val="black">
                    <a:tint val="75000"/>
                  </a:prstClr>
                </a:solidFill>
              </a:rPr>
              <a:pPr/>
              <a:t>30 July 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4</a:t>
            </a:fld>
            <a:endParaRPr lang="en-US" dirty="0">
              <a:solidFill>
                <a:prstClr val="black">
                  <a:tint val="75000"/>
                </a:prstClr>
              </a:solidFill>
            </a:endParaRPr>
          </a:p>
        </p:txBody>
      </p:sp>
      <p:pic>
        <p:nvPicPr>
          <p:cNvPr id="7" name="Picture 6"/>
          <p:cNvPicPr>
            <a:picLocks noChangeAspect="1"/>
          </p:cNvPicPr>
          <p:nvPr/>
        </p:nvPicPr>
        <p:blipFill>
          <a:blip r:embed="rId6"/>
          <a:stretch>
            <a:fillRect/>
          </a:stretch>
        </p:blipFill>
        <p:spPr>
          <a:xfrm>
            <a:off x="0" y="2570797"/>
            <a:ext cx="4103843" cy="2231325"/>
          </a:xfrm>
          <a:prstGeom prst="rect">
            <a:avLst/>
          </a:prstGeom>
        </p:spPr>
      </p:pic>
      <p:pic>
        <p:nvPicPr>
          <p:cNvPr id="9" name="Picture 8"/>
          <p:cNvPicPr>
            <a:picLocks noChangeAspect="1"/>
          </p:cNvPicPr>
          <p:nvPr/>
        </p:nvPicPr>
        <p:blipFill>
          <a:blip r:embed="rId7"/>
          <a:stretch>
            <a:fillRect/>
          </a:stretch>
        </p:blipFill>
        <p:spPr>
          <a:xfrm>
            <a:off x="6338900" y="2069667"/>
            <a:ext cx="2819176" cy="2819176"/>
          </a:xfrm>
          <a:prstGeom prst="rect">
            <a:avLst/>
          </a:prstGeom>
        </p:spPr>
      </p:pic>
      <p:sp>
        <p:nvSpPr>
          <p:cNvPr id="8" name="Rounded Rectangle 7"/>
          <p:cNvSpPr/>
          <p:nvPr/>
        </p:nvSpPr>
        <p:spPr>
          <a:xfrm>
            <a:off x="1749019" y="2879636"/>
            <a:ext cx="6106283" cy="243655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ZA" sz="12000" b="1" dirty="0"/>
              <a:t>Trust</a:t>
            </a:r>
          </a:p>
        </p:txBody>
      </p:sp>
    </p:spTree>
    <p:extLst>
      <p:ext uri="{BB962C8B-B14F-4D97-AF65-F5344CB8AC3E}">
        <p14:creationId xmlns:p14="http://schemas.microsoft.com/office/powerpoint/2010/main" val="154262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Overview</a:t>
            </a:r>
          </a:p>
        </p:txBody>
      </p:sp>
      <p:sp>
        <p:nvSpPr>
          <p:cNvPr id="3" name="Content Placeholder 2"/>
          <p:cNvSpPr>
            <a:spLocks noGrp="1"/>
          </p:cNvSpPr>
          <p:nvPr>
            <p:ph idx="1"/>
          </p:nvPr>
        </p:nvSpPr>
        <p:spPr/>
        <p:txBody>
          <a:bodyPr>
            <a:normAutofit/>
          </a:bodyPr>
          <a:lstStyle/>
          <a:p>
            <a:r>
              <a:rPr lang="en-ZA" dirty="0">
                <a:solidFill>
                  <a:schemeClr val="tx2"/>
                </a:solidFill>
              </a:rPr>
              <a:t>Systemic risk background</a:t>
            </a:r>
          </a:p>
          <a:p>
            <a:endParaRPr lang="en-ZA" dirty="0">
              <a:solidFill>
                <a:schemeClr val="tx2"/>
              </a:solidFill>
            </a:endParaRPr>
          </a:p>
          <a:p>
            <a:r>
              <a:rPr lang="en-ZA" dirty="0">
                <a:solidFill>
                  <a:schemeClr val="tx2"/>
                </a:solidFill>
              </a:rPr>
              <a:t>Modelling approaches</a:t>
            </a:r>
          </a:p>
          <a:p>
            <a:endParaRPr lang="en-ZA" dirty="0">
              <a:solidFill>
                <a:schemeClr val="tx2"/>
              </a:solidFill>
            </a:endParaRPr>
          </a:p>
          <a:p>
            <a:r>
              <a:rPr lang="en-ZA" dirty="0">
                <a:solidFill>
                  <a:schemeClr val="tx2"/>
                </a:solidFill>
              </a:rPr>
              <a:t>Early warning systems - illustration</a:t>
            </a:r>
          </a:p>
          <a:p>
            <a:endParaRPr lang="en-ZA" dirty="0">
              <a:solidFill>
                <a:schemeClr val="tx2"/>
              </a:solidFill>
            </a:endParaRPr>
          </a:p>
          <a:p>
            <a:r>
              <a:rPr lang="en-ZA" dirty="0">
                <a:solidFill>
                  <a:schemeClr val="tx2"/>
                </a:solidFill>
              </a:rPr>
              <a:t>Future research</a:t>
            </a:r>
          </a:p>
        </p:txBody>
      </p:sp>
      <p:sp>
        <p:nvSpPr>
          <p:cNvPr id="4" name="Date Placeholder 3"/>
          <p:cNvSpPr>
            <a:spLocks noGrp="1"/>
          </p:cNvSpPr>
          <p:nvPr>
            <p:ph type="dt" sz="half" idx="10"/>
          </p:nvPr>
        </p:nvSpPr>
        <p:spPr/>
        <p:txBody>
          <a:bodyPr/>
          <a:lstStyle/>
          <a:p>
            <a:fld id="{DC4F846A-9309-4A41-B20A-184D76E0AAB7}" type="datetime3">
              <a:rPr lang="en-ZA" smtClean="0">
                <a:solidFill>
                  <a:prstClr val="black">
                    <a:tint val="75000"/>
                  </a:prstClr>
                </a:solidFill>
              </a:rPr>
              <a:pPr/>
              <a:t>30 July 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5</a:t>
            </a:fld>
            <a:endParaRPr lang="en-US" dirty="0">
              <a:solidFill>
                <a:prstClr val="black">
                  <a:tint val="75000"/>
                </a:prstClr>
              </a:solidFill>
            </a:endParaRPr>
          </a:p>
        </p:txBody>
      </p:sp>
    </p:spTree>
    <p:extLst>
      <p:ext uri="{BB962C8B-B14F-4D97-AF65-F5344CB8AC3E}">
        <p14:creationId xmlns:p14="http://schemas.microsoft.com/office/powerpoint/2010/main" val="693943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740"/>
            <a:ext cx="8229600" cy="1143000"/>
          </a:xfrm>
        </p:spPr>
        <p:txBody>
          <a:bodyPr>
            <a:normAutofit/>
          </a:bodyPr>
          <a:lstStyle/>
          <a:p>
            <a:r>
              <a:rPr lang="en-ZA" sz="4000" dirty="0"/>
              <a:t>A history of lost trust</a:t>
            </a: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6</a:t>
            </a:fld>
            <a:endParaRPr lang="en-US" dirty="0">
              <a:solidFill>
                <a:prstClr val="black">
                  <a:tint val="75000"/>
                </a:prstClr>
              </a:solidFill>
            </a:endParaRPr>
          </a:p>
        </p:txBody>
      </p:sp>
      <p:pic>
        <p:nvPicPr>
          <p:cNvPr id="7" name="Picture 6">
            <a:hlinkClick r:id="rId3"/>
          </p:cNvPr>
          <p:cNvPicPr>
            <a:picLocks noChangeAspect="1"/>
          </p:cNvPicPr>
          <p:nvPr/>
        </p:nvPicPr>
        <p:blipFill>
          <a:blip r:embed="rId4"/>
          <a:stretch>
            <a:fillRect/>
          </a:stretch>
        </p:blipFill>
        <p:spPr>
          <a:xfrm>
            <a:off x="4567389" y="844194"/>
            <a:ext cx="4282480" cy="2248302"/>
          </a:xfrm>
          <a:prstGeom prst="rect">
            <a:avLst/>
          </a:prstGeom>
        </p:spPr>
      </p:pic>
      <p:pic>
        <p:nvPicPr>
          <p:cNvPr id="8" name="Picture 7">
            <a:hlinkClick r:id="rId5"/>
          </p:cNvPr>
          <p:cNvPicPr>
            <a:picLocks noChangeAspect="1"/>
          </p:cNvPicPr>
          <p:nvPr/>
        </p:nvPicPr>
        <p:blipFill>
          <a:blip r:embed="rId6"/>
          <a:stretch>
            <a:fillRect/>
          </a:stretch>
        </p:blipFill>
        <p:spPr>
          <a:xfrm>
            <a:off x="378748" y="980728"/>
            <a:ext cx="3602705" cy="2259196"/>
          </a:xfrm>
          <a:prstGeom prst="rect">
            <a:avLst/>
          </a:prstGeom>
        </p:spPr>
      </p:pic>
      <p:sp>
        <p:nvSpPr>
          <p:cNvPr id="10" name="Rectangle 9"/>
          <p:cNvSpPr/>
          <p:nvPr/>
        </p:nvSpPr>
        <p:spPr>
          <a:xfrm>
            <a:off x="295463" y="3196983"/>
            <a:ext cx="3769274" cy="461665"/>
          </a:xfrm>
          <a:prstGeom prst="rect">
            <a:avLst/>
          </a:prstGeom>
        </p:spPr>
        <p:txBody>
          <a:bodyPr wrap="square">
            <a:spAutoFit/>
          </a:bodyPr>
          <a:lstStyle/>
          <a:p>
            <a:r>
              <a:rPr lang="en-ZA" dirty="0">
                <a:latin typeface="Arial" panose="020B0604020202020204" pitchFamily="34" charset="0"/>
                <a:cs typeface="Arial" panose="020B0604020202020204" pitchFamily="34" charset="0"/>
              </a:rPr>
              <a:t>1660’s - Stockholm Banco</a:t>
            </a:r>
          </a:p>
        </p:txBody>
      </p:sp>
      <p:pic>
        <p:nvPicPr>
          <p:cNvPr id="13" name="Picture 12">
            <a:hlinkClick r:id="rId7"/>
          </p:cNvPr>
          <p:cNvPicPr>
            <a:picLocks noChangeAspect="1"/>
          </p:cNvPicPr>
          <p:nvPr/>
        </p:nvPicPr>
        <p:blipFill>
          <a:blip r:embed="rId8"/>
          <a:stretch>
            <a:fillRect/>
          </a:stretch>
        </p:blipFill>
        <p:spPr>
          <a:xfrm>
            <a:off x="457200" y="3804251"/>
            <a:ext cx="3383369" cy="2265649"/>
          </a:xfrm>
          <a:prstGeom prst="rect">
            <a:avLst/>
          </a:prstGeom>
        </p:spPr>
      </p:pic>
      <p:sp>
        <p:nvSpPr>
          <p:cNvPr id="14" name="Rectangle 13"/>
          <p:cNvSpPr/>
          <p:nvPr/>
        </p:nvSpPr>
        <p:spPr>
          <a:xfrm>
            <a:off x="378748" y="6053632"/>
            <a:ext cx="3769274" cy="461665"/>
          </a:xfrm>
          <a:prstGeom prst="rect">
            <a:avLst/>
          </a:prstGeom>
        </p:spPr>
        <p:txBody>
          <a:bodyPr wrap="square">
            <a:spAutoFit/>
          </a:bodyPr>
          <a:lstStyle/>
          <a:p>
            <a:r>
              <a:rPr lang="en-ZA" dirty="0">
                <a:latin typeface="Arial" panose="020B0604020202020204" pitchFamily="34" charset="0"/>
                <a:cs typeface="Arial" panose="020B0604020202020204" pitchFamily="34" charset="0"/>
              </a:rPr>
              <a:t>Early 2000’s - Argentina</a:t>
            </a:r>
          </a:p>
        </p:txBody>
      </p:sp>
      <p:sp>
        <p:nvSpPr>
          <p:cNvPr id="12" name="Rectangle 11"/>
          <p:cNvSpPr/>
          <p:nvPr/>
        </p:nvSpPr>
        <p:spPr>
          <a:xfrm>
            <a:off x="5004047" y="3086780"/>
            <a:ext cx="3601803" cy="461665"/>
          </a:xfrm>
          <a:prstGeom prst="rect">
            <a:avLst/>
          </a:prstGeom>
        </p:spPr>
        <p:txBody>
          <a:bodyPr wrap="square">
            <a:spAutoFit/>
          </a:bodyPr>
          <a:lstStyle/>
          <a:p>
            <a:r>
              <a:rPr lang="en-ZA" dirty="0">
                <a:latin typeface="Arial" panose="020B0604020202020204" pitchFamily="34" charset="0"/>
                <a:cs typeface="Arial" panose="020B0604020202020204" pitchFamily="34" charset="0"/>
              </a:rPr>
              <a:t>1907 - Bank Panic, US</a:t>
            </a:r>
          </a:p>
        </p:txBody>
      </p:sp>
      <p:pic>
        <p:nvPicPr>
          <p:cNvPr id="3" name="Picture 2">
            <a:hlinkClick r:id="rId9"/>
          </p:cNvPr>
          <p:cNvPicPr>
            <a:picLocks noChangeAspect="1"/>
          </p:cNvPicPr>
          <p:nvPr/>
        </p:nvPicPr>
        <p:blipFill>
          <a:blip r:embed="rId10"/>
          <a:stretch>
            <a:fillRect/>
          </a:stretch>
        </p:blipFill>
        <p:spPr>
          <a:xfrm>
            <a:off x="4382606" y="3792857"/>
            <a:ext cx="4844683" cy="2906810"/>
          </a:xfrm>
          <a:prstGeom prst="rect">
            <a:avLst/>
          </a:prstGeom>
        </p:spPr>
      </p:pic>
    </p:spTree>
    <p:extLst>
      <p:ext uri="{BB962C8B-B14F-4D97-AF65-F5344CB8AC3E}">
        <p14:creationId xmlns:p14="http://schemas.microsoft.com/office/powerpoint/2010/main" val="2429454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fld id="{00C24D65-3DCF-40F4-9D71-400BBBB57302}" type="slidenum">
              <a:rPr lang="en-GB" sz="1200" smtClean="0">
                <a:solidFill>
                  <a:srgbClr val="005BAB"/>
                </a:solidFill>
                <a:latin typeface="Verdana" pitchFamily="34" charset="0"/>
              </a:rPr>
              <a:pPr/>
              <a:t>7</a:t>
            </a:fld>
            <a:endParaRPr lang="en-GB" sz="1200">
              <a:solidFill>
                <a:srgbClr val="005BAB"/>
              </a:solidFill>
              <a:latin typeface="Verdana" pitchFamily="34" charset="0"/>
            </a:endParaRPr>
          </a:p>
        </p:txBody>
      </p:sp>
      <p:sp>
        <p:nvSpPr>
          <p:cNvPr id="7" name="Rectangle 6"/>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17415" name="Picture 7" descr="UPLand.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p:cNvSpPr>
            <a:spLocks noGrp="1" noChangeArrowheads="1"/>
          </p:cNvSpPr>
          <p:nvPr>
            <p:ph type="title"/>
          </p:nvPr>
        </p:nvSpPr>
        <p:spPr>
          <a:xfrm>
            <a:off x="251520" y="260648"/>
            <a:ext cx="6642100" cy="914400"/>
          </a:xfrm>
        </p:spPr>
        <p:txBody>
          <a:bodyPr>
            <a:normAutofit/>
          </a:bodyPr>
          <a:lstStyle/>
          <a:p>
            <a:pPr eaLnBrk="1" hangingPunct="1"/>
            <a:r>
              <a:rPr lang="en-US" sz="4000" dirty="0"/>
              <a:t>Systemic Banking Crises</a:t>
            </a:r>
          </a:p>
        </p:txBody>
      </p:sp>
      <p:sp>
        <p:nvSpPr>
          <p:cNvPr id="12" name="Slide Number Placeholder 3"/>
          <p:cNvSpPr txBox="1">
            <a:spLocks/>
          </p:cNvSpPr>
          <p:nvPr/>
        </p:nvSpPr>
        <p:spPr bwMode="auto">
          <a:xfrm>
            <a:off x="7009200" y="6249600"/>
            <a:ext cx="1828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200" b="1" kern="1200">
                <a:solidFill>
                  <a:srgbClr val="005BAB"/>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FA593669-2238-4B2C-8FF2-F9C32550F970}" type="slidenum">
              <a:rPr lang="en-GB" smtClean="0"/>
              <a:pPr>
                <a:defRPr/>
              </a:pPr>
              <a:t>7</a:t>
            </a:fld>
            <a:endParaRPr lang="en-GB" dirty="0"/>
          </a:p>
        </p:txBody>
      </p:sp>
      <p:sp>
        <p:nvSpPr>
          <p:cNvPr id="14" name="Content Placeholder 2"/>
          <p:cNvSpPr txBox="1">
            <a:spLocks/>
          </p:cNvSpPr>
          <p:nvPr/>
        </p:nvSpPr>
        <p:spPr bwMode="auto">
          <a:xfrm>
            <a:off x="60124" y="1412777"/>
            <a:ext cx="8550476" cy="458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b="1" dirty="0">
                <a:solidFill>
                  <a:schemeClr val="tx1"/>
                </a:solidFill>
              </a:rPr>
              <a:t>Examples</a:t>
            </a:r>
          </a:p>
          <a:p>
            <a:pPr>
              <a:spcAft>
                <a:spcPts val="1200"/>
              </a:spcAft>
            </a:pPr>
            <a:r>
              <a:rPr lang="en-ZA" sz="2500" dirty="0">
                <a:solidFill>
                  <a:schemeClr val="tx1"/>
                </a:solidFill>
              </a:rPr>
              <a:t>USA alone: </a:t>
            </a:r>
            <a:r>
              <a:rPr lang="en-ZA" sz="2500" b="1" dirty="0">
                <a:solidFill>
                  <a:schemeClr val="tx1"/>
                </a:solidFill>
              </a:rPr>
              <a:t>540</a:t>
            </a:r>
            <a:r>
              <a:rPr lang="en-ZA" sz="2500" dirty="0">
                <a:solidFill>
                  <a:schemeClr val="tx1"/>
                </a:solidFill>
              </a:rPr>
              <a:t> banks have failed since October 1 2000</a:t>
            </a:r>
            <a:r>
              <a:rPr lang="en-ZA" sz="2500" baseline="30000" dirty="0">
                <a:solidFill>
                  <a:schemeClr val="tx1"/>
                </a:solidFill>
              </a:rPr>
              <a:t>1</a:t>
            </a:r>
            <a:r>
              <a:rPr lang="en-ZA" sz="2500" dirty="0">
                <a:solidFill>
                  <a:schemeClr val="tx1"/>
                </a:solidFill>
              </a:rPr>
              <a:t>. </a:t>
            </a:r>
            <a:r>
              <a:rPr lang="en-ZA" sz="2500" b="1" dirty="0">
                <a:solidFill>
                  <a:schemeClr val="tx1"/>
                </a:solidFill>
              </a:rPr>
              <a:t>516</a:t>
            </a:r>
            <a:r>
              <a:rPr lang="en-ZA" sz="2500" dirty="0">
                <a:solidFill>
                  <a:schemeClr val="tx1"/>
                </a:solidFill>
              </a:rPr>
              <a:t> of which closed between 2007 and 2015.</a:t>
            </a:r>
          </a:p>
          <a:p>
            <a:pPr>
              <a:spcAft>
                <a:spcPts val="1200"/>
              </a:spcAft>
            </a:pPr>
            <a:r>
              <a:rPr lang="en-ZA" sz="2500" dirty="0">
                <a:solidFill>
                  <a:schemeClr val="tx1"/>
                </a:solidFill>
              </a:rPr>
              <a:t>South Africa: </a:t>
            </a:r>
            <a:r>
              <a:rPr lang="en-ZA" sz="2500" b="1" dirty="0">
                <a:solidFill>
                  <a:schemeClr val="tx1"/>
                </a:solidFill>
              </a:rPr>
              <a:t>African Bank </a:t>
            </a:r>
            <a:r>
              <a:rPr lang="en-ZA" sz="2500" dirty="0">
                <a:solidFill>
                  <a:schemeClr val="tx1"/>
                </a:solidFill>
              </a:rPr>
              <a:t>collapse in 2014. Net loss R9.3bn in the fiscal year to September</a:t>
            </a:r>
            <a:r>
              <a:rPr lang="en-ZA" sz="2500" baseline="30000" dirty="0">
                <a:solidFill>
                  <a:schemeClr val="tx1"/>
                </a:solidFill>
              </a:rPr>
              <a:t>2</a:t>
            </a:r>
            <a:r>
              <a:rPr lang="en-ZA" sz="2500" dirty="0">
                <a:solidFill>
                  <a:schemeClr val="tx1"/>
                </a:solidFill>
              </a:rPr>
              <a:t>. </a:t>
            </a:r>
          </a:p>
          <a:p>
            <a:pPr>
              <a:spcAft>
                <a:spcPts val="1200"/>
              </a:spcAft>
              <a:buFont typeface="+mj-lt"/>
              <a:buAutoNum type="arabicPeriod"/>
            </a:pPr>
            <a:endParaRPr lang="en-ZA" dirty="0">
              <a:solidFill>
                <a:schemeClr val="tx1"/>
              </a:solidFill>
            </a:endParaRPr>
          </a:p>
          <a:p>
            <a:pPr>
              <a:spcAft>
                <a:spcPts val="1200"/>
              </a:spcAft>
              <a:buFont typeface="+mj-lt"/>
              <a:buAutoNum type="arabicPeriod"/>
            </a:pPr>
            <a:r>
              <a:rPr lang="en-ZA" dirty="0">
                <a:solidFill>
                  <a:schemeClr val="tx1"/>
                </a:solidFill>
              </a:rPr>
              <a:t>“Failed Bank List”, Federal Deposit Insurance Corporation, “https://www.fdic.gov/bank/individual/failed/banklist.html</a:t>
            </a:r>
          </a:p>
          <a:p>
            <a:pPr>
              <a:spcAft>
                <a:spcPts val="1200"/>
              </a:spcAft>
              <a:buFont typeface="+mj-lt"/>
              <a:buAutoNum type="arabicPeriod"/>
            </a:pPr>
            <a:r>
              <a:rPr lang="en-ZA" dirty="0">
                <a:solidFill>
                  <a:schemeClr val="tx1"/>
                </a:solidFill>
              </a:rPr>
              <a:t>“African Bank posts record R9.3bn loss,” Finance 24, http://www.fin24.com/Companies/Financial-Services/African-Bank-posts-record-R93bn-loss-20150611</a:t>
            </a:r>
          </a:p>
        </p:txBody>
      </p:sp>
    </p:spTree>
    <p:extLst>
      <p:ext uri="{BB962C8B-B14F-4D97-AF65-F5344CB8AC3E}">
        <p14:creationId xmlns:p14="http://schemas.microsoft.com/office/powerpoint/2010/main" val="3017190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4000" dirty="0"/>
              <a:t>How may a crisis develop?</a:t>
            </a:r>
          </a:p>
        </p:txBody>
      </p:sp>
      <p:pic>
        <p:nvPicPr>
          <p:cNvPr id="17" name="Picture 16"/>
          <p:cNvPicPr>
            <a:picLocks noChangeAspect="1"/>
          </p:cNvPicPr>
          <p:nvPr/>
        </p:nvPicPr>
        <p:blipFill>
          <a:blip r:embed="rId3"/>
          <a:stretch>
            <a:fillRect/>
          </a:stretch>
        </p:blipFill>
        <p:spPr>
          <a:xfrm>
            <a:off x="354490" y="1367507"/>
            <a:ext cx="1637729" cy="2088505"/>
          </a:xfrm>
          <a:prstGeom prst="rect">
            <a:avLst/>
          </a:prstGeom>
        </p:spPr>
      </p:pic>
      <p:sp>
        <p:nvSpPr>
          <p:cNvPr id="18" name="TextBox 17"/>
          <p:cNvSpPr txBox="1"/>
          <p:nvPr/>
        </p:nvSpPr>
        <p:spPr>
          <a:xfrm>
            <a:off x="615035" y="1268760"/>
            <a:ext cx="413593" cy="461665"/>
          </a:xfrm>
          <a:prstGeom prst="rect">
            <a:avLst/>
          </a:prstGeom>
          <a:noFill/>
        </p:spPr>
        <p:txBody>
          <a:bodyPr wrap="square" rtlCol="0">
            <a:spAutoFit/>
          </a:bodyPr>
          <a:lstStyle/>
          <a:p>
            <a:r>
              <a:rPr lang="en-ZA" dirty="0">
                <a:latin typeface="Arial" panose="020B0604020202020204" pitchFamily="34" charset="0"/>
                <a:cs typeface="Arial" panose="020B0604020202020204" pitchFamily="34" charset="0"/>
              </a:rPr>
              <a:t>L</a:t>
            </a:r>
          </a:p>
        </p:txBody>
      </p:sp>
      <p:sp>
        <p:nvSpPr>
          <p:cNvPr id="19" name="TextBox 18"/>
          <p:cNvSpPr txBox="1"/>
          <p:nvPr/>
        </p:nvSpPr>
        <p:spPr>
          <a:xfrm>
            <a:off x="1438720" y="1268760"/>
            <a:ext cx="413593" cy="461665"/>
          </a:xfrm>
          <a:prstGeom prst="rect">
            <a:avLst/>
          </a:prstGeom>
          <a:noFill/>
        </p:spPr>
        <p:txBody>
          <a:bodyPr wrap="square" rtlCol="0">
            <a:spAutoFit/>
          </a:bodyPr>
          <a:lstStyle/>
          <a:p>
            <a:r>
              <a:rPr lang="en-ZA" dirty="0">
                <a:latin typeface="Arial" panose="020B0604020202020204" pitchFamily="34" charset="0"/>
                <a:cs typeface="Arial" panose="020B0604020202020204" pitchFamily="34" charset="0"/>
              </a:rPr>
              <a:t>A</a:t>
            </a:r>
          </a:p>
        </p:txBody>
      </p:sp>
      <p:sp>
        <p:nvSpPr>
          <p:cNvPr id="20" name="TextBox 19"/>
          <p:cNvSpPr txBox="1"/>
          <p:nvPr/>
        </p:nvSpPr>
        <p:spPr>
          <a:xfrm>
            <a:off x="354490" y="3420141"/>
            <a:ext cx="1637729" cy="415498"/>
          </a:xfrm>
          <a:prstGeom prst="rect">
            <a:avLst/>
          </a:prstGeom>
          <a:noFill/>
        </p:spPr>
        <p:txBody>
          <a:bodyPr wrap="square" rtlCol="0">
            <a:spAutoFit/>
          </a:bodyPr>
          <a:lstStyle/>
          <a:p>
            <a:r>
              <a:rPr lang="en-ZA" sz="2100" dirty="0">
                <a:latin typeface="Arial" panose="020B0604020202020204" pitchFamily="34" charset="0"/>
                <a:cs typeface="Arial" panose="020B0604020202020204" pitchFamily="34" charset="0"/>
              </a:rPr>
              <a:t>Initial shock</a:t>
            </a:r>
          </a:p>
        </p:txBody>
      </p:sp>
      <p:sp>
        <p:nvSpPr>
          <p:cNvPr id="21" name="Right Arrow 20"/>
          <p:cNvSpPr/>
          <p:nvPr/>
        </p:nvSpPr>
        <p:spPr>
          <a:xfrm>
            <a:off x="2071094" y="2355503"/>
            <a:ext cx="983847" cy="42700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22" name="Rounded Rectangle 21"/>
          <p:cNvSpPr/>
          <p:nvPr/>
        </p:nvSpPr>
        <p:spPr>
          <a:xfrm>
            <a:off x="3133816" y="1632902"/>
            <a:ext cx="2189530" cy="187220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ZA" dirty="0"/>
              <a:t>Shareholders, subordinated creditors take first hit </a:t>
            </a:r>
          </a:p>
        </p:txBody>
      </p:sp>
      <p:sp>
        <p:nvSpPr>
          <p:cNvPr id="24" name="Right Arrow 23"/>
          <p:cNvSpPr/>
          <p:nvPr/>
        </p:nvSpPr>
        <p:spPr>
          <a:xfrm>
            <a:off x="5390675" y="2355503"/>
            <a:ext cx="983847" cy="42700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25" name="Rounded Rectangle 24"/>
          <p:cNvSpPr/>
          <p:nvPr/>
        </p:nvSpPr>
        <p:spPr>
          <a:xfrm>
            <a:off x="6464943" y="1632902"/>
            <a:ext cx="2378368" cy="187220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ZA" dirty="0"/>
              <a:t>Recapitalisation required …</a:t>
            </a:r>
          </a:p>
          <a:p>
            <a:pPr algn="ctr"/>
            <a:r>
              <a:rPr lang="en-ZA" dirty="0"/>
              <a:t>Other banks, bailouts</a:t>
            </a:r>
          </a:p>
        </p:txBody>
      </p:sp>
      <p:sp>
        <p:nvSpPr>
          <p:cNvPr id="26" name="Rounded Rectangle 25"/>
          <p:cNvSpPr/>
          <p:nvPr/>
        </p:nvSpPr>
        <p:spPr>
          <a:xfrm>
            <a:off x="3419872" y="5229199"/>
            <a:ext cx="2304255" cy="135553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ZA" dirty="0"/>
              <a:t>Similar assets lose value for other banks</a:t>
            </a:r>
          </a:p>
        </p:txBody>
      </p:sp>
      <p:sp>
        <p:nvSpPr>
          <p:cNvPr id="27" name="Right Arrow 26"/>
          <p:cNvSpPr/>
          <p:nvPr/>
        </p:nvSpPr>
        <p:spPr>
          <a:xfrm rot="5400000">
            <a:off x="821680" y="3968795"/>
            <a:ext cx="703348" cy="42700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28" name="Right Arrow 27"/>
          <p:cNvSpPr/>
          <p:nvPr/>
        </p:nvSpPr>
        <p:spPr>
          <a:xfrm>
            <a:off x="2559967" y="5693465"/>
            <a:ext cx="792088" cy="42700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29" name="Rounded Rectangle 28"/>
          <p:cNvSpPr/>
          <p:nvPr/>
        </p:nvSpPr>
        <p:spPr>
          <a:xfrm>
            <a:off x="187896" y="4736152"/>
            <a:ext cx="2304255" cy="187220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ZA" dirty="0"/>
              <a:t>Forced sales to generate funds </a:t>
            </a:r>
          </a:p>
          <a:p>
            <a:pPr algn="ctr"/>
            <a:r>
              <a:rPr lang="en-ZA" dirty="0"/>
              <a:t>(stressed value)</a:t>
            </a:r>
          </a:p>
        </p:txBody>
      </p:sp>
      <p:sp>
        <p:nvSpPr>
          <p:cNvPr id="30" name="Rounded Rectangle 29"/>
          <p:cNvSpPr/>
          <p:nvPr/>
        </p:nvSpPr>
        <p:spPr>
          <a:xfrm>
            <a:off x="3447329" y="3720217"/>
            <a:ext cx="2304255" cy="135553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ZA" dirty="0"/>
              <a:t>Trust meltdown</a:t>
            </a:r>
          </a:p>
          <a:p>
            <a:pPr algn="ctr"/>
            <a:r>
              <a:rPr lang="en-ZA" sz="2200" dirty="0"/>
              <a:t>Funding dries up</a:t>
            </a:r>
          </a:p>
          <a:p>
            <a:pPr algn="ctr"/>
            <a:r>
              <a:rPr lang="en-ZA" sz="2200" dirty="0"/>
              <a:t>Overreaction</a:t>
            </a:r>
          </a:p>
        </p:txBody>
      </p:sp>
      <p:sp>
        <p:nvSpPr>
          <p:cNvPr id="31" name="Right Arrow 30"/>
          <p:cNvSpPr/>
          <p:nvPr/>
        </p:nvSpPr>
        <p:spPr>
          <a:xfrm rot="2056422">
            <a:off x="1949420" y="3560219"/>
            <a:ext cx="1540710" cy="42700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2" name="Rounded Rectangle 31"/>
          <p:cNvSpPr/>
          <p:nvPr/>
        </p:nvSpPr>
        <p:spPr>
          <a:xfrm>
            <a:off x="6464943" y="4034760"/>
            <a:ext cx="2398561" cy="187220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ZA" dirty="0"/>
              <a:t>Other indirect shocks</a:t>
            </a:r>
          </a:p>
          <a:p>
            <a:pPr algn="ctr"/>
            <a:endParaRPr lang="en-ZA" dirty="0"/>
          </a:p>
          <a:p>
            <a:pPr algn="ctr"/>
            <a:r>
              <a:rPr lang="en-ZA" dirty="0"/>
              <a:t>Feedback loops</a:t>
            </a:r>
          </a:p>
        </p:txBody>
      </p:sp>
      <p:sp>
        <p:nvSpPr>
          <p:cNvPr id="33" name="Right Arrow 32"/>
          <p:cNvSpPr/>
          <p:nvPr/>
        </p:nvSpPr>
        <p:spPr>
          <a:xfrm rot="2218114">
            <a:off x="5736355" y="4408178"/>
            <a:ext cx="792088" cy="28394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4" name="Right Arrow 33"/>
          <p:cNvSpPr/>
          <p:nvPr/>
        </p:nvSpPr>
        <p:spPr>
          <a:xfrm rot="19979057">
            <a:off x="5698491" y="5601273"/>
            <a:ext cx="792088" cy="28394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5" name="Right Arrow 34"/>
          <p:cNvSpPr/>
          <p:nvPr/>
        </p:nvSpPr>
        <p:spPr>
          <a:xfrm rot="5400000">
            <a:off x="7294328" y="3625245"/>
            <a:ext cx="719597" cy="42700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6" name="Right Arrow 35"/>
          <p:cNvSpPr/>
          <p:nvPr/>
        </p:nvSpPr>
        <p:spPr>
          <a:xfrm rot="16200000">
            <a:off x="6813223" y="3553789"/>
            <a:ext cx="786942" cy="332856"/>
          </a:xfrm>
          <a:prstGeom prst="right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7" name="Right Arrow 36"/>
          <p:cNvSpPr/>
          <p:nvPr/>
        </p:nvSpPr>
        <p:spPr>
          <a:xfrm rot="12435455" flipV="1">
            <a:off x="1773021" y="2883269"/>
            <a:ext cx="4998145" cy="391923"/>
          </a:xfrm>
          <a:prstGeom prst="right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8" name="Right Arrow 37"/>
          <p:cNvSpPr/>
          <p:nvPr/>
        </p:nvSpPr>
        <p:spPr>
          <a:xfrm rot="10800000">
            <a:off x="5711218" y="4387645"/>
            <a:ext cx="786942" cy="332856"/>
          </a:xfrm>
          <a:prstGeom prst="right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9" name="Right Arrow 38"/>
          <p:cNvSpPr/>
          <p:nvPr/>
        </p:nvSpPr>
        <p:spPr>
          <a:xfrm rot="9027379">
            <a:off x="5669587" y="5370906"/>
            <a:ext cx="786942" cy="332856"/>
          </a:xfrm>
          <a:prstGeom prst="right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40" name="Right Arrow 39"/>
          <p:cNvSpPr/>
          <p:nvPr/>
        </p:nvSpPr>
        <p:spPr>
          <a:xfrm rot="13669557">
            <a:off x="5104277" y="3238088"/>
            <a:ext cx="1788596" cy="374878"/>
          </a:xfrm>
          <a:prstGeom prst="right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41" name="Right Arrow 40"/>
          <p:cNvSpPr/>
          <p:nvPr/>
        </p:nvSpPr>
        <p:spPr>
          <a:xfrm rot="10385035" flipV="1">
            <a:off x="2485204" y="5232349"/>
            <a:ext cx="3991291" cy="391923"/>
          </a:xfrm>
          <a:prstGeom prst="right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42" name="Right Arrow 41"/>
          <p:cNvSpPr/>
          <p:nvPr/>
        </p:nvSpPr>
        <p:spPr>
          <a:xfrm rot="20036844">
            <a:off x="2433999" y="4471353"/>
            <a:ext cx="983847" cy="42700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69594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animBg="1"/>
      <p:bldP spid="22"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972"/>
            <a:ext cx="8229600" cy="1143000"/>
          </a:xfrm>
        </p:spPr>
        <p:txBody>
          <a:bodyPr>
            <a:normAutofit fontScale="90000"/>
          </a:bodyPr>
          <a:lstStyle/>
          <a:p>
            <a:pPr algn="ctr"/>
            <a:r>
              <a:rPr lang="en-ZA" b="1" dirty="0"/>
              <a:t>Major risks</a:t>
            </a:r>
            <a:br>
              <a:rPr lang="en-ZA" dirty="0"/>
            </a:br>
            <a:br>
              <a:rPr lang="en-ZA" dirty="0"/>
            </a:br>
            <a:r>
              <a:rPr lang="en-ZA" dirty="0"/>
              <a:t>International</a:t>
            </a:r>
            <a:br>
              <a:rPr lang="en-ZA" dirty="0"/>
            </a:br>
            <a:br>
              <a:rPr lang="en-ZA" dirty="0"/>
            </a:br>
            <a:r>
              <a:rPr lang="en-ZA" dirty="0"/>
              <a:t>South Africa</a:t>
            </a:r>
          </a:p>
        </p:txBody>
      </p:sp>
      <p:sp>
        <p:nvSpPr>
          <p:cNvPr id="3" name="Date Placeholder 2"/>
          <p:cNvSpPr>
            <a:spLocks noGrp="1"/>
          </p:cNvSpPr>
          <p:nvPr>
            <p:ph type="dt" sz="half" idx="10"/>
          </p:nvPr>
        </p:nvSpPr>
        <p:spPr/>
        <p:txBody>
          <a:bodyPr/>
          <a:lstStyle/>
          <a:p>
            <a:fld id="{BE1931E1-B842-9C4F-A6D8-9B7ABC64A32E}" type="datetime3">
              <a:rPr lang="en-ZA" smtClean="0">
                <a:solidFill>
                  <a:prstClr val="black">
                    <a:tint val="75000"/>
                  </a:prstClr>
                </a:solidFill>
              </a:rPr>
              <a:pPr/>
              <a:t>30 July 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801C495-B0FE-B941-950D-F04B47F85F84}" type="slidenum">
              <a:rPr lang="en-US" smtClean="0">
                <a:solidFill>
                  <a:prstClr val="black">
                    <a:tint val="75000"/>
                  </a:prstClr>
                </a:solidFill>
              </a:rPr>
              <a:pPr/>
              <a:t>9</a:t>
            </a:fld>
            <a:endParaRPr lang="en-US" dirty="0">
              <a:solidFill>
                <a:prstClr val="black">
                  <a:tint val="75000"/>
                </a:prstClr>
              </a:solidFill>
            </a:endParaRPr>
          </a:p>
        </p:txBody>
      </p:sp>
    </p:spTree>
    <p:extLst>
      <p:ext uri="{BB962C8B-B14F-4D97-AF65-F5344CB8AC3E}">
        <p14:creationId xmlns:p14="http://schemas.microsoft.com/office/powerpoint/2010/main" val="1237737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4932041" y="3736133"/>
            <a:ext cx="4824536" cy="3121867"/>
          </a:xfrm>
          <a:prstGeom prst="rect">
            <a:avLst/>
          </a:prstGeom>
        </p:spPr>
      </p:pic>
      <p:sp>
        <p:nvSpPr>
          <p:cNvPr id="2" name="Title 1"/>
          <p:cNvSpPr>
            <a:spLocks noGrp="1"/>
          </p:cNvSpPr>
          <p:nvPr>
            <p:ph type="title"/>
          </p:nvPr>
        </p:nvSpPr>
        <p:spPr>
          <a:xfrm>
            <a:off x="457200" y="67448"/>
            <a:ext cx="8229600" cy="1143000"/>
          </a:xfrm>
        </p:spPr>
        <p:txBody>
          <a:bodyPr>
            <a:normAutofit/>
          </a:bodyPr>
          <a:lstStyle/>
          <a:p>
            <a:r>
              <a:rPr lang="en-ZA" sz="4000" dirty="0"/>
              <a:t>International risks: Payday</a:t>
            </a:r>
          </a:p>
        </p:txBody>
      </p:sp>
      <p:sp>
        <p:nvSpPr>
          <p:cNvPr id="4" name="Date Placeholder 3"/>
          <p:cNvSpPr>
            <a:spLocks noGrp="1"/>
          </p:cNvSpPr>
          <p:nvPr>
            <p:ph type="dt" sz="half" idx="10"/>
          </p:nvPr>
        </p:nvSpPr>
        <p:spPr/>
        <p:txBody>
          <a:bodyPr/>
          <a:lstStyle/>
          <a:p>
            <a:fld id="{DC4F846A-9309-4A41-B20A-184D76E0AAB7}" type="datetime3">
              <a:rPr lang="en-ZA" smtClean="0">
                <a:solidFill>
                  <a:prstClr val="black">
                    <a:tint val="75000"/>
                  </a:prstClr>
                </a:solidFill>
              </a:rPr>
              <a:pPr/>
              <a:t>30 July 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10</a:t>
            </a:fld>
            <a:endParaRPr lang="en-US" dirty="0">
              <a:solidFill>
                <a:prstClr val="black">
                  <a:tint val="75000"/>
                </a:prstClr>
              </a:solidFill>
            </a:endParaRPr>
          </a:p>
        </p:txBody>
      </p:sp>
      <p:pic>
        <p:nvPicPr>
          <p:cNvPr id="12" name="Picture 11">
            <a:hlinkClick r:id="rId4"/>
          </p:cNvPr>
          <p:cNvPicPr>
            <a:picLocks noChangeAspect="1"/>
          </p:cNvPicPr>
          <p:nvPr/>
        </p:nvPicPr>
        <p:blipFill>
          <a:blip r:embed="rId5"/>
          <a:stretch>
            <a:fillRect/>
          </a:stretch>
        </p:blipFill>
        <p:spPr>
          <a:xfrm>
            <a:off x="425194" y="1081033"/>
            <a:ext cx="4220553" cy="2813701"/>
          </a:xfrm>
          <a:prstGeom prst="rect">
            <a:avLst/>
          </a:prstGeom>
        </p:spPr>
      </p:pic>
      <p:pic>
        <p:nvPicPr>
          <p:cNvPr id="14" name="Picture 13"/>
          <p:cNvPicPr>
            <a:picLocks noChangeAspect="1"/>
          </p:cNvPicPr>
          <p:nvPr/>
        </p:nvPicPr>
        <p:blipFill>
          <a:blip r:embed="rId6"/>
          <a:stretch>
            <a:fillRect/>
          </a:stretch>
        </p:blipFill>
        <p:spPr>
          <a:xfrm>
            <a:off x="4841022" y="1037439"/>
            <a:ext cx="3818456" cy="2628371"/>
          </a:xfrm>
          <a:prstGeom prst="rect">
            <a:avLst/>
          </a:prstGeom>
        </p:spPr>
      </p:pic>
      <p:pic>
        <p:nvPicPr>
          <p:cNvPr id="8" name="Picture 7">
            <a:hlinkClick r:id="rId7"/>
          </p:cNvPr>
          <p:cNvPicPr>
            <a:picLocks noChangeAspect="1"/>
          </p:cNvPicPr>
          <p:nvPr/>
        </p:nvPicPr>
        <p:blipFill>
          <a:blip r:embed="rId8"/>
          <a:stretch>
            <a:fillRect/>
          </a:stretch>
        </p:blipFill>
        <p:spPr>
          <a:xfrm>
            <a:off x="-35044" y="3672064"/>
            <a:ext cx="5106443" cy="3179682"/>
          </a:xfrm>
          <a:prstGeom prst="rect">
            <a:avLst/>
          </a:prstGeom>
        </p:spPr>
      </p:pic>
    </p:spTree>
    <p:extLst>
      <p:ext uri="{BB962C8B-B14F-4D97-AF65-F5344CB8AC3E}">
        <p14:creationId xmlns:p14="http://schemas.microsoft.com/office/powerpoint/2010/main" val="1470219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8271"/>
            <a:ext cx="8229600" cy="1143000"/>
          </a:xfrm>
        </p:spPr>
        <p:txBody>
          <a:bodyPr>
            <a:normAutofit/>
          </a:bodyPr>
          <a:lstStyle/>
          <a:p>
            <a:r>
              <a:rPr lang="en-ZA" sz="4000" dirty="0"/>
              <a:t>International risks: Conflict</a:t>
            </a:r>
          </a:p>
        </p:txBody>
      </p:sp>
      <p:pic>
        <p:nvPicPr>
          <p:cNvPr id="11" name="Content Placeholder 10">
            <a:hlinkClick r:id="rId3"/>
          </p:cNvPr>
          <p:cNvPicPr>
            <a:picLocks noGrp="1" noChangeAspect="1"/>
          </p:cNvPicPr>
          <p:nvPr>
            <p:ph idx="1"/>
          </p:nvPr>
        </p:nvPicPr>
        <p:blipFill>
          <a:blip r:embed="rId4"/>
          <a:stretch>
            <a:fillRect/>
          </a:stretch>
        </p:blipFill>
        <p:spPr>
          <a:xfrm>
            <a:off x="4605004" y="3996431"/>
            <a:ext cx="4008189" cy="2339806"/>
          </a:xfrm>
          <a:prstGeom prst="rect">
            <a:avLst/>
          </a:prstGeom>
        </p:spPr>
      </p:pic>
      <p:sp>
        <p:nvSpPr>
          <p:cNvPr id="4" name="Date Placeholder 3"/>
          <p:cNvSpPr>
            <a:spLocks noGrp="1"/>
          </p:cNvSpPr>
          <p:nvPr>
            <p:ph type="dt" sz="half" idx="10"/>
          </p:nvPr>
        </p:nvSpPr>
        <p:spPr/>
        <p:txBody>
          <a:bodyPr/>
          <a:lstStyle/>
          <a:p>
            <a:fld id="{DC4F846A-9309-4A41-B20A-184D76E0AAB7}" type="datetime3">
              <a:rPr lang="en-ZA" smtClean="0">
                <a:solidFill>
                  <a:prstClr val="black">
                    <a:tint val="75000"/>
                  </a:prstClr>
                </a:solidFill>
              </a:rPr>
              <a:pPr/>
              <a:t>30 July 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11</a:t>
            </a:fld>
            <a:endParaRPr lang="en-US" dirty="0">
              <a:solidFill>
                <a:prstClr val="black">
                  <a:tint val="75000"/>
                </a:prstClr>
              </a:solidFill>
            </a:endParaRPr>
          </a:p>
        </p:txBody>
      </p:sp>
      <p:pic>
        <p:nvPicPr>
          <p:cNvPr id="7" name="Picture 6">
            <a:hlinkClick r:id="rId5"/>
          </p:cNvPr>
          <p:cNvPicPr>
            <a:picLocks noChangeAspect="1"/>
          </p:cNvPicPr>
          <p:nvPr/>
        </p:nvPicPr>
        <p:blipFill>
          <a:blip r:embed="rId6"/>
          <a:stretch>
            <a:fillRect/>
          </a:stretch>
        </p:blipFill>
        <p:spPr>
          <a:xfrm>
            <a:off x="781198" y="1484782"/>
            <a:ext cx="3437859" cy="2520281"/>
          </a:xfrm>
          <a:prstGeom prst="rect">
            <a:avLst/>
          </a:prstGeom>
        </p:spPr>
      </p:pic>
      <p:pic>
        <p:nvPicPr>
          <p:cNvPr id="9" name="Picture 8"/>
          <p:cNvPicPr>
            <a:picLocks noChangeAspect="1"/>
          </p:cNvPicPr>
          <p:nvPr/>
        </p:nvPicPr>
        <p:blipFill>
          <a:blip r:embed="rId7"/>
          <a:stretch>
            <a:fillRect/>
          </a:stretch>
        </p:blipFill>
        <p:spPr>
          <a:xfrm>
            <a:off x="4181044" y="1484783"/>
            <a:ext cx="4480500" cy="2520281"/>
          </a:xfrm>
          <a:prstGeom prst="rect">
            <a:avLst/>
          </a:prstGeom>
        </p:spPr>
      </p:pic>
      <p:pic>
        <p:nvPicPr>
          <p:cNvPr id="3" name="Picture 2"/>
          <p:cNvPicPr>
            <a:picLocks noChangeAspect="1"/>
          </p:cNvPicPr>
          <p:nvPr/>
        </p:nvPicPr>
        <p:blipFill>
          <a:blip r:embed="rId8"/>
          <a:stretch>
            <a:fillRect/>
          </a:stretch>
        </p:blipFill>
        <p:spPr>
          <a:xfrm>
            <a:off x="12023" y="3996430"/>
            <a:ext cx="4682567" cy="2861569"/>
          </a:xfrm>
          <a:prstGeom prst="rect">
            <a:avLst/>
          </a:prstGeom>
        </p:spPr>
      </p:pic>
    </p:spTree>
    <p:extLst>
      <p:ext uri="{BB962C8B-B14F-4D97-AF65-F5344CB8AC3E}">
        <p14:creationId xmlns:p14="http://schemas.microsoft.com/office/powerpoint/2010/main" val="3220855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8271"/>
            <a:ext cx="8229600" cy="1143000"/>
          </a:xfrm>
        </p:spPr>
        <p:txBody>
          <a:bodyPr>
            <a:normAutofit/>
          </a:bodyPr>
          <a:lstStyle/>
          <a:p>
            <a:r>
              <a:rPr lang="en-ZA" sz="4000" dirty="0"/>
              <a:t>International risks: Technology</a:t>
            </a:r>
          </a:p>
        </p:txBody>
      </p:sp>
      <p:sp>
        <p:nvSpPr>
          <p:cNvPr id="4" name="Date Placeholder 3"/>
          <p:cNvSpPr>
            <a:spLocks noGrp="1"/>
          </p:cNvSpPr>
          <p:nvPr>
            <p:ph type="dt" sz="half" idx="10"/>
          </p:nvPr>
        </p:nvSpPr>
        <p:spPr/>
        <p:txBody>
          <a:bodyPr/>
          <a:lstStyle/>
          <a:p>
            <a:fld id="{DC4F846A-9309-4A41-B20A-184D76E0AAB7}" type="datetime3">
              <a:rPr lang="en-ZA" smtClean="0">
                <a:solidFill>
                  <a:prstClr val="black">
                    <a:tint val="75000"/>
                  </a:prstClr>
                </a:solidFill>
              </a:rPr>
              <a:pPr/>
              <a:t>30 July 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12</a:t>
            </a:fld>
            <a:endParaRPr lang="en-US" dirty="0">
              <a:solidFill>
                <a:prstClr val="black">
                  <a:tint val="75000"/>
                </a:prstClr>
              </a:solidFill>
            </a:endParaRPr>
          </a:p>
        </p:txBody>
      </p:sp>
      <p:pic>
        <p:nvPicPr>
          <p:cNvPr id="13" name="Picture 12"/>
          <p:cNvPicPr>
            <a:picLocks noChangeAspect="1"/>
          </p:cNvPicPr>
          <p:nvPr/>
        </p:nvPicPr>
        <p:blipFill>
          <a:blip r:embed="rId3"/>
          <a:stretch>
            <a:fillRect/>
          </a:stretch>
        </p:blipFill>
        <p:spPr>
          <a:xfrm>
            <a:off x="5045377" y="1128165"/>
            <a:ext cx="3031751" cy="3031751"/>
          </a:xfrm>
          <a:prstGeom prst="rect">
            <a:avLst/>
          </a:prstGeom>
        </p:spPr>
      </p:pic>
      <p:pic>
        <p:nvPicPr>
          <p:cNvPr id="12" name="Picture 11">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3570" y="3777763"/>
            <a:ext cx="5043628" cy="3080237"/>
          </a:xfrm>
          <a:prstGeom prst="rect">
            <a:avLst/>
          </a:prstGeom>
        </p:spPr>
      </p:pic>
      <p:pic>
        <p:nvPicPr>
          <p:cNvPr id="8" name="Picture 7">
            <a:hlinkClick r:id="rId6"/>
          </p:cNvPr>
          <p:cNvPicPr>
            <a:picLocks noChangeAspect="1"/>
          </p:cNvPicPr>
          <p:nvPr/>
        </p:nvPicPr>
        <p:blipFill>
          <a:blip r:embed="rId7"/>
          <a:stretch>
            <a:fillRect/>
          </a:stretch>
        </p:blipFill>
        <p:spPr>
          <a:xfrm>
            <a:off x="656835" y="1203881"/>
            <a:ext cx="4174377" cy="2880320"/>
          </a:xfrm>
          <a:prstGeom prst="rect">
            <a:avLst/>
          </a:prstGeom>
        </p:spPr>
      </p:pic>
    </p:spTree>
    <p:extLst>
      <p:ext uri="{BB962C8B-B14F-4D97-AF65-F5344CB8AC3E}">
        <p14:creationId xmlns:p14="http://schemas.microsoft.com/office/powerpoint/2010/main" val="1157369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913"/>
            <a:ext cx="8229600" cy="1143000"/>
          </a:xfrm>
        </p:spPr>
        <p:txBody>
          <a:bodyPr>
            <a:normAutofit/>
          </a:bodyPr>
          <a:lstStyle/>
          <a:p>
            <a:r>
              <a:rPr lang="en-ZA" sz="4000" dirty="0"/>
              <a:t>SA risks: Governance</a:t>
            </a:r>
          </a:p>
        </p:txBody>
      </p:sp>
      <p:sp>
        <p:nvSpPr>
          <p:cNvPr id="3" name="Content Placeholder 2"/>
          <p:cNvSpPr>
            <a:spLocks noGrp="1"/>
          </p:cNvSpPr>
          <p:nvPr>
            <p:ph idx="1"/>
          </p:nvPr>
        </p:nvSpPr>
        <p:spPr/>
        <p:txBody>
          <a:bodyPr>
            <a:normAutofit/>
          </a:bodyPr>
          <a:lstStyle/>
          <a:p>
            <a:endParaRPr lang="en-ZA" dirty="0">
              <a:solidFill>
                <a:schemeClr val="tx2"/>
              </a:solidFill>
            </a:endParaRPr>
          </a:p>
          <a:p>
            <a:pPr marL="0" indent="0">
              <a:buNone/>
            </a:pPr>
            <a:endParaRPr lang="en-ZA" dirty="0">
              <a:solidFill>
                <a:schemeClr val="tx2"/>
              </a:solidFill>
            </a:endParaRPr>
          </a:p>
        </p:txBody>
      </p:sp>
      <p:pic>
        <p:nvPicPr>
          <p:cNvPr id="14" name="Picture 13"/>
          <p:cNvPicPr>
            <a:picLocks noChangeAspect="1"/>
          </p:cNvPicPr>
          <p:nvPr/>
        </p:nvPicPr>
        <p:blipFill>
          <a:blip r:embed="rId3"/>
          <a:stretch>
            <a:fillRect/>
          </a:stretch>
        </p:blipFill>
        <p:spPr>
          <a:xfrm>
            <a:off x="4591195" y="4200531"/>
            <a:ext cx="4356160" cy="2454662"/>
          </a:xfrm>
          <a:prstGeom prst="rect">
            <a:avLst/>
          </a:prstGeom>
        </p:spPr>
      </p:pic>
      <p:pic>
        <p:nvPicPr>
          <p:cNvPr id="7" name="Picture 6"/>
          <p:cNvPicPr>
            <a:picLocks noChangeAspect="1"/>
          </p:cNvPicPr>
          <p:nvPr/>
        </p:nvPicPr>
        <p:blipFill>
          <a:blip r:embed="rId4"/>
          <a:stretch>
            <a:fillRect/>
          </a:stretch>
        </p:blipFill>
        <p:spPr>
          <a:xfrm>
            <a:off x="323527" y="3930453"/>
            <a:ext cx="4133995" cy="2994818"/>
          </a:xfrm>
          <a:prstGeom prst="rect">
            <a:avLst/>
          </a:prstGeom>
        </p:spPr>
      </p:pic>
      <p:pic>
        <p:nvPicPr>
          <p:cNvPr id="8" name="Picture 7"/>
          <p:cNvPicPr>
            <a:picLocks noChangeAspect="1"/>
          </p:cNvPicPr>
          <p:nvPr/>
        </p:nvPicPr>
        <p:blipFill>
          <a:blip r:embed="rId5"/>
          <a:stretch>
            <a:fillRect/>
          </a:stretch>
        </p:blipFill>
        <p:spPr>
          <a:xfrm>
            <a:off x="4797774" y="1108546"/>
            <a:ext cx="4007112" cy="2888244"/>
          </a:xfrm>
          <a:prstGeom prst="rect">
            <a:avLst/>
          </a:prstGeom>
        </p:spPr>
      </p:pic>
      <p:pic>
        <p:nvPicPr>
          <p:cNvPr id="4" name="Picture 3">
            <a:hlinkClick r:id="rId6"/>
          </p:cNvPr>
          <p:cNvPicPr>
            <a:picLocks noChangeAspect="1"/>
          </p:cNvPicPr>
          <p:nvPr/>
        </p:nvPicPr>
        <p:blipFill>
          <a:blip r:embed="rId7"/>
          <a:stretch>
            <a:fillRect/>
          </a:stretch>
        </p:blipFill>
        <p:spPr>
          <a:xfrm>
            <a:off x="961774" y="1114842"/>
            <a:ext cx="2857500" cy="2857500"/>
          </a:xfrm>
          <a:prstGeom prst="rect">
            <a:avLst/>
          </a:prstGeom>
        </p:spPr>
      </p:pic>
    </p:spTree>
    <p:extLst>
      <p:ext uri="{BB962C8B-B14F-4D97-AF65-F5344CB8AC3E}">
        <p14:creationId xmlns:p14="http://schemas.microsoft.com/office/powerpoint/2010/main" val="2766659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ZA" sz="4000" dirty="0"/>
              <a:t>SA risks: Socio-economic</a:t>
            </a:r>
          </a:p>
        </p:txBody>
      </p:sp>
      <p:sp>
        <p:nvSpPr>
          <p:cNvPr id="3" name="Content Placeholder 2"/>
          <p:cNvSpPr>
            <a:spLocks noGrp="1"/>
          </p:cNvSpPr>
          <p:nvPr>
            <p:ph idx="1"/>
          </p:nvPr>
        </p:nvSpPr>
        <p:spPr/>
        <p:txBody>
          <a:bodyPr>
            <a:normAutofit/>
          </a:bodyPr>
          <a:lstStyle/>
          <a:p>
            <a:endParaRPr lang="en-ZA" dirty="0">
              <a:solidFill>
                <a:schemeClr val="tx2"/>
              </a:solidFill>
            </a:endParaRPr>
          </a:p>
          <a:p>
            <a:pPr marL="0" indent="0">
              <a:buNone/>
            </a:pPr>
            <a:endParaRPr lang="en-ZA" dirty="0">
              <a:solidFill>
                <a:schemeClr val="tx2"/>
              </a:solidFill>
            </a:endParaRPr>
          </a:p>
        </p:txBody>
      </p:sp>
      <p:sp>
        <p:nvSpPr>
          <p:cNvPr id="4" name="Date Placeholder 3"/>
          <p:cNvSpPr>
            <a:spLocks noGrp="1"/>
          </p:cNvSpPr>
          <p:nvPr>
            <p:ph type="dt" sz="half" idx="10"/>
          </p:nvPr>
        </p:nvSpPr>
        <p:spPr/>
        <p:txBody>
          <a:bodyPr/>
          <a:lstStyle/>
          <a:p>
            <a:fld id="{DC4F846A-9309-4A41-B20A-184D76E0AAB7}" type="datetime3">
              <a:rPr lang="en-ZA" smtClean="0">
                <a:solidFill>
                  <a:prstClr val="black">
                    <a:tint val="75000"/>
                  </a:prstClr>
                </a:solidFill>
              </a:rPr>
              <a:pPr/>
              <a:t>30 July 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14</a:t>
            </a:fld>
            <a:endParaRPr lang="en-US" dirty="0">
              <a:solidFill>
                <a:prstClr val="black">
                  <a:tint val="75000"/>
                </a:prstClr>
              </a:solidFill>
            </a:endParaRPr>
          </a:p>
        </p:txBody>
      </p:sp>
      <p:pic>
        <p:nvPicPr>
          <p:cNvPr id="11" name="Picture 10">
            <a:hlinkClick r:id="rId3"/>
          </p:cNvPr>
          <p:cNvPicPr>
            <a:picLocks noChangeAspect="1"/>
          </p:cNvPicPr>
          <p:nvPr/>
        </p:nvPicPr>
        <p:blipFill>
          <a:blip r:embed="rId4"/>
          <a:stretch>
            <a:fillRect/>
          </a:stretch>
        </p:blipFill>
        <p:spPr>
          <a:xfrm>
            <a:off x="336845" y="1029811"/>
            <a:ext cx="3945026" cy="2628847"/>
          </a:xfrm>
          <a:prstGeom prst="rect">
            <a:avLst/>
          </a:prstGeom>
        </p:spPr>
      </p:pic>
      <p:pic>
        <p:nvPicPr>
          <p:cNvPr id="15" name="Picture 14"/>
          <p:cNvPicPr>
            <a:picLocks noChangeAspect="1"/>
          </p:cNvPicPr>
          <p:nvPr/>
        </p:nvPicPr>
        <p:blipFill>
          <a:blip r:embed="rId5"/>
          <a:stretch>
            <a:fillRect/>
          </a:stretch>
        </p:blipFill>
        <p:spPr>
          <a:xfrm>
            <a:off x="4378276" y="1016449"/>
            <a:ext cx="4801716" cy="2400858"/>
          </a:xfrm>
          <a:prstGeom prst="rect">
            <a:avLst/>
          </a:prstGeom>
        </p:spPr>
      </p:pic>
      <p:pic>
        <p:nvPicPr>
          <p:cNvPr id="16" name="Picture 15"/>
          <p:cNvPicPr>
            <a:picLocks noChangeAspect="1"/>
          </p:cNvPicPr>
          <p:nvPr/>
        </p:nvPicPr>
        <p:blipFill>
          <a:blip r:embed="rId6"/>
          <a:stretch>
            <a:fillRect/>
          </a:stretch>
        </p:blipFill>
        <p:spPr>
          <a:xfrm>
            <a:off x="34393" y="3658658"/>
            <a:ext cx="4633362" cy="3365284"/>
          </a:xfrm>
          <a:prstGeom prst="rect">
            <a:avLst/>
          </a:prstGeom>
        </p:spPr>
      </p:pic>
      <p:pic>
        <p:nvPicPr>
          <p:cNvPr id="17" name="Picture 16"/>
          <p:cNvPicPr>
            <a:picLocks noChangeAspect="1"/>
          </p:cNvPicPr>
          <p:nvPr/>
        </p:nvPicPr>
        <p:blipFill>
          <a:blip r:embed="rId7"/>
          <a:stretch>
            <a:fillRect/>
          </a:stretch>
        </p:blipFill>
        <p:spPr>
          <a:xfrm>
            <a:off x="4669590" y="3421881"/>
            <a:ext cx="4404929" cy="3574351"/>
          </a:xfrm>
          <a:prstGeom prst="rect">
            <a:avLst/>
          </a:prstGeom>
        </p:spPr>
      </p:pic>
    </p:spTree>
    <p:extLst>
      <p:ext uri="{BB962C8B-B14F-4D97-AF65-F5344CB8AC3E}">
        <p14:creationId xmlns:p14="http://schemas.microsoft.com/office/powerpoint/2010/main" val="2324586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6864" t="12722" r="64" b="13127"/>
          <a:stretch/>
        </p:blipFill>
        <p:spPr>
          <a:xfrm>
            <a:off x="3267826" y="2491292"/>
            <a:ext cx="2908314" cy="1804429"/>
          </a:xfrm>
        </p:spPr>
      </p:pic>
      <p:sp>
        <p:nvSpPr>
          <p:cNvPr id="4" name="Title 3"/>
          <p:cNvSpPr>
            <a:spLocks noGrp="1"/>
          </p:cNvSpPr>
          <p:nvPr>
            <p:ph type="title" idx="4294967295"/>
          </p:nvPr>
        </p:nvSpPr>
        <p:spPr>
          <a:xfrm>
            <a:off x="422003" y="7118"/>
            <a:ext cx="8229600" cy="1143001"/>
          </a:xfrm>
        </p:spPr>
        <p:txBody>
          <a:bodyPr>
            <a:normAutofit/>
          </a:bodyPr>
          <a:lstStyle/>
          <a:p>
            <a:r>
              <a:rPr lang="en-US" sz="4000" dirty="0"/>
              <a:t>R</a:t>
            </a:r>
            <a:r>
              <a:rPr lang="en-US" sz="4000" dirty="0">
                <a:solidFill>
                  <a:srgbClr val="002F87"/>
                </a:solidFill>
              </a:rPr>
              <a:t>isks</a:t>
            </a:r>
          </a:p>
        </p:txBody>
      </p:sp>
      <p:cxnSp>
        <p:nvCxnSpPr>
          <p:cNvPr id="30" name="Straight Arrow Connector 29"/>
          <p:cNvCxnSpPr/>
          <p:nvPr/>
        </p:nvCxnSpPr>
        <p:spPr>
          <a:xfrm flipV="1">
            <a:off x="383047" y="4011955"/>
            <a:ext cx="2658586" cy="1642768"/>
          </a:xfrm>
          <a:prstGeom prst="straightConnector1">
            <a:avLst/>
          </a:prstGeom>
          <a:ln w="1016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H="1" flipV="1">
            <a:off x="5583474" y="4247520"/>
            <a:ext cx="2620482" cy="1557744"/>
          </a:xfrm>
          <a:prstGeom prst="straightConnector1">
            <a:avLst/>
          </a:prstGeom>
          <a:ln w="1016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322239" y="1700808"/>
            <a:ext cx="2809601" cy="1205533"/>
          </a:xfrm>
          <a:prstGeom prst="straightConnector1">
            <a:avLst/>
          </a:prstGeom>
          <a:ln w="1016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5387192" y="981749"/>
            <a:ext cx="2965047" cy="1924592"/>
          </a:xfrm>
          <a:prstGeom prst="straightConnector1">
            <a:avLst/>
          </a:prstGeom>
          <a:ln w="1016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rot="1486376">
            <a:off x="342321" y="1682435"/>
            <a:ext cx="2669230" cy="523220"/>
          </a:xfrm>
          <a:prstGeom prst="rect">
            <a:avLst/>
          </a:prstGeom>
          <a:noFill/>
        </p:spPr>
        <p:txBody>
          <a:bodyPr wrap="square" rtlCol="0">
            <a:spAutoFit/>
          </a:bodyPr>
          <a:lstStyle/>
          <a:p>
            <a:pPr algn="ctr"/>
            <a:r>
              <a:rPr lang="en-ZA" sz="2800" dirty="0"/>
              <a:t>Macro-economic</a:t>
            </a:r>
          </a:p>
        </p:txBody>
      </p:sp>
      <p:sp>
        <p:nvSpPr>
          <p:cNvPr id="32" name="TextBox 31"/>
          <p:cNvSpPr txBox="1"/>
          <p:nvPr/>
        </p:nvSpPr>
        <p:spPr>
          <a:xfrm rot="19647905">
            <a:off x="5028594" y="1396294"/>
            <a:ext cx="3682242" cy="523220"/>
          </a:xfrm>
          <a:prstGeom prst="rect">
            <a:avLst/>
          </a:prstGeom>
          <a:noFill/>
        </p:spPr>
        <p:txBody>
          <a:bodyPr wrap="square" rtlCol="0">
            <a:spAutoFit/>
          </a:bodyPr>
          <a:lstStyle/>
          <a:p>
            <a:pPr algn="ctr"/>
            <a:r>
              <a:rPr lang="en-ZA" sz="2800" dirty="0"/>
              <a:t>Fin. infrastructure</a:t>
            </a:r>
          </a:p>
        </p:txBody>
      </p:sp>
      <p:sp>
        <p:nvSpPr>
          <p:cNvPr id="33" name="TextBox 32"/>
          <p:cNvSpPr txBox="1"/>
          <p:nvPr/>
        </p:nvSpPr>
        <p:spPr>
          <a:xfrm rot="1860000">
            <a:off x="5780315" y="4534101"/>
            <a:ext cx="2464938" cy="523220"/>
          </a:xfrm>
          <a:prstGeom prst="rect">
            <a:avLst/>
          </a:prstGeom>
          <a:noFill/>
        </p:spPr>
        <p:txBody>
          <a:bodyPr wrap="square" rtlCol="0">
            <a:spAutoFit/>
          </a:bodyPr>
          <a:lstStyle/>
          <a:p>
            <a:pPr algn="ctr"/>
            <a:r>
              <a:rPr lang="en-ZA" sz="2800" dirty="0"/>
              <a:t>Regulatory</a:t>
            </a:r>
          </a:p>
        </p:txBody>
      </p:sp>
      <p:sp>
        <p:nvSpPr>
          <p:cNvPr id="34" name="TextBox 33"/>
          <p:cNvSpPr txBox="1"/>
          <p:nvPr/>
        </p:nvSpPr>
        <p:spPr>
          <a:xfrm rot="19711169">
            <a:off x="260208" y="4394739"/>
            <a:ext cx="2464938" cy="523220"/>
          </a:xfrm>
          <a:prstGeom prst="rect">
            <a:avLst/>
          </a:prstGeom>
          <a:noFill/>
        </p:spPr>
        <p:txBody>
          <a:bodyPr wrap="square" rtlCol="0">
            <a:spAutoFit/>
          </a:bodyPr>
          <a:lstStyle/>
          <a:p>
            <a:pPr algn="ctr"/>
            <a:r>
              <a:rPr lang="en-ZA" sz="2800" dirty="0">
                <a:solidFill>
                  <a:srgbClr val="C00000"/>
                </a:solidFill>
              </a:rPr>
              <a:t>Political risk</a:t>
            </a:r>
          </a:p>
        </p:txBody>
      </p:sp>
    </p:spTree>
    <p:extLst>
      <p:ext uri="{BB962C8B-B14F-4D97-AF65-F5344CB8AC3E}">
        <p14:creationId xmlns:p14="http://schemas.microsoft.com/office/powerpoint/2010/main" val="1689135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par>
                                <p:cTn id="24" presetID="10" presetClass="entr" presetSubtype="0"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down)">
                                      <p:cBhvr>
                                        <p:cTn id="31" dur="580">
                                          <p:stCondLst>
                                            <p:cond delay="0"/>
                                          </p:stCondLst>
                                        </p:cTn>
                                        <p:tgtEl>
                                          <p:spTgt spid="34"/>
                                        </p:tgtEl>
                                      </p:cBhvr>
                                    </p:animEffect>
                                    <p:anim calcmode="lin" valueType="num">
                                      <p:cBhvr>
                                        <p:cTn id="32"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37" dur="26">
                                          <p:stCondLst>
                                            <p:cond delay="650"/>
                                          </p:stCondLst>
                                        </p:cTn>
                                        <p:tgtEl>
                                          <p:spTgt spid="34"/>
                                        </p:tgtEl>
                                      </p:cBhvr>
                                      <p:to x="100000" y="60000"/>
                                    </p:animScale>
                                    <p:animScale>
                                      <p:cBhvr>
                                        <p:cTn id="38" dur="166" decel="50000">
                                          <p:stCondLst>
                                            <p:cond delay="676"/>
                                          </p:stCondLst>
                                        </p:cTn>
                                        <p:tgtEl>
                                          <p:spTgt spid="34"/>
                                        </p:tgtEl>
                                      </p:cBhvr>
                                      <p:to x="100000" y="100000"/>
                                    </p:animScale>
                                    <p:animScale>
                                      <p:cBhvr>
                                        <p:cTn id="39" dur="26">
                                          <p:stCondLst>
                                            <p:cond delay="1312"/>
                                          </p:stCondLst>
                                        </p:cTn>
                                        <p:tgtEl>
                                          <p:spTgt spid="34"/>
                                        </p:tgtEl>
                                      </p:cBhvr>
                                      <p:to x="100000" y="80000"/>
                                    </p:animScale>
                                    <p:animScale>
                                      <p:cBhvr>
                                        <p:cTn id="40" dur="166" decel="50000">
                                          <p:stCondLst>
                                            <p:cond delay="1338"/>
                                          </p:stCondLst>
                                        </p:cTn>
                                        <p:tgtEl>
                                          <p:spTgt spid="34"/>
                                        </p:tgtEl>
                                      </p:cBhvr>
                                      <p:to x="100000" y="100000"/>
                                    </p:animScale>
                                    <p:animScale>
                                      <p:cBhvr>
                                        <p:cTn id="41" dur="26">
                                          <p:stCondLst>
                                            <p:cond delay="1642"/>
                                          </p:stCondLst>
                                        </p:cTn>
                                        <p:tgtEl>
                                          <p:spTgt spid="34"/>
                                        </p:tgtEl>
                                      </p:cBhvr>
                                      <p:to x="100000" y="90000"/>
                                    </p:animScale>
                                    <p:animScale>
                                      <p:cBhvr>
                                        <p:cTn id="42" dur="166" decel="50000">
                                          <p:stCondLst>
                                            <p:cond delay="1668"/>
                                          </p:stCondLst>
                                        </p:cTn>
                                        <p:tgtEl>
                                          <p:spTgt spid="34"/>
                                        </p:tgtEl>
                                      </p:cBhvr>
                                      <p:to x="100000" y="100000"/>
                                    </p:animScale>
                                    <p:animScale>
                                      <p:cBhvr>
                                        <p:cTn id="43" dur="26">
                                          <p:stCondLst>
                                            <p:cond delay="1808"/>
                                          </p:stCondLst>
                                        </p:cTn>
                                        <p:tgtEl>
                                          <p:spTgt spid="34"/>
                                        </p:tgtEl>
                                      </p:cBhvr>
                                      <p:to x="100000" y="95000"/>
                                    </p:animScale>
                                    <p:animScale>
                                      <p:cBhvr>
                                        <p:cTn id="44" dur="166" decel="50000">
                                          <p:stCondLst>
                                            <p:cond delay="1834"/>
                                          </p:stCondLst>
                                        </p:cTn>
                                        <p:tgtEl>
                                          <p:spTgt spid="34"/>
                                        </p:tgtEl>
                                      </p:cBhvr>
                                      <p:to x="100000" y="100000"/>
                                    </p:animScale>
                                  </p:childTnLst>
                                </p:cTn>
                              </p:par>
                              <p:par>
                                <p:cTn id="45" presetID="26"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down)">
                                      <p:cBhvr>
                                        <p:cTn id="47" dur="580">
                                          <p:stCondLst>
                                            <p:cond delay="0"/>
                                          </p:stCondLst>
                                        </p:cTn>
                                        <p:tgtEl>
                                          <p:spTgt spid="30"/>
                                        </p:tgtEl>
                                      </p:cBhvr>
                                    </p:animEffect>
                                    <p:anim calcmode="lin" valueType="num">
                                      <p:cBhvr>
                                        <p:cTn id="48"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53" dur="26">
                                          <p:stCondLst>
                                            <p:cond delay="650"/>
                                          </p:stCondLst>
                                        </p:cTn>
                                        <p:tgtEl>
                                          <p:spTgt spid="30"/>
                                        </p:tgtEl>
                                      </p:cBhvr>
                                      <p:to x="100000" y="60000"/>
                                    </p:animScale>
                                    <p:animScale>
                                      <p:cBhvr>
                                        <p:cTn id="54" dur="166" decel="50000">
                                          <p:stCondLst>
                                            <p:cond delay="676"/>
                                          </p:stCondLst>
                                        </p:cTn>
                                        <p:tgtEl>
                                          <p:spTgt spid="30"/>
                                        </p:tgtEl>
                                      </p:cBhvr>
                                      <p:to x="100000" y="100000"/>
                                    </p:animScale>
                                    <p:animScale>
                                      <p:cBhvr>
                                        <p:cTn id="55" dur="26">
                                          <p:stCondLst>
                                            <p:cond delay="1312"/>
                                          </p:stCondLst>
                                        </p:cTn>
                                        <p:tgtEl>
                                          <p:spTgt spid="30"/>
                                        </p:tgtEl>
                                      </p:cBhvr>
                                      <p:to x="100000" y="80000"/>
                                    </p:animScale>
                                    <p:animScale>
                                      <p:cBhvr>
                                        <p:cTn id="56" dur="166" decel="50000">
                                          <p:stCondLst>
                                            <p:cond delay="1338"/>
                                          </p:stCondLst>
                                        </p:cTn>
                                        <p:tgtEl>
                                          <p:spTgt spid="30"/>
                                        </p:tgtEl>
                                      </p:cBhvr>
                                      <p:to x="100000" y="100000"/>
                                    </p:animScale>
                                    <p:animScale>
                                      <p:cBhvr>
                                        <p:cTn id="57" dur="26">
                                          <p:stCondLst>
                                            <p:cond delay="1642"/>
                                          </p:stCondLst>
                                        </p:cTn>
                                        <p:tgtEl>
                                          <p:spTgt spid="30"/>
                                        </p:tgtEl>
                                      </p:cBhvr>
                                      <p:to x="100000" y="90000"/>
                                    </p:animScale>
                                    <p:animScale>
                                      <p:cBhvr>
                                        <p:cTn id="58" dur="166" decel="50000">
                                          <p:stCondLst>
                                            <p:cond delay="1668"/>
                                          </p:stCondLst>
                                        </p:cTn>
                                        <p:tgtEl>
                                          <p:spTgt spid="30"/>
                                        </p:tgtEl>
                                      </p:cBhvr>
                                      <p:to x="100000" y="100000"/>
                                    </p:animScale>
                                    <p:animScale>
                                      <p:cBhvr>
                                        <p:cTn id="59" dur="26">
                                          <p:stCondLst>
                                            <p:cond delay="1808"/>
                                          </p:stCondLst>
                                        </p:cTn>
                                        <p:tgtEl>
                                          <p:spTgt spid="30"/>
                                        </p:tgtEl>
                                      </p:cBhvr>
                                      <p:to x="100000" y="95000"/>
                                    </p:animScale>
                                    <p:animScale>
                                      <p:cBhvr>
                                        <p:cTn id="60" dur="166" decel="50000">
                                          <p:stCondLst>
                                            <p:cond delay="1834"/>
                                          </p:stCondLst>
                                        </p:cTn>
                                        <p:tgtEl>
                                          <p:spTgt spid="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2" grpId="0"/>
      <p:bldP spid="33" grpId="0"/>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972"/>
            <a:ext cx="8229600" cy="1143000"/>
          </a:xfrm>
        </p:spPr>
        <p:txBody>
          <a:bodyPr>
            <a:normAutofit/>
          </a:bodyPr>
          <a:lstStyle/>
          <a:p>
            <a:pPr algn="ctr"/>
            <a:r>
              <a:rPr lang="en-ZA" b="1" dirty="0"/>
              <a:t>Modelling systemic risk</a:t>
            </a:r>
          </a:p>
        </p:txBody>
      </p:sp>
      <p:sp>
        <p:nvSpPr>
          <p:cNvPr id="3" name="Date Placeholder 2"/>
          <p:cNvSpPr>
            <a:spLocks noGrp="1"/>
          </p:cNvSpPr>
          <p:nvPr>
            <p:ph type="dt" sz="half" idx="10"/>
          </p:nvPr>
        </p:nvSpPr>
        <p:spPr/>
        <p:txBody>
          <a:bodyPr/>
          <a:lstStyle/>
          <a:p>
            <a:fld id="{BE1931E1-B842-9C4F-A6D8-9B7ABC64A32E}" type="datetime3">
              <a:rPr lang="en-ZA" smtClean="0">
                <a:solidFill>
                  <a:prstClr val="black">
                    <a:tint val="75000"/>
                  </a:prstClr>
                </a:solidFill>
              </a:rPr>
              <a:pPr/>
              <a:t>30 July 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801C495-B0FE-B941-950D-F04B47F85F84}" type="slidenum">
              <a:rPr lang="en-US" smtClean="0">
                <a:solidFill>
                  <a:prstClr val="black">
                    <a:tint val="75000"/>
                  </a:prstClr>
                </a:solidFill>
              </a:rPr>
              <a:pPr/>
              <a:t>16</a:t>
            </a:fld>
            <a:endParaRPr lang="en-US" dirty="0">
              <a:solidFill>
                <a:prstClr val="black">
                  <a:tint val="75000"/>
                </a:prstClr>
              </a:solidFill>
            </a:endParaRPr>
          </a:p>
        </p:txBody>
      </p:sp>
    </p:spTree>
    <p:extLst>
      <p:ext uri="{BB962C8B-B14F-4D97-AF65-F5344CB8AC3E}">
        <p14:creationId xmlns:p14="http://schemas.microsoft.com/office/powerpoint/2010/main" val="3088160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04568" y="188640"/>
            <a:ext cx="7785538" cy="778934"/>
          </a:xfrm>
        </p:spPr>
        <p:txBody>
          <a:bodyPr>
            <a:normAutofit fontScale="90000"/>
          </a:bodyPr>
          <a:lstStyle/>
          <a:p>
            <a:br>
              <a:rPr lang="en-US" sz="4000" dirty="0">
                <a:solidFill>
                  <a:srgbClr val="002F87"/>
                </a:solidFill>
              </a:rPr>
            </a:br>
            <a:r>
              <a:rPr lang="en-US" dirty="0">
                <a:solidFill>
                  <a:srgbClr val="002F87"/>
                </a:solidFill>
              </a:rPr>
              <a:t>What to model, not to model?				</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14311" y="1058335"/>
            <a:ext cx="7124719" cy="4779963"/>
          </a:xfrm>
        </p:spPr>
      </p:pic>
      <p:sp>
        <p:nvSpPr>
          <p:cNvPr id="6" name="Title 3"/>
          <p:cNvSpPr txBox="1">
            <a:spLocks/>
          </p:cNvSpPr>
          <p:nvPr/>
        </p:nvSpPr>
        <p:spPr>
          <a:xfrm>
            <a:off x="1014311" y="5838298"/>
            <a:ext cx="8229600" cy="741361"/>
          </a:xfrm>
          <a:prstGeom prst="rect">
            <a:avLst/>
          </a:prstGeom>
        </p:spPr>
        <p:txBody>
          <a:bodyPr vert="horz" lIns="91440" tIns="45720" rIns="91440" bIns="45720" rtlCol="0" anchor="ctr">
            <a:normAutofit fontScale="40000" lnSpcReduction="20000"/>
          </a:bodyPr>
          <a:lstStyle>
            <a:lvl1pPr algn="l" defTabSz="457200" rtl="0" eaLnBrk="1" latinLnBrk="0" hangingPunct="1">
              <a:spcBef>
                <a:spcPct val="0"/>
              </a:spcBef>
              <a:buNone/>
              <a:defRPr sz="4400" kern="1200">
                <a:solidFill>
                  <a:srgbClr val="002F87"/>
                </a:solidFill>
                <a:latin typeface="Arial"/>
                <a:ea typeface="+mj-ea"/>
                <a:cs typeface="Arial"/>
              </a:defRPr>
            </a:lvl1pPr>
          </a:lstStyle>
          <a:p>
            <a:br>
              <a:rPr lang="en-US" sz="4000" dirty="0"/>
            </a:br>
            <a:r>
              <a:rPr lang="en-US" sz="8500" dirty="0"/>
              <a:t>Conditional stability 	</a:t>
            </a:r>
            <a:r>
              <a:rPr lang="en-US" dirty="0"/>
              <a:t>					</a:t>
            </a:r>
          </a:p>
        </p:txBody>
      </p:sp>
    </p:spTree>
    <p:extLst>
      <p:ext uri="{BB962C8B-B14F-4D97-AF65-F5344CB8AC3E}">
        <p14:creationId xmlns:p14="http://schemas.microsoft.com/office/powerpoint/2010/main" val="3776554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4000" dirty="0"/>
              <a:t>What to model, not to model?</a:t>
            </a:r>
          </a:p>
        </p:txBody>
      </p:sp>
      <p:sp>
        <p:nvSpPr>
          <p:cNvPr id="3" name="Content Placeholder 2"/>
          <p:cNvSpPr>
            <a:spLocks noGrp="1"/>
          </p:cNvSpPr>
          <p:nvPr>
            <p:ph idx="1"/>
          </p:nvPr>
        </p:nvSpPr>
        <p:spPr/>
        <p:txBody>
          <a:bodyPr>
            <a:normAutofit/>
          </a:bodyPr>
          <a:lstStyle/>
          <a:p>
            <a:r>
              <a:rPr lang="en-ZA" dirty="0">
                <a:solidFill>
                  <a:schemeClr val="tx2"/>
                </a:solidFill>
              </a:rPr>
              <a:t>With or without lender of last resort?</a:t>
            </a:r>
          </a:p>
          <a:p>
            <a:endParaRPr lang="en-ZA" dirty="0">
              <a:solidFill>
                <a:schemeClr val="tx2"/>
              </a:solidFill>
            </a:endParaRPr>
          </a:p>
          <a:p>
            <a:r>
              <a:rPr lang="en-ZA" dirty="0">
                <a:solidFill>
                  <a:schemeClr val="tx2"/>
                </a:solidFill>
              </a:rPr>
              <a:t>Model shocks or shock propagation?</a:t>
            </a:r>
          </a:p>
          <a:p>
            <a:endParaRPr lang="en-ZA" dirty="0">
              <a:solidFill>
                <a:schemeClr val="tx2"/>
              </a:solidFill>
            </a:endParaRPr>
          </a:p>
          <a:p>
            <a:r>
              <a:rPr lang="en-ZA" dirty="0">
                <a:solidFill>
                  <a:schemeClr val="tx2"/>
                </a:solidFill>
              </a:rPr>
              <a:t>Risk appetite?</a:t>
            </a:r>
          </a:p>
          <a:p>
            <a:endParaRPr lang="en-ZA" dirty="0">
              <a:solidFill>
                <a:schemeClr val="tx2"/>
              </a:solidFill>
            </a:endParaRPr>
          </a:p>
          <a:p>
            <a:r>
              <a:rPr lang="en-ZA" dirty="0">
                <a:solidFill>
                  <a:schemeClr val="tx2"/>
                </a:solidFill>
              </a:rPr>
              <a:t>Conceptual or real-world?</a:t>
            </a:r>
          </a:p>
        </p:txBody>
      </p:sp>
      <p:sp>
        <p:nvSpPr>
          <p:cNvPr id="4" name="Date Placeholder 3"/>
          <p:cNvSpPr>
            <a:spLocks noGrp="1"/>
          </p:cNvSpPr>
          <p:nvPr>
            <p:ph type="dt" sz="half" idx="10"/>
          </p:nvPr>
        </p:nvSpPr>
        <p:spPr/>
        <p:txBody>
          <a:bodyPr/>
          <a:lstStyle/>
          <a:p>
            <a:fld id="{DC4F846A-9309-4A41-B20A-184D76E0AAB7}" type="datetime3">
              <a:rPr lang="en-ZA" smtClean="0">
                <a:solidFill>
                  <a:prstClr val="black">
                    <a:tint val="75000"/>
                  </a:prstClr>
                </a:solidFill>
              </a:rPr>
              <a:pPr/>
              <a:t>30 July 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18</a:t>
            </a:fld>
            <a:endParaRPr lang="en-US" dirty="0">
              <a:solidFill>
                <a:prstClr val="black">
                  <a:tint val="75000"/>
                </a:prstClr>
              </a:solidFill>
            </a:endParaRPr>
          </a:p>
        </p:txBody>
      </p:sp>
    </p:spTree>
    <p:extLst>
      <p:ext uri="{BB962C8B-B14F-4D97-AF65-F5344CB8AC3E}">
        <p14:creationId xmlns:p14="http://schemas.microsoft.com/office/powerpoint/2010/main" val="2727122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fld id="{00C24D65-3DCF-40F4-9D71-400BBBB57302}" type="slidenum">
              <a:rPr lang="en-GB" sz="1200" smtClean="0">
                <a:solidFill>
                  <a:srgbClr val="005BAB"/>
                </a:solidFill>
                <a:latin typeface="Verdana" pitchFamily="34" charset="0"/>
              </a:rPr>
              <a:pPr/>
              <a:t>19</a:t>
            </a:fld>
            <a:endParaRPr lang="en-GB" sz="1200">
              <a:solidFill>
                <a:srgbClr val="005BAB"/>
              </a:solidFill>
              <a:latin typeface="Verdana" pitchFamily="34" charset="0"/>
            </a:endParaRPr>
          </a:p>
        </p:txBody>
      </p:sp>
      <p:sp>
        <p:nvSpPr>
          <p:cNvPr id="11" name="Rectangle 2"/>
          <p:cNvSpPr>
            <a:spLocks noGrp="1" noChangeArrowheads="1"/>
          </p:cNvSpPr>
          <p:nvPr>
            <p:ph type="title"/>
          </p:nvPr>
        </p:nvSpPr>
        <p:spPr>
          <a:xfrm>
            <a:off x="251520" y="260648"/>
            <a:ext cx="8496944" cy="914400"/>
          </a:xfrm>
        </p:spPr>
        <p:txBody>
          <a:bodyPr>
            <a:noAutofit/>
          </a:bodyPr>
          <a:lstStyle/>
          <a:p>
            <a:pPr eaLnBrk="1" hangingPunct="1"/>
            <a:r>
              <a:rPr lang="en-US" sz="4000" dirty="0"/>
              <a:t>Ideal model – wouldn’t it be nice … </a:t>
            </a:r>
          </a:p>
        </p:txBody>
      </p:sp>
      <p:sp>
        <p:nvSpPr>
          <p:cNvPr id="12" name="Slide Number Placeholder 3"/>
          <p:cNvSpPr txBox="1">
            <a:spLocks/>
          </p:cNvSpPr>
          <p:nvPr/>
        </p:nvSpPr>
        <p:spPr bwMode="auto">
          <a:xfrm>
            <a:off x="7009200" y="6249600"/>
            <a:ext cx="1828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200" b="1" kern="1200">
                <a:solidFill>
                  <a:srgbClr val="005BAB"/>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FA593669-2238-4B2C-8FF2-F9C32550F970}" type="slidenum">
              <a:rPr lang="en-GB" smtClean="0"/>
              <a:pPr>
                <a:defRPr/>
              </a:pPr>
              <a:t>19</a:t>
            </a:fld>
            <a:endParaRPr lang="en-GB" dirty="0"/>
          </a:p>
        </p:txBody>
      </p:sp>
      <p:pic>
        <p:nvPicPr>
          <p:cNvPr id="3074" name="Picture 2" descr="E:\EngPostDoc\Presentations\Statistics Conference\Figures\bankingResult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953819"/>
            <a:ext cx="8165858" cy="2468748"/>
          </a:xfrm>
          <a:prstGeom prst="rect">
            <a:avLst/>
          </a:prstGeom>
          <a:noFill/>
          <a:extLst>
            <a:ext uri="{909E8E84-426E-40DD-AFC4-6F175D3DCCD1}">
              <a14:hiddenFill xmlns:a14="http://schemas.microsoft.com/office/drawing/2010/main">
                <a:solidFill>
                  <a:srgbClr val="FFFFFF"/>
                </a:solidFill>
              </a14:hiddenFill>
            </a:ext>
          </a:extLst>
        </p:spPr>
      </p:pic>
      <p:sp>
        <p:nvSpPr>
          <p:cNvPr id="2" name="Right Brace 1"/>
          <p:cNvSpPr/>
          <p:nvPr/>
        </p:nvSpPr>
        <p:spPr>
          <a:xfrm rot="16200000">
            <a:off x="3439494" y="2594634"/>
            <a:ext cx="320796" cy="648072"/>
          </a:xfrm>
          <a:prstGeom prst="rightBrace">
            <a:avLst/>
          </a:prstGeom>
          <a:ln w="254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Right Brace 8"/>
          <p:cNvSpPr/>
          <p:nvPr/>
        </p:nvSpPr>
        <p:spPr>
          <a:xfrm rot="16200000">
            <a:off x="4302086" y="2449114"/>
            <a:ext cx="320797" cy="939109"/>
          </a:xfrm>
          <a:prstGeom prst="rightBrace">
            <a:avLst/>
          </a:prstGeom>
          <a:ln w="254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TextBox 2"/>
          <p:cNvSpPr txBox="1"/>
          <p:nvPr/>
        </p:nvSpPr>
        <p:spPr>
          <a:xfrm>
            <a:off x="2915816" y="2110199"/>
            <a:ext cx="184731" cy="461665"/>
          </a:xfrm>
          <a:prstGeom prst="rect">
            <a:avLst/>
          </a:prstGeom>
          <a:noFill/>
        </p:spPr>
        <p:txBody>
          <a:bodyPr wrap="none" rtlCol="0">
            <a:spAutoFit/>
          </a:bodyPr>
          <a:lstStyle/>
          <a:p>
            <a:endParaRPr lang="en-US" dirty="0"/>
          </a:p>
        </p:txBody>
      </p:sp>
      <p:sp>
        <p:nvSpPr>
          <p:cNvPr id="4" name="TextBox 3"/>
          <p:cNvSpPr txBox="1"/>
          <p:nvPr/>
        </p:nvSpPr>
        <p:spPr>
          <a:xfrm>
            <a:off x="2530933" y="1946728"/>
            <a:ext cx="1537600" cy="830997"/>
          </a:xfrm>
          <a:prstGeom prst="rect">
            <a:avLst/>
          </a:prstGeom>
          <a:noFill/>
        </p:spPr>
        <p:txBody>
          <a:bodyPr wrap="none" rtlCol="0">
            <a:spAutoFit/>
          </a:bodyPr>
          <a:lstStyle/>
          <a:p>
            <a:pPr algn="r"/>
            <a:r>
              <a:rPr lang="en-US" dirty="0">
                <a:latin typeface="+mn-lt"/>
              </a:rPr>
              <a:t>Pre-Crisis</a:t>
            </a:r>
          </a:p>
          <a:p>
            <a:pPr algn="r"/>
            <a:r>
              <a:rPr lang="en-US" dirty="0">
                <a:latin typeface="+mn-lt"/>
              </a:rPr>
              <a:t>Period</a:t>
            </a:r>
          </a:p>
        </p:txBody>
      </p:sp>
      <p:sp>
        <p:nvSpPr>
          <p:cNvPr id="15" name="TextBox 14"/>
          <p:cNvSpPr txBox="1"/>
          <p:nvPr/>
        </p:nvSpPr>
        <p:spPr>
          <a:xfrm>
            <a:off x="4068533" y="1950139"/>
            <a:ext cx="1075936" cy="830997"/>
          </a:xfrm>
          <a:prstGeom prst="rect">
            <a:avLst/>
          </a:prstGeom>
          <a:noFill/>
        </p:spPr>
        <p:txBody>
          <a:bodyPr wrap="none" rtlCol="0">
            <a:spAutoFit/>
          </a:bodyPr>
          <a:lstStyle/>
          <a:p>
            <a:r>
              <a:rPr lang="en-US">
                <a:latin typeface="+mn-lt"/>
              </a:rPr>
              <a:t>Crisis</a:t>
            </a:r>
            <a:endParaRPr lang="en-US" dirty="0">
              <a:latin typeface="+mn-lt"/>
            </a:endParaRPr>
          </a:p>
          <a:p>
            <a:r>
              <a:rPr lang="en-US" dirty="0">
                <a:latin typeface="+mn-lt"/>
              </a:rPr>
              <a:t>Period</a:t>
            </a:r>
          </a:p>
        </p:txBody>
      </p:sp>
    </p:spTree>
    <p:extLst>
      <p:ext uri="{BB962C8B-B14F-4D97-AF65-F5344CB8AC3E}">
        <p14:creationId xmlns:p14="http://schemas.microsoft.com/office/powerpoint/2010/main" val="339345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608" y="-171400"/>
            <a:ext cx="8134672" cy="1616224"/>
          </a:xfrm>
        </p:spPr>
        <p:txBody>
          <a:bodyPr/>
          <a:lstStyle/>
          <a:p>
            <a:pPr algn="ctr"/>
            <a:r>
              <a:rPr lang="en-ZA" sz="3200" dirty="0"/>
              <a:t>Modelling financial systems </a:t>
            </a:r>
            <a:br>
              <a:rPr lang="en-ZA" sz="3200" dirty="0"/>
            </a:br>
            <a:r>
              <a:rPr lang="en-ZA" sz="2800" dirty="0"/>
              <a:t>Layers of complexity</a:t>
            </a:r>
          </a:p>
        </p:txBody>
      </p:sp>
      <p:sp>
        <p:nvSpPr>
          <p:cNvPr id="4" name="Slide Number Placeholder 3"/>
          <p:cNvSpPr>
            <a:spLocks noGrp="1"/>
          </p:cNvSpPr>
          <p:nvPr>
            <p:ph type="sldNum" sz="quarter" idx="10"/>
          </p:nvPr>
        </p:nvSpPr>
        <p:spPr/>
        <p:txBody>
          <a:bodyPr/>
          <a:lstStyle/>
          <a:p>
            <a:pPr>
              <a:defRPr/>
            </a:pPr>
            <a:fld id="{34BE7894-0B9A-4FD6-B3B2-AC3DF770B50E}" type="slidenum">
              <a:rPr lang="en-GB" smtClean="0">
                <a:solidFill>
                  <a:prstClr val="black">
                    <a:tint val="75000"/>
                  </a:prstClr>
                </a:solidFill>
              </a:rPr>
              <a:pPr>
                <a:defRPr/>
              </a:pPr>
              <a:t>20</a:t>
            </a:fld>
            <a:endParaRPr lang="en-GB" dirty="0">
              <a:solidFill>
                <a:prstClr val="black">
                  <a:tint val="75000"/>
                </a:prstClr>
              </a:solidFill>
            </a:endParaRPr>
          </a:p>
        </p:txBody>
      </p:sp>
      <p:sp>
        <p:nvSpPr>
          <p:cNvPr id="14" name="Flowchart: Connector 13"/>
          <p:cNvSpPr/>
          <p:nvPr/>
        </p:nvSpPr>
        <p:spPr>
          <a:xfrm>
            <a:off x="3414529" y="355390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5" name="Flowchart: Connector 14"/>
          <p:cNvSpPr/>
          <p:nvPr/>
        </p:nvSpPr>
        <p:spPr>
          <a:xfrm>
            <a:off x="3715154" y="456201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6" name="Flowchart: Connector 15"/>
          <p:cNvSpPr/>
          <p:nvPr/>
        </p:nvSpPr>
        <p:spPr>
          <a:xfrm>
            <a:off x="3630553" y="27766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7" name="Flowchart: Connector 16"/>
          <p:cNvSpPr/>
          <p:nvPr/>
        </p:nvSpPr>
        <p:spPr>
          <a:xfrm>
            <a:off x="4206617" y="283382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8" name="Flowchart: Connector 17"/>
          <p:cNvSpPr/>
          <p:nvPr/>
        </p:nvSpPr>
        <p:spPr>
          <a:xfrm>
            <a:off x="3601978" y="328938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9" name="Flowchart: Connector 18"/>
          <p:cNvSpPr/>
          <p:nvPr/>
        </p:nvSpPr>
        <p:spPr>
          <a:xfrm>
            <a:off x="4495660" y="535410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0" name="Flowchart: Connector 19"/>
          <p:cNvSpPr/>
          <p:nvPr/>
        </p:nvSpPr>
        <p:spPr>
          <a:xfrm>
            <a:off x="5192337" y="395059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1" name="Flowchart: Connector 20"/>
          <p:cNvSpPr/>
          <p:nvPr/>
        </p:nvSpPr>
        <p:spPr>
          <a:xfrm>
            <a:off x="3385954" y="513807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2" name="Flowchart: Connector 21"/>
          <p:cNvSpPr/>
          <p:nvPr/>
        </p:nvSpPr>
        <p:spPr>
          <a:xfrm>
            <a:off x="5185741" y="434759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3" name="Flowchart: Connector 22"/>
          <p:cNvSpPr/>
          <p:nvPr/>
        </p:nvSpPr>
        <p:spPr>
          <a:xfrm>
            <a:off x="4570269" y="412996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4" name="Flowchart: Connector 23"/>
          <p:cNvSpPr/>
          <p:nvPr/>
        </p:nvSpPr>
        <p:spPr>
          <a:xfrm>
            <a:off x="5125662" y="30295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5" name="Flowchart: Connector 24"/>
          <p:cNvSpPr/>
          <p:nvPr/>
        </p:nvSpPr>
        <p:spPr>
          <a:xfrm>
            <a:off x="4483723" y="252233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6" name="Flowchart: Connector 25"/>
          <p:cNvSpPr/>
          <p:nvPr/>
        </p:nvSpPr>
        <p:spPr>
          <a:xfrm>
            <a:off x="3633604" y="549811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7" name="Flowchart: Connector 26"/>
          <p:cNvSpPr/>
          <p:nvPr/>
        </p:nvSpPr>
        <p:spPr>
          <a:xfrm>
            <a:off x="4202302" y="4225983"/>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8" name="Flowchart: Connector 27"/>
          <p:cNvSpPr/>
          <p:nvPr/>
        </p:nvSpPr>
        <p:spPr>
          <a:xfrm>
            <a:off x="3924704" y="433928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9" name="Flowchart: Connector 28"/>
          <p:cNvSpPr/>
          <p:nvPr/>
        </p:nvSpPr>
        <p:spPr>
          <a:xfrm>
            <a:off x="3353795" y="282427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30" name="Flowchart: Connector 29"/>
          <p:cNvSpPr/>
          <p:nvPr/>
        </p:nvSpPr>
        <p:spPr>
          <a:xfrm>
            <a:off x="3962804" y="5076609"/>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31" name="Flowchart: Connector 30"/>
          <p:cNvSpPr/>
          <p:nvPr/>
        </p:nvSpPr>
        <p:spPr>
          <a:xfrm>
            <a:off x="3867554" y="471441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32" name="Flowchart: Connector 31"/>
          <p:cNvSpPr/>
          <p:nvPr/>
        </p:nvSpPr>
        <p:spPr>
          <a:xfrm>
            <a:off x="4978037" y="257948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33" name="Flowchart: Connector 32"/>
          <p:cNvSpPr/>
          <p:nvPr/>
        </p:nvSpPr>
        <p:spPr>
          <a:xfrm>
            <a:off x="3867554" y="2599729"/>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34" name="Flowchart: Connector 33"/>
          <p:cNvSpPr/>
          <p:nvPr/>
        </p:nvSpPr>
        <p:spPr>
          <a:xfrm>
            <a:off x="4345242" y="375166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35" name="Flowchart: Connector 34"/>
          <p:cNvSpPr/>
          <p:nvPr/>
        </p:nvSpPr>
        <p:spPr>
          <a:xfrm>
            <a:off x="3884861" y="5355083"/>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36" name="Flowchart: Connector 35"/>
          <p:cNvSpPr/>
          <p:nvPr/>
        </p:nvSpPr>
        <p:spPr>
          <a:xfrm>
            <a:off x="3935353" y="30814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37" name="Flowchart: Connector 36"/>
          <p:cNvSpPr/>
          <p:nvPr/>
        </p:nvSpPr>
        <p:spPr>
          <a:xfrm>
            <a:off x="4998705" y="398918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38" name="Flowchart: Connector 37"/>
          <p:cNvSpPr/>
          <p:nvPr/>
        </p:nvSpPr>
        <p:spPr>
          <a:xfrm>
            <a:off x="5026358" y="481124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39" name="Flowchart: Connector 38"/>
          <p:cNvSpPr/>
          <p:nvPr/>
        </p:nvSpPr>
        <p:spPr>
          <a:xfrm>
            <a:off x="4722669" y="428236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40" name="Flowchart: Connector 39"/>
          <p:cNvSpPr/>
          <p:nvPr/>
        </p:nvSpPr>
        <p:spPr>
          <a:xfrm>
            <a:off x="3935353" y="30814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41" name="Flowchart: Connector 40"/>
          <p:cNvSpPr/>
          <p:nvPr/>
        </p:nvSpPr>
        <p:spPr>
          <a:xfrm>
            <a:off x="4694094" y="27701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42" name="Flowchart: Connector 41"/>
          <p:cNvSpPr/>
          <p:nvPr/>
        </p:nvSpPr>
        <p:spPr>
          <a:xfrm>
            <a:off x="3871729" y="401110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43" name="Flowchart: Connector 42"/>
          <p:cNvSpPr/>
          <p:nvPr/>
        </p:nvSpPr>
        <p:spPr>
          <a:xfrm>
            <a:off x="4414626" y="45703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44" name="Flowchart: Connector 43"/>
          <p:cNvSpPr/>
          <p:nvPr/>
        </p:nvSpPr>
        <p:spPr>
          <a:xfrm>
            <a:off x="4484544" y="36564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45" name="Flowchart: Connector 44"/>
          <p:cNvSpPr/>
          <p:nvPr/>
        </p:nvSpPr>
        <p:spPr>
          <a:xfrm>
            <a:off x="4340314" y="300099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46" name="Flowchart: Connector 45"/>
          <p:cNvSpPr/>
          <p:nvPr/>
        </p:nvSpPr>
        <p:spPr>
          <a:xfrm>
            <a:off x="3126497" y="3872237"/>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47" name="Flowchart: Connector 46"/>
          <p:cNvSpPr/>
          <p:nvPr/>
        </p:nvSpPr>
        <p:spPr>
          <a:xfrm>
            <a:off x="3906565" y="457757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48" name="Flowchart: Connector 47"/>
          <p:cNvSpPr/>
          <p:nvPr/>
        </p:nvSpPr>
        <p:spPr>
          <a:xfrm>
            <a:off x="4290801" y="5055127"/>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49" name="Flowchart: Connector 48"/>
          <p:cNvSpPr/>
          <p:nvPr/>
        </p:nvSpPr>
        <p:spPr>
          <a:xfrm>
            <a:off x="4359017" y="262830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50" name="Flowchart: Connector 49"/>
          <p:cNvSpPr/>
          <p:nvPr/>
        </p:nvSpPr>
        <p:spPr>
          <a:xfrm>
            <a:off x="3384822" y="32952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51" name="Flowchart: Connector 50"/>
          <p:cNvSpPr/>
          <p:nvPr/>
        </p:nvSpPr>
        <p:spPr>
          <a:xfrm>
            <a:off x="4087753" y="350704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52" name="Flowchart: Connector 51"/>
          <p:cNvSpPr/>
          <p:nvPr/>
        </p:nvSpPr>
        <p:spPr>
          <a:xfrm>
            <a:off x="3699325" y="306240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53" name="Flowchart: Connector 52"/>
          <p:cNvSpPr/>
          <p:nvPr/>
        </p:nvSpPr>
        <p:spPr>
          <a:xfrm>
            <a:off x="4548618" y="29225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54" name="Flowchart: Connector 53"/>
          <p:cNvSpPr/>
          <p:nvPr/>
        </p:nvSpPr>
        <p:spPr>
          <a:xfrm>
            <a:off x="3357379" y="462912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55" name="Flowchart: Connector 54"/>
          <p:cNvSpPr/>
          <p:nvPr/>
        </p:nvSpPr>
        <p:spPr>
          <a:xfrm>
            <a:off x="4722669" y="428236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56" name="Flowchart: Connector 55"/>
          <p:cNvSpPr/>
          <p:nvPr/>
        </p:nvSpPr>
        <p:spPr>
          <a:xfrm>
            <a:off x="3385954" y="251136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57" name="Flowchart: Connector 56"/>
          <p:cNvSpPr/>
          <p:nvPr/>
        </p:nvSpPr>
        <p:spPr>
          <a:xfrm>
            <a:off x="4031802" y="5575687"/>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58" name="Flowchart: Connector 57"/>
          <p:cNvSpPr/>
          <p:nvPr/>
        </p:nvSpPr>
        <p:spPr>
          <a:xfrm>
            <a:off x="3871729" y="401110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59" name="Flowchart: Connector 58"/>
          <p:cNvSpPr/>
          <p:nvPr/>
        </p:nvSpPr>
        <p:spPr>
          <a:xfrm>
            <a:off x="4414626" y="45703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60" name="Flowchart: Connector 59"/>
          <p:cNvSpPr/>
          <p:nvPr/>
        </p:nvSpPr>
        <p:spPr>
          <a:xfrm>
            <a:off x="4484544" y="36564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61" name="Flowchart: Connector 60"/>
          <p:cNvSpPr/>
          <p:nvPr/>
        </p:nvSpPr>
        <p:spPr>
          <a:xfrm>
            <a:off x="4627419" y="325674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62" name="Flowchart: Connector 61"/>
          <p:cNvSpPr/>
          <p:nvPr/>
        </p:nvSpPr>
        <p:spPr>
          <a:xfrm>
            <a:off x="3414529" y="4168833"/>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63" name="Flowchart: Connector 62"/>
          <p:cNvSpPr/>
          <p:nvPr/>
        </p:nvSpPr>
        <p:spPr>
          <a:xfrm>
            <a:off x="4019954" y="486681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64" name="Flowchart: Connector 63"/>
          <p:cNvSpPr/>
          <p:nvPr/>
        </p:nvSpPr>
        <p:spPr>
          <a:xfrm>
            <a:off x="4752946" y="5112277"/>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65" name="Flowchart: Connector 64"/>
          <p:cNvSpPr/>
          <p:nvPr/>
        </p:nvSpPr>
        <p:spPr>
          <a:xfrm>
            <a:off x="4145152" y="305523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66" name="Flowchart: Connector 65"/>
          <p:cNvSpPr/>
          <p:nvPr/>
        </p:nvSpPr>
        <p:spPr>
          <a:xfrm>
            <a:off x="4401656" y="4243817"/>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67" name="Flowchart: Connector 66"/>
          <p:cNvSpPr/>
          <p:nvPr/>
        </p:nvSpPr>
        <p:spPr>
          <a:xfrm>
            <a:off x="4055003" y="388095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68" name="Flowchart: Connector 67"/>
          <p:cNvSpPr/>
          <p:nvPr/>
        </p:nvSpPr>
        <p:spPr>
          <a:xfrm>
            <a:off x="3097922" y="3496689"/>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69" name="Flowchart: Connector 68"/>
          <p:cNvSpPr/>
          <p:nvPr/>
        </p:nvSpPr>
        <p:spPr>
          <a:xfrm>
            <a:off x="3545297" y="481443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70" name="Flowchart: Connector 69"/>
          <p:cNvSpPr/>
          <p:nvPr/>
        </p:nvSpPr>
        <p:spPr>
          <a:xfrm>
            <a:off x="3662179" y="502655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71" name="Flowchart: Connector 70"/>
          <p:cNvSpPr/>
          <p:nvPr/>
        </p:nvSpPr>
        <p:spPr>
          <a:xfrm>
            <a:off x="4875069" y="443476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72" name="Flowchart: Connector 71"/>
          <p:cNvSpPr/>
          <p:nvPr/>
        </p:nvSpPr>
        <p:spPr>
          <a:xfrm>
            <a:off x="3409404" y="300623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73" name="Flowchart: Connector 72"/>
          <p:cNvSpPr/>
          <p:nvPr/>
        </p:nvSpPr>
        <p:spPr>
          <a:xfrm>
            <a:off x="4846494" y="29225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74" name="Flowchart: Connector 73"/>
          <p:cNvSpPr/>
          <p:nvPr/>
        </p:nvSpPr>
        <p:spPr>
          <a:xfrm>
            <a:off x="3685333" y="378752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75" name="Flowchart: Connector 74"/>
          <p:cNvSpPr/>
          <p:nvPr/>
        </p:nvSpPr>
        <p:spPr>
          <a:xfrm>
            <a:off x="4567026" y="47227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76" name="Flowchart: Connector 75"/>
          <p:cNvSpPr/>
          <p:nvPr/>
        </p:nvSpPr>
        <p:spPr>
          <a:xfrm>
            <a:off x="4636944" y="38088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77" name="Flowchart: Connector 76"/>
          <p:cNvSpPr/>
          <p:nvPr/>
        </p:nvSpPr>
        <p:spPr>
          <a:xfrm>
            <a:off x="5459037" y="300525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78" name="Flowchart: Connector 77"/>
          <p:cNvSpPr/>
          <p:nvPr/>
        </p:nvSpPr>
        <p:spPr>
          <a:xfrm>
            <a:off x="5068512" y="518688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79" name="Flowchart: Connector 78"/>
          <p:cNvSpPr/>
          <p:nvPr/>
        </p:nvSpPr>
        <p:spPr>
          <a:xfrm>
            <a:off x="5278062" y="31819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80" name="Flowchart: Connector 79"/>
          <p:cNvSpPr/>
          <p:nvPr/>
        </p:nvSpPr>
        <p:spPr>
          <a:xfrm>
            <a:off x="4694094" y="27701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81" name="Flowchart: Connector 80"/>
          <p:cNvSpPr/>
          <p:nvPr/>
        </p:nvSpPr>
        <p:spPr>
          <a:xfrm>
            <a:off x="5220912" y="361547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82" name="Flowchart: Connector 81"/>
          <p:cNvSpPr/>
          <p:nvPr/>
        </p:nvSpPr>
        <p:spPr>
          <a:xfrm>
            <a:off x="5056044" y="273188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83" name="Flowchart: Connector 82"/>
          <p:cNvSpPr/>
          <p:nvPr/>
        </p:nvSpPr>
        <p:spPr>
          <a:xfrm>
            <a:off x="3877990" y="240177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84" name="Flowchart: Connector 83"/>
          <p:cNvSpPr/>
          <p:nvPr/>
        </p:nvSpPr>
        <p:spPr>
          <a:xfrm>
            <a:off x="4846494" y="29225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85" name="Flowchart: Connector 84"/>
          <p:cNvSpPr/>
          <p:nvPr/>
        </p:nvSpPr>
        <p:spPr>
          <a:xfrm>
            <a:off x="4636944" y="38088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86" name="Flowchart: Connector 85"/>
          <p:cNvSpPr/>
          <p:nvPr/>
        </p:nvSpPr>
        <p:spPr>
          <a:xfrm>
            <a:off x="4454267" y="326483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87" name="Flowchart: Connector 86"/>
          <p:cNvSpPr/>
          <p:nvPr/>
        </p:nvSpPr>
        <p:spPr>
          <a:xfrm>
            <a:off x="4511417" y="278070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88" name="Flowchart: Connector 87"/>
          <p:cNvSpPr/>
          <p:nvPr/>
        </p:nvSpPr>
        <p:spPr>
          <a:xfrm>
            <a:off x="4240153" y="365944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89" name="Flowchart: Connector 88"/>
          <p:cNvSpPr/>
          <p:nvPr/>
        </p:nvSpPr>
        <p:spPr>
          <a:xfrm>
            <a:off x="4285410" y="477994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90" name="Flowchart: Connector 89"/>
          <p:cNvSpPr/>
          <p:nvPr/>
        </p:nvSpPr>
        <p:spPr>
          <a:xfrm>
            <a:off x="4230877" y="532650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91" name="Flowchart: Connector 90"/>
          <p:cNvSpPr/>
          <p:nvPr/>
        </p:nvSpPr>
        <p:spPr>
          <a:xfrm>
            <a:off x="3443573" y="387765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92" name="Flowchart: Connector 91"/>
          <p:cNvSpPr/>
          <p:nvPr/>
        </p:nvSpPr>
        <p:spPr>
          <a:xfrm>
            <a:off x="4492714" y="344178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93" name="Flowchart: Connector 92"/>
          <p:cNvSpPr/>
          <p:nvPr/>
        </p:nvSpPr>
        <p:spPr>
          <a:xfrm>
            <a:off x="4913963" y="325674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94" name="Flowchart: Connector 93"/>
          <p:cNvSpPr/>
          <p:nvPr/>
        </p:nvSpPr>
        <p:spPr>
          <a:xfrm>
            <a:off x="4774517" y="481124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95" name="Flowchart: Connector 94"/>
          <p:cNvSpPr/>
          <p:nvPr/>
        </p:nvSpPr>
        <p:spPr>
          <a:xfrm>
            <a:off x="4968617" y="359582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04" name="Flowchart: Connector 103"/>
          <p:cNvSpPr/>
          <p:nvPr/>
        </p:nvSpPr>
        <p:spPr>
          <a:xfrm>
            <a:off x="3851189" y="280137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05" name="Flowchart: Connector 104"/>
          <p:cNvSpPr/>
          <p:nvPr/>
        </p:nvSpPr>
        <p:spPr>
          <a:xfrm>
            <a:off x="3822614" y="340914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06" name="Flowchart: Connector 105"/>
          <p:cNvSpPr/>
          <p:nvPr/>
        </p:nvSpPr>
        <p:spPr>
          <a:xfrm>
            <a:off x="3506195" y="297667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07" name="Flowchart: Connector 106"/>
          <p:cNvSpPr/>
          <p:nvPr/>
        </p:nvSpPr>
        <p:spPr>
          <a:xfrm>
            <a:off x="4019954" y="2752129"/>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08" name="Flowchart: Connector 107"/>
          <p:cNvSpPr/>
          <p:nvPr/>
        </p:nvSpPr>
        <p:spPr>
          <a:xfrm>
            <a:off x="4087753" y="32338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09" name="Flowchart: Connector 108"/>
          <p:cNvSpPr/>
          <p:nvPr/>
        </p:nvSpPr>
        <p:spPr>
          <a:xfrm>
            <a:off x="4087753" y="32338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10" name="Flowchart: Connector 109"/>
          <p:cNvSpPr/>
          <p:nvPr/>
        </p:nvSpPr>
        <p:spPr>
          <a:xfrm>
            <a:off x="3906778" y="359418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11" name="Flowchart: Connector 110"/>
          <p:cNvSpPr/>
          <p:nvPr/>
        </p:nvSpPr>
        <p:spPr>
          <a:xfrm>
            <a:off x="4087753" y="32338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12" name="Flowchart: Connector 111"/>
          <p:cNvSpPr/>
          <p:nvPr/>
        </p:nvSpPr>
        <p:spPr>
          <a:xfrm>
            <a:off x="4087753" y="32338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13" name="Flowchart: Connector 112"/>
          <p:cNvSpPr/>
          <p:nvPr/>
        </p:nvSpPr>
        <p:spPr>
          <a:xfrm>
            <a:off x="3250322" y="3649089"/>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14" name="Flowchart: Connector 113"/>
          <p:cNvSpPr/>
          <p:nvPr/>
        </p:nvSpPr>
        <p:spPr>
          <a:xfrm>
            <a:off x="3040725" y="285285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19" name="Flowchart: Connector 118"/>
          <p:cNvSpPr/>
          <p:nvPr/>
        </p:nvSpPr>
        <p:spPr>
          <a:xfrm>
            <a:off x="5582862" y="374463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20" name="Flowchart: Connector 119"/>
          <p:cNvSpPr/>
          <p:nvPr/>
        </p:nvSpPr>
        <p:spPr>
          <a:xfrm>
            <a:off x="5373312" y="397620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21" name="Flowchart: Connector 120"/>
          <p:cNvSpPr/>
          <p:nvPr/>
        </p:nvSpPr>
        <p:spPr>
          <a:xfrm>
            <a:off x="5338141" y="449999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22" name="Flowchart: Connector 121"/>
          <p:cNvSpPr/>
          <p:nvPr/>
        </p:nvSpPr>
        <p:spPr>
          <a:xfrm>
            <a:off x="4703341" y="434137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23" name="Flowchart: Connector 122"/>
          <p:cNvSpPr/>
          <p:nvPr/>
        </p:nvSpPr>
        <p:spPr>
          <a:xfrm>
            <a:off x="5278062" y="31819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24" name="Flowchart: Connector 123"/>
          <p:cNvSpPr/>
          <p:nvPr/>
        </p:nvSpPr>
        <p:spPr>
          <a:xfrm>
            <a:off x="4694094" y="27701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25" name="Flowchart: Connector 124"/>
          <p:cNvSpPr/>
          <p:nvPr/>
        </p:nvSpPr>
        <p:spPr>
          <a:xfrm>
            <a:off x="4354702" y="4378383"/>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26" name="Flowchart: Connector 125"/>
          <p:cNvSpPr/>
          <p:nvPr/>
        </p:nvSpPr>
        <p:spPr>
          <a:xfrm>
            <a:off x="4077104" y="449168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27" name="Flowchart: Connector 126"/>
          <p:cNvSpPr/>
          <p:nvPr/>
        </p:nvSpPr>
        <p:spPr>
          <a:xfrm>
            <a:off x="5220912" y="361547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28" name="Flowchart: Connector 127"/>
          <p:cNvSpPr/>
          <p:nvPr/>
        </p:nvSpPr>
        <p:spPr>
          <a:xfrm>
            <a:off x="5056044" y="273188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29" name="Flowchart: Connector 128"/>
          <p:cNvSpPr/>
          <p:nvPr/>
        </p:nvSpPr>
        <p:spPr>
          <a:xfrm>
            <a:off x="4019954" y="2752129"/>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30" name="Flowchart: Connector 129"/>
          <p:cNvSpPr/>
          <p:nvPr/>
        </p:nvSpPr>
        <p:spPr>
          <a:xfrm>
            <a:off x="4497642" y="390406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31" name="Flowchart: Connector 130"/>
          <p:cNvSpPr/>
          <p:nvPr/>
        </p:nvSpPr>
        <p:spPr>
          <a:xfrm>
            <a:off x="4087753" y="32338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32" name="Flowchart: Connector 131"/>
          <p:cNvSpPr/>
          <p:nvPr/>
        </p:nvSpPr>
        <p:spPr>
          <a:xfrm>
            <a:off x="5151105" y="414158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33" name="Flowchart: Connector 132"/>
          <p:cNvSpPr/>
          <p:nvPr/>
        </p:nvSpPr>
        <p:spPr>
          <a:xfrm>
            <a:off x="4875069" y="443476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34" name="Flowchart: Connector 133"/>
          <p:cNvSpPr/>
          <p:nvPr/>
        </p:nvSpPr>
        <p:spPr>
          <a:xfrm>
            <a:off x="4087753" y="32338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35" name="Flowchart: Connector 134"/>
          <p:cNvSpPr/>
          <p:nvPr/>
        </p:nvSpPr>
        <p:spPr>
          <a:xfrm>
            <a:off x="4846494" y="29225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36" name="Flowchart: Connector 135"/>
          <p:cNvSpPr/>
          <p:nvPr/>
        </p:nvSpPr>
        <p:spPr>
          <a:xfrm>
            <a:off x="4024129" y="416350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37" name="Flowchart: Connector 136"/>
          <p:cNvSpPr/>
          <p:nvPr/>
        </p:nvSpPr>
        <p:spPr>
          <a:xfrm>
            <a:off x="4636944" y="38088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38" name="Flowchart: Connector 137"/>
          <p:cNvSpPr/>
          <p:nvPr/>
        </p:nvSpPr>
        <p:spPr>
          <a:xfrm>
            <a:off x="4492714" y="315339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39" name="Flowchart: Connector 138"/>
          <p:cNvSpPr/>
          <p:nvPr/>
        </p:nvSpPr>
        <p:spPr>
          <a:xfrm>
            <a:off x="4511417" y="278070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40" name="Flowchart: Connector 139"/>
          <p:cNvSpPr/>
          <p:nvPr/>
        </p:nvSpPr>
        <p:spPr>
          <a:xfrm>
            <a:off x="4326127" y="3591887"/>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41" name="Flowchart: Connector 140"/>
          <p:cNvSpPr/>
          <p:nvPr/>
        </p:nvSpPr>
        <p:spPr>
          <a:xfrm>
            <a:off x="4087753" y="32338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42" name="Flowchart: Connector 141"/>
          <p:cNvSpPr/>
          <p:nvPr/>
        </p:nvSpPr>
        <p:spPr>
          <a:xfrm>
            <a:off x="4602214" y="228622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43" name="Flowchart: Connector 142"/>
          <p:cNvSpPr/>
          <p:nvPr/>
        </p:nvSpPr>
        <p:spPr>
          <a:xfrm>
            <a:off x="4875069" y="443476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44" name="Flowchart: Connector 143"/>
          <p:cNvSpPr/>
          <p:nvPr/>
        </p:nvSpPr>
        <p:spPr>
          <a:xfrm>
            <a:off x="4024129" y="416350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45" name="Flowchart: Connector 144"/>
          <p:cNvSpPr/>
          <p:nvPr/>
        </p:nvSpPr>
        <p:spPr>
          <a:xfrm>
            <a:off x="4636944" y="38088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46" name="Flowchart: Connector 145"/>
          <p:cNvSpPr/>
          <p:nvPr/>
        </p:nvSpPr>
        <p:spPr>
          <a:xfrm>
            <a:off x="4779819" y="340914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47" name="Flowchart: Connector 146"/>
          <p:cNvSpPr/>
          <p:nvPr/>
        </p:nvSpPr>
        <p:spPr>
          <a:xfrm>
            <a:off x="4492714" y="344178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48" name="Flowchart: Connector 147"/>
          <p:cNvSpPr/>
          <p:nvPr/>
        </p:nvSpPr>
        <p:spPr>
          <a:xfrm>
            <a:off x="4554056" y="4396217"/>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49" name="Flowchart: Connector 148"/>
          <p:cNvSpPr/>
          <p:nvPr/>
        </p:nvSpPr>
        <p:spPr>
          <a:xfrm>
            <a:off x="4207403" y="403335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50" name="Flowchart: Connector 149"/>
          <p:cNvSpPr/>
          <p:nvPr/>
        </p:nvSpPr>
        <p:spPr>
          <a:xfrm>
            <a:off x="4913963" y="325674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51" name="Flowchart: Connector 150"/>
          <p:cNvSpPr/>
          <p:nvPr/>
        </p:nvSpPr>
        <p:spPr>
          <a:xfrm>
            <a:off x="4998894" y="30749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52" name="Flowchart: Connector 151"/>
          <p:cNvSpPr/>
          <p:nvPr/>
        </p:nvSpPr>
        <p:spPr>
          <a:xfrm>
            <a:off x="4789344" y="39612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53" name="Flowchart: Connector 152"/>
          <p:cNvSpPr/>
          <p:nvPr/>
        </p:nvSpPr>
        <p:spPr>
          <a:xfrm>
            <a:off x="4968617" y="359582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54" name="Flowchart: Connector 153"/>
          <p:cNvSpPr/>
          <p:nvPr/>
        </p:nvSpPr>
        <p:spPr>
          <a:xfrm>
            <a:off x="5430462" y="33343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55" name="Flowchart: Connector 154"/>
          <p:cNvSpPr/>
          <p:nvPr/>
        </p:nvSpPr>
        <p:spPr>
          <a:xfrm>
            <a:off x="4846494" y="29225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56" name="Flowchart: Connector 155"/>
          <p:cNvSpPr/>
          <p:nvPr/>
        </p:nvSpPr>
        <p:spPr>
          <a:xfrm>
            <a:off x="5373312" y="376787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57" name="Flowchart: Connector 156"/>
          <p:cNvSpPr/>
          <p:nvPr/>
        </p:nvSpPr>
        <p:spPr>
          <a:xfrm>
            <a:off x="5208444" y="288428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58" name="Flowchart: Connector 157"/>
          <p:cNvSpPr/>
          <p:nvPr/>
        </p:nvSpPr>
        <p:spPr>
          <a:xfrm>
            <a:off x="4030390" y="255417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59" name="Flowchart: Connector 158"/>
          <p:cNvSpPr/>
          <p:nvPr/>
        </p:nvSpPr>
        <p:spPr>
          <a:xfrm>
            <a:off x="4998894" y="30749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60" name="Flowchart: Connector 159"/>
          <p:cNvSpPr/>
          <p:nvPr/>
        </p:nvSpPr>
        <p:spPr>
          <a:xfrm>
            <a:off x="4789344" y="39612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61" name="Flowchart: Connector 160"/>
          <p:cNvSpPr/>
          <p:nvPr/>
        </p:nvSpPr>
        <p:spPr>
          <a:xfrm>
            <a:off x="4606667" y="341723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62" name="Flowchart: Connector 161"/>
          <p:cNvSpPr/>
          <p:nvPr/>
        </p:nvSpPr>
        <p:spPr>
          <a:xfrm>
            <a:off x="4663817" y="293310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63" name="Flowchart: Connector 162"/>
          <p:cNvSpPr/>
          <p:nvPr/>
        </p:nvSpPr>
        <p:spPr>
          <a:xfrm>
            <a:off x="5418444" y="355832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64" name="Flowchart: Connector 163"/>
          <p:cNvSpPr/>
          <p:nvPr/>
        </p:nvSpPr>
        <p:spPr>
          <a:xfrm>
            <a:off x="4920887" y="3796453"/>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65" name="Flowchart: Connector 164"/>
          <p:cNvSpPr/>
          <p:nvPr/>
        </p:nvSpPr>
        <p:spPr>
          <a:xfrm>
            <a:off x="4645114" y="359418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66" name="Flowchart: Connector 165"/>
          <p:cNvSpPr/>
          <p:nvPr/>
        </p:nvSpPr>
        <p:spPr>
          <a:xfrm>
            <a:off x="5208255" y="2527593"/>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67" name="Flowchart: Connector 166"/>
          <p:cNvSpPr/>
          <p:nvPr/>
        </p:nvSpPr>
        <p:spPr>
          <a:xfrm>
            <a:off x="5121017" y="374822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68" name="Flowchart: Connector 167"/>
          <p:cNvSpPr/>
          <p:nvPr/>
        </p:nvSpPr>
        <p:spPr>
          <a:xfrm>
            <a:off x="4225909" y="244186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69" name="Flowchart: Connector 168"/>
          <p:cNvSpPr/>
          <p:nvPr/>
        </p:nvSpPr>
        <p:spPr>
          <a:xfrm>
            <a:off x="4240153" y="33862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70" name="Flowchart: Connector 169"/>
          <p:cNvSpPr/>
          <p:nvPr/>
        </p:nvSpPr>
        <p:spPr>
          <a:xfrm>
            <a:off x="4240153" y="33862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71" name="Flowchart: Connector 170"/>
          <p:cNvSpPr/>
          <p:nvPr/>
        </p:nvSpPr>
        <p:spPr>
          <a:xfrm>
            <a:off x="3719329" y="348660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72" name="Flowchart: Connector 171"/>
          <p:cNvSpPr/>
          <p:nvPr/>
        </p:nvSpPr>
        <p:spPr>
          <a:xfrm>
            <a:off x="4240153" y="33862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73" name="Flowchart: Connector 172"/>
          <p:cNvSpPr/>
          <p:nvPr/>
        </p:nvSpPr>
        <p:spPr>
          <a:xfrm>
            <a:off x="4340314" y="320234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74" name="Flowchart: Connector 173"/>
          <p:cNvSpPr/>
          <p:nvPr/>
        </p:nvSpPr>
        <p:spPr>
          <a:xfrm>
            <a:off x="5373312" y="397620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75" name="Flowchart: Connector 174"/>
          <p:cNvSpPr/>
          <p:nvPr/>
        </p:nvSpPr>
        <p:spPr>
          <a:xfrm>
            <a:off x="5338141" y="449999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76" name="Flowchart: Connector 175"/>
          <p:cNvSpPr/>
          <p:nvPr/>
        </p:nvSpPr>
        <p:spPr>
          <a:xfrm>
            <a:off x="4817919" y="422379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77" name="Flowchart: Connector 176"/>
          <p:cNvSpPr/>
          <p:nvPr/>
        </p:nvSpPr>
        <p:spPr>
          <a:xfrm>
            <a:off x="5278062" y="31819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78" name="Flowchart: Connector 177"/>
          <p:cNvSpPr/>
          <p:nvPr/>
        </p:nvSpPr>
        <p:spPr>
          <a:xfrm>
            <a:off x="4694094" y="27701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79" name="Flowchart: Connector 178"/>
          <p:cNvSpPr/>
          <p:nvPr/>
        </p:nvSpPr>
        <p:spPr>
          <a:xfrm>
            <a:off x="5220912" y="361547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80" name="Flowchart: Connector 179"/>
          <p:cNvSpPr/>
          <p:nvPr/>
        </p:nvSpPr>
        <p:spPr>
          <a:xfrm>
            <a:off x="4968617" y="278070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81" name="Flowchart: Connector 180"/>
          <p:cNvSpPr/>
          <p:nvPr/>
        </p:nvSpPr>
        <p:spPr>
          <a:xfrm>
            <a:off x="5151105" y="414158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82" name="Flowchart: Connector 181"/>
          <p:cNvSpPr/>
          <p:nvPr/>
        </p:nvSpPr>
        <p:spPr>
          <a:xfrm>
            <a:off x="4875069" y="443476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83" name="Flowchart: Connector 182"/>
          <p:cNvSpPr/>
          <p:nvPr/>
        </p:nvSpPr>
        <p:spPr>
          <a:xfrm>
            <a:off x="4846494" y="29225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84" name="Flowchart: Connector 183"/>
          <p:cNvSpPr/>
          <p:nvPr/>
        </p:nvSpPr>
        <p:spPr>
          <a:xfrm>
            <a:off x="4636944" y="38088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85" name="Flowchart: Connector 184"/>
          <p:cNvSpPr/>
          <p:nvPr/>
        </p:nvSpPr>
        <p:spPr>
          <a:xfrm>
            <a:off x="4701018" y="30749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86" name="Flowchart: Connector 185"/>
          <p:cNvSpPr/>
          <p:nvPr/>
        </p:nvSpPr>
        <p:spPr>
          <a:xfrm>
            <a:off x="4875069" y="443476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87" name="Flowchart: Connector 186"/>
          <p:cNvSpPr/>
          <p:nvPr/>
        </p:nvSpPr>
        <p:spPr>
          <a:xfrm>
            <a:off x="4636944" y="38088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88" name="Flowchart: Connector 187"/>
          <p:cNvSpPr/>
          <p:nvPr/>
        </p:nvSpPr>
        <p:spPr>
          <a:xfrm>
            <a:off x="4779819" y="340914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89" name="Flowchart: Connector 188"/>
          <p:cNvSpPr/>
          <p:nvPr/>
        </p:nvSpPr>
        <p:spPr>
          <a:xfrm>
            <a:off x="4913963" y="325674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90" name="Flowchart: Connector 189"/>
          <p:cNvSpPr/>
          <p:nvPr/>
        </p:nvSpPr>
        <p:spPr>
          <a:xfrm>
            <a:off x="5027469" y="458716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91" name="Flowchart: Connector 190"/>
          <p:cNvSpPr/>
          <p:nvPr/>
        </p:nvSpPr>
        <p:spPr>
          <a:xfrm>
            <a:off x="4998894" y="30749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92" name="Flowchart: Connector 191"/>
          <p:cNvSpPr/>
          <p:nvPr/>
        </p:nvSpPr>
        <p:spPr>
          <a:xfrm>
            <a:off x="4789344" y="39612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93" name="Flowchart: Connector 192"/>
          <p:cNvSpPr/>
          <p:nvPr/>
        </p:nvSpPr>
        <p:spPr>
          <a:xfrm>
            <a:off x="5611437" y="315765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94" name="Flowchart: Connector 193"/>
          <p:cNvSpPr/>
          <p:nvPr/>
        </p:nvSpPr>
        <p:spPr>
          <a:xfrm>
            <a:off x="5430462" y="33343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95" name="Flowchart: Connector 194"/>
          <p:cNvSpPr/>
          <p:nvPr/>
        </p:nvSpPr>
        <p:spPr>
          <a:xfrm>
            <a:off x="4846494" y="29225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96" name="Flowchart: Connector 195"/>
          <p:cNvSpPr/>
          <p:nvPr/>
        </p:nvSpPr>
        <p:spPr>
          <a:xfrm>
            <a:off x="5373312" y="376787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97" name="Flowchart: Connector 196"/>
          <p:cNvSpPr/>
          <p:nvPr/>
        </p:nvSpPr>
        <p:spPr>
          <a:xfrm>
            <a:off x="5208444" y="288428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98" name="Flowchart: Connector 197"/>
          <p:cNvSpPr/>
          <p:nvPr/>
        </p:nvSpPr>
        <p:spPr>
          <a:xfrm>
            <a:off x="4998894" y="30749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199" name="Flowchart: Connector 198"/>
          <p:cNvSpPr/>
          <p:nvPr/>
        </p:nvSpPr>
        <p:spPr>
          <a:xfrm>
            <a:off x="4789344" y="39612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00" name="Flowchart: Connector 199"/>
          <p:cNvSpPr/>
          <p:nvPr/>
        </p:nvSpPr>
        <p:spPr>
          <a:xfrm>
            <a:off x="4606667" y="341723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01" name="Flowchart: Connector 200"/>
          <p:cNvSpPr/>
          <p:nvPr/>
        </p:nvSpPr>
        <p:spPr>
          <a:xfrm>
            <a:off x="4663817" y="293310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02" name="Flowchart: Connector 201"/>
          <p:cNvSpPr/>
          <p:nvPr/>
        </p:nvSpPr>
        <p:spPr>
          <a:xfrm>
            <a:off x="4920887" y="3796453"/>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03" name="Flowchart: Connector 202"/>
          <p:cNvSpPr/>
          <p:nvPr/>
        </p:nvSpPr>
        <p:spPr>
          <a:xfrm>
            <a:off x="4645114" y="359418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04" name="Flowchart: Connector 203"/>
          <p:cNvSpPr/>
          <p:nvPr/>
        </p:nvSpPr>
        <p:spPr>
          <a:xfrm>
            <a:off x="5066363" y="340914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05" name="Flowchart: Connector 204"/>
          <p:cNvSpPr/>
          <p:nvPr/>
        </p:nvSpPr>
        <p:spPr>
          <a:xfrm>
            <a:off x="5121017" y="374822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06" name="Flowchart: Connector 205"/>
          <p:cNvSpPr/>
          <p:nvPr/>
        </p:nvSpPr>
        <p:spPr>
          <a:xfrm>
            <a:off x="5251172" y="475295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07" name="Flowchart: Connector 206"/>
          <p:cNvSpPr/>
          <p:nvPr/>
        </p:nvSpPr>
        <p:spPr>
          <a:xfrm>
            <a:off x="5525712" y="4128601"/>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08" name="Flowchart: Connector 207"/>
          <p:cNvSpPr/>
          <p:nvPr/>
        </p:nvSpPr>
        <p:spPr>
          <a:xfrm>
            <a:off x="5490541" y="465239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09" name="Flowchart: Connector 208"/>
          <p:cNvSpPr/>
          <p:nvPr/>
        </p:nvSpPr>
        <p:spPr>
          <a:xfrm>
            <a:off x="4933141" y="435919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10" name="Flowchart: Connector 209"/>
          <p:cNvSpPr/>
          <p:nvPr/>
        </p:nvSpPr>
        <p:spPr>
          <a:xfrm>
            <a:off x="5430462" y="33343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11" name="Flowchart: Connector 210"/>
          <p:cNvSpPr/>
          <p:nvPr/>
        </p:nvSpPr>
        <p:spPr>
          <a:xfrm>
            <a:off x="4846494" y="29225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12" name="Flowchart: Connector 211"/>
          <p:cNvSpPr/>
          <p:nvPr/>
        </p:nvSpPr>
        <p:spPr>
          <a:xfrm>
            <a:off x="5373312" y="376787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13" name="Flowchart: Connector 212"/>
          <p:cNvSpPr/>
          <p:nvPr/>
        </p:nvSpPr>
        <p:spPr>
          <a:xfrm>
            <a:off x="5208444" y="288428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14" name="Flowchart: Connector 213"/>
          <p:cNvSpPr/>
          <p:nvPr/>
        </p:nvSpPr>
        <p:spPr>
          <a:xfrm>
            <a:off x="4932219" y="3430603"/>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15" name="Flowchart: Connector 214"/>
          <p:cNvSpPr/>
          <p:nvPr/>
        </p:nvSpPr>
        <p:spPr>
          <a:xfrm>
            <a:off x="5303505" y="4293982"/>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16" name="Flowchart: Connector 215"/>
          <p:cNvSpPr/>
          <p:nvPr/>
        </p:nvSpPr>
        <p:spPr>
          <a:xfrm>
            <a:off x="5027469" y="458716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17" name="Flowchart: Connector 216"/>
          <p:cNvSpPr/>
          <p:nvPr/>
        </p:nvSpPr>
        <p:spPr>
          <a:xfrm>
            <a:off x="4998894" y="30749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18" name="Flowchart: Connector 217"/>
          <p:cNvSpPr/>
          <p:nvPr/>
        </p:nvSpPr>
        <p:spPr>
          <a:xfrm>
            <a:off x="4789344" y="39612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19" name="Flowchart: Connector 218"/>
          <p:cNvSpPr/>
          <p:nvPr/>
        </p:nvSpPr>
        <p:spPr>
          <a:xfrm>
            <a:off x="4684569" y="253993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20" name="Flowchart: Connector 219"/>
          <p:cNvSpPr/>
          <p:nvPr/>
        </p:nvSpPr>
        <p:spPr>
          <a:xfrm>
            <a:off x="4663817" y="293310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21" name="Flowchart: Connector 220"/>
          <p:cNvSpPr/>
          <p:nvPr/>
        </p:nvSpPr>
        <p:spPr>
          <a:xfrm>
            <a:off x="5027469" y="458716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22" name="Flowchart: Connector 221"/>
          <p:cNvSpPr/>
          <p:nvPr/>
        </p:nvSpPr>
        <p:spPr>
          <a:xfrm>
            <a:off x="4751244" y="409527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23" name="Flowchart: Connector 222"/>
          <p:cNvSpPr/>
          <p:nvPr/>
        </p:nvSpPr>
        <p:spPr>
          <a:xfrm>
            <a:off x="3600837" y="415710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24" name="Flowchart: Connector 223"/>
          <p:cNvSpPr/>
          <p:nvPr/>
        </p:nvSpPr>
        <p:spPr>
          <a:xfrm>
            <a:off x="4645114" y="359418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25" name="Flowchart: Connector 224"/>
          <p:cNvSpPr/>
          <p:nvPr/>
        </p:nvSpPr>
        <p:spPr>
          <a:xfrm>
            <a:off x="4706456" y="4548617"/>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26" name="Flowchart: Connector 225"/>
          <p:cNvSpPr/>
          <p:nvPr/>
        </p:nvSpPr>
        <p:spPr>
          <a:xfrm>
            <a:off x="5066363" y="340914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27" name="Flowchart: Connector 226"/>
          <p:cNvSpPr/>
          <p:nvPr/>
        </p:nvSpPr>
        <p:spPr>
          <a:xfrm>
            <a:off x="5151294" y="32273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28" name="Flowchart: Connector 227"/>
          <p:cNvSpPr/>
          <p:nvPr/>
        </p:nvSpPr>
        <p:spPr>
          <a:xfrm>
            <a:off x="4941744" y="41136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29" name="Flowchart: Connector 228"/>
          <p:cNvSpPr/>
          <p:nvPr/>
        </p:nvSpPr>
        <p:spPr>
          <a:xfrm>
            <a:off x="5121017" y="374822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30" name="Flowchart: Connector 229"/>
          <p:cNvSpPr/>
          <p:nvPr/>
        </p:nvSpPr>
        <p:spPr>
          <a:xfrm>
            <a:off x="5582862" y="348677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31" name="Flowchart: Connector 230"/>
          <p:cNvSpPr/>
          <p:nvPr/>
        </p:nvSpPr>
        <p:spPr>
          <a:xfrm>
            <a:off x="4998894" y="30749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32" name="Flowchart: Connector 231"/>
          <p:cNvSpPr/>
          <p:nvPr/>
        </p:nvSpPr>
        <p:spPr>
          <a:xfrm>
            <a:off x="5525712" y="392027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33" name="Flowchart: Connector 232"/>
          <p:cNvSpPr/>
          <p:nvPr/>
        </p:nvSpPr>
        <p:spPr>
          <a:xfrm>
            <a:off x="5360844" y="303668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34" name="Flowchart: Connector 233"/>
          <p:cNvSpPr/>
          <p:nvPr/>
        </p:nvSpPr>
        <p:spPr>
          <a:xfrm>
            <a:off x="5151294" y="322739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35" name="Flowchart: Connector 234"/>
          <p:cNvSpPr/>
          <p:nvPr/>
        </p:nvSpPr>
        <p:spPr>
          <a:xfrm>
            <a:off x="4941744" y="4113615"/>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36" name="Flowchart: Connector 235"/>
          <p:cNvSpPr/>
          <p:nvPr/>
        </p:nvSpPr>
        <p:spPr>
          <a:xfrm>
            <a:off x="4759067" y="3569636"/>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37" name="Flowchart: Connector 236"/>
          <p:cNvSpPr/>
          <p:nvPr/>
        </p:nvSpPr>
        <p:spPr>
          <a:xfrm>
            <a:off x="4816217" y="308550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38" name="Flowchart: Connector 237"/>
          <p:cNvSpPr/>
          <p:nvPr/>
        </p:nvSpPr>
        <p:spPr>
          <a:xfrm>
            <a:off x="4397464" y="2354724"/>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39" name="Flowchart: Connector 238"/>
          <p:cNvSpPr/>
          <p:nvPr/>
        </p:nvSpPr>
        <p:spPr>
          <a:xfrm>
            <a:off x="4935323" y="2373197"/>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40" name="Flowchart: Connector 239"/>
          <p:cNvSpPr/>
          <p:nvPr/>
        </p:nvSpPr>
        <p:spPr>
          <a:xfrm>
            <a:off x="4797514" y="3746588"/>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41" name="Flowchart: Connector 240"/>
          <p:cNvSpPr/>
          <p:nvPr/>
        </p:nvSpPr>
        <p:spPr>
          <a:xfrm>
            <a:off x="5360655" y="2679993"/>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42" name="Flowchart: Connector 241"/>
          <p:cNvSpPr/>
          <p:nvPr/>
        </p:nvSpPr>
        <p:spPr>
          <a:xfrm>
            <a:off x="5244074" y="3429620"/>
            <a:ext cx="57150" cy="571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graphicFrame>
        <p:nvGraphicFramePr>
          <p:cNvPr id="244" name="Diagram 243"/>
          <p:cNvGraphicFramePr/>
          <p:nvPr/>
        </p:nvGraphicFramePr>
        <p:xfrm>
          <a:off x="2178232" y="1996667"/>
          <a:ext cx="4495613" cy="44586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7" name="Left-Right Arrow 246"/>
          <p:cNvSpPr/>
          <p:nvPr/>
        </p:nvSpPr>
        <p:spPr>
          <a:xfrm rot="17252806">
            <a:off x="4575397" y="4600075"/>
            <a:ext cx="1216152" cy="310111"/>
          </a:xfrm>
          <a:prstGeom prst="lef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48" name="Left-Right Arrow 247"/>
          <p:cNvSpPr/>
          <p:nvPr/>
        </p:nvSpPr>
        <p:spPr>
          <a:xfrm>
            <a:off x="3422314" y="2845194"/>
            <a:ext cx="1216152" cy="310111"/>
          </a:xfrm>
          <a:prstGeom prst="lef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49" name="Left-Right Arrow 248"/>
          <p:cNvSpPr/>
          <p:nvPr/>
        </p:nvSpPr>
        <p:spPr>
          <a:xfrm rot="2827671">
            <a:off x="2787651" y="4748035"/>
            <a:ext cx="1216152" cy="310111"/>
          </a:xfrm>
          <a:prstGeom prst="lef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50" name="Right Arrow 249"/>
          <p:cNvSpPr/>
          <p:nvPr/>
        </p:nvSpPr>
        <p:spPr>
          <a:xfrm rot="19480908">
            <a:off x="1273446" y="5544087"/>
            <a:ext cx="1234067" cy="61578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ZA" sz="2000" dirty="0">
                <a:solidFill>
                  <a:prstClr val="white"/>
                </a:solidFill>
              </a:rPr>
              <a:t>Shocks</a:t>
            </a:r>
          </a:p>
        </p:txBody>
      </p:sp>
      <p:sp>
        <p:nvSpPr>
          <p:cNvPr id="251" name="Left Arrow 250"/>
          <p:cNvSpPr/>
          <p:nvPr/>
        </p:nvSpPr>
        <p:spPr>
          <a:xfrm rot="18932586">
            <a:off x="5690324" y="1618391"/>
            <a:ext cx="1661258" cy="657256"/>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ZA" sz="2000" dirty="0">
                <a:solidFill>
                  <a:prstClr val="white"/>
                </a:solidFill>
              </a:rPr>
              <a:t>Intervention</a:t>
            </a:r>
          </a:p>
        </p:txBody>
      </p:sp>
      <p:sp>
        <p:nvSpPr>
          <p:cNvPr id="252" name="Left Arrow 251"/>
          <p:cNvSpPr/>
          <p:nvPr/>
        </p:nvSpPr>
        <p:spPr>
          <a:xfrm rot="2373182">
            <a:off x="6048457" y="5316981"/>
            <a:ext cx="1244020" cy="631712"/>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ZA" sz="2000" dirty="0">
                <a:solidFill>
                  <a:prstClr val="white"/>
                </a:solidFill>
              </a:rPr>
              <a:t>Legal</a:t>
            </a:r>
          </a:p>
        </p:txBody>
      </p:sp>
      <p:sp>
        <p:nvSpPr>
          <p:cNvPr id="253" name="TextBox 252"/>
          <p:cNvSpPr txBox="1"/>
          <p:nvPr/>
        </p:nvSpPr>
        <p:spPr>
          <a:xfrm>
            <a:off x="2362113" y="1531703"/>
            <a:ext cx="4243220" cy="369332"/>
          </a:xfrm>
          <a:prstGeom prst="rect">
            <a:avLst/>
          </a:prstGeom>
          <a:noFill/>
        </p:spPr>
        <p:txBody>
          <a:bodyPr wrap="square" rtlCol="0">
            <a:spAutoFit/>
          </a:bodyPr>
          <a:lstStyle/>
          <a:p>
            <a:pPr defTabSz="457200" fontAlgn="auto">
              <a:spcBef>
                <a:spcPts val="0"/>
              </a:spcBef>
              <a:spcAft>
                <a:spcPts val="0"/>
              </a:spcAft>
            </a:pPr>
            <a:r>
              <a:rPr lang="en-ZA" sz="1800" b="1" kern="0" dirty="0">
                <a:solidFill>
                  <a:srgbClr val="00308E"/>
                </a:solidFill>
                <a:latin typeface="Arial"/>
              </a:rPr>
              <a:t>Interconnected financial entities</a:t>
            </a:r>
            <a:endParaRPr lang="en-ZA" sz="1800" dirty="0">
              <a:solidFill>
                <a:prstClr val="black"/>
              </a:solidFill>
              <a:latin typeface="Calibri"/>
            </a:endParaRPr>
          </a:p>
        </p:txBody>
      </p:sp>
      <p:sp>
        <p:nvSpPr>
          <p:cNvPr id="3" name="Rectangle 2"/>
          <p:cNvSpPr/>
          <p:nvPr/>
        </p:nvSpPr>
        <p:spPr>
          <a:xfrm>
            <a:off x="1263178" y="1140150"/>
            <a:ext cx="5982612" cy="5337329"/>
          </a:xfrm>
          <a:prstGeom prst="rect">
            <a:avLst/>
          </a:prstGeom>
          <a:gradFill>
            <a:gsLst>
              <a:gs pos="100000">
                <a:schemeClr val="accent1">
                  <a:tint val="100000"/>
                  <a:shade val="100000"/>
                  <a:satMod val="130000"/>
                  <a:alpha val="0"/>
                  <a:lumMod val="77000"/>
                  <a:lumOff val="23000"/>
                </a:schemeClr>
              </a:gs>
              <a:gs pos="100000">
                <a:schemeClr val="accent1">
                  <a:tint val="50000"/>
                  <a:shade val="100000"/>
                  <a:satMod val="350000"/>
                </a:schemeClr>
              </a:gs>
            </a:gsLst>
          </a:gradFill>
          <a:ln w="34925"/>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5" name="TextBox 4"/>
          <p:cNvSpPr txBox="1"/>
          <p:nvPr/>
        </p:nvSpPr>
        <p:spPr>
          <a:xfrm rot="16200000">
            <a:off x="-948569" y="3263758"/>
            <a:ext cx="3657893" cy="584775"/>
          </a:xfrm>
          <a:prstGeom prst="rect">
            <a:avLst/>
          </a:prstGeom>
          <a:noFill/>
        </p:spPr>
        <p:txBody>
          <a:bodyPr wrap="square" rtlCol="0">
            <a:spAutoFit/>
          </a:bodyPr>
          <a:lstStyle/>
          <a:p>
            <a:pPr defTabSz="457200" fontAlgn="auto">
              <a:spcBef>
                <a:spcPts val="0"/>
              </a:spcBef>
              <a:spcAft>
                <a:spcPts val="0"/>
              </a:spcAft>
            </a:pPr>
            <a:r>
              <a:rPr lang="en-ZA" sz="3200" b="1" dirty="0">
                <a:solidFill>
                  <a:srgbClr val="1F497D"/>
                </a:solidFill>
                <a:latin typeface="Calibri"/>
              </a:rPr>
              <a:t>Macro-environment</a:t>
            </a:r>
          </a:p>
        </p:txBody>
      </p:sp>
      <p:sp>
        <p:nvSpPr>
          <p:cNvPr id="6" name="Right Arrow 5"/>
          <p:cNvSpPr/>
          <p:nvPr/>
        </p:nvSpPr>
        <p:spPr>
          <a:xfrm>
            <a:off x="6301265" y="3112385"/>
            <a:ext cx="2686228" cy="1188582"/>
          </a:xfrm>
          <a:prstGeom prst="rightArrow">
            <a:avLst/>
          </a:prstGeom>
          <a:gradFill>
            <a:gsLst>
              <a:gs pos="100000">
                <a:schemeClr val="accent1">
                  <a:tint val="100000"/>
                  <a:shade val="100000"/>
                  <a:satMod val="130000"/>
                  <a:alpha val="27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7" name="TextBox 6"/>
          <p:cNvSpPr txBox="1"/>
          <p:nvPr/>
        </p:nvSpPr>
        <p:spPr>
          <a:xfrm>
            <a:off x="6512632" y="3463238"/>
            <a:ext cx="2191624" cy="461665"/>
          </a:xfrm>
          <a:prstGeom prst="rect">
            <a:avLst/>
          </a:prstGeom>
          <a:noFill/>
        </p:spPr>
        <p:txBody>
          <a:bodyPr wrap="square" rtlCol="0">
            <a:spAutoFit/>
          </a:bodyPr>
          <a:lstStyle/>
          <a:p>
            <a:pPr defTabSz="457200" fontAlgn="auto">
              <a:spcBef>
                <a:spcPts val="0"/>
              </a:spcBef>
              <a:spcAft>
                <a:spcPts val="0"/>
              </a:spcAft>
            </a:pPr>
            <a:r>
              <a:rPr lang="en-ZA" b="1" dirty="0">
                <a:solidFill>
                  <a:srgbClr val="1F497D"/>
                </a:solidFill>
                <a:latin typeface="Calibri"/>
              </a:rPr>
              <a:t>Time evolution</a:t>
            </a:r>
          </a:p>
        </p:txBody>
      </p:sp>
    </p:spTree>
    <p:extLst>
      <p:ext uri="{BB962C8B-B14F-4D97-AF65-F5344CB8AC3E}">
        <p14:creationId xmlns:p14="http://schemas.microsoft.com/office/powerpoint/2010/main" val="428783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4" grpId="0">
        <p:bldAsOne/>
      </p:bldGraphic>
      <p:bldP spid="247" grpId="0" animBg="1"/>
      <p:bldP spid="248" grpId="0" animBg="1"/>
      <p:bldP spid="249" grpId="0" animBg="1"/>
      <p:bldP spid="250" grpId="0" animBg="1"/>
      <p:bldP spid="251" grpId="0" animBg="1"/>
      <p:bldP spid="252" grpId="0" animBg="1"/>
      <p:bldP spid="3" grpId="0" animBg="1"/>
      <p:bldP spid="5" grpId="0"/>
      <p:bldP spid="6"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fontScale="90000"/>
          </a:bodyPr>
          <a:lstStyle/>
          <a:p>
            <a:r>
              <a:rPr lang="en-ZA" altLang="en-US" sz="4000" dirty="0"/>
              <a:t>Approach 1: Bank networks and shock propagation (simulation-based)</a:t>
            </a:r>
            <a:endParaRPr lang="en-US" altLang="en-US" sz="4000" dirty="0"/>
          </a:p>
        </p:txBody>
      </p:sp>
      <p:pic>
        <p:nvPicPr>
          <p:cNvPr id="6" name="Picture 5"/>
          <p:cNvPicPr>
            <a:picLocks noChangeAspect="1"/>
          </p:cNvPicPr>
          <p:nvPr/>
        </p:nvPicPr>
        <p:blipFill>
          <a:blip r:embed="rId3"/>
          <a:stretch>
            <a:fillRect/>
          </a:stretch>
        </p:blipFill>
        <p:spPr>
          <a:xfrm>
            <a:off x="1691680" y="1700808"/>
            <a:ext cx="5184576" cy="4529055"/>
          </a:xfrm>
          <a:prstGeom prst="rect">
            <a:avLst/>
          </a:prstGeom>
        </p:spPr>
      </p:pic>
    </p:spTree>
    <p:extLst>
      <p:ext uri="{BB962C8B-B14F-4D97-AF65-F5344CB8AC3E}">
        <p14:creationId xmlns:p14="http://schemas.microsoft.com/office/powerpoint/2010/main" val="2636465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3"/>
          </p:cNvPr>
          <p:cNvPicPr>
            <a:picLocks noChangeAspect="1"/>
          </p:cNvPicPr>
          <p:nvPr/>
        </p:nvPicPr>
        <p:blipFill>
          <a:blip r:embed="rId4"/>
          <a:stretch>
            <a:fillRect/>
          </a:stretch>
        </p:blipFill>
        <p:spPr>
          <a:xfrm>
            <a:off x="107504" y="764704"/>
            <a:ext cx="6840761" cy="6011192"/>
          </a:xfrm>
          <a:prstGeom prst="rect">
            <a:avLst/>
          </a:prstGeom>
        </p:spPr>
      </p:pic>
      <p:sp>
        <p:nvSpPr>
          <p:cNvPr id="6146" name="Title 1"/>
          <p:cNvSpPr>
            <a:spLocks noGrp="1"/>
          </p:cNvSpPr>
          <p:nvPr>
            <p:ph type="title"/>
          </p:nvPr>
        </p:nvSpPr>
        <p:spPr>
          <a:xfrm>
            <a:off x="0" y="-99392"/>
            <a:ext cx="9144000" cy="1143000"/>
          </a:xfrm>
        </p:spPr>
        <p:txBody>
          <a:bodyPr>
            <a:noAutofit/>
          </a:bodyPr>
          <a:lstStyle/>
          <a:p>
            <a:r>
              <a:rPr lang="en-ZA" altLang="en-US" sz="3600" dirty="0"/>
              <a:t>Approach 2: Analytical </a:t>
            </a:r>
            <a:r>
              <a:rPr lang="en-ZA" altLang="en-US" sz="3500" dirty="0"/>
              <a:t>(network-of-networks)</a:t>
            </a:r>
            <a:endParaRPr lang="en-US" altLang="en-US" sz="3500" dirty="0"/>
          </a:p>
        </p:txBody>
      </p:sp>
    </p:spTree>
    <p:extLst>
      <p:ext uri="{BB962C8B-B14F-4D97-AF65-F5344CB8AC3E}">
        <p14:creationId xmlns:p14="http://schemas.microsoft.com/office/powerpoint/2010/main" val="1920612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872"/>
            <a:ext cx="8229600" cy="1143000"/>
          </a:xfrm>
        </p:spPr>
        <p:txBody>
          <a:bodyPr>
            <a:normAutofit/>
          </a:bodyPr>
          <a:lstStyle/>
          <a:p>
            <a:r>
              <a:rPr lang="en-US" sz="3600" dirty="0"/>
              <a:t>Approach 3: Stress testing </a:t>
            </a:r>
          </a:p>
        </p:txBody>
      </p:sp>
      <p:graphicFrame>
        <p:nvGraphicFramePr>
          <p:cNvPr id="6" name="Diagram 5"/>
          <p:cNvGraphicFramePr/>
          <p:nvPr/>
        </p:nvGraphicFramePr>
        <p:xfrm>
          <a:off x="1956816" y="2944368"/>
          <a:ext cx="6729984" cy="41486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8"/>
          <p:cNvGraphicFramePr>
            <a:graphicFrameLocks noGrp="1"/>
          </p:cNvGraphicFramePr>
          <p:nvPr>
            <p:ph sz="half" idx="1"/>
          </p:nvPr>
        </p:nvGraphicFramePr>
        <p:xfrm>
          <a:off x="457200" y="4114800"/>
          <a:ext cx="1408176" cy="266058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Diagram 9"/>
          <p:cNvGraphicFramePr/>
          <p:nvPr/>
        </p:nvGraphicFramePr>
        <p:xfrm>
          <a:off x="457200" y="1335024"/>
          <a:ext cx="4410456" cy="280009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3" name="TextBox 12"/>
          <p:cNvSpPr txBox="1"/>
          <p:nvPr/>
        </p:nvSpPr>
        <p:spPr>
          <a:xfrm>
            <a:off x="5687568" y="2205704"/>
            <a:ext cx="3090672" cy="1477328"/>
          </a:xfrm>
          <a:prstGeom prst="rect">
            <a:avLst/>
          </a:prstGeom>
          <a:noFill/>
        </p:spPr>
        <p:txBody>
          <a:bodyPr wrap="square" rtlCol="0" anchor="ctr">
            <a:spAutoFit/>
          </a:bodyPr>
          <a:lstStyle/>
          <a:p>
            <a:pPr defTabSz="457200" fontAlgn="auto">
              <a:spcBef>
                <a:spcPts val="0"/>
              </a:spcBef>
              <a:spcAft>
                <a:spcPts val="0"/>
              </a:spcAft>
            </a:pPr>
            <a:r>
              <a:rPr lang="en-ZA" sz="1800" dirty="0">
                <a:solidFill>
                  <a:prstClr val="black"/>
                </a:solidFill>
                <a:latin typeface="Calibri"/>
              </a:rPr>
              <a:t>Analysis</a:t>
            </a:r>
          </a:p>
          <a:p>
            <a:pPr marL="285750" indent="-285750" defTabSz="457200" fontAlgn="auto">
              <a:spcBef>
                <a:spcPts val="0"/>
              </a:spcBef>
              <a:spcAft>
                <a:spcPts val="0"/>
              </a:spcAft>
              <a:buFont typeface="Arial" panose="020B0604020202020204" pitchFamily="34" charset="0"/>
              <a:buChar char="•"/>
            </a:pPr>
            <a:r>
              <a:rPr lang="en-ZA" sz="1800" dirty="0">
                <a:solidFill>
                  <a:prstClr val="black"/>
                </a:solidFill>
                <a:latin typeface="Calibri"/>
              </a:rPr>
              <a:t>Cross-check top-down &amp; bottom up results</a:t>
            </a:r>
          </a:p>
          <a:p>
            <a:pPr marL="285750" indent="-285750" defTabSz="457200" fontAlgn="auto">
              <a:spcBef>
                <a:spcPts val="0"/>
              </a:spcBef>
              <a:spcAft>
                <a:spcPts val="0"/>
              </a:spcAft>
              <a:buFont typeface="Arial" panose="020B0604020202020204" pitchFamily="34" charset="0"/>
              <a:buChar char="•"/>
            </a:pPr>
            <a:r>
              <a:rPr lang="en-ZA" sz="1800" dirty="0">
                <a:solidFill>
                  <a:prstClr val="black"/>
                </a:solidFill>
                <a:latin typeface="Calibri"/>
              </a:rPr>
              <a:t>Determine future scenarios</a:t>
            </a:r>
          </a:p>
          <a:p>
            <a:pPr defTabSz="457200" fontAlgn="auto">
              <a:spcBef>
                <a:spcPts val="0"/>
              </a:spcBef>
              <a:spcAft>
                <a:spcPts val="0"/>
              </a:spcAft>
            </a:pPr>
            <a:endParaRPr lang="en-ZA" sz="1800" dirty="0">
              <a:solidFill>
                <a:prstClr val="black"/>
              </a:solidFill>
              <a:latin typeface="Calibri"/>
            </a:endParaRPr>
          </a:p>
        </p:txBody>
      </p:sp>
    </p:spTree>
    <p:extLst>
      <p:ext uri="{BB962C8B-B14F-4D97-AF65-F5344CB8AC3E}">
        <p14:creationId xmlns:p14="http://schemas.microsoft.com/office/powerpoint/2010/main" val="2757336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600" dirty="0"/>
              <a:t>Approach 4: Financial market macro-economic models</a:t>
            </a:r>
          </a:p>
        </p:txBody>
      </p:sp>
      <p:sp>
        <p:nvSpPr>
          <p:cNvPr id="3" name="Date Placeholder 2"/>
          <p:cNvSpPr>
            <a:spLocks noGrp="1"/>
          </p:cNvSpPr>
          <p:nvPr>
            <p:ph type="dt" sz="half" idx="10"/>
          </p:nvPr>
        </p:nvSpPr>
        <p:spPr/>
        <p:txBody>
          <a:bodyPr/>
          <a:lstStyle/>
          <a:p>
            <a:fld id="{BE1931E1-B842-9C4F-A6D8-9B7ABC64A32E}" type="datetime3">
              <a:rPr lang="en-ZA" smtClean="0">
                <a:solidFill>
                  <a:prstClr val="black">
                    <a:tint val="75000"/>
                  </a:prstClr>
                </a:solidFill>
              </a:rPr>
              <a:pPr/>
              <a:t>30 July 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801C495-B0FE-B941-950D-F04B47F85F84}" type="slidenum">
              <a:rPr lang="en-US" smtClean="0">
                <a:solidFill>
                  <a:prstClr val="black">
                    <a:tint val="75000"/>
                  </a:prstClr>
                </a:solidFill>
              </a:rPr>
              <a:pPr/>
              <a:t>24</a:t>
            </a:fld>
            <a:endParaRPr lang="en-US" dirty="0">
              <a:solidFill>
                <a:prstClr val="black">
                  <a:tint val="75000"/>
                </a:prstClr>
              </a:solidFill>
            </a:endParaRPr>
          </a:p>
        </p:txBody>
      </p:sp>
      <p:pic>
        <p:nvPicPr>
          <p:cNvPr id="6" name="Picture 5"/>
          <p:cNvPicPr>
            <a:picLocks noChangeAspect="1"/>
          </p:cNvPicPr>
          <p:nvPr/>
        </p:nvPicPr>
        <p:blipFill>
          <a:blip r:embed="rId3"/>
          <a:stretch>
            <a:fillRect/>
          </a:stretch>
        </p:blipFill>
        <p:spPr>
          <a:xfrm>
            <a:off x="119026" y="1580097"/>
            <a:ext cx="8905947" cy="5141379"/>
          </a:xfrm>
          <a:prstGeom prst="rect">
            <a:avLst/>
          </a:prstGeom>
        </p:spPr>
      </p:pic>
    </p:spTree>
    <p:extLst>
      <p:ext uri="{BB962C8B-B14F-4D97-AF65-F5344CB8AC3E}">
        <p14:creationId xmlns:p14="http://schemas.microsoft.com/office/powerpoint/2010/main" val="2103868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660425" y="3515233"/>
            <a:ext cx="5483575" cy="3298093"/>
          </a:xfrm>
          <a:prstGeom prst="rect">
            <a:avLst/>
          </a:prstGeom>
        </p:spPr>
      </p:pic>
      <p:sp>
        <p:nvSpPr>
          <p:cNvPr id="4" name="Title 3"/>
          <p:cNvSpPr>
            <a:spLocks noGrp="1"/>
          </p:cNvSpPr>
          <p:nvPr>
            <p:ph type="title"/>
          </p:nvPr>
        </p:nvSpPr>
        <p:spPr>
          <a:xfrm>
            <a:off x="467544" y="286498"/>
            <a:ext cx="8229600" cy="419629"/>
          </a:xfrm>
        </p:spPr>
        <p:txBody>
          <a:bodyPr>
            <a:noAutofit/>
          </a:bodyPr>
          <a:lstStyle/>
          <a:p>
            <a:r>
              <a:rPr lang="en-US" sz="3600" dirty="0">
                <a:solidFill>
                  <a:srgbClr val="002F87"/>
                </a:solidFill>
              </a:rPr>
              <a:t>Approach 5: Credit ratings</a:t>
            </a:r>
          </a:p>
        </p:txBody>
      </p:sp>
      <p:graphicFrame>
        <p:nvGraphicFramePr>
          <p:cNvPr id="6" name="Chart 5"/>
          <p:cNvGraphicFramePr/>
          <p:nvPr/>
        </p:nvGraphicFramePr>
        <p:xfrm>
          <a:off x="209725" y="1264237"/>
          <a:ext cx="5217407" cy="3553295"/>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p:cNvSpPr/>
          <p:nvPr/>
        </p:nvSpPr>
        <p:spPr>
          <a:xfrm>
            <a:off x="613095" y="2446532"/>
            <a:ext cx="4703972" cy="1251273"/>
          </a:xfrm>
          <a:prstGeom prst="rect">
            <a:avLst/>
          </a:prstGeom>
          <a:solidFill>
            <a:srgbClr val="FF0000">
              <a:alpha val="11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ZA" sz="1800">
              <a:solidFill>
                <a:prstClr val="white"/>
              </a:solidFill>
            </a:endParaRPr>
          </a:p>
        </p:txBody>
      </p:sp>
      <p:sp>
        <p:nvSpPr>
          <p:cNvPr id="2" name="TextBox 1"/>
          <p:cNvSpPr txBox="1"/>
          <p:nvPr/>
        </p:nvSpPr>
        <p:spPr>
          <a:xfrm>
            <a:off x="1655596" y="2407237"/>
            <a:ext cx="2565401" cy="1107996"/>
          </a:xfrm>
          <a:prstGeom prst="rect">
            <a:avLst/>
          </a:prstGeom>
          <a:noFill/>
        </p:spPr>
        <p:txBody>
          <a:bodyPr wrap="square" rtlCol="0">
            <a:spAutoFit/>
          </a:bodyPr>
          <a:lstStyle/>
          <a:p>
            <a:pPr algn="ctr" defTabSz="457200" fontAlgn="auto">
              <a:spcBef>
                <a:spcPts val="0"/>
              </a:spcBef>
              <a:spcAft>
                <a:spcPts val="0"/>
              </a:spcAft>
            </a:pPr>
            <a:r>
              <a:rPr lang="en-ZA" sz="6600" dirty="0">
                <a:solidFill>
                  <a:prstClr val="black">
                    <a:alpha val="11000"/>
                  </a:prstClr>
                </a:solidFill>
                <a:cs typeface="Times New Roman" panose="02020603050405020304" pitchFamily="18" charset="0"/>
              </a:rPr>
              <a:t>Junk</a:t>
            </a:r>
          </a:p>
        </p:txBody>
      </p:sp>
      <p:cxnSp>
        <p:nvCxnSpPr>
          <p:cNvPr id="9" name="Straight Arrow Connector 8"/>
          <p:cNvCxnSpPr/>
          <p:nvPr/>
        </p:nvCxnSpPr>
        <p:spPr>
          <a:xfrm>
            <a:off x="3287452" y="1714947"/>
            <a:ext cx="0" cy="480848"/>
          </a:xfrm>
          <a:prstGeom prst="straightConnector1">
            <a:avLst/>
          </a:prstGeom>
          <a:ln w="50800">
            <a:tailEnd type="triangle"/>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818428" y="1218115"/>
            <a:ext cx="938048" cy="584775"/>
          </a:xfrm>
          <a:prstGeom prst="rect">
            <a:avLst/>
          </a:prstGeom>
          <a:noFill/>
        </p:spPr>
        <p:txBody>
          <a:bodyPr wrap="square" rtlCol="0">
            <a:spAutoFit/>
          </a:bodyPr>
          <a:lstStyle/>
          <a:p>
            <a:pPr algn="ctr" defTabSz="457200" fontAlgn="auto">
              <a:spcBef>
                <a:spcPts val="0"/>
              </a:spcBef>
              <a:spcAft>
                <a:spcPts val="0"/>
              </a:spcAft>
            </a:pPr>
            <a:r>
              <a:rPr lang="en-ZA" sz="1600" b="1" dirty="0">
                <a:solidFill>
                  <a:prstClr val="black"/>
                </a:solidFill>
                <a:latin typeface="Calibri"/>
              </a:rPr>
              <a:t>EU, IMF</a:t>
            </a:r>
          </a:p>
          <a:p>
            <a:pPr algn="ctr" defTabSz="457200" fontAlgn="auto">
              <a:spcBef>
                <a:spcPts val="0"/>
              </a:spcBef>
              <a:spcAft>
                <a:spcPts val="0"/>
              </a:spcAft>
            </a:pPr>
            <a:r>
              <a:rPr lang="en-ZA" sz="1600" b="1" dirty="0">
                <a:solidFill>
                  <a:prstClr val="black"/>
                </a:solidFill>
                <a:latin typeface="Calibri"/>
              </a:rPr>
              <a:t>AID</a:t>
            </a:r>
          </a:p>
        </p:txBody>
      </p:sp>
      <p:sp>
        <p:nvSpPr>
          <p:cNvPr id="10" name="TextBox 9"/>
          <p:cNvSpPr txBox="1"/>
          <p:nvPr/>
        </p:nvSpPr>
        <p:spPr>
          <a:xfrm>
            <a:off x="7636059" y="3441846"/>
            <a:ext cx="932436" cy="646331"/>
          </a:xfrm>
          <a:prstGeom prst="rect">
            <a:avLst/>
          </a:prstGeom>
          <a:noFill/>
        </p:spPr>
        <p:txBody>
          <a:bodyPr wrap="square" rtlCol="0">
            <a:spAutoFit/>
          </a:bodyPr>
          <a:lstStyle/>
          <a:p>
            <a:pPr defTabSz="457200" fontAlgn="auto">
              <a:spcBef>
                <a:spcPts val="0"/>
              </a:spcBef>
              <a:spcAft>
                <a:spcPts val="0"/>
              </a:spcAft>
            </a:pPr>
            <a:r>
              <a:rPr lang="en-ZA" sz="3600" dirty="0">
                <a:solidFill>
                  <a:srgbClr val="1F497D"/>
                </a:solidFill>
                <a:latin typeface="Calibri"/>
              </a:rPr>
              <a:t>RSA</a:t>
            </a:r>
          </a:p>
        </p:txBody>
      </p:sp>
      <p:sp>
        <p:nvSpPr>
          <p:cNvPr id="12" name="TextBox 11"/>
          <p:cNvSpPr txBox="1"/>
          <p:nvPr/>
        </p:nvSpPr>
        <p:spPr>
          <a:xfrm>
            <a:off x="3742161" y="802678"/>
            <a:ext cx="1589113" cy="646331"/>
          </a:xfrm>
          <a:prstGeom prst="rect">
            <a:avLst/>
          </a:prstGeom>
          <a:noFill/>
        </p:spPr>
        <p:txBody>
          <a:bodyPr wrap="square" rtlCol="0">
            <a:spAutoFit/>
          </a:bodyPr>
          <a:lstStyle/>
          <a:p>
            <a:pPr defTabSz="457200" fontAlgn="auto">
              <a:spcBef>
                <a:spcPts val="0"/>
              </a:spcBef>
              <a:spcAft>
                <a:spcPts val="0"/>
              </a:spcAft>
            </a:pPr>
            <a:r>
              <a:rPr lang="en-ZA" sz="3600" dirty="0">
                <a:solidFill>
                  <a:srgbClr val="1F497D"/>
                </a:solidFill>
                <a:latin typeface="Calibri"/>
              </a:rPr>
              <a:t>Greece</a:t>
            </a:r>
          </a:p>
        </p:txBody>
      </p:sp>
      <p:sp>
        <p:nvSpPr>
          <p:cNvPr id="8" name="TextBox 7"/>
          <p:cNvSpPr txBox="1"/>
          <p:nvPr/>
        </p:nvSpPr>
        <p:spPr>
          <a:xfrm>
            <a:off x="5331274" y="1476635"/>
            <a:ext cx="3812727" cy="1569660"/>
          </a:xfrm>
          <a:prstGeom prst="rect">
            <a:avLst/>
          </a:prstGeom>
          <a:noFill/>
        </p:spPr>
        <p:txBody>
          <a:bodyPr wrap="square" rtlCol="0">
            <a:spAutoFit/>
          </a:bodyPr>
          <a:lstStyle/>
          <a:p>
            <a:pPr marL="285750" indent="-285750" defTabSz="457200" fontAlgn="auto">
              <a:spcBef>
                <a:spcPts val="0"/>
              </a:spcBef>
              <a:spcAft>
                <a:spcPts val="0"/>
              </a:spcAft>
              <a:buFont typeface="Arial" panose="020B0604020202020204" pitchFamily="34" charset="0"/>
              <a:buChar char="•"/>
            </a:pPr>
            <a:endParaRPr lang="en-ZA" dirty="0">
              <a:solidFill>
                <a:srgbClr val="1F497D"/>
              </a:solidFill>
              <a:latin typeface="Calibri"/>
            </a:endParaRPr>
          </a:p>
          <a:p>
            <a:pPr marL="285750" indent="-285750" defTabSz="457200" fontAlgn="auto">
              <a:spcBef>
                <a:spcPts val="0"/>
              </a:spcBef>
              <a:spcAft>
                <a:spcPts val="0"/>
              </a:spcAft>
              <a:buFont typeface="Arial" panose="020B0604020202020204" pitchFamily="34" charset="0"/>
              <a:buChar char="•"/>
            </a:pPr>
            <a:r>
              <a:rPr lang="en-ZA" dirty="0">
                <a:solidFill>
                  <a:srgbClr val="1F497D"/>
                </a:solidFill>
                <a:latin typeface="Calibri"/>
              </a:rPr>
              <a:t>Replicate ratings?</a:t>
            </a:r>
          </a:p>
          <a:p>
            <a:pPr marL="285750" indent="-285750" defTabSz="457200" fontAlgn="auto">
              <a:spcBef>
                <a:spcPts val="0"/>
              </a:spcBef>
              <a:spcAft>
                <a:spcPts val="0"/>
              </a:spcAft>
              <a:buFont typeface="Arial" panose="020B0604020202020204" pitchFamily="34" charset="0"/>
              <a:buChar char="•"/>
            </a:pPr>
            <a:endParaRPr lang="en-ZA" dirty="0">
              <a:solidFill>
                <a:srgbClr val="1F497D"/>
              </a:solidFill>
              <a:latin typeface="Calibri"/>
            </a:endParaRPr>
          </a:p>
          <a:p>
            <a:pPr marL="285750" indent="-285750" defTabSz="457200" fontAlgn="auto">
              <a:spcBef>
                <a:spcPts val="0"/>
              </a:spcBef>
              <a:spcAft>
                <a:spcPts val="0"/>
              </a:spcAft>
              <a:buFont typeface="Arial" panose="020B0604020202020204" pitchFamily="34" charset="0"/>
              <a:buChar char="•"/>
            </a:pPr>
            <a:r>
              <a:rPr lang="en-ZA" dirty="0">
                <a:solidFill>
                  <a:srgbClr val="1F497D"/>
                </a:solidFill>
                <a:latin typeface="Calibri"/>
              </a:rPr>
              <a:t>How good are the ratings?</a:t>
            </a:r>
          </a:p>
        </p:txBody>
      </p:sp>
      <p:sp>
        <p:nvSpPr>
          <p:cNvPr id="13" name="TextBox 12"/>
          <p:cNvSpPr txBox="1"/>
          <p:nvPr/>
        </p:nvSpPr>
        <p:spPr>
          <a:xfrm>
            <a:off x="28712" y="5101403"/>
            <a:ext cx="3812727" cy="1569660"/>
          </a:xfrm>
          <a:prstGeom prst="rect">
            <a:avLst/>
          </a:prstGeom>
          <a:noFill/>
        </p:spPr>
        <p:txBody>
          <a:bodyPr wrap="square" rtlCol="0">
            <a:spAutoFit/>
          </a:bodyPr>
          <a:lstStyle/>
          <a:p>
            <a:pPr marL="285750" indent="-285750" defTabSz="457200" fontAlgn="auto">
              <a:spcBef>
                <a:spcPts val="0"/>
              </a:spcBef>
              <a:spcAft>
                <a:spcPts val="0"/>
              </a:spcAft>
              <a:buFont typeface="Arial" panose="020B0604020202020204" pitchFamily="34" charset="0"/>
              <a:buChar char="•"/>
            </a:pPr>
            <a:r>
              <a:rPr lang="en-ZA" dirty="0">
                <a:solidFill>
                  <a:srgbClr val="1F497D"/>
                </a:solidFill>
                <a:latin typeface="Calibri"/>
              </a:rPr>
              <a:t>Is US “risk-free”?</a:t>
            </a:r>
          </a:p>
          <a:p>
            <a:pPr marL="285750" indent="-285750" defTabSz="457200" fontAlgn="auto">
              <a:spcBef>
                <a:spcPts val="0"/>
              </a:spcBef>
              <a:spcAft>
                <a:spcPts val="0"/>
              </a:spcAft>
              <a:buFont typeface="Arial" panose="020B0604020202020204" pitchFamily="34" charset="0"/>
              <a:buChar char="•"/>
            </a:pPr>
            <a:endParaRPr lang="en-ZA" dirty="0">
              <a:solidFill>
                <a:srgbClr val="1F497D"/>
              </a:solidFill>
              <a:latin typeface="Calibri"/>
            </a:endParaRPr>
          </a:p>
          <a:p>
            <a:pPr marL="285750" indent="-285750" defTabSz="457200" fontAlgn="auto">
              <a:spcBef>
                <a:spcPts val="0"/>
              </a:spcBef>
              <a:spcAft>
                <a:spcPts val="0"/>
              </a:spcAft>
              <a:buFont typeface="Arial" panose="020B0604020202020204" pitchFamily="34" charset="0"/>
              <a:buChar char="•"/>
            </a:pPr>
            <a:r>
              <a:rPr lang="en-ZA" dirty="0">
                <a:solidFill>
                  <a:srgbClr val="1F497D"/>
                </a:solidFill>
                <a:latin typeface="Calibri"/>
              </a:rPr>
              <a:t>Alternative ratings?</a:t>
            </a:r>
          </a:p>
          <a:p>
            <a:pPr defTabSz="457200" fontAlgn="auto">
              <a:spcBef>
                <a:spcPts val="0"/>
              </a:spcBef>
              <a:spcAft>
                <a:spcPts val="0"/>
              </a:spcAft>
            </a:pPr>
            <a:endParaRPr lang="en-ZA" dirty="0">
              <a:solidFill>
                <a:srgbClr val="1F497D"/>
              </a:solidFill>
              <a:latin typeface="Calibri"/>
            </a:endParaRPr>
          </a:p>
        </p:txBody>
      </p:sp>
    </p:spTree>
    <p:extLst>
      <p:ext uri="{BB962C8B-B14F-4D97-AF65-F5344CB8AC3E}">
        <p14:creationId xmlns:p14="http://schemas.microsoft.com/office/powerpoint/2010/main" val="3244993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r>
              <a:rPr lang="en-US" altLang="en-US" sz="3600" dirty="0"/>
              <a:t>Approach 6: Early warning systems</a:t>
            </a:r>
          </a:p>
        </p:txBody>
      </p:sp>
      <p:pic>
        <p:nvPicPr>
          <p:cNvPr id="614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1357313"/>
            <a:ext cx="3962400"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4603" y="4295245"/>
            <a:ext cx="5596997" cy="1775889"/>
          </a:xfrm>
          <a:prstGeom prst="rect">
            <a:avLst/>
          </a:prstGeom>
        </p:spPr>
      </p:pic>
      <p:sp>
        <p:nvSpPr>
          <p:cNvPr id="3" name="TextBox 2"/>
          <p:cNvSpPr txBox="1"/>
          <p:nvPr/>
        </p:nvSpPr>
        <p:spPr>
          <a:xfrm>
            <a:off x="4113742" y="3925913"/>
            <a:ext cx="4334933" cy="369332"/>
          </a:xfrm>
          <a:prstGeom prst="rect">
            <a:avLst/>
          </a:prstGeom>
          <a:noFill/>
        </p:spPr>
        <p:txBody>
          <a:bodyPr wrap="square" rtlCol="0">
            <a:spAutoFit/>
          </a:bodyPr>
          <a:lstStyle/>
          <a:p>
            <a:pPr defTabSz="457200" fontAlgn="auto">
              <a:spcBef>
                <a:spcPts val="0"/>
              </a:spcBef>
              <a:spcAft>
                <a:spcPts val="0"/>
              </a:spcAft>
            </a:pPr>
            <a:r>
              <a:rPr lang="en-ZA" sz="1800" dirty="0">
                <a:solidFill>
                  <a:prstClr val="black"/>
                </a:solidFill>
                <a:latin typeface="Calibri"/>
              </a:rPr>
              <a:t>Finland, 1990–1995 and 2008 crises</a:t>
            </a:r>
          </a:p>
        </p:txBody>
      </p:sp>
    </p:spTree>
    <p:extLst>
      <p:ext uri="{BB962C8B-B14F-4D97-AF65-F5344CB8AC3E}">
        <p14:creationId xmlns:p14="http://schemas.microsoft.com/office/powerpoint/2010/main" val="1214148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972"/>
            <a:ext cx="8229600" cy="1143000"/>
          </a:xfrm>
        </p:spPr>
        <p:txBody>
          <a:bodyPr>
            <a:normAutofit fontScale="90000"/>
          </a:bodyPr>
          <a:lstStyle/>
          <a:p>
            <a:pPr algn="ctr"/>
            <a:r>
              <a:rPr lang="en-ZA" b="1" dirty="0"/>
              <a:t>Early Warning Systems</a:t>
            </a:r>
            <a:br>
              <a:rPr lang="en-ZA" b="1" dirty="0"/>
            </a:br>
            <a:br>
              <a:rPr lang="en-ZA" b="1" dirty="0"/>
            </a:br>
            <a:r>
              <a:rPr lang="en-ZA" sz="3600" b="1" dirty="0">
                <a:solidFill>
                  <a:schemeClr val="tx1"/>
                </a:solidFill>
              </a:rPr>
              <a:t>Identify increased risk of banking crisis before it occurs</a:t>
            </a:r>
            <a:endParaRPr lang="en-ZA" sz="3600" b="1" dirty="0"/>
          </a:p>
        </p:txBody>
      </p:sp>
      <p:sp>
        <p:nvSpPr>
          <p:cNvPr id="3" name="Date Placeholder 2"/>
          <p:cNvSpPr>
            <a:spLocks noGrp="1"/>
          </p:cNvSpPr>
          <p:nvPr>
            <p:ph type="dt" sz="half" idx="10"/>
          </p:nvPr>
        </p:nvSpPr>
        <p:spPr/>
        <p:txBody>
          <a:bodyPr/>
          <a:lstStyle/>
          <a:p>
            <a:fld id="{BE1931E1-B842-9C4F-A6D8-9B7ABC64A32E}" type="datetime3">
              <a:rPr lang="en-ZA" smtClean="0">
                <a:solidFill>
                  <a:prstClr val="black">
                    <a:tint val="75000"/>
                  </a:prstClr>
                </a:solidFill>
              </a:rPr>
              <a:pPr/>
              <a:t>30 July 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801C495-B0FE-B941-950D-F04B47F85F84}" type="slidenum">
              <a:rPr lang="en-US" smtClean="0">
                <a:solidFill>
                  <a:prstClr val="black">
                    <a:tint val="75000"/>
                  </a:prstClr>
                </a:solidFill>
              </a:rPr>
              <a:pPr/>
              <a:t>27</a:t>
            </a:fld>
            <a:endParaRPr lang="en-US" dirty="0">
              <a:solidFill>
                <a:prstClr val="black">
                  <a:tint val="75000"/>
                </a:prstClr>
              </a:solidFill>
            </a:endParaRPr>
          </a:p>
        </p:txBody>
      </p:sp>
    </p:spTree>
    <p:extLst>
      <p:ext uri="{BB962C8B-B14F-4D97-AF65-F5344CB8AC3E}">
        <p14:creationId xmlns:p14="http://schemas.microsoft.com/office/powerpoint/2010/main" val="2453548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28</a:t>
            </a:fld>
            <a:endParaRPr lang="en-GB" dirty="0"/>
          </a:p>
        </p:txBody>
      </p:sp>
      <p:pic>
        <p:nvPicPr>
          <p:cNvPr id="35842" name="Picture 2" descr="E:\EngMasters\Data Fusion Workshop 2012\Presentation\Draft4\Figures\SimFi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124744"/>
            <a:ext cx="7992888" cy="451034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p:cNvSpPr>
            <a:spLocks noGrp="1" noChangeArrowheads="1"/>
          </p:cNvSpPr>
          <p:nvPr>
            <p:ph type="title"/>
          </p:nvPr>
        </p:nvSpPr>
        <p:spPr>
          <a:xfrm>
            <a:off x="251520" y="260648"/>
            <a:ext cx="6642100" cy="914400"/>
          </a:xfrm>
        </p:spPr>
        <p:txBody>
          <a:bodyPr/>
          <a:lstStyle/>
          <a:p>
            <a:pPr eaLnBrk="1" hangingPunct="1"/>
            <a:r>
              <a:rPr lang="en-US" sz="4000" b="0" dirty="0">
                <a:latin typeface="+mn-lt"/>
              </a:rPr>
              <a:t>Maritime Piracy Project</a:t>
            </a:r>
          </a:p>
        </p:txBody>
      </p:sp>
      <p:sp>
        <p:nvSpPr>
          <p:cNvPr id="7" name="TextBox 6"/>
          <p:cNvSpPr txBox="1"/>
          <p:nvPr/>
        </p:nvSpPr>
        <p:spPr>
          <a:xfrm>
            <a:off x="4139606" y="2960792"/>
            <a:ext cx="468398" cy="400110"/>
          </a:xfrm>
          <a:prstGeom prst="rect">
            <a:avLst/>
          </a:prstGeom>
          <a:noFill/>
        </p:spPr>
        <p:txBody>
          <a:bodyPr wrap="none" rtlCol="0">
            <a:spAutoFit/>
          </a:bodyPr>
          <a:lstStyle/>
          <a:p>
            <a:r>
              <a:rPr lang="en-ZA" sz="2000" dirty="0">
                <a:solidFill>
                  <a:srgbClr val="FFFF00"/>
                </a:solidFill>
                <a:effectLst>
                  <a:outerShdw blurRad="38100" dist="38100" dir="2700000" algn="tl">
                    <a:srgbClr val="000000">
                      <a:alpha val="43137"/>
                    </a:srgbClr>
                  </a:outerShdw>
                </a:effectLst>
              </a:rPr>
              <a:t>(a)</a:t>
            </a:r>
          </a:p>
        </p:txBody>
      </p:sp>
      <p:sp>
        <p:nvSpPr>
          <p:cNvPr id="11" name="TextBox 10"/>
          <p:cNvSpPr txBox="1"/>
          <p:nvPr/>
        </p:nvSpPr>
        <p:spPr>
          <a:xfrm>
            <a:off x="8126655" y="2960792"/>
            <a:ext cx="482824" cy="400110"/>
          </a:xfrm>
          <a:prstGeom prst="rect">
            <a:avLst/>
          </a:prstGeom>
          <a:noFill/>
        </p:spPr>
        <p:txBody>
          <a:bodyPr wrap="none" rtlCol="0">
            <a:spAutoFit/>
          </a:bodyPr>
          <a:lstStyle/>
          <a:p>
            <a:r>
              <a:rPr lang="en-ZA" sz="2000" dirty="0">
                <a:solidFill>
                  <a:srgbClr val="FFFF00"/>
                </a:solidFill>
                <a:effectLst>
                  <a:outerShdw blurRad="38100" dist="38100" dir="2700000" algn="tl">
                    <a:srgbClr val="000000">
                      <a:alpha val="43137"/>
                    </a:srgbClr>
                  </a:outerShdw>
                </a:effectLst>
              </a:rPr>
              <a:t>(b)</a:t>
            </a:r>
          </a:p>
        </p:txBody>
      </p:sp>
      <p:sp>
        <p:nvSpPr>
          <p:cNvPr id="12" name="TextBox 11"/>
          <p:cNvSpPr txBox="1"/>
          <p:nvPr/>
        </p:nvSpPr>
        <p:spPr>
          <a:xfrm>
            <a:off x="4137510" y="5215964"/>
            <a:ext cx="468398" cy="400110"/>
          </a:xfrm>
          <a:prstGeom prst="rect">
            <a:avLst/>
          </a:prstGeom>
          <a:noFill/>
        </p:spPr>
        <p:txBody>
          <a:bodyPr wrap="none" rtlCol="0">
            <a:spAutoFit/>
          </a:bodyPr>
          <a:lstStyle/>
          <a:p>
            <a:r>
              <a:rPr lang="en-ZA" sz="2000" dirty="0">
                <a:solidFill>
                  <a:srgbClr val="FFFF00"/>
                </a:solidFill>
                <a:effectLst>
                  <a:outerShdw blurRad="38100" dist="38100" dir="2700000" algn="tl">
                    <a:srgbClr val="000000">
                      <a:alpha val="43137"/>
                    </a:srgbClr>
                  </a:outerShdw>
                </a:effectLst>
              </a:rPr>
              <a:t>(c)</a:t>
            </a:r>
          </a:p>
        </p:txBody>
      </p:sp>
      <p:sp>
        <p:nvSpPr>
          <p:cNvPr id="13" name="TextBox 12"/>
          <p:cNvSpPr txBox="1"/>
          <p:nvPr/>
        </p:nvSpPr>
        <p:spPr>
          <a:xfrm>
            <a:off x="8132677" y="5215964"/>
            <a:ext cx="482824" cy="400110"/>
          </a:xfrm>
          <a:prstGeom prst="rect">
            <a:avLst/>
          </a:prstGeom>
          <a:noFill/>
        </p:spPr>
        <p:txBody>
          <a:bodyPr wrap="none" rtlCol="0">
            <a:spAutoFit/>
          </a:bodyPr>
          <a:lstStyle/>
          <a:p>
            <a:r>
              <a:rPr lang="en-ZA" sz="2000" dirty="0">
                <a:solidFill>
                  <a:srgbClr val="FFFF00"/>
                </a:solidFill>
                <a:effectLst>
                  <a:outerShdw blurRad="38100" dist="38100" dir="2700000" algn="tl">
                    <a:srgbClr val="000000">
                      <a:alpha val="43137"/>
                    </a:srgbClr>
                  </a:outerShdw>
                </a:effectLst>
              </a:rPr>
              <a:t>(d)</a:t>
            </a:r>
          </a:p>
        </p:txBody>
      </p:sp>
      <p:sp>
        <p:nvSpPr>
          <p:cNvPr id="14" name="TextBox 13"/>
          <p:cNvSpPr txBox="1"/>
          <p:nvPr/>
        </p:nvSpPr>
        <p:spPr>
          <a:xfrm>
            <a:off x="1223628" y="5606782"/>
            <a:ext cx="6696744" cy="369332"/>
          </a:xfrm>
          <a:prstGeom prst="rect">
            <a:avLst/>
          </a:prstGeom>
          <a:noFill/>
        </p:spPr>
        <p:txBody>
          <a:bodyPr wrap="square" rtlCol="0">
            <a:spAutoFit/>
          </a:bodyPr>
          <a:lstStyle/>
          <a:p>
            <a:pPr algn="ctr"/>
            <a:r>
              <a:rPr lang="en-ZA" sz="1800" dirty="0">
                <a:latin typeface="+mj-lt"/>
              </a:rPr>
              <a:t>(a) Initialize, (b) Pirate Drift, (c) Pirate Attack, (d) Pirate returned.</a:t>
            </a:r>
          </a:p>
        </p:txBody>
      </p:sp>
      <p:sp>
        <p:nvSpPr>
          <p:cNvPr id="15" name="TextBox 14"/>
          <p:cNvSpPr txBox="1"/>
          <p:nvPr/>
        </p:nvSpPr>
        <p:spPr>
          <a:xfrm>
            <a:off x="3381772" y="2701846"/>
            <a:ext cx="792088" cy="646331"/>
          </a:xfrm>
          <a:prstGeom prst="rect">
            <a:avLst/>
          </a:prstGeom>
          <a:noFill/>
        </p:spPr>
        <p:txBody>
          <a:bodyPr wrap="square" rtlCol="0">
            <a:spAutoFit/>
          </a:bodyPr>
          <a:lstStyle/>
          <a:p>
            <a:r>
              <a:rPr lang="en-ZA" sz="18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Pirate vessel</a:t>
            </a:r>
          </a:p>
        </p:txBody>
      </p:sp>
      <p:sp>
        <p:nvSpPr>
          <p:cNvPr id="16" name="TextBox 15"/>
          <p:cNvSpPr txBox="1"/>
          <p:nvPr/>
        </p:nvSpPr>
        <p:spPr>
          <a:xfrm>
            <a:off x="1365548" y="1588389"/>
            <a:ext cx="1178416" cy="646331"/>
          </a:xfrm>
          <a:prstGeom prst="rect">
            <a:avLst/>
          </a:prstGeom>
          <a:noFill/>
        </p:spPr>
        <p:txBody>
          <a:bodyPr wrap="square" rtlCol="0">
            <a:spAutoFit/>
          </a:bodyPr>
          <a:lstStyle/>
          <a:p>
            <a:pPr algn="r"/>
            <a:r>
              <a:rPr lang="en-ZA" sz="18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Transport vessel</a:t>
            </a:r>
          </a:p>
        </p:txBody>
      </p:sp>
      <p:sp>
        <p:nvSpPr>
          <p:cNvPr id="17" name="TextBox 16"/>
          <p:cNvSpPr txBox="1"/>
          <p:nvPr/>
        </p:nvSpPr>
        <p:spPr>
          <a:xfrm>
            <a:off x="2320702" y="1052736"/>
            <a:ext cx="936104" cy="646331"/>
          </a:xfrm>
          <a:prstGeom prst="rect">
            <a:avLst/>
          </a:prstGeom>
          <a:noFill/>
        </p:spPr>
        <p:txBody>
          <a:bodyPr wrap="square" rtlCol="0">
            <a:spAutoFit/>
          </a:bodyPr>
          <a:lstStyle/>
          <a:p>
            <a:r>
              <a:rPr lang="en-ZA" sz="18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Fishing</a:t>
            </a:r>
          </a:p>
          <a:p>
            <a:pPr algn="r"/>
            <a:r>
              <a:rPr lang="en-ZA" sz="18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vessel</a:t>
            </a:r>
          </a:p>
        </p:txBody>
      </p:sp>
      <p:cxnSp>
        <p:nvCxnSpPr>
          <p:cNvPr id="18" name="Straight Arrow Connector 17"/>
          <p:cNvCxnSpPr/>
          <p:nvPr/>
        </p:nvCxnSpPr>
        <p:spPr>
          <a:xfrm>
            <a:off x="2660436" y="1943595"/>
            <a:ext cx="245855" cy="40481"/>
          </a:xfrm>
          <a:prstGeom prst="straightConnector1">
            <a:avLst/>
          </a:prstGeom>
          <a:ln w="15875">
            <a:solidFill>
              <a:schemeClr val="bg1"/>
            </a:solidFill>
            <a:tailEnd type="arrow"/>
          </a:ln>
          <a:effectLst>
            <a:outerShdw blurRad="50800" dist="25400" dir="2700000" sx="91000" sy="91000" algn="tl" rotWithShape="0">
              <a:schemeClr val="tx1"/>
            </a:outerShdw>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3347864" y="1375901"/>
            <a:ext cx="235074" cy="26174"/>
          </a:xfrm>
          <a:prstGeom prst="straightConnector1">
            <a:avLst/>
          </a:prstGeom>
          <a:ln w="15875">
            <a:solidFill>
              <a:schemeClr val="bg1"/>
            </a:solidFill>
            <a:tailEnd type="arrow"/>
          </a:ln>
          <a:effectLst>
            <a:outerShdw blurRad="50800" dist="25400" dir="2700000" sx="91000" sy="91000" algn="tl" rotWithShape="0">
              <a:schemeClr val="tx1"/>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3088408" y="3023786"/>
            <a:ext cx="211831" cy="125592"/>
          </a:xfrm>
          <a:prstGeom prst="straightConnector1">
            <a:avLst/>
          </a:prstGeom>
          <a:ln w="15875">
            <a:solidFill>
              <a:schemeClr val="bg1"/>
            </a:solidFill>
            <a:tailEnd type="arrow"/>
          </a:ln>
          <a:effectLst>
            <a:outerShdw blurRad="50800" dist="25400" dir="2700000" sx="91000" sy="91000" algn="tl" rotWithShape="0">
              <a:schemeClr val="tx1"/>
            </a:outerShdw>
          </a:effectLst>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364088" y="3769990"/>
            <a:ext cx="1457697" cy="646331"/>
          </a:xfrm>
          <a:prstGeom prst="rect">
            <a:avLst/>
          </a:prstGeom>
          <a:noFill/>
        </p:spPr>
        <p:txBody>
          <a:bodyPr wrap="square" rtlCol="0">
            <a:spAutoFit/>
          </a:bodyPr>
          <a:lstStyle/>
          <a:p>
            <a:pPr algn="r"/>
            <a:r>
              <a:rPr lang="en-ZA" sz="18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Abandoned pirate vessel</a:t>
            </a:r>
          </a:p>
        </p:txBody>
      </p:sp>
      <p:cxnSp>
        <p:nvCxnSpPr>
          <p:cNvPr id="22" name="Straight Arrow Connector 21"/>
          <p:cNvCxnSpPr/>
          <p:nvPr/>
        </p:nvCxnSpPr>
        <p:spPr>
          <a:xfrm>
            <a:off x="6948264" y="4111117"/>
            <a:ext cx="288032" cy="93372"/>
          </a:xfrm>
          <a:prstGeom prst="straightConnector1">
            <a:avLst/>
          </a:prstGeom>
          <a:ln w="15875">
            <a:solidFill>
              <a:schemeClr val="bg1"/>
            </a:solidFill>
            <a:tailEnd type="arrow"/>
          </a:ln>
          <a:effectLst>
            <a:outerShdw blurRad="50800" dist="25400" dir="2700000" sx="91000" sy="91000" algn="tl" rotWithShape="0">
              <a:schemeClr val="tx1"/>
            </a:outerShdw>
          </a:effectLst>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461845" y="4722798"/>
            <a:ext cx="1368152" cy="923330"/>
          </a:xfrm>
          <a:prstGeom prst="rect">
            <a:avLst/>
          </a:prstGeom>
          <a:noFill/>
        </p:spPr>
        <p:txBody>
          <a:bodyPr wrap="square" rtlCol="0">
            <a:spAutoFit/>
          </a:bodyPr>
          <a:lstStyle/>
          <a:p>
            <a:r>
              <a:rPr lang="en-ZA" sz="18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Hijacked transport vessel</a:t>
            </a:r>
          </a:p>
        </p:txBody>
      </p:sp>
      <p:cxnSp>
        <p:nvCxnSpPr>
          <p:cNvPr id="27" name="Straight Arrow Connector 26"/>
          <p:cNvCxnSpPr/>
          <p:nvPr/>
        </p:nvCxnSpPr>
        <p:spPr>
          <a:xfrm flipH="1">
            <a:off x="7095546" y="5213643"/>
            <a:ext cx="284766" cy="192251"/>
          </a:xfrm>
          <a:prstGeom prst="straightConnector1">
            <a:avLst/>
          </a:prstGeom>
          <a:ln w="15875">
            <a:solidFill>
              <a:schemeClr val="bg1"/>
            </a:solidFill>
            <a:tailEnd type="arrow"/>
          </a:ln>
          <a:effectLst>
            <a:outerShdw blurRad="50800" dist="25400" dir="2700000" sx="91000" sy="91000" algn="tl" rotWithShape="0">
              <a:schemeClr val="tx1"/>
            </a:outerShdw>
          </a:effectLst>
        </p:spPr>
        <p:style>
          <a:lnRef idx="1">
            <a:schemeClr val="accent1"/>
          </a:lnRef>
          <a:fillRef idx="0">
            <a:schemeClr val="accent1"/>
          </a:fillRef>
          <a:effectRef idx="0">
            <a:schemeClr val="accent1"/>
          </a:effectRef>
          <a:fontRef idx="minor">
            <a:schemeClr val="tx1"/>
          </a:fontRef>
        </p:style>
      </p:cxnSp>
      <p:sp>
        <p:nvSpPr>
          <p:cNvPr id="2" name="Right Brace 1"/>
          <p:cNvSpPr/>
          <p:nvPr/>
        </p:nvSpPr>
        <p:spPr>
          <a:xfrm>
            <a:off x="2457347" y="1679447"/>
            <a:ext cx="165104" cy="504491"/>
          </a:xfrm>
          <a:prstGeom prst="rightBrace">
            <a:avLst/>
          </a:prstGeom>
          <a:ln w="158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sp>
        <p:nvSpPr>
          <p:cNvPr id="24" name="Right Brace 23"/>
          <p:cNvSpPr/>
          <p:nvPr/>
        </p:nvSpPr>
        <p:spPr>
          <a:xfrm>
            <a:off x="6732240" y="3858872"/>
            <a:ext cx="165104" cy="504491"/>
          </a:xfrm>
          <a:prstGeom prst="rightBrace">
            <a:avLst/>
          </a:prstGeom>
          <a:ln w="158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sp>
        <p:nvSpPr>
          <p:cNvPr id="29" name="Left Brace 28"/>
          <p:cNvSpPr/>
          <p:nvPr/>
        </p:nvSpPr>
        <p:spPr>
          <a:xfrm>
            <a:off x="3347864" y="2772112"/>
            <a:ext cx="131998" cy="505797"/>
          </a:xfrm>
          <a:prstGeom prst="leftBrace">
            <a:avLst/>
          </a:prstGeom>
          <a:ln w="158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sp>
        <p:nvSpPr>
          <p:cNvPr id="34" name="Left Brace 33"/>
          <p:cNvSpPr/>
          <p:nvPr/>
        </p:nvSpPr>
        <p:spPr>
          <a:xfrm>
            <a:off x="7408887" y="4771669"/>
            <a:ext cx="144016" cy="825588"/>
          </a:xfrm>
          <a:prstGeom prst="leftBrace">
            <a:avLst/>
          </a:prstGeom>
          <a:ln w="158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sp>
        <p:nvSpPr>
          <p:cNvPr id="36" name="Right Brace 35"/>
          <p:cNvSpPr/>
          <p:nvPr/>
        </p:nvSpPr>
        <p:spPr>
          <a:xfrm>
            <a:off x="3135135" y="1151578"/>
            <a:ext cx="165104" cy="504491"/>
          </a:xfrm>
          <a:prstGeom prst="rightBrace">
            <a:avLst/>
          </a:prstGeom>
          <a:ln w="158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spTree>
    <p:extLst>
      <p:ext uri="{BB962C8B-B14F-4D97-AF65-F5344CB8AC3E}">
        <p14:creationId xmlns:p14="http://schemas.microsoft.com/office/powerpoint/2010/main" val="586469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584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5842"/>
                                        </p:tgtEl>
                                      </p:cBhvr>
                                    </p:animEffect>
                                    <p:set>
                                      <p:cBhvr>
                                        <p:cTn id="7" dur="1" fill="hold">
                                          <p:stCondLst>
                                            <p:cond delay="499"/>
                                          </p:stCondLst>
                                        </p:cTn>
                                        <p:tgtEl>
                                          <p:spTgt spid="3584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16"/>
                                        </p:tgtEl>
                                      </p:cBhvr>
                                    </p:animEffect>
                                    <p:set>
                                      <p:cBhvr>
                                        <p:cTn id="25" dur="1" fill="hold">
                                          <p:stCondLst>
                                            <p:cond delay="499"/>
                                          </p:stCondLst>
                                        </p:cTn>
                                        <p:tgtEl>
                                          <p:spTgt spid="16"/>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17"/>
                                        </p:tgtEl>
                                      </p:cBhvr>
                                    </p:animEffect>
                                    <p:set>
                                      <p:cBhvr>
                                        <p:cTn id="28" dur="1" fill="hold">
                                          <p:stCondLst>
                                            <p:cond delay="499"/>
                                          </p:stCondLst>
                                        </p:cTn>
                                        <p:tgtEl>
                                          <p:spTgt spid="17"/>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18"/>
                                        </p:tgtEl>
                                      </p:cBhvr>
                                    </p:animEffect>
                                    <p:set>
                                      <p:cBhvr>
                                        <p:cTn id="31" dur="1" fill="hold">
                                          <p:stCondLst>
                                            <p:cond delay="499"/>
                                          </p:stCondLst>
                                        </p:cTn>
                                        <p:tgtEl>
                                          <p:spTgt spid="18"/>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19"/>
                                        </p:tgtEl>
                                      </p:cBhvr>
                                    </p:animEffect>
                                    <p:set>
                                      <p:cBhvr>
                                        <p:cTn id="34" dur="1" fill="hold">
                                          <p:stCondLst>
                                            <p:cond delay="499"/>
                                          </p:stCondLst>
                                        </p:cTn>
                                        <p:tgtEl>
                                          <p:spTgt spid="19"/>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20"/>
                                        </p:tgtEl>
                                      </p:cBhvr>
                                    </p:animEffect>
                                    <p:set>
                                      <p:cBhvr>
                                        <p:cTn id="37" dur="1" fill="hold">
                                          <p:stCondLst>
                                            <p:cond delay="499"/>
                                          </p:stCondLst>
                                        </p:cTn>
                                        <p:tgtEl>
                                          <p:spTgt spid="20"/>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500"/>
                                        <p:tgtEl>
                                          <p:spTgt spid="23"/>
                                        </p:tgtEl>
                                      </p:cBhvr>
                                    </p:animEffect>
                                    <p:set>
                                      <p:cBhvr>
                                        <p:cTn id="46" dur="1" fill="hold">
                                          <p:stCondLst>
                                            <p:cond delay="499"/>
                                          </p:stCondLst>
                                        </p:cTn>
                                        <p:tgtEl>
                                          <p:spTgt spid="23"/>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27"/>
                                        </p:tgtEl>
                                      </p:cBhvr>
                                    </p:animEffect>
                                    <p:set>
                                      <p:cBhvr>
                                        <p:cTn id="49" dur="1" fill="hold">
                                          <p:stCondLst>
                                            <p:cond delay="499"/>
                                          </p:stCondLst>
                                        </p:cTn>
                                        <p:tgtEl>
                                          <p:spTgt spid="27"/>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500"/>
                                        <p:tgtEl>
                                          <p:spTgt spid="2"/>
                                        </p:tgtEl>
                                      </p:cBhvr>
                                    </p:animEffect>
                                    <p:set>
                                      <p:cBhvr>
                                        <p:cTn id="52" dur="1" fill="hold">
                                          <p:stCondLst>
                                            <p:cond delay="499"/>
                                          </p:stCondLst>
                                        </p:cTn>
                                        <p:tgtEl>
                                          <p:spTgt spid="2"/>
                                        </p:tgtEl>
                                        <p:attrNameLst>
                                          <p:attrName>style.visibility</p:attrName>
                                        </p:attrNameLst>
                                      </p:cBhvr>
                                      <p:to>
                                        <p:strVal val="hidden"/>
                                      </p:to>
                                    </p:set>
                                  </p:childTnLst>
                                </p:cTn>
                              </p:par>
                              <p:par>
                                <p:cTn id="53" presetID="10" presetClass="exit" presetSubtype="0" fill="hold" grpId="0" nodeType="withEffect">
                                  <p:stCondLst>
                                    <p:cond delay="0"/>
                                  </p:stCondLst>
                                  <p:childTnLst>
                                    <p:animEffect transition="out" filter="fade">
                                      <p:cBhvr>
                                        <p:cTn id="54" dur="500"/>
                                        <p:tgtEl>
                                          <p:spTgt spid="24"/>
                                        </p:tgtEl>
                                      </p:cBhvr>
                                    </p:animEffect>
                                    <p:set>
                                      <p:cBhvr>
                                        <p:cTn id="55" dur="1" fill="hold">
                                          <p:stCondLst>
                                            <p:cond delay="499"/>
                                          </p:stCondLst>
                                        </p:cTn>
                                        <p:tgtEl>
                                          <p:spTgt spid="24"/>
                                        </p:tgtEl>
                                        <p:attrNameLst>
                                          <p:attrName>style.visibility</p:attrName>
                                        </p:attrNameLst>
                                      </p:cBhvr>
                                      <p:to>
                                        <p:strVal val="hidden"/>
                                      </p:to>
                                    </p:set>
                                  </p:childTnLst>
                                </p:cTn>
                              </p:par>
                              <p:par>
                                <p:cTn id="56" presetID="10" presetClass="exit" presetSubtype="0" fill="hold" grpId="0" nodeType="withEffect">
                                  <p:stCondLst>
                                    <p:cond delay="0"/>
                                  </p:stCondLst>
                                  <p:childTnLst>
                                    <p:animEffect transition="out" filter="fade">
                                      <p:cBhvr>
                                        <p:cTn id="57" dur="500"/>
                                        <p:tgtEl>
                                          <p:spTgt spid="29"/>
                                        </p:tgtEl>
                                      </p:cBhvr>
                                    </p:animEffect>
                                    <p:set>
                                      <p:cBhvr>
                                        <p:cTn id="58" dur="1" fill="hold">
                                          <p:stCondLst>
                                            <p:cond delay="499"/>
                                          </p:stCondLst>
                                        </p:cTn>
                                        <p:tgtEl>
                                          <p:spTgt spid="29"/>
                                        </p:tgtEl>
                                        <p:attrNameLst>
                                          <p:attrName>style.visibility</p:attrName>
                                        </p:attrNameLst>
                                      </p:cBhvr>
                                      <p:to>
                                        <p:strVal val="hidden"/>
                                      </p:to>
                                    </p:set>
                                  </p:childTnLst>
                                </p:cTn>
                              </p:par>
                              <p:par>
                                <p:cTn id="59" presetID="10" presetClass="exit" presetSubtype="0" fill="hold" grpId="0" nodeType="withEffect">
                                  <p:stCondLst>
                                    <p:cond delay="0"/>
                                  </p:stCondLst>
                                  <p:childTnLst>
                                    <p:animEffect transition="out" filter="fade">
                                      <p:cBhvr>
                                        <p:cTn id="60" dur="500"/>
                                        <p:tgtEl>
                                          <p:spTgt spid="34"/>
                                        </p:tgtEl>
                                      </p:cBhvr>
                                    </p:animEffect>
                                    <p:set>
                                      <p:cBhvr>
                                        <p:cTn id="61" dur="1" fill="hold">
                                          <p:stCondLst>
                                            <p:cond delay="499"/>
                                          </p:stCondLst>
                                        </p:cTn>
                                        <p:tgtEl>
                                          <p:spTgt spid="34"/>
                                        </p:tgtEl>
                                        <p:attrNameLst>
                                          <p:attrName>style.visibility</p:attrName>
                                        </p:attrNameLst>
                                      </p:cBhvr>
                                      <p:to>
                                        <p:strVal val="hidden"/>
                                      </p:to>
                                    </p:set>
                                  </p:childTnLst>
                                </p:cTn>
                              </p:par>
                              <p:par>
                                <p:cTn id="62" presetID="10" presetClass="exit" presetSubtype="0" fill="hold" grpId="0" nodeType="withEffect">
                                  <p:stCondLst>
                                    <p:cond delay="0"/>
                                  </p:stCondLst>
                                  <p:childTnLst>
                                    <p:animEffect transition="out" filter="fade">
                                      <p:cBhvr>
                                        <p:cTn id="63" dur="500"/>
                                        <p:tgtEl>
                                          <p:spTgt spid="36"/>
                                        </p:tgtEl>
                                      </p:cBhvr>
                                    </p:animEffect>
                                    <p:set>
                                      <p:cBhvr>
                                        <p:cTn id="64"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5842"/>
                  </p:tgtEl>
                </p:cond>
              </p:nextCondLst>
            </p:seq>
          </p:childTnLst>
        </p:cTn>
      </p:par>
    </p:tnLst>
    <p:bldLst>
      <p:bldP spid="7" grpId="0"/>
      <p:bldP spid="11" grpId="0"/>
      <p:bldP spid="12" grpId="0"/>
      <p:bldP spid="13" grpId="0"/>
      <p:bldP spid="15" grpId="0"/>
      <p:bldP spid="16" grpId="0"/>
      <p:bldP spid="17" grpId="0"/>
      <p:bldP spid="21" grpId="0"/>
      <p:bldP spid="23" grpId="0"/>
      <p:bldP spid="2" grpId="0" animBg="1"/>
      <p:bldP spid="24" grpId="0" animBg="1"/>
      <p:bldP spid="29" grpId="0" animBg="1"/>
      <p:bldP spid="34" grpId="0" animBg="1"/>
      <p:bldP spid="3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fld id="{00C24D65-3DCF-40F4-9D71-400BBBB57302}" type="slidenum">
              <a:rPr lang="en-GB" sz="1200" smtClean="0">
                <a:solidFill>
                  <a:srgbClr val="005BAB"/>
                </a:solidFill>
                <a:latin typeface="Verdana" pitchFamily="34" charset="0"/>
              </a:rPr>
              <a:pPr/>
              <a:t>29</a:t>
            </a:fld>
            <a:endParaRPr lang="en-GB" sz="1200">
              <a:solidFill>
                <a:srgbClr val="005BAB"/>
              </a:solidFill>
              <a:latin typeface="Verdana" pitchFamily="34" charset="0"/>
            </a:endParaRPr>
          </a:p>
        </p:txBody>
      </p:sp>
      <p:sp>
        <p:nvSpPr>
          <p:cNvPr id="7" name="Rectangle 6"/>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17415" name="Picture 7" descr="UPLand.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p:cNvSpPr>
            <a:spLocks noGrp="1" noChangeArrowheads="1"/>
          </p:cNvSpPr>
          <p:nvPr>
            <p:ph type="title"/>
          </p:nvPr>
        </p:nvSpPr>
        <p:spPr>
          <a:xfrm>
            <a:off x="251520" y="260648"/>
            <a:ext cx="6642100" cy="914400"/>
          </a:xfrm>
        </p:spPr>
        <p:txBody>
          <a:bodyPr/>
          <a:lstStyle/>
          <a:p>
            <a:pPr eaLnBrk="1" hangingPunct="1"/>
            <a:r>
              <a:rPr lang="en-US" sz="4000" b="0" dirty="0">
                <a:latin typeface="+mn-lt"/>
              </a:rPr>
              <a:t>Early Warning Systems</a:t>
            </a:r>
            <a:endParaRPr lang="en-US" sz="4000" b="0" baseline="30000" dirty="0">
              <a:latin typeface="+mn-lt"/>
            </a:endParaRPr>
          </a:p>
        </p:txBody>
      </p:sp>
      <p:sp>
        <p:nvSpPr>
          <p:cNvPr id="12" name="Slide Number Placeholder 3"/>
          <p:cNvSpPr txBox="1">
            <a:spLocks/>
          </p:cNvSpPr>
          <p:nvPr/>
        </p:nvSpPr>
        <p:spPr bwMode="auto">
          <a:xfrm>
            <a:off x="7009200" y="6249600"/>
            <a:ext cx="1828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200" b="1" kern="1200">
                <a:solidFill>
                  <a:srgbClr val="005BAB"/>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FA593669-2238-4B2C-8FF2-F9C32550F970}" type="slidenum">
              <a:rPr lang="en-GB" smtClean="0"/>
              <a:pPr>
                <a:defRPr/>
              </a:pPr>
              <a:t>29</a:t>
            </a:fld>
            <a:endParaRPr lang="en-GB" dirty="0"/>
          </a:p>
        </p:txBody>
      </p:sp>
      <p:sp>
        <p:nvSpPr>
          <p:cNvPr id="13" name="Content Placeholder 2"/>
          <p:cNvSpPr txBox="1">
            <a:spLocks/>
          </p:cNvSpPr>
          <p:nvPr/>
        </p:nvSpPr>
        <p:spPr bwMode="auto">
          <a:xfrm>
            <a:off x="287524" y="1361876"/>
            <a:ext cx="8568952" cy="4638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b="1" dirty="0">
                <a:solidFill>
                  <a:schemeClr val="tx1"/>
                </a:solidFill>
              </a:rPr>
              <a:t>“Traditional” Methods for early warning of banking crises</a:t>
            </a:r>
            <a:r>
              <a:rPr lang="en-ZA" sz="2500" b="1" baseline="30000" dirty="0">
                <a:solidFill>
                  <a:schemeClr val="tx1"/>
                </a:solidFill>
              </a:rPr>
              <a:t>1,2</a:t>
            </a:r>
          </a:p>
          <a:p>
            <a:pPr>
              <a:spcAft>
                <a:spcPts val="1200"/>
              </a:spcAft>
            </a:pPr>
            <a:r>
              <a:rPr lang="en-ZA" sz="2500" b="1" dirty="0">
                <a:solidFill>
                  <a:schemeClr val="tx1"/>
                </a:solidFill>
              </a:rPr>
              <a:t>‘Signals’ Approach </a:t>
            </a:r>
            <a:r>
              <a:rPr lang="en-ZA" sz="2500" dirty="0">
                <a:solidFill>
                  <a:schemeClr val="tx1"/>
                </a:solidFill>
              </a:rPr>
              <a:t>(Thresholding)</a:t>
            </a:r>
          </a:p>
          <a:p>
            <a:pPr>
              <a:spcBef>
                <a:spcPts val="0"/>
              </a:spcBef>
              <a:spcAft>
                <a:spcPts val="0"/>
              </a:spcAft>
            </a:pPr>
            <a:r>
              <a:rPr lang="en-ZA" sz="2500" b="1" dirty="0">
                <a:solidFill>
                  <a:schemeClr val="tx1"/>
                </a:solidFill>
              </a:rPr>
              <a:t>Multivariable Logit Approach </a:t>
            </a:r>
            <a:r>
              <a:rPr lang="en-ZA" sz="2500" dirty="0">
                <a:solidFill>
                  <a:schemeClr val="tx1"/>
                </a:solidFill>
              </a:rPr>
              <a:t>(Logistic regression)</a:t>
            </a:r>
          </a:p>
          <a:p>
            <a:pPr>
              <a:spcBef>
                <a:spcPts val="0"/>
              </a:spcBef>
              <a:spcAft>
                <a:spcPts val="0"/>
              </a:spcAft>
            </a:pPr>
            <a:endParaRPr lang="en-ZA" sz="2500" b="1" dirty="0">
              <a:solidFill>
                <a:schemeClr val="tx1"/>
              </a:solidFill>
            </a:endParaRPr>
          </a:p>
          <a:p>
            <a:pPr marL="0" indent="0">
              <a:spcBef>
                <a:spcPts val="0"/>
              </a:spcBef>
              <a:spcAft>
                <a:spcPts val="0"/>
              </a:spcAft>
              <a:buNone/>
            </a:pPr>
            <a:r>
              <a:rPr lang="en-ZA" sz="2500" dirty="0">
                <a:solidFill>
                  <a:schemeClr val="tx1"/>
                </a:solidFill>
              </a:rPr>
              <a:t>(these models are “static” – does not identify patterns to provide for the dynamics in the system)</a:t>
            </a:r>
          </a:p>
          <a:p>
            <a:pPr>
              <a:spcBef>
                <a:spcPts val="0"/>
              </a:spcBef>
              <a:spcAft>
                <a:spcPts val="0"/>
              </a:spcAft>
            </a:pPr>
            <a:endParaRPr lang="en-ZA" sz="2500" b="1" dirty="0">
              <a:solidFill>
                <a:schemeClr val="tx1"/>
              </a:solidFill>
            </a:endParaRPr>
          </a:p>
          <a:p>
            <a:pPr marL="457200" indent="-457200">
              <a:spcBef>
                <a:spcPts val="0"/>
              </a:spcBef>
              <a:spcAft>
                <a:spcPts val="0"/>
              </a:spcAft>
              <a:buFont typeface="+mj-lt"/>
              <a:buAutoNum type="arabicPeriod"/>
            </a:pPr>
            <a:r>
              <a:rPr lang="en-ZA" dirty="0">
                <a:solidFill>
                  <a:schemeClr val="tx1"/>
                </a:solidFill>
              </a:rPr>
              <a:t>E. P. Davis and D. </a:t>
            </a:r>
            <a:r>
              <a:rPr lang="en-ZA" dirty="0" err="1">
                <a:solidFill>
                  <a:schemeClr val="tx1"/>
                </a:solidFill>
              </a:rPr>
              <a:t>Karim</a:t>
            </a:r>
            <a:r>
              <a:rPr lang="en-ZA" dirty="0">
                <a:solidFill>
                  <a:schemeClr val="tx1"/>
                </a:solidFill>
              </a:rPr>
              <a:t>, “Comparing early warning systems for banking crises,” Journal of Financial Stability, vol. 4, no. 2, pp. 89 – 120, 2008.</a:t>
            </a:r>
          </a:p>
          <a:p>
            <a:pPr marL="457200" indent="-457200">
              <a:spcBef>
                <a:spcPts val="0"/>
              </a:spcBef>
              <a:spcAft>
                <a:spcPts val="0"/>
              </a:spcAft>
              <a:buFont typeface="+mj-lt"/>
              <a:buAutoNum type="arabicPeriod"/>
            </a:pPr>
            <a:r>
              <a:rPr lang="en-ZA" dirty="0">
                <a:solidFill>
                  <a:schemeClr val="tx1"/>
                </a:solidFill>
              </a:rPr>
              <a:t>“Cross-country empirical studies of systemic bank distress: a survey,” National Institute Economic Review, Vol. 192, no. 1, </a:t>
            </a:r>
            <a:r>
              <a:rPr lang="en-ZA" dirty="0" err="1">
                <a:solidFill>
                  <a:schemeClr val="tx1"/>
                </a:solidFill>
              </a:rPr>
              <a:t>pp</a:t>
            </a:r>
            <a:r>
              <a:rPr lang="en-ZA" dirty="0">
                <a:solidFill>
                  <a:schemeClr val="tx1"/>
                </a:solidFill>
              </a:rPr>
              <a:t> 68-83, 2005.</a:t>
            </a:r>
          </a:p>
          <a:p>
            <a:pPr marL="0" indent="0">
              <a:spcBef>
                <a:spcPts val="0"/>
              </a:spcBef>
              <a:spcAft>
                <a:spcPts val="0"/>
              </a:spcAft>
              <a:buNone/>
            </a:pPr>
            <a:endParaRPr lang="en-ZA" sz="2500" b="1" dirty="0">
              <a:solidFill>
                <a:schemeClr val="tx1"/>
              </a:solidFill>
            </a:endParaRPr>
          </a:p>
        </p:txBody>
      </p:sp>
    </p:spTree>
    <p:extLst>
      <p:ext uri="{BB962C8B-B14F-4D97-AF65-F5344CB8AC3E}">
        <p14:creationId xmlns:p14="http://schemas.microsoft.com/office/powerpoint/2010/main" val="314239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30</a:t>
            </a:fld>
            <a:endParaRPr lang="en-GB"/>
          </a:p>
        </p:txBody>
      </p:sp>
      <p:sp>
        <p:nvSpPr>
          <p:cNvPr id="5" name="Oval 4"/>
          <p:cNvSpPr/>
          <p:nvPr/>
        </p:nvSpPr>
        <p:spPr>
          <a:xfrm>
            <a:off x="1687770" y="3123481"/>
            <a:ext cx="648072" cy="627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465011" y="3161928"/>
            <a:ext cx="576064" cy="627112"/>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2623874" y="3136647"/>
            <a:ext cx="648072" cy="627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3546668" y="3136647"/>
            <a:ext cx="648072" cy="627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5289642" y="3120347"/>
            <a:ext cx="648072" cy="627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225746" y="3133513"/>
            <a:ext cx="648072" cy="627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148540" y="3133513"/>
            <a:ext cx="648072" cy="627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8044934" y="3068960"/>
            <a:ext cx="466794" cy="769441"/>
          </a:xfrm>
          <a:prstGeom prst="rect">
            <a:avLst/>
          </a:prstGeom>
          <a:noFill/>
        </p:spPr>
        <p:txBody>
          <a:bodyPr wrap="none" rtlCol="0">
            <a:spAutoFit/>
          </a:bodyPr>
          <a:lstStyle/>
          <a:p>
            <a:r>
              <a:rPr lang="en-US" sz="4400" b="1" dirty="0"/>
              <a:t>?</a:t>
            </a:r>
          </a:p>
        </p:txBody>
      </p:sp>
      <p:sp>
        <p:nvSpPr>
          <p:cNvPr id="32" name="Rectangle 31"/>
          <p:cNvSpPr/>
          <p:nvPr/>
        </p:nvSpPr>
        <p:spPr>
          <a:xfrm>
            <a:off x="876176" y="3158870"/>
            <a:ext cx="576064" cy="627112"/>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p:cNvSpPr txBox="1">
            <a:spLocks noChangeArrowheads="1"/>
          </p:cNvSpPr>
          <p:nvPr/>
        </p:nvSpPr>
        <p:spPr bwMode="auto">
          <a:xfrm>
            <a:off x="251520" y="260648"/>
            <a:ext cx="66421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100" b="1">
                <a:solidFill>
                  <a:srgbClr val="00308E"/>
                </a:solidFill>
                <a:latin typeface="+mj-lt"/>
                <a:ea typeface="+mj-ea"/>
                <a:cs typeface="+mj-cs"/>
              </a:defRPr>
            </a:lvl1pPr>
            <a:lvl2pPr algn="l" rtl="0" eaLnBrk="0" fontAlgn="base" hangingPunct="0">
              <a:spcBef>
                <a:spcPct val="0"/>
              </a:spcBef>
              <a:spcAft>
                <a:spcPct val="0"/>
              </a:spcAft>
              <a:defRPr sz="2100" b="1">
                <a:solidFill>
                  <a:srgbClr val="00308E"/>
                </a:solidFill>
                <a:latin typeface="Arial" charset="0"/>
              </a:defRPr>
            </a:lvl2pPr>
            <a:lvl3pPr algn="l" rtl="0" eaLnBrk="0" fontAlgn="base" hangingPunct="0">
              <a:spcBef>
                <a:spcPct val="0"/>
              </a:spcBef>
              <a:spcAft>
                <a:spcPct val="0"/>
              </a:spcAft>
              <a:defRPr sz="2100" b="1">
                <a:solidFill>
                  <a:srgbClr val="00308E"/>
                </a:solidFill>
                <a:latin typeface="Arial" charset="0"/>
              </a:defRPr>
            </a:lvl3pPr>
            <a:lvl4pPr algn="l" rtl="0" eaLnBrk="0" fontAlgn="base" hangingPunct="0">
              <a:spcBef>
                <a:spcPct val="0"/>
              </a:spcBef>
              <a:spcAft>
                <a:spcPct val="0"/>
              </a:spcAft>
              <a:defRPr sz="2100" b="1">
                <a:solidFill>
                  <a:srgbClr val="00308E"/>
                </a:solidFill>
                <a:latin typeface="Arial" charset="0"/>
              </a:defRPr>
            </a:lvl4pPr>
            <a:lvl5pPr algn="l" rtl="0" eaLnBrk="0" fontAlgn="base" hangingPunct="0">
              <a:spcBef>
                <a:spcPct val="0"/>
              </a:spcBef>
              <a:spcAft>
                <a:spcPct val="0"/>
              </a:spcAft>
              <a:defRPr sz="2100" b="1">
                <a:solidFill>
                  <a:srgbClr val="00308E"/>
                </a:solidFill>
                <a:latin typeface="Arial" charset="0"/>
              </a:defRPr>
            </a:lvl5pPr>
            <a:lvl6pPr marL="457200" algn="l" rtl="0" fontAlgn="base">
              <a:spcBef>
                <a:spcPct val="0"/>
              </a:spcBef>
              <a:spcAft>
                <a:spcPct val="0"/>
              </a:spcAft>
              <a:defRPr sz="2100" b="1">
                <a:solidFill>
                  <a:srgbClr val="00308E"/>
                </a:solidFill>
                <a:latin typeface="Arial" charset="0"/>
              </a:defRPr>
            </a:lvl6pPr>
            <a:lvl7pPr marL="914400" algn="l" rtl="0" fontAlgn="base">
              <a:spcBef>
                <a:spcPct val="0"/>
              </a:spcBef>
              <a:spcAft>
                <a:spcPct val="0"/>
              </a:spcAft>
              <a:defRPr sz="2100" b="1">
                <a:solidFill>
                  <a:srgbClr val="00308E"/>
                </a:solidFill>
                <a:latin typeface="Arial" charset="0"/>
              </a:defRPr>
            </a:lvl7pPr>
            <a:lvl8pPr marL="1371600" algn="l" rtl="0" fontAlgn="base">
              <a:spcBef>
                <a:spcPct val="0"/>
              </a:spcBef>
              <a:spcAft>
                <a:spcPct val="0"/>
              </a:spcAft>
              <a:defRPr sz="2100" b="1">
                <a:solidFill>
                  <a:srgbClr val="00308E"/>
                </a:solidFill>
                <a:latin typeface="Arial" charset="0"/>
              </a:defRPr>
            </a:lvl8pPr>
            <a:lvl9pPr marL="1828800" algn="l" rtl="0" fontAlgn="base">
              <a:spcBef>
                <a:spcPct val="0"/>
              </a:spcBef>
              <a:spcAft>
                <a:spcPct val="0"/>
              </a:spcAft>
              <a:defRPr sz="2100" b="1">
                <a:solidFill>
                  <a:srgbClr val="00308E"/>
                </a:solidFill>
                <a:latin typeface="Arial" charset="0"/>
              </a:defRPr>
            </a:lvl9pPr>
          </a:lstStyle>
          <a:p>
            <a:pPr eaLnBrk="1" hangingPunct="1"/>
            <a:r>
              <a:rPr lang="en-ZA" sz="4000" b="0" kern="0" dirty="0">
                <a:latin typeface="+mn-lt"/>
              </a:rPr>
              <a:t>Why a dynamic model?</a:t>
            </a:r>
            <a:endParaRPr lang="en-US" sz="4000" b="0" kern="0" dirty="0">
              <a:latin typeface="+mn-lt"/>
            </a:endParaRPr>
          </a:p>
        </p:txBody>
      </p:sp>
    </p:spTree>
    <p:extLst>
      <p:ext uri="{BB962C8B-B14F-4D97-AF65-F5344CB8AC3E}">
        <p14:creationId xmlns:p14="http://schemas.microsoft.com/office/powerpoint/2010/main" val="1558768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31</a:t>
            </a:fld>
            <a:endParaRPr lang="en-GB" dirty="0"/>
          </a:p>
        </p:txBody>
      </p:sp>
      <p:sp>
        <p:nvSpPr>
          <p:cNvPr id="9" name="Rectangle 2"/>
          <p:cNvSpPr>
            <a:spLocks noGrp="1" noChangeArrowheads="1"/>
          </p:cNvSpPr>
          <p:nvPr>
            <p:ph type="title"/>
          </p:nvPr>
        </p:nvSpPr>
        <p:spPr>
          <a:xfrm>
            <a:off x="251520" y="260648"/>
            <a:ext cx="6642100" cy="914400"/>
          </a:xfrm>
        </p:spPr>
        <p:txBody>
          <a:bodyPr/>
          <a:lstStyle/>
          <a:p>
            <a:pPr eaLnBrk="1" hangingPunct="1"/>
            <a:r>
              <a:rPr lang="en-ZA" sz="4000" b="0" dirty="0">
                <a:latin typeface="+mn-lt"/>
              </a:rPr>
              <a:t>Our Approach</a:t>
            </a:r>
            <a:endParaRPr lang="en-US" sz="4000" b="0" dirty="0">
              <a:latin typeface="+mn-lt"/>
            </a:endParaRPr>
          </a:p>
        </p:txBody>
      </p:sp>
      <p:sp>
        <p:nvSpPr>
          <p:cNvPr id="15" name="Content Placeholder 2"/>
          <p:cNvSpPr txBox="1">
            <a:spLocks/>
          </p:cNvSpPr>
          <p:nvPr/>
        </p:nvSpPr>
        <p:spPr bwMode="auto">
          <a:xfrm>
            <a:off x="267064" y="1484784"/>
            <a:ext cx="8568952"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endParaRPr lang="en-ZA" sz="2800" i="1" dirty="0">
              <a:solidFill>
                <a:schemeClr val="tx1"/>
              </a:solidFill>
              <a:latin typeface="Times New Roman" pitchFamily="18" charset="0"/>
              <a:cs typeface="Times New Roman" pitchFamily="18" charset="0"/>
            </a:endParaRPr>
          </a:p>
        </p:txBody>
      </p:sp>
      <p:sp>
        <p:nvSpPr>
          <p:cNvPr id="14" name="Content Placeholder 2"/>
          <p:cNvSpPr txBox="1">
            <a:spLocks/>
          </p:cNvSpPr>
          <p:nvPr/>
        </p:nvSpPr>
        <p:spPr bwMode="auto">
          <a:xfrm>
            <a:off x="287524" y="1412776"/>
            <a:ext cx="8568952" cy="483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dirty="0">
                <a:solidFill>
                  <a:schemeClr val="tx1"/>
                </a:solidFill>
              </a:rPr>
              <a:t>Use a dynamic Bayesian network (DBN) to model the temporal dynamics of variables and infer the probability of a crisis.</a:t>
            </a:r>
          </a:p>
          <a:p>
            <a:pPr marL="0" indent="0">
              <a:spcAft>
                <a:spcPts val="1200"/>
              </a:spcAft>
              <a:buNone/>
            </a:pPr>
            <a:r>
              <a:rPr lang="en-ZA" sz="2500" b="1" dirty="0">
                <a:solidFill>
                  <a:schemeClr val="tx1"/>
                </a:solidFill>
              </a:rPr>
              <a:t>Pros:</a:t>
            </a:r>
          </a:p>
          <a:p>
            <a:pPr marL="400050" lvl="1" indent="0">
              <a:spcAft>
                <a:spcPts val="1200"/>
              </a:spcAft>
              <a:buNone/>
            </a:pPr>
            <a:r>
              <a:rPr lang="en-ZA" sz="2500" dirty="0">
                <a:solidFill>
                  <a:schemeClr val="tx1"/>
                </a:solidFill>
              </a:rPr>
              <a:t>Models temporal dynamics of the system.</a:t>
            </a:r>
          </a:p>
          <a:p>
            <a:pPr marL="400050" lvl="1" indent="0">
              <a:spcAft>
                <a:spcPts val="1200"/>
              </a:spcAft>
              <a:buNone/>
            </a:pPr>
            <a:r>
              <a:rPr lang="en-ZA" sz="2500" dirty="0">
                <a:solidFill>
                  <a:schemeClr val="tx1"/>
                </a:solidFill>
              </a:rPr>
              <a:t>Infers probability of a crisis which provides a “threat level” indication.</a:t>
            </a:r>
          </a:p>
          <a:p>
            <a:pPr marL="0" indent="0">
              <a:spcAft>
                <a:spcPts val="1200"/>
              </a:spcAft>
              <a:buNone/>
            </a:pPr>
            <a:r>
              <a:rPr lang="en-ZA" sz="2500" b="1" dirty="0">
                <a:solidFill>
                  <a:schemeClr val="tx1"/>
                </a:solidFill>
              </a:rPr>
              <a:t>Cons:</a:t>
            </a:r>
          </a:p>
          <a:p>
            <a:pPr marL="400050" lvl="1" indent="0">
              <a:spcAft>
                <a:spcPts val="1200"/>
              </a:spcAft>
              <a:buNone/>
            </a:pPr>
            <a:r>
              <a:rPr lang="en-ZA" sz="2500" dirty="0">
                <a:solidFill>
                  <a:schemeClr val="tx1"/>
                </a:solidFill>
              </a:rPr>
              <a:t>More complex</a:t>
            </a:r>
          </a:p>
        </p:txBody>
      </p:sp>
    </p:spTree>
    <p:extLst>
      <p:ext uri="{BB962C8B-B14F-4D97-AF65-F5344CB8AC3E}">
        <p14:creationId xmlns:p14="http://schemas.microsoft.com/office/powerpoint/2010/main" val="242753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32</a:t>
            </a:fld>
            <a:endParaRPr lang="en-GB" dirty="0"/>
          </a:p>
        </p:txBody>
      </p:sp>
      <p:sp>
        <p:nvSpPr>
          <p:cNvPr id="41" name="Rectangle 2"/>
          <p:cNvSpPr>
            <a:spLocks noGrp="1" noChangeArrowheads="1"/>
          </p:cNvSpPr>
          <p:nvPr>
            <p:ph type="title"/>
          </p:nvPr>
        </p:nvSpPr>
        <p:spPr>
          <a:xfrm>
            <a:off x="251520" y="260648"/>
            <a:ext cx="6642100" cy="914400"/>
          </a:xfrm>
        </p:spPr>
        <p:txBody>
          <a:bodyPr/>
          <a:lstStyle/>
          <a:p>
            <a:pPr eaLnBrk="1" hangingPunct="1"/>
            <a:r>
              <a:rPr lang="en-US" sz="4000" b="0" dirty="0">
                <a:latin typeface="+mn-lt"/>
              </a:rPr>
              <a:t>Model Evolution: </a:t>
            </a:r>
            <a:br>
              <a:rPr lang="en-US" sz="3200" b="0" dirty="0">
                <a:latin typeface="+mn-lt"/>
              </a:rPr>
            </a:br>
            <a:r>
              <a:rPr lang="en-US" sz="3200" b="0" dirty="0">
                <a:latin typeface="+mn-lt"/>
              </a:rPr>
              <a:t>  </a:t>
            </a:r>
            <a:r>
              <a:rPr lang="en-US" sz="3200" b="0" i="1" dirty="0">
                <a:latin typeface="+mn-lt"/>
              </a:rPr>
              <a:t>Linear Dynamic System</a:t>
            </a:r>
          </a:p>
        </p:txBody>
      </p:sp>
      <p:sp>
        <p:nvSpPr>
          <p:cNvPr id="8" name="Oval 7"/>
          <p:cNvSpPr/>
          <p:nvPr/>
        </p:nvSpPr>
        <p:spPr>
          <a:xfrm>
            <a:off x="1115616" y="4149080"/>
            <a:ext cx="720080" cy="720080"/>
          </a:xfrm>
          <a:prstGeom prst="ellipse">
            <a:avLst/>
          </a:prstGeom>
          <a:solidFill>
            <a:schemeClr val="bg1">
              <a:lumMod val="8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a:latin typeface="Times New Roman" pitchFamily="18" charset="0"/>
                <a:cs typeface="Times New Roman" pitchFamily="18" charset="0"/>
              </a:rPr>
              <a:t>h</a:t>
            </a:r>
            <a:r>
              <a:rPr lang="en-ZA" sz="1800" i="1" baseline="-25000" dirty="0">
                <a:latin typeface="Times New Roman" pitchFamily="18" charset="0"/>
                <a:cs typeface="Times New Roman" pitchFamily="18" charset="0"/>
              </a:rPr>
              <a:t>t-1</a:t>
            </a:r>
          </a:p>
        </p:txBody>
      </p:sp>
      <p:sp>
        <p:nvSpPr>
          <p:cNvPr id="9" name="Oval 8"/>
          <p:cNvSpPr/>
          <p:nvPr/>
        </p:nvSpPr>
        <p:spPr>
          <a:xfrm>
            <a:off x="2987824" y="4149080"/>
            <a:ext cx="720080" cy="720080"/>
          </a:xfrm>
          <a:prstGeom prst="ellipse">
            <a:avLst/>
          </a:prstGeom>
          <a:solidFill>
            <a:schemeClr val="bg1">
              <a:lumMod val="8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err="1">
                <a:latin typeface="Times New Roman" pitchFamily="18" charset="0"/>
                <a:cs typeface="Times New Roman" pitchFamily="18" charset="0"/>
              </a:rPr>
              <a:t>h</a:t>
            </a:r>
            <a:r>
              <a:rPr lang="en-ZA" sz="1800" i="1" baseline="-25000" dirty="0" err="1">
                <a:latin typeface="Times New Roman" pitchFamily="18" charset="0"/>
                <a:cs typeface="Times New Roman" pitchFamily="18" charset="0"/>
              </a:rPr>
              <a:t>t</a:t>
            </a:r>
            <a:endParaRPr lang="en-ZA" sz="1800" i="1" baseline="-25000" dirty="0">
              <a:latin typeface="Times New Roman" pitchFamily="18" charset="0"/>
              <a:cs typeface="Times New Roman" pitchFamily="18" charset="0"/>
            </a:endParaRPr>
          </a:p>
        </p:txBody>
      </p:sp>
      <p:sp>
        <p:nvSpPr>
          <p:cNvPr id="10" name="Oval 9"/>
          <p:cNvSpPr/>
          <p:nvPr/>
        </p:nvSpPr>
        <p:spPr>
          <a:xfrm>
            <a:off x="4854763" y="4149080"/>
            <a:ext cx="720080" cy="720080"/>
          </a:xfrm>
          <a:prstGeom prst="ellipse">
            <a:avLst/>
          </a:prstGeom>
          <a:solidFill>
            <a:schemeClr val="bg1">
              <a:lumMod val="8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a:latin typeface="Times New Roman" pitchFamily="18" charset="0"/>
                <a:cs typeface="Times New Roman" pitchFamily="18" charset="0"/>
              </a:rPr>
              <a:t>h</a:t>
            </a:r>
            <a:r>
              <a:rPr lang="en-ZA" sz="1800" i="1" baseline="-25000" dirty="0">
                <a:latin typeface="Times New Roman" pitchFamily="18" charset="0"/>
                <a:cs typeface="Times New Roman" pitchFamily="18" charset="0"/>
              </a:rPr>
              <a:t>t</a:t>
            </a:r>
            <a:r>
              <a:rPr lang="en-ZA" sz="1600" i="1" baseline="-25000" dirty="0">
                <a:latin typeface="Times New Roman" pitchFamily="18" charset="0"/>
                <a:cs typeface="Times New Roman" pitchFamily="18" charset="0"/>
              </a:rPr>
              <a:t>+</a:t>
            </a:r>
            <a:r>
              <a:rPr lang="en-ZA" sz="1800" i="1" baseline="-25000" dirty="0">
                <a:latin typeface="Times New Roman" pitchFamily="18" charset="0"/>
                <a:cs typeface="Times New Roman" pitchFamily="18" charset="0"/>
              </a:rPr>
              <a:t>1</a:t>
            </a:r>
          </a:p>
        </p:txBody>
      </p:sp>
      <p:sp>
        <p:nvSpPr>
          <p:cNvPr id="11" name="Oval 10"/>
          <p:cNvSpPr/>
          <p:nvPr/>
        </p:nvSpPr>
        <p:spPr>
          <a:xfrm>
            <a:off x="1115616" y="5373216"/>
            <a:ext cx="720080" cy="720080"/>
          </a:xfrm>
          <a:prstGeom prst="ellipse">
            <a:avLst/>
          </a:prstGeom>
          <a:solidFill>
            <a:schemeClr val="bg1">
              <a:lumMod val="6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a:latin typeface="Times New Roman" pitchFamily="18" charset="0"/>
                <a:cs typeface="Times New Roman" pitchFamily="18" charset="0"/>
              </a:rPr>
              <a:t>v</a:t>
            </a:r>
            <a:r>
              <a:rPr lang="en-ZA" sz="1800" i="1" baseline="-25000" dirty="0">
                <a:latin typeface="Times New Roman" pitchFamily="18" charset="0"/>
                <a:cs typeface="Times New Roman" pitchFamily="18" charset="0"/>
              </a:rPr>
              <a:t>t-1</a:t>
            </a:r>
            <a:endParaRPr lang="en-ZA" sz="1800" i="1" baseline="30000" dirty="0">
              <a:latin typeface="Times New Roman" pitchFamily="18" charset="0"/>
              <a:cs typeface="Times New Roman" pitchFamily="18" charset="0"/>
            </a:endParaRPr>
          </a:p>
        </p:txBody>
      </p:sp>
      <p:sp>
        <p:nvSpPr>
          <p:cNvPr id="12" name="Oval 11"/>
          <p:cNvSpPr/>
          <p:nvPr/>
        </p:nvSpPr>
        <p:spPr>
          <a:xfrm>
            <a:off x="2988690" y="5373216"/>
            <a:ext cx="720080" cy="720080"/>
          </a:xfrm>
          <a:prstGeom prst="ellipse">
            <a:avLst/>
          </a:prstGeom>
          <a:solidFill>
            <a:schemeClr val="bg1">
              <a:lumMod val="6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err="1">
                <a:latin typeface="Times New Roman" pitchFamily="18" charset="0"/>
                <a:cs typeface="Times New Roman" pitchFamily="18" charset="0"/>
              </a:rPr>
              <a:t>v</a:t>
            </a:r>
            <a:r>
              <a:rPr lang="en-ZA" sz="1800" i="1" baseline="-25000" dirty="0" err="1">
                <a:latin typeface="Times New Roman" pitchFamily="18" charset="0"/>
                <a:cs typeface="Times New Roman" pitchFamily="18" charset="0"/>
              </a:rPr>
              <a:t>t</a:t>
            </a:r>
            <a:endParaRPr lang="en-ZA" sz="1800" i="1" baseline="-25000" dirty="0">
              <a:latin typeface="Times New Roman" pitchFamily="18" charset="0"/>
              <a:cs typeface="Times New Roman" pitchFamily="18" charset="0"/>
            </a:endParaRPr>
          </a:p>
        </p:txBody>
      </p:sp>
      <p:sp>
        <p:nvSpPr>
          <p:cNvPr id="13" name="Oval 12"/>
          <p:cNvSpPr/>
          <p:nvPr/>
        </p:nvSpPr>
        <p:spPr>
          <a:xfrm>
            <a:off x="4854455" y="5373216"/>
            <a:ext cx="720080" cy="720080"/>
          </a:xfrm>
          <a:prstGeom prst="ellipse">
            <a:avLst/>
          </a:prstGeom>
          <a:solidFill>
            <a:schemeClr val="bg1">
              <a:lumMod val="6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a:latin typeface="Times New Roman" pitchFamily="18" charset="0"/>
                <a:cs typeface="Times New Roman" pitchFamily="18" charset="0"/>
              </a:rPr>
              <a:t>v</a:t>
            </a:r>
            <a:r>
              <a:rPr lang="en-ZA" sz="1800" i="1" baseline="-25000" dirty="0">
                <a:latin typeface="Times New Roman" pitchFamily="18" charset="0"/>
                <a:cs typeface="Times New Roman" pitchFamily="18" charset="0"/>
              </a:rPr>
              <a:t>t</a:t>
            </a:r>
            <a:r>
              <a:rPr lang="en-ZA" sz="1600" i="1" baseline="-25000" dirty="0">
                <a:latin typeface="Times New Roman" pitchFamily="18" charset="0"/>
                <a:cs typeface="Times New Roman" pitchFamily="18" charset="0"/>
              </a:rPr>
              <a:t>+</a:t>
            </a:r>
            <a:r>
              <a:rPr lang="en-ZA" sz="1800" i="1" baseline="-25000" dirty="0">
                <a:latin typeface="Times New Roman" pitchFamily="18" charset="0"/>
                <a:cs typeface="Times New Roman" pitchFamily="18" charset="0"/>
              </a:rPr>
              <a:t>1</a:t>
            </a:r>
          </a:p>
        </p:txBody>
      </p:sp>
      <p:cxnSp>
        <p:nvCxnSpPr>
          <p:cNvPr id="17" name="Straight Arrow Connector 16"/>
          <p:cNvCxnSpPr>
            <a:stCxn id="8" idx="4"/>
            <a:endCxn id="11" idx="0"/>
          </p:cNvCxnSpPr>
          <p:nvPr/>
        </p:nvCxnSpPr>
        <p:spPr>
          <a:xfrm>
            <a:off x="1475656" y="4869160"/>
            <a:ext cx="0" cy="504056"/>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20" name="Straight Arrow Connector 19"/>
          <p:cNvCxnSpPr>
            <a:stCxn id="9" idx="4"/>
            <a:endCxn id="12" idx="0"/>
          </p:cNvCxnSpPr>
          <p:nvPr/>
        </p:nvCxnSpPr>
        <p:spPr>
          <a:xfrm>
            <a:off x="3347864" y="4869160"/>
            <a:ext cx="866" cy="504056"/>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21" name="Straight Arrow Connector 20"/>
          <p:cNvCxnSpPr>
            <a:stCxn id="10" idx="4"/>
            <a:endCxn id="13" idx="0"/>
          </p:cNvCxnSpPr>
          <p:nvPr/>
        </p:nvCxnSpPr>
        <p:spPr>
          <a:xfrm flipH="1">
            <a:off x="5214495" y="4869160"/>
            <a:ext cx="308" cy="504056"/>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23" name="Straight Arrow Connector 22"/>
          <p:cNvCxnSpPr>
            <a:stCxn id="8" idx="6"/>
            <a:endCxn id="9" idx="2"/>
          </p:cNvCxnSpPr>
          <p:nvPr/>
        </p:nvCxnSpPr>
        <p:spPr>
          <a:xfrm>
            <a:off x="1835696" y="4509120"/>
            <a:ext cx="1152128" cy="0"/>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24" name="Straight Arrow Connector 23"/>
          <p:cNvCxnSpPr>
            <a:stCxn id="9" idx="6"/>
            <a:endCxn id="10" idx="2"/>
          </p:cNvCxnSpPr>
          <p:nvPr/>
        </p:nvCxnSpPr>
        <p:spPr>
          <a:xfrm>
            <a:off x="3707904" y="4509120"/>
            <a:ext cx="1146859" cy="0"/>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sp>
        <p:nvSpPr>
          <p:cNvPr id="29" name="TextBox 28"/>
          <p:cNvSpPr txBox="1"/>
          <p:nvPr/>
        </p:nvSpPr>
        <p:spPr>
          <a:xfrm>
            <a:off x="5574535" y="1887579"/>
            <a:ext cx="2952328" cy="1769715"/>
          </a:xfrm>
          <a:prstGeom prst="rect">
            <a:avLst/>
          </a:prstGeom>
          <a:noFill/>
          <a:ln w="19050">
            <a:solidFill>
              <a:srgbClr val="012D50"/>
            </a:solidFill>
          </a:ln>
        </p:spPr>
        <p:txBody>
          <a:bodyPr wrap="square" rtlCol="0">
            <a:spAutoFit/>
          </a:bodyPr>
          <a:lstStyle/>
          <a:p>
            <a:r>
              <a:rPr lang="en-ZA" b="1" dirty="0">
                <a:latin typeface="Arial" pitchFamily="34" charset="0"/>
                <a:cs typeface="Arial" pitchFamily="34" charset="0"/>
              </a:rPr>
              <a:t>Variables:</a:t>
            </a:r>
          </a:p>
          <a:p>
            <a:r>
              <a:rPr lang="en-ZA" sz="2200" i="1" dirty="0" err="1">
                <a:latin typeface="Times New Roman" pitchFamily="18" charset="0"/>
                <a:cs typeface="Times New Roman" pitchFamily="18" charset="0"/>
              </a:rPr>
              <a:t>h</a:t>
            </a:r>
            <a:r>
              <a:rPr lang="en-ZA" sz="2200" i="1" baseline="-25000" dirty="0" err="1">
                <a:latin typeface="Times New Roman" pitchFamily="18" charset="0"/>
                <a:cs typeface="Times New Roman" pitchFamily="18" charset="0"/>
              </a:rPr>
              <a:t>t</a:t>
            </a:r>
            <a:r>
              <a:rPr lang="en-ZA" sz="1900" dirty="0"/>
              <a:t>: State vector</a:t>
            </a:r>
          </a:p>
          <a:p>
            <a:r>
              <a:rPr lang="en-ZA" sz="2200" i="1" dirty="0" err="1">
                <a:latin typeface="Times New Roman" pitchFamily="18" charset="0"/>
                <a:cs typeface="Times New Roman" pitchFamily="18" charset="0"/>
              </a:rPr>
              <a:t>v</a:t>
            </a:r>
            <a:r>
              <a:rPr lang="en-ZA" sz="2200" i="1" baseline="-25000" dirty="0" err="1">
                <a:latin typeface="Times New Roman" pitchFamily="18" charset="0"/>
                <a:cs typeface="Times New Roman" pitchFamily="18" charset="0"/>
              </a:rPr>
              <a:t>t</a:t>
            </a:r>
            <a:r>
              <a:rPr lang="en-ZA" sz="1900" dirty="0"/>
              <a:t>: Measurement vector</a:t>
            </a:r>
            <a:endParaRPr lang="en-ZA" sz="1900" i="1" dirty="0">
              <a:cs typeface="Times New Roman" pitchFamily="18" charset="0"/>
            </a:endParaRPr>
          </a:p>
          <a:p>
            <a:endParaRPr lang="en-ZA" sz="1900" i="1" dirty="0">
              <a:cs typeface="Times New Roman" pitchFamily="18" charset="0"/>
            </a:endParaRPr>
          </a:p>
          <a:p>
            <a:endParaRPr lang="en-ZA" sz="2200" i="1" dirty="0">
              <a:cs typeface="Times New Roman" pitchFamily="18" charset="0"/>
            </a:endParaRPr>
          </a:p>
        </p:txBody>
      </p:sp>
      <p:pic>
        <p:nvPicPr>
          <p:cNvPr id="16" name="Picture 7">
            <a:extLst>
              <a:ext uri="{FF2B5EF4-FFF2-40B4-BE49-F238E27FC236}">
                <a16:creationId xmlns:a16="http://schemas.microsoft.com/office/drawing/2014/main" id="{5A522EA8-6CAB-4BC0-95DD-99028738B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496832"/>
            <a:ext cx="3050453" cy="2284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183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33</a:t>
            </a:fld>
            <a:endParaRPr lang="en-GB"/>
          </a:p>
        </p:txBody>
      </p:sp>
      <p:sp>
        <p:nvSpPr>
          <p:cNvPr id="7" name="Oval 6"/>
          <p:cNvSpPr/>
          <p:nvPr/>
        </p:nvSpPr>
        <p:spPr>
          <a:xfrm>
            <a:off x="1115616" y="2852936"/>
            <a:ext cx="720080" cy="720080"/>
          </a:xfrm>
          <a:prstGeom prst="ellipse">
            <a:avLst/>
          </a:prstGeom>
          <a:solidFill>
            <a:schemeClr val="bg1">
              <a:lumMod val="8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a:latin typeface="Times New Roman" pitchFamily="18" charset="0"/>
                <a:cs typeface="Times New Roman" pitchFamily="18" charset="0"/>
              </a:rPr>
              <a:t>s</a:t>
            </a:r>
            <a:r>
              <a:rPr lang="en-ZA" sz="1800" i="1" baseline="-25000" dirty="0">
                <a:latin typeface="Times New Roman" pitchFamily="18" charset="0"/>
                <a:cs typeface="Times New Roman" pitchFamily="18" charset="0"/>
              </a:rPr>
              <a:t>t-1</a:t>
            </a:r>
          </a:p>
        </p:txBody>
      </p:sp>
      <p:sp>
        <p:nvSpPr>
          <p:cNvPr id="8" name="Oval 7"/>
          <p:cNvSpPr/>
          <p:nvPr/>
        </p:nvSpPr>
        <p:spPr>
          <a:xfrm>
            <a:off x="2987824" y="2852936"/>
            <a:ext cx="720080" cy="720080"/>
          </a:xfrm>
          <a:prstGeom prst="ellipse">
            <a:avLst/>
          </a:prstGeom>
          <a:solidFill>
            <a:schemeClr val="bg1">
              <a:lumMod val="8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err="1">
                <a:latin typeface="Times New Roman" pitchFamily="18" charset="0"/>
                <a:cs typeface="Times New Roman" pitchFamily="18" charset="0"/>
              </a:rPr>
              <a:t>s</a:t>
            </a:r>
            <a:r>
              <a:rPr lang="en-ZA" sz="1800" i="1" baseline="-25000" dirty="0" err="1">
                <a:latin typeface="Times New Roman" pitchFamily="18" charset="0"/>
                <a:cs typeface="Times New Roman" pitchFamily="18" charset="0"/>
              </a:rPr>
              <a:t>t</a:t>
            </a:r>
            <a:endParaRPr lang="en-ZA" sz="1800" i="1" baseline="-25000" dirty="0">
              <a:latin typeface="Times New Roman" pitchFamily="18" charset="0"/>
              <a:cs typeface="Times New Roman" pitchFamily="18" charset="0"/>
            </a:endParaRPr>
          </a:p>
        </p:txBody>
      </p:sp>
      <p:sp>
        <p:nvSpPr>
          <p:cNvPr id="9" name="Oval 8"/>
          <p:cNvSpPr/>
          <p:nvPr/>
        </p:nvSpPr>
        <p:spPr>
          <a:xfrm>
            <a:off x="4854455" y="2852936"/>
            <a:ext cx="720080" cy="720080"/>
          </a:xfrm>
          <a:prstGeom prst="ellipse">
            <a:avLst/>
          </a:prstGeom>
          <a:solidFill>
            <a:schemeClr val="bg1">
              <a:lumMod val="8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a:latin typeface="Times New Roman" pitchFamily="18" charset="0"/>
                <a:cs typeface="Times New Roman" pitchFamily="18" charset="0"/>
              </a:rPr>
              <a:t>s</a:t>
            </a:r>
            <a:r>
              <a:rPr lang="en-ZA" sz="1800" i="1" baseline="-25000" dirty="0">
                <a:latin typeface="Times New Roman" pitchFamily="18" charset="0"/>
                <a:cs typeface="Times New Roman" pitchFamily="18" charset="0"/>
              </a:rPr>
              <a:t>t</a:t>
            </a:r>
            <a:r>
              <a:rPr lang="en-ZA" sz="1600" i="1" baseline="-25000" dirty="0">
                <a:latin typeface="Times New Roman" pitchFamily="18" charset="0"/>
                <a:cs typeface="Times New Roman" pitchFamily="18" charset="0"/>
              </a:rPr>
              <a:t>+</a:t>
            </a:r>
            <a:r>
              <a:rPr lang="en-ZA" sz="1800" i="1" baseline="-25000" dirty="0">
                <a:latin typeface="Times New Roman" pitchFamily="18" charset="0"/>
                <a:cs typeface="Times New Roman" pitchFamily="18" charset="0"/>
              </a:rPr>
              <a:t>1</a:t>
            </a:r>
          </a:p>
        </p:txBody>
      </p:sp>
      <p:sp>
        <p:nvSpPr>
          <p:cNvPr id="10" name="Oval 9"/>
          <p:cNvSpPr/>
          <p:nvPr/>
        </p:nvSpPr>
        <p:spPr>
          <a:xfrm>
            <a:off x="1115616" y="4149080"/>
            <a:ext cx="720080" cy="720080"/>
          </a:xfrm>
          <a:prstGeom prst="ellipse">
            <a:avLst/>
          </a:prstGeom>
          <a:solidFill>
            <a:schemeClr val="bg1">
              <a:lumMod val="8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a:latin typeface="Times New Roman" pitchFamily="18" charset="0"/>
                <a:cs typeface="Times New Roman" pitchFamily="18" charset="0"/>
              </a:rPr>
              <a:t>h</a:t>
            </a:r>
            <a:r>
              <a:rPr lang="en-ZA" sz="1800" i="1" baseline="-25000" dirty="0">
                <a:latin typeface="Times New Roman" pitchFamily="18" charset="0"/>
                <a:cs typeface="Times New Roman" pitchFamily="18" charset="0"/>
              </a:rPr>
              <a:t>t-1</a:t>
            </a:r>
          </a:p>
        </p:txBody>
      </p:sp>
      <p:sp>
        <p:nvSpPr>
          <p:cNvPr id="11" name="Oval 10"/>
          <p:cNvSpPr/>
          <p:nvPr/>
        </p:nvSpPr>
        <p:spPr>
          <a:xfrm>
            <a:off x="2987824" y="4149080"/>
            <a:ext cx="720080" cy="720080"/>
          </a:xfrm>
          <a:prstGeom prst="ellipse">
            <a:avLst/>
          </a:prstGeom>
          <a:solidFill>
            <a:schemeClr val="bg1">
              <a:lumMod val="8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err="1">
                <a:latin typeface="Times New Roman" pitchFamily="18" charset="0"/>
                <a:cs typeface="Times New Roman" pitchFamily="18" charset="0"/>
              </a:rPr>
              <a:t>h</a:t>
            </a:r>
            <a:r>
              <a:rPr lang="en-ZA" sz="1800" i="1" baseline="-25000" dirty="0" err="1">
                <a:latin typeface="Times New Roman" pitchFamily="18" charset="0"/>
                <a:cs typeface="Times New Roman" pitchFamily="18" charset="0"/>
              </a:rPr>
              <a:t>t</a:t>
            </a:r>
            <a:endParaRPr lang="en-ZA" sz="1800" i="1" baseline="-25000" dirty="0">
              <a:latin typeface="Times New Roman" pitchFamily="18" charset="0"/>
              <a:cs typeface="Times New Roman" pitchFamily="18" charset="0"/>
            </a:endParaRPr>
          </a:p>
        </p:txBody>
      </p:sp>
      <p:sp>
        <p:nvSpPr>
          <p:cNvPr id="12" name="Oval 11"/>
          <p:cNvSpPr/>
          <p:nvPr/>
        </p:nvSpPr>
        <p:spPr>
          <a:xfrm>
            <a:off x="4854763" y="4149080"/>
            <a:ext cx="720080" cy="720080"/>
          </a:xfrm>
          <a:prstGeom prst="ellipse">
            <a:avLst/>
          </a:prstGeom>
          <a:solidFill>
            <a:schemeClr val="bg1">
              <a:lumMod val="8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a:latin typeface="Times New Roman" pitchFamily="18" charset="0"/>
                <a:cs typeface="Times New Roman" pitchFamily="18" charset="0"/>
              </a:rPr>
              <a:t>h</a:t>
            </a:r>
            <a:r>
              <a:rPr lang="en-ZA" sz="1800" i="1" baseline="-25000" dirty="0">
                <a:latin typeface="Times New Roman" pitchFamily="18" charset="0"/>
                <a:cs typeface="Times New Roman" pitchFamily="18" charset="0"/>
              </a:rPr>
              <a:t>t</a:t>
            </a:r>
            <a:r>
              <a:rPr lang="en-ZA" sz="1600" i="1" baseline="-25000" dirty="0">
                <a:latin typeface="Times New Roman" pitchFamily="18" charset="0"/>
                <a:cs typeface="Times New Roman" pitchFamily="18" charset="0"/>
              </a:rPr>
              <a:t>+</a:t>
            </a:r>
            <a:r>
              <a:rPr lang="en-ZA" sz="1800" i="1" baseline="-25000" dirty="0">
                <a:latin typeface="Times New Roman" pitchFamily="18" charset="0"/>
                <a:cs typeface="Times New Roman" pitchFamily="18" charset="0"/>
              </a:rPr>
              <a:t>1</a:t>
            </a:r>
          </a:p>
        </p:txBody>
      </p:sp>
      <p:sp>
        <p:nvSpPr>
          <p:cNvPr id="13" name="Oval 12"/>
          <p:cNvSpPr/>
          <p:nvPr/>
        </p:nvSpPr>
        <p:spPr>
          <a:xfrm>
            <a:off x="1115616" y="5373216"/>
            <a:ext cx="720080" cy="720080"/>
          </a:xfrm>
          <a:prstGeom prst="ellipse">
            <a:avLst/>
          </a:prstGeom>
          <a:solidFill>
            <a:schemeClr val="bg1">
              <a:lumMod val="6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a:latin typeface="Times New Roman" pitchFamily="18" charset="0"/>
                <a:cs typeface="Times New Roman" pitchFamily="18" charset="0"/>
              </a:rPr>
              <a:t>v</a:t>
            </a:r>
            <a:r>
              <a:rPr lang="en-ZA" sz="1800" i="1" baseline="-25000" dirty="0">
                <a:latin typeface="Times New Roman" pitchFamily="18" charset="0"/>
                <a:cs typeface="Times New Roman" pitchFamily="18" charset="0"/>
              </a:rPr>
              <a:t>t-1</a:t>
            </a:r>
            <a:endParaRPr lang="en-ZA" sz="1800" i="1" baseline="30000" dirty="0">
              <a:latin typeface="Times New Roman" pitchFamily="18" charset="0"/>
              <a:cs typeface="Times New Roman" pitchFamily="18" charset="0"/>
            </a:endParaRPr>
          </a:p>
        </p:txBody>
      </p:sp>
      <p:sp>
        <p:nvSpPr>
          <p:cNvPr id="14" name="Oval 13"/>
          <p:cNvSpPr/>
          <p:nvPr/>
        </p:nvSpPr>
        <p:spPr>
          <a:xfrm>
            <a:off x="2988690" y="5373216"/>
            <a:ext cx="720080" cy="720080"/>
          </a:xfrm>
          <a:prstGeom prst="ellipse">
            <a:avLst/>
          </a:prstGeom>
          <a:solidFill>
            <a:schemeClr val="bg1">
              <a:lumMod val="6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err="1">
                <a:latin typeface="Times New Roman" pitchFamily="18" charset="0"/>
                <a:cs typeface="Times New Roman" pitchFamily="18" charset="0"/>
              </a:rPr>
              <a:t>v</a:t>
            </a:r>
            <a:r>
              <a:rPr lang="en-ZA" sz="1800" i="1" baseline="-25000" dirty="0" err="1">
                <a:latin typeface="Times New Roman" pitchFamily="18" charset="0"/>
                <a:cs typeface="Times New Roman" pitchFamily="18" charset="0"/>
              </a:rPr>
              <a:t>t</a:t>
            </a:r>
            <a:endParaRPr lang="en-ZA" sz="1800" i="1" baseline="-25000" dirty="0">
              <a:latin typeface="Times New Roman" pitchFamily="18" charset="0"/>
              <a:cs typeface="Times New Roman" pitchFamily="18" charset="0"/>
            </a:endParaRPr>
          </a:p>
        </p:txBody>
      </p:sp>
      <p:sp>
        <p:nvSpPr>
          <p:cNvPr id="15" name="Oval 14"/>
          <p:cNvSpPr/>
          <p:nvPr/>
        </p:nvSpPr>
        <p:spPr>
          <a:xfrm>
            <a:off x="4854455" y="5373216"/>
            <a:ext cx="720080" cy="720080"/>
          </a:xfrm>
          <a:prstGeom prst="ellipse">
            <a:avLst/>
          </a:prstGeom>
          <a:solidFill>
            <a:schemeClr val="bg1">
              <a:lumMod val="65000"/>
            </a:schemeClr>
          </a:solidFill>
          <a:ln>
            <a:headEnd type="none" w="med" len="med"/>
            <a:tailEnd type="triangle" w="med" len="med"/>
          </a:ln>
        </p:spPr>
        <p:style>
          <a:lnRef idx="2">
            <a:schemeClr val="dk1"/>
          </a:lnRef>
          <a:fillRef idx="1">
            <a:schemeClr val="lt1"/>
          </a:fillRef>
          <a:effectRef idx="0">
            <a:schemeClr val="dk1"/>
          </a:effectRef>
          <a:fontRef idx="minor">
            <a:schemeClr val="dk1"/>
          </a:fontRef>
        </p:style>
        <p:txBody>
          <a:bodyPr rtlCol="0" anchor="ctr"/>
          <a:lstStyle/>
          <a:p>
            <a:pPr algn="ctr"/>
            <a:r>
              <a:rPr lang="en-ZA" sz="1800" i="1" dirty="0">
                <a:latin typeface="Times New Roman" pitchFamily="18" charset="0"/>
                <a:cs typeface="Times New Roman" pitchFamily="18" charset="0"/>
              </a:rPr>
              <a:t>v</a:t>
            </a:r>
            <a:r>
              <a:rPr lang="en-ZA" sz="1800" i="1" baseline="-25000" dirty="0">
                <a:latin typeface="Times New Roman" pitchFamily="18" charset="0"/>
                <a:cs typeface="Times New Roman" pitchFamily="18" charset="0"/>
              </a:rPr>
              <a:t>t</a:t>
            </a:r>
            <a:r>
              <a:rPr lang="en-ZA" sz="1600" i="1" baseline="-25000" dirty="0">
                <a:latin typeface="Times New Roman" pitchFamily="18" charset="0"/>
                <a:cs typeface="Times New Roman" pitchFamily="18" charset="0"/>
              </a:rPr>
              <a:t>+</a:t>
            </a:r>
            <a:r>
              <a:rPr lang="en-ZA" sz="1800" i="1" baseline="-25000" dirty="0">
                <a:latin typeface="Times New Roman" pitchFamily="18" charset="0"/>
                <a:cs typeface="Times New Roman" pitchFamily="18" charset="0"/>
              </a:rPr>
              <a:t>1</a:t>
            </a:r>
          </a:p>
        </p:txBody>
      </p:sp>
      <p:cxnSp>
        <p:nvCxnSpPr>
          <p:cNvPr id="19" name="Straight Arrow Connector 18"/>
          <p:cNvCxnSpPr>
            <a:stCxn id="7" idx="4"/>
            <a:endCxn id="10" idx="0"/>
          </p:cNvCxnSpPr>
          <p:nvPr/>
        </p:nvCxnSpPr>
        <p:spPr>
          <a:xfrm>
            <a:off x="1475656" y="3573016"/>
            <a:ext cx="0" cy="576064"/>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20" name="Straight Arrow Connector 19"/>
          <p:cNvCxnSpPr>
            <a:stCxn id="7" idx="6"/>
            <a:endCxn id="8" idx="2"/>
          </p:cNvCxnSpPr>
          <p:nvPr/>
        </p:nvCxnSpPr>
        <p:spPr>
          <a:xfrm>
            <a:off x="1835696" y="3212976"/>
            <a:ext cx="1152128" cy="0"/>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21" name="Straight Arrow Connector 20"/>
          <p:cNvCxnSpPr>
            <a:stCxn id="8" idx="6"/>
            <a:endCxn id="9" idx="2"/>
          </p:cNvCxnSpPr>
          <p:nvPr/>
        </p:nvCxnSpPr>
        <p:spPr>
          <a:xfrm>
            <a:off x="3707904" y="3212976"/>
            <a:ext cx="1146551" cy="0"/>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22" name="Straight Arrow Connector 21"/>
          <p:cNvCxnSpPr>
            <a:stCxn id="8" idx="4"/>
            <a:endCxn id="11" idx="0"/>
          </p:cNvCxnSpPr>
          <p:nvPr/>
        </p:nvCxnSpPr>
        <p:spPr>
          <a:xfrm>
            <a:off x="3347864" y="3573016"/>
            <a:ext cx="0" cy="576064"/>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23" name="Straight Arrow Connector 22"/>
          <p:cNvCxnSpPr>
            <a:stCxn id="9" idx="4"/>
            <a:endCxn id="12" idx="0"/>
          </p:cNvCxnSpPr>
          <p:nvPr/>
        </p:nvCxnSpPr>
        <p:spPr>
          <a:xfrm>
            <a:off x="5214495" y="3573016"/>
            <a:ext cx="308" cy="576064"/>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24" name="Straight Arrow Connector 23"/>
          <p:cNvCxnSpPr>
            <a:stCxn id="10" idx="4"/>
            <a:endCxn id="13" idx="0"/>
          </p:cNvCxnSpPr>
          <p:nvPr/>
        </p:nvCxnSpPr>
        <p:spPr>
          <a:xfrm>
            <a:off x="1475656" y="4869160"/>
            <a:ext cx="0" cy="504056"/>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27" name="Straight Arrow Connector 26"/>
          <p:cNvCxnSpPr>
            <a:stCxn id="11" idx="4"/>
            <a:endCxn id="14" idx="0"/>
          </p:cNvCxnSpPr>
          <p:nvPr/>
        </p:nvCxnSpPr>
        <p:spPr>
          <a:xfrm>
            <a:off x="3347864" y="4869160"/>
            <a:ext cx="866" cy="504056"/>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28" name="Straight Arrow Connector 27"/>
          <p:cNvCxnSpPr>
            <a:stCxn id="12" idx="4"/>
            <a:endCxn id="15" idx="0"/>
          </p:cNvCxnSpPr>
          <p:nvPr/>
        </p:nvCxnSpPr>
        <p:spPr>
          <a:xfrm flipH="1">
            <a:off x="5214495" y="4869160"/>
            <a:ext cx="308" cy="504056"/>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30" name="Straight Arrow Connector 29"/>
          <p:cNvCxnSpPr>
            <a:stCxn id="10" idx="6"/>
            <a:endCxn id="11" idx="2"/>
          </p:cNvCxnSpPr>
          <p:nvPr/>
        </p:nvCxnSpPr>
        <p:spPr>
          <a:xfrm>
            <a:off x="1835696" y="4509120"/>
            <a:ext cx="1152128" cy="0"/>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cxnSp>
        <p:nvCxnSpPr>
          <p:cNvPr id="31" name="Straight Arrow Connector 30"/>
          <p:cNvCxnSpPr>
            <a:stCxn id="11" idx="6"/>
            <a:endCxn id="12" idx="2"/>
          </p:cNvCxnSpPr>
          <p:nvPr/>
        </p:nvCxnSpPr>
        <p:spPr>
          <a:xfrm>
            <a:off x="3707904" y="4509120"/>
            <a:ext cx="1146859" cy="0"/>
          </a:xfrm>
          <a:prstGeom prst="straightConnector1">
            <a:avLst/>
          </a:prstGeom>
          <a:ln>
            <a:headEnd type="none" w="med" len="med"/>
            <a:tailEnd type="triangle" w="med" len="med"/>
          </a:ln>
        </p:spPr>
        <p:style>
          <a:lnRef idx="2">
            <a:schemeClr val="dk1"/>
          </a:lnRef>
          <a:fillRef idx="1">
            <a:schemeClr val="lt1"/>
          </a:fillRef>
          <a:effectRef idx="0">
            <a:schemeClr val="dk1"/>
          </a:effectRef>
          <a:fontRef idx="minor">
            <a:schemeClr val="dk1"/>
          </a:fontRef>
        </p:style>
      </p:cxnSp>
      <p:sp>
        <p:nvSpPr>
          <p:cNvPr id="36" name="Rectangle 2"/>
          <p:cNvSpPr>
            <a:spLocks noGrp="1" noChangeArrowheads="1"/>
          </p:cNvSpPr>
          <p:nvPr>
            <p:ph type="title"/>
          </p:nvPr>
        </p:nvSpPr>
        <p:spPr>
          <a:xfrm>
            <a:off x="251520" y="260648"/>
            <a:ext cx="7092788" cy="914400"/>
          </a:xfrm>
        </p:spPr>
        <p:txBody>
          <a:bodyPr/>
          <a:lstStyle/>
          <a:p>
            <a:pPr eaLnBrk="1" hangingPunct="1"/>
            <a:r>
              <a:rPr lang="en-US" sz="4000" b="0" dirty="0">
                <a:latin typeface="+mn-lt"/>
              </a:rPr>
              <a:t>Model Evolution</a:t>
            </a:r>
            <a:br>
              <a:rPr lang="en-US" sz="3600" b="0" dirty="0">
                <a:latin typeface="+mn-lt"/>
              </a:rPr>
            </a:br>
            <a:r>
              <a:rPr lang="en-US" sz="3200" dirty="0"/>
              <a:t>  </a:t>
            </a:r>
            <a:r>
              <a:rPr lang="en-US" sz="3200" b="0" i="1" dirty="0"/>
              <a:t>Switching Linear Dynamic System</a:t>
            </a:r>
          </a:p>
        </p:txBody>
      </p:sp>
      <p:sp>
        <p:nvSpPr>
          <p:cNvPr id="39" name="TextBox 38"/>
          <p:cNvSpPr txBox="1"/>
          <p:nvPr/>
        </p:nvSpPr>
        <p:spPr>
          <a:xfrm>
            <a:off x="6156176" y="2141562"/>
            <a:ext cx="2952328" cy="2108269"/>
          </a:xfrm>
          <a:prstGeom prst="rect">
            <a:avLst/>
          </a:prstGeom>
          <a:noFill/>
          <a:ln w="19050">
            <a:solidFill>
              <a:srgbClr val="012D50"/>
            </a:solidFill>
          </a:ln>
        </p:spPr>
        <p:txBody>
          <a:bodyPr wrap="square" rtlCol="0">
            <a:spAutoFit/>
          </a:bodyPr>
          <a:lstStyle/>
          <a:p>
            <a:r>
              <a:rPr lang="en-ZA" b="1" dirty="0">
                <a:latin typeface="Arial" pitchFamily="34" charset="0"/>
                <a:cs typeface="Arial" pitchFamily="34" charset="0"/>
              </a:rPr>
              <a:t>Variables:</a:t>
            </a:r>
          </a:p>
          <a:p>
            <a:r>
              <a:rPr lang="en-ZA" sz="2200" i="1" dirty="0" err="1">
                <a:latin typeface="Times New Roman" pitchFamily="18" charset="0"/>
                <a:cs typeface="Times New Roman" pitchFamily="18" charset="0"/>
              </a:rPr>
              <a:t>h</a:t>
            </a:r>
            <a:r>
              <a:rPr lang="en-ZA" sz="2200" i="1" baseline="-25000" dirty="0" err="1">
                <a:latin typeface="Times New Roman" pitchFamily="18" charset="0"/>
                <a:cs typeface="Times New Roman" pitchFamily="18" charset="0"/>
              </a:rPr>
              <a:t>t</a:t>
            </a:r>
            <a:r>
              <a:rPr lang="en-ZA" sz="1900" dirty="0"/>
              <a:t>: State vector</a:t>
            </a:r>
            <a:r>
              <a:rPr lang="en-ZA" sz="2200" i="1" dirty="0">
                <a:cs typeface="Times New Roman" pitchFamily="18" charset="0"/>
              </a:rPr>
              <a:t> </a:t>
            </a:r>
          </a:p>
          <a:p>
            <a:r>
              <a:rPr lang="en-ZA" sz="2200" i="1" dirty="0" err="1">
                <a:cs typeface="Times New Roman" pitchFamily="18" charset="0"/>
              </a:rPr>
              <a:t>v</a:t>
            </a:r>
            <a:r>
              <a:rPr lang="en-ZA" sz="2200" i="1" baseline="-25000" dirty="0" err="1">
                <a:cs typeface="Times New Roman" pitchFamily="18" charset="0"/>
              </a:rPr>
              <a:t>t</a:t>
            </a:r>
            <a:r>
              <a:rPr lang="en-ZA" sz="1900" dirty="0"/>
              <a:t>: Measurement vector</a:t>
            </a:r>
          </a:p>
          <a:p>
            <a:r>
              <a:rPr lang="en-ZA" sz="2200" i="1" dirty="0" err="1">
                <a:cs typeface="Times New Roman" pitchFamily="18" charset="0"/>
              </a:rPr>
              <a:t>s</a:t>
            </a:r>
            <a:r>
              <a:rPr lang="en-ZA" sz="2200" i="1" baseline="-25000" dirty="0" err="1">
                <a:cs typeface="Times New Roman" pitchFamily="18" charset="0"/>
              </a:rPr>
              <a:t>t</a:t>
            </a:r>
            <a:r>
              <a:rPr lang="en-ZA" sz="1900" dirty="0"/>
              <a:t>: Switching State vector</a:t>
            </a:r>
          </a:p>
          <a:p>
            <a:endParaRPr lang="en-ZA" sz="1900" i="1" dirty="0">
              <a:cs typeface="Times New Roman" pitchFamily="18" charset="0"/>
            </a:endParaRPr>
          </a:p>
          <a:p>
            <a:endParaRPr lang="en-ZA" sz="2200" i="1" dirty="0">
              <a:cs typeface="Times New Roman" pitchFamily="18" charset="0"/>
            </a:endParaRPr>
          </a:p>
        </p:txBody>
      </p:sp>
    </p:spTree>
    <p:extLst>
      <p:ext uri="{BB962C8B-B14F-4D97-AF65-F5344CB8AC3E}">
        <p14:creationId xmlns:p14="http://schemas.microsoft.com/office/powerpoint/2010/main" val="89639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34</a:t>
            </a:fld>
            <a:endParaRPr lang="en-GB" dirty="0"/>
          </a:p>
        </p:txBody>
      </p:sp>
      <p:sp>
        <p:nvSpPr>
          <p:cNvPr id="9" name="Rectangle 2"/>
          <p:cNvSpPr>
            <a:spLocks noGrp="1" noChangeArrowheads="1"/>
          </p:cNvSpPr>
          <p:nvPr>
            <p:ph type="title"/>
          </p:nvPr>
        </p:nvSpPr>
        <p:spPr>
          <a:xfrm>
            <a:off x="251520" y="260648"/>
            <a:ext cx="6642100" cy="914400"/>
          </a:xfrm>
        </p:spPr>
        <p:txBody>
          <a:bodyPr/>
          <a:lstStyle/>
          <a:p>
            <a:pPr eaLnBrk="1" hangingPunct="1"/>
            <a:r>
              <a:rPr lang="en-ZA" sz="3200" dirty="0"/>
              <a:t>Data</a:t>
            </a:r>
            <a:endParaRPr lang="en-US" sz="3200" dirty="0"/>
          </a:p>
        </p:txBody>
      </p:sp>
      <p:sp>
        <p:nvSpPr>
          <p:cNvPr id="19" name="Content Placeholder 2"/>
          <p:cNvSpPr txBox="1">
            <a:spLocks/>
          </p:cNvSpPr>
          <p:nvPr/>
        </p:nvSpPr>
        <p:spPr bwMode="auto">
          <a:xfrm>
            <a:off x="267064" y="1484784"/>
            <a:ext cx="8568952"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400" dirty="0">
                <a:solidFill>
                  <a:schemeClr val="tx1"/>
                </a:solidFill>
              </a:rPr>
              <a:t>A dataset describing developed European economies with long time series is used</a:t>
            </a:r>
            <a:r>
              <a:rPr lang="en-ZA" sz="2400" baseline="30000" dirty="0">
                <a:solidFill>
                  <a:schemeClr val="tx1"/>
                </a:solidFill>
              </a:rPr>
              <a:t>1</a:t>
            </a:r>
            <a:r>
              <a:rPr lang="en-ZA" sz="2400" dirty="0">
                <a:solidFill>
                  <a:schemeClr val="tx1"/>
                </a:solidFill>
              </a:rPr>
              <a:t>.</a:t>
            </a:r>
          </a:p>
          <a:p>
            <a:pPr marL="0" indent="0">
              <a:spcAft>
                <a:spcPts val="1200"/>
              </a:spcAft>
              <a:buNone/>
            </a:pPr>
            <a:r>
              <a:rPr lang="en-ZA" sz="2400" dirty="0">
                <a:solidFill>
                  <a:schemeClr val="tx1"/>
                </a:solidFill>
              </a:rPr>
              <a:t>Variables include: house prices, mortgages, mortgages to GDP, household loans, household loans to GDP, private loans, private loans to GDP, consumer price index, GDP, current account surplus to GDP, and loans to deposits.</a:t>
            </a:r>
          </a:p>
          <a:p>
            <a:pPr marL="0" indent="0">
              <a:spcAft>
                <a:spcPts val="1200"/>
              </a:spcAft>
              <a:buNone/>
            </a:pPr>
            <a:r>
              <a:rPr lang="en-ZA" sz="2400" dirty="0">
                <a:solidFill>
                  <a:schemeClr val="tx1"/>
                </a:solidFill>
              </a:rPr>
              <a:t>A total of 19 systemic banking crises are included in the dataset.</a:t>
            </a:r>
            <a:endParaRPr lang="en-ZA" dirty="0">
              <a:solidFill>
                <a:schemeClr val="tx1"/>
              </a:solidFill>
            </a:endParaRPr>
          </a:p>
          <a:p>
            <a:pPr marL="457200" indent="-457200">
              <a:spcAft>
                <a:spcPts val="1200"/>
              </a:spcAft>
              <a:buFont typeface="+mj-lt"/>
              <a:buAutoNum type="arabicPeriod"/>
            </a:pPr>
            <a:r>
              <a:rPr lang="en-ZA" dirty="0" err="1">
                <a:solidFill>
                  <a:schemeClr val="tx1"/>
                </a:solidFill>
              </a:rPr>
              <a:t>Laina</a:t>
            </a:r>
            <a:r>
              <a:rPr lang="en-ZA" dirty="0">
                <a:solidFill>
                  <a:schemeClr val="tx1"/>
                </a:solidFill>
              </a:rPr>
              <a:t>, P., </a:t>
            </a:r>
            <a:r>
              <a:rPr lang="en-ZA" dirty="0" err="1">
                <a:solidFill>
                  <a:schemeClr val="tx1"/>
                </a:solidFill>
              </a:rPr>
              <a:t>Nyholm</a:t>
            </a:r>
            <a:r>
              <a:rPr lang="en-ZA" dirty="0">
                <a:solidFill>
                  <a:schemeClr val="tx1"/>
                </a:solidFill>
              </a:rPr>
              <a:t>, J., </a:t>
            </a:r>
            <a:r>
              <a:rPr lang="en-ZA" dirty="0" err="1">
                <a:solidFill>
                  <a:schemeClr val="tx1"/>
                </a:solidFill>
              </a:rPr>
              <a:t>Sarlin</a:t>
            </a:r>
            <a:r>
              <a:rPr lang="en-ZA" dirty="0">
                <a:solidFill>
                  <a:schemeClr val="tx1"/>
                </a:solidFill>
              </a:rPr>
              <a:t>, 2015. "</a:t>
            </a:r>
            <a:r>
              <a:rPr lang="en-ZA" i="1" dirty="0">
                <a:solidFill>
                  <a:schemeClr val="tx1"/>
                </a:solidFill>
              </a:rPr>
              <a:t>Leading indicators of systemic banking crises: Finland in a panel of {EU} countries</a:t>
            </a:r>
            <a:r>
              <a:rPr lang="en-ZA" dirty="0">
                <a:solidFill>
                  <a:schemeClr val="tx1"/>
                </a:solidFill>
              </a:rPr>
              <a:t>". Review of Financial Economics 24, 18 – 35.</a:t>
            </a:r>
          </a:p>
        </p:txBody>
      </p:sp>
    </p:spTree>
    <p:extLst>
      <p:ext uri="{BB962C8B-B14F-4D97-AF65-F5344CB8AC3E}">
        <p14:creationId xmlns:p14="http://schemas.microsoft.com/office/powerpoint/2010/main" val="1578266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fld id="{00C24D65-3DCF-40F4-9D71-400BBBB57302}" type="slidenum">
              <a:rPr lang="en-GB" sz="1200" smtClean="0">
                <a:solidFill>
                  <a:srgbClr val="005BAB"/>
                </a:solidFill>
                <a:latin typeface="Verdana" pitchFamily="34" charset="0"/>
              </a:rPr>
              <a:pPr/>
              <a:t>35</a:t>
            </a:fld>
            <a:endParaRPr lang="en-GB" sz="1200">
              <a:solidFill>
                <a:srgbClr val="005BAB"/>
              </a:solidFill>
              <a:latin typeface="Verdana" pitchFamily="34" charset="0"/>
            </a:endParaRPr>
          </a:p>
        </p:txBody>
      </p:sp>
      <p:sp>
        <p:nvSpPr>
          <p:cNvPr id="11" name="Rectangle 2"/>
          <p:cNvSpPr>
            <a:spLocks noGrp="1" noChangeArrowheads="1"/>
          </p:cNvSpPr>
          <p:nvPr>
            <p:ph type="title"/>
          </p:nvPr>
        </p:nvSpPr>
        <p:spPr>
          <a:xfrm>
            <a:off x="251520" y="260648"/>
            <a:ext cx="6642100" cy="914400"/>
          </a:xfrm>
        </p:spPr>
        <p:txBody>
          <a:bodyPr/>
          <a:lstStyle/>
          <a:p>
            <a:pPr eaLnBrk="1" hangingPunct="1"/>
            <a:r>
              <a:rPr lang="en-US" sz="4000" b="0" dirty="0">
                <a:latin typeface="+mn-lt"/>
              </a:rPr>
              <a:t>Desired Outcome</a:t>
            </a:r>
          </a:p>
        </p:txBody>
      </p:sp>
      <p:sp>
        <p:nvSpPr>
          <p:cNvPr id="12" name="Slide Number Placeholder 3"/>
          <p:cNvSpPr txBox="1">
            <a:spLocks/>
          </p:cNvSpPr>
          <p:nvPr/>
        </p:nvSpPr>
        <p:spPr bwMode="auto">
          <a:xfrm>
            <a:off x="7009200" y="6249600"/>
            <a:ext cx="1828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200" b="1" kern="1200">
                <a:solidFill>
                  <a:srgbClr val="005BAB"/>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FA593669-2238-4B2C-8FF2-F9C32550F970}" type="slidenum">
              <a:rPr lang="en-GB" smtClean="0"/>
              <a:pPr>
                <a:defRPr/>
              </a:pPr>
              <a:t>35</a:t>
            </a:fld>
            <a:endParaRPr lang="en-GB" dirty="0"/>
          </a:p>
        </p:txBody>
      </p:sp>
      <p:pic>
        <p:nvPicPr>
          <p:cNvPr id="3074" name="Picture 2" descr="E:\EngPostDoc\Presentations\Statistics Conference\Figures\bankingResult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953819"/>
            <a:ext cx="8165858" cy="2468748"/>
          </a:xfrm>
          <a:prstGeom prst="rect">
            <a:avLst/>
          </a:prstGeom>
          <a:noFill/>
          <a:extLst>
            <a:ext uri="{909E8E84-426E-40DD-AFC4-6F175D3DCCD1}">
              <a14:hiddenFill xmlns:a14="http://schemas.microsoft.com/office/drawing/2010/main">
                <a:solidFill>
                  <a:srgbClr val="FFFFFF"/>
                </a:solidFill>
              </a14:hiddenFill>
            </a:ext>
          </a:extLst>
        </p:spPr>
      </p:pic>
      <p:sp>
        <p:nvSpPr>
          <p:cNvPr id="2" name="Right Brace 1"/>
          <p:cNvSpPr/>
          <p:nvPr/>
        </p:nvSpPr>
        <p:spPr>
          <a:xfrm rot="16200000">
            <a:off x="3439494" y="2594634"/>
            <a:ext cx="320796" cy="648072"/>
          </a:xfrm>
          <a:prstGeom prst="rightBrace">
            <a:avLst/>
          </a:prstGeom>
          <a:ln w="254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Right Brace 8"/>
          <p:cNvSpPr/>
          <p:nvPr/>
        </p:nvSpPr>
        <p:spPr>
          <a:xfrm rot="16200000">
            <a:off x="4302086" y="2449114"/>
            <a:ext cx="320797" cy="939109"/>
          </a:xfrm>
          <a:prstGeom prst="rightBrace">
            <a:avLst/>
          </a:prstGeom>
          <a:ln w="254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TextBox 2"/>
          <p:cNvSpPr txBox="1"/>
          <p:nvPr/>
        </p:nvSpPr>
        <p:spPr>
          <a:xfrm>
            <a:off x="2915816" y="2110199"/>
            <a:ext cx="184731" cy="461665"/>
          </a:xfrm>
          <a:prstGeom prst="rect">
            <a:avLst/>
          </a:prstGeom>
          <a:noFill/>
        </p:spPr>
        <p:txBody>
          <a:bodyPr wrap="none" rtlCol="0">
            <a:spAutoFit/>
          </a:bodyPr>
          <a:lstStyle/>
          <a:p>
            <a:endParaRPr lang="en-US" dirty="0"/>
          </a:p>
        </p:txBody>
      </p:sp>
      <p:sp>
        <p:nvSpPr>
          <p:cNvPr id="4" name="TextBox 3"/>
          <p:cNvSpPr txBox="1"/>
          <p:nvPr/>
        </p:nvSpPr>
        <p:spPr>
          <a:xfrm>
            <a:off x="2530933" y="1946728"/>
            <a:ext cx="1537600" cy="830997"/>
          </a:xfrm>
          <a:prstGeom prst="rect">
            <a:avLst/>
          </a:prstGeom>
          <a:noFill/>
        </p:spPr>
        <p:txBody>
          <a:bodyPr wrap="none" rtlCol="0">
            <a:spAutoFit/>
          </a:bodyPr>
          <a:lstStyle/>
          <a:p>
            <a:pPr algn="r"/>
            <a:r>
              <a:rPr lang="en-US" dirty="0">
                <a:latin typeface="+mn-lt"/>
              </a:rPr>
              <a:t>Pre-Crisis</a:t>
            </a:r>
          </a:p>
          <a:p>
            <a:pPr algn="r"/>
            <a:r>
              <a:rPr lang="en-US" dirty="0">
                <a:latin typeface="+mn-lt"/>
              </a:rPr>
              <a:t>Period</a:t>
            </a:r>
          </a:p>
        </p:txBody>
      </p:sp>
      <p:sp>
        <p:nvSpPr>
          <p:cNvPr id="15" name="TextBox 14"/>
          <p:cNvSpPr txBox="1"/>
          <p:nvPr/>
        </p:nvSpPr>
        <p:spPr>
          <a:xfrm>
            <a:off x="4068533" y="1950139"/>
            <a:ext cx="1075936" cy="830997"/>
          </a:xfrm>
          <a:prstGeom prst="rect">
            <a:avLst/>
          </a:prstGeom>
          <a:noFill/>
        </p:spPr>
        <p:txBody>
          <a:bodyPr wrap="none" rtlCol="0">
            <a:spAutoFit/>
          </a:bodyPr>
          <a:lstStyle/>
          <a:p>
            <a:r>
              <a:rPr lang="en-US">
                <a:latin typeface="+mn-lt"/>
              </a:rPr>
              <a:t>Crisis</a:t>
            </a:r>
            <a:endParaRPr lang="en-US" dirty="0">
              <a:latin typeface="+mn-lt"/>
            </a:endParaRPr>
          </a:p>
          <a:p>
            <a:r>
              <a:rPr lang="en-US" dirty="0">
                <a:latin typeface="+mn-lt"/>
              </a:rPr>
              <a:t>Period</a:t>
            </a:r>
          </a:p>
        </p:txBody>
      </p:sp>
      <p:cxnSp>
        <p:nvCxnSpPr>
          <p:cNvPr id="6" name="Straight Arrow Connector 5"/>
          <p:cNvCxnSpPr/>
          <p:nvPr/>
        </p:nvCxnSpPr>
        <p:spPr>
          <a:xfrm flipH="1">
            <a:off x="4716016" y="2777725"/>
            <a:ext cx="1368152" cy="1204682"/>
          </a:xfrm>
          <a:prstGeom prst="straightConnector1">
            <a:avLst/>
          </a:prstGeom>
          <a:ln w="2540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320694" y="1556792"/>
            <a:ext cx="1555234" cy="1200329"/>
          </a:xfrm>
          <a:prstGeom prst="rect">
            <a:avLst/>
          </a:prstGeom>
          <a:noFill/>
        </p:spPr>
        <p:txBody>
          <a:bodyPr wrap="none" rtlCol="0">
            <a:spAutoFit/>
          </a:bodyPr>
          <a:lstStyle/>
          <a:p>
            <a:pPr algn="ctr"/>
            <a:r>
              <a:rPr lang="en-US">
                <a:latin typeface="+mn-lt"/>
              </a:rPr>
              <a:t>NB-SLDS</a:t>
            </a:r>
          </a:p>
          <a:p>
            <a:pPr algn="ctr"/>
            <a:r>
              <a:rPr lang="en-US" dirty="0">
                <a:latin typeface="+mn-lt"/>
              </a:rPr>
              <a:t>Model</a:t>
            </a:r>
          </a:p>
          <a:p>
            <a:pPr algn="ctr"/>
            <a:r>
              <a:rPr lang="en-US" dirty="0">
                <a:latin typeface="+mn-lt"/>
              </a:rPr>
              <a:t>Prediction</a:t>
            </a:r>
          </a:p>
        </p:txBody>
      </p:sp>
    </p:spTree>
    <p:extLst>
      <p:ext uri="{BB962C8B-B14F-4D97-AF65-F5344CB8AC3E}">
        <p14:creationId xmlns:p14="http://schemas.microsoft.com/office/powerpoint/2010/main" val="96298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36</a:t>
            </a:fld>
            <a:endParaRPr lang="en-GB" dirty="0"/>
          </a:p>
        </p:txBody>
      </p:sp>
      <p:sp>
        <p:nvSpPr>
          <p:cNvPr id="8" name="Rectangle 2"/>
          <p:cNvSpPr>
            <a:spLocks noGrp="1" noChangeArrowheads="1"/>
          </p:cNvSpPr>
          <p:nvPr>
            <p:ph type="title"/>
          </p:nvPr>
        </p:nvSpPr>
        <p:spPr>
          <a:xfrm>
            <a:off x="251520" y="44624"/>
            <a:ext cx="6642100" cy="914400"/>
          </a:xfrm>
        </p:spPr>
        <p:txBody>
          <a:bodyPr/>
          <a:lstStyle/>
          <a:p>
            <a:pPr eaLnBrk="1" hangingPunct="1"/>
            <a:r>
              <a:rPr lang="en-US" sz="3600" b="0" dirty="0">
                <a:latin typeface="+mn-lt"/>
              </a:rPr>
              <a:t>Results Comparison:</a:t>
            </a:r>
            <a:endParaRPr lang="en-US" sz="3600" b="0" i="1" dirty="0">
              <a:latin typeface="+mn-lt"/>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3882" y="1793982"/>
            <a:ext cx="4432525" cy="2600838"/>
          </a:xfrm>
          <a:prstGeom prst="rect">
            <a:avLst/>
          </a:prstGeom>
        </p:spPr>
      </p:pic>
      <p:sp>
        <p:nvSpPr>
          <p:cNvPr id="11" name="Content Placeholder 2"/>
          <p:cNvSpPr txBox="1">
            <a:spLocks/>
          </p:cNvSpPr>
          <p:nvPr/>
        </p:nvSpPr>
        <p:spPr bwMode="auto">
          <a:xfrm>
            <a:off x="287524" y="4509120"/>
            <a:ext cx="8568952" cy="151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dirty="0">
                <a:solidFill>
                  <a:schemeClr val="tx1"/>
                </a:solidFill>
              </a:rPr>
              <a:t>Average </a:t>
            </a:r>
            <a:r>
              <a:rPr lang="en-ZA" sz="2500" b="1" i="1" dirty="0">
                <a:solidFill>
                  <a:schemeClr val="tx1"/>
                </a:solidFill>
              </a:rPr>
              <a:t>crisis predictability</a:t>
            </a:r>
            <a:r>
              <a:rPr lang="en-ZA" sz="2500" dirty="0">
                <a:solidFill>
                  <a:schemeClr val="tx1"/>
                </a:solidFill>
              </a:rPr>
              <a:t> results over all countries. </a:t>
            </a:r>
          </a:p>
          <a:p>
            <a:pPr marL="0" indent="0">
              <a:spcAft>
                <a:spcPts val="1200"/>
              </a:spcAft>
              <a:buNone/>
            </a:pPr>
            <a:r>
              <a:rPr lang="en-ZA" sz="2500" dirty="0">
                <a:solidFill>
                  <a:schemeClr val="tx1"/>
                </a:solidFill>
              </a:rPr>
              <a:t>(Only evaluate pre-crisis period)</a:t>
            </a:r>
          </a:p>
        </p:txBody>
      </p:sp>
      <p:pic>
        <p:nvPicPr>
          <p:cNvPr id="12" name="Picture 2" descr="E:\EngPostDoc\Presentations\Statistics Conference\Figures\bankingResults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3391" y="38944"/>
            <a:ext cx="4694018" cy="1419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875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37</a:t>
            </a:fld>
            <a:endParaRPr lang="en-GB" dirty="0"/>
          </a:p>
        </p:txBody>
      </p:sp>
      <p:sp>
        <p:nvSpPr>
          <p:cNvPr id="8" name="Rectangle 2"/>
          <p:cNvSpPr>
            <a:spLocks noGrp="1" noChangeArrowheads="1"/>
          </p:cNvSpPr>
          <p:nvPr>
            <p:ph type="title"/>
          </p:nvPr>
        </p:nvSpPr>
        <p:spPr>
          <a:xfrm>
            <a:off x="251520" y="44624"/>
            <a:ext cx="6642100" cy="914400"/>
          </a:xfrm>
        </p:spPr>
        <p:txBody>
          <a:bodyPr/>
          <a:lstStyle/>
          <a:p>
            <a:pPr eaLnBrk="1" hangingPunct="1"/>
            <a:r>
              <a:rPr lang="en-US" sz="4000" b="0" dirty="0">
                <a:latin typeface="+mn-lt"/>
              </a:rPr>
              <a:t>Results Comparison:</a:t>
            </a:r>
            <a:endParaRPr lang="en-US" sz="4000" b="0" i="1" dirty="0">
              <a:latin typeface="+mn-lt"/>
            </a:endParaRPr>
          </a:p>
        </p:txBody>
      </p:sp>
      <p:sp>
        <p:nvSpPr>
          <p:cNvPr id="11" name="Content Placeholder 2"/>
          <p:cNvSpPr txBox="1">
            <a:spLocks/>
          </p:cNvSpPr>
          <p:nvPr/>
        </p:nvSpPr>
        <p:spPr bwMode="auto">
          <a:xfrm>
            <a:off x="251520" y="5302696"/>
            <a:ext cx="8568952" cy="151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dirty="0">
                <a:solidFill>
                  <a:schemeClr val="tx1"/>
                </a:solidFill>
              </a:rPr>
              <a:t>Box-Whisker Plot for </a:t>
            </a:r>
            <a:r>
              <a:rPr lang="en-ZA" sz="2500" b="1" i="1" dirty="0">
                <a:solidFill>
                  <a:schemeClr val="tx1"/>
                </a:solidFill>
              </a:rPr>
              <a:t>crisis predictability</a:t>
            </a:r>
            <a:r>
              <a:rPr lang="en-ZA" sz="2500" dirty="0">
                <a:solidFill>
                  <a:schemeClr val="tx1"/>
                </a:solidFill>
              </a:rPr>
              <a:t> accuracy: The ideal method has ‘high values’ with ‘smaller’ boxes.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54" y="908720"/>
            <a:ext cx="6756710" cy="4317465"/>
          </a:xfrm>
          <a:prstGeom prst="rect">
            <a:avLst/>
          </a:prstGeom>
        </p:spPr>
      </p:pic>
    </p:spTree>
    <p:extLst>
      <p:ext uri="{BB962C8B-B14F-4D97-AF65-F5344CB8AC3E}">
        <p14:creationId xmlns:p14="http://schemas.microsoft.com/office/powerpoint/2010/main" val="1964271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972"/>
            <a:ext cx="8229600" cy="1143000"/>
          </a:xfrm>
        </p:spPr>
        <p:txBody>
          <a:bodyPr>
            <a:normAutofit/>
          </a:bodyPr>
          <a:lstStyle/>
          <a:p>
            <a:pPr algn="ctr"/>
            <a:r>
              <a:rPr lang="en-ZA" b="1" dirty="0"/>
              <a:t>Future research</a:t>
            </a:r>
          </a:p>
        </p:txBody>
      </p:sp>
      <p:sp>
        <p:nvSpPr>
          <p:cNvPr id="3" name="Date Placeholder 2"/>
          <p:cNvSpPr>
            <a:spLocks noGrp="1"/>
          </p:cNvSpPr>
          <p:nvPr>
            <p:ph type="dt" sz="half" idx="10"/>
          </p:nvPr>
        </p:nvSpPr>
        <p:spPr/>
        <p:txBody>
          <a:bodyPr/>
          <a:lstStyle/>
          <a:p>
            <a:fld id="{BE1931E1-B842-9C4F-A6D8-9B7ABC64A32E}" type="datetime3">
              <a:rPr lang="en-ZA" smtClean="0">
                <a:solidFill>
                  <a:prstClr val="black">
                    <a:tint val="75000"/>
                  </a:prstClr>
                </a:solidFill>
              </a:rPr>
              <a:pPr/>
              <a:t>30 July 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801C495-B0FE-B941-950D-F04B47F85F84}" type="slidenum">
              <a:rPr lang="en-US" smtClean="0">
                <a:solidFill>
                  <a:prstClr val="black">
                    <a:tint val="75000"/>
                  </a:prstClr>
                </a:solidFill>
              </a:rPr>
              <a:pPr/>
              <a:t>38</a:t>
            </a:fld>
            <a:endParaRPr lang="en-US" dirty="0">
              <a:solidFill>
                <a:prstClr val="black">
                  <a:tint val="75000"/>
                </a:prstClr>
              </a:solidFill>
            </a:endParaRPr>
          </a:p>
        </p:txBody>
      </p:sp>
    </p:spTree>
    <p:extLst>
      <p:ext uri="{BB962C8B-B14F-4D97-AF65-F5344CB8AC3E}">
        <p14:creationId xmlns:p14="http://schemas.microsoft.com/office/powerpoint/2010/main" val="3743088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4000" dirty="0"/>
              <a:t>EWS Development</a:t>
            </a:r>
          </a:p>
        </p:txBody>
      </p:sp>
      <p:sp>
        <p:nvSpPr>
          <p:cNvPr id="3" name="Content Placeholder 2"/>
          <p:cNvSpPr>
            <a:spLocks noGrp="1"/>
          </p:cNvSpPr>
          <p:nvPr>
            <p:ph idx="1"/>
          </p:nvPr>
        </p:nvSpPr>
        <p:spPr/>
        <p:txBody>
          <a:bodyPr>
            <a:normAutofit/>
          </a:bodyPr>
          <a:lstStyle/>
          <a:p>
            <a:r>
              <a:rPr lang="en-ZA" dirty="0">
                <a:solidFill>
                  <a:schemeClr val="tx2"/>
                </a:solidFill>
              </a:rPr>
              <a:t>Connect pieces of the puzzle </a:t>
            </a:r>
          </a:p>
          <a:p>
            <a:pPr marL="0" indent="0">
              <a:buNone/>
            </a:pPr>
            <a:r>
              <a:rPr lang="en-ZA" dirty="0">
                <a:solidFill>
                  <a:schemeClr val="tx2"/>
                </a:solidFill>
              </a:rPr>
              <a:t>    (macro model)</a:t>
            </a:r>
          </a:p>
          <a:p>
            <a:pPr marL="0" indent="0">
              <a:buNone/>
            </a:pPr>
            <a:endParaRPr lang="en-ZA" dirty="0">
              <a:solidFill>
                <a:schemeClr val="tx2"/>
              </a:solidFill>
            </a:endParaRPr>
          </a:p>
          <a:p>
            <a:r>
              <a:rPr lang="en-ZA" dirty="0">
                <a:solidFill>
                  <a:schemeClr val="tx2"/>
                </a:solidFill>
              </a:rPr>
              <a:t>Risk indices or ratings</a:t>
            </a:r>
          </a:p>
          <a:p>
            <a:endParaRPr lang="en-ZA" dirty="0">
              <a:solidFill>
                <a:schemeClr val="tx2"/>
              </a:solidFill>
            </a:endParaRPr>
          </a:p>
          <a:p>
            <a:r>
              <a:rPr lang="en-ZA" dirty="0">
                <a:solidFill>
                  <a:schemeClr val="tx2"/>
                </a:solidFill>
              </a:rPr>
              <a:t>Risk lab</a:t>
            </a:r>
          </a:p>
          <a:p>
            <a:pPr marL="0" indent="0">
              <a:buNone/>
            </a:pPr>
            <a:endParaRPr lang="en-ZA" dirty="0">
              <a:solidFill>
                <a:schemeClr val="tx2"/>
              </a:solidFill>
            </a:endParaRPr>
          </a:p>
        </p:txBody>
      </p:sp>
      <p:sp>
        <p:nvSpPr>
          <p:cNvPr id="4" name="Date Placeholder 3"/>
          <p:cNvSpPr>
            <a:spLocks noGrp="1"/>
          </p:cNvSpPr>
          <p:nvPr>
            <p:ph type="dt" sz="half" idx="10"/>
          </p:nvPr>
        </p:nvSpPr>
        <p:spPr/>
        <p:txBody>
          <a:bodyPr/>
          <a:lstStyle/>
          <a:p>
            <a:fld id="{DC4F846A-9309-4A41-B20A-184D76E0AAB7}" type="datetime3">
              <a:rPr lang="en-ZA" smtClean="0">
                <a:solidFill>
                  <a:prstClr val="black">
                    <a:tint val="75000"/>
                  </a:prstClr>
                </a:solidFill>
              </a:rPr>
              <a:pPr/>
              <a:t>30 July 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39</a:t>
            </a:fld>
            <a:endParaRPr lang="en-US" dirty="0">
              <a:solidFill>
                <a:prstClr val="black">
                  <a:tint val="75000"/>
                </a:prstClr>
              </a:solidFill>
            </a:endParaRPr>
          </a:p>
        </p:txBody>
      </p:sp>
    </p:spTree>
    <p:extLst>
      <p:ext uri="{BB962C8B-B14F-4D97-AF65-F5344CB8AC3E}">
        <p14:creationId xmlns:p14="http://schemas.microsoft.com/office/powerpoint/2010/main" val="3517341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4000" dirty="0"/>
              <a:t>Collaborate</a:t>
            </a:r>
          </a:p>
        </p:txBody>
      </p:sp>
      <p:sp>
        <p:nvSpPr>
          <p:cNvPr id="3" name="Content Placeholder 2"/>
          <p:cNvSpPr>
            <a:spLocks noGrp="1"/>
          </p:cNvSpPr>
          <p:nvPr>
            <p:ph idx="1"/>
          </p:nvPr>
        </p:nvSpPr>
        <p:spPr/>
        <p:txBody>
          <a:bodyPr>
            <a:normAutofit/>
          </a:bodyPr>
          <a:lstStyle/>
          <a:p>
            <a:endParaRPr lang="en-ZA" dirty="0">
              <a:solidFill>
                <a:schemeClr val="tx2"/>
              </a:solidFill>
            </a:endParaRPr>
          </a:p>
          <a:p>
            <a:r>
              <a:rPr lang="en-ZA" dirty="0">
                <a:solidFill>
                  <a:schemeClr val="tx2"/>
                </a:solidFill>
              </a:rPr>
              <a:t>Regulators</a:t>
            </a:r>
          </a:p>
          <a:p>
            <a:endParaRPr lang="en-ZA" dirty="0">
              <a:solidFill>
                <a:schemeClr val="tx2"/>
              </a:solidFill>
            </a:endParaRPr>
          </a:p>
          <a:p>
            <a:r>
              <a:rPr lang="en-ZA" dirty="0">
                <a:solidFill>
                  <a:schemeClr val="tx2"/>
                </a:solidFill>
              </a:rPr>
              <a:t>Industry – individual and organised </a:t>
            </a:r>
          </a:p>
          <a:p>
            <a:endParaRPr lang="en-ZA" dirty="0">
              <a:solidFill>
                <a:schemeClr val="tx2"/>
              </a:solidFill>
            </a:endParaRPr>
          </a:p>
          <a:p>
            <a:r>
              <a:rPr lang="en-ZA" dirty="0">
                <a:solidFill>
                  <a:schemeClr val="tx2"/>
                </a:solidFill>
              </a:rPr>
              <a:t>Africa</a:t>
            </a:r>
          </a:p>
        </p:txBody>
      </p:sp>
      <p:sp>
        <p:nvSpPr>
          <p:cNvPr id="4" name="Date Placeholder 3"/>
          <p:cNvSpPr>
            <a:spLocks noGrp="1"/>
          </p:cNvSpPr>
          <p:nvPr>
            <p:ph type="dt" sz="half" idx="10"/>
          </p:nvPr>
        </p:nvSpPr>
        <p:spPr/>
        <p:txBody>
          <a:bodyPr/>
          <a:lstStyle/>
          <a:p>
            <a:fld id="{DC4F846A-9309-4A41-B20A-184D76E0AAB7}" type="datetime3">
              <a:rPr lang="en-ZA" smtClean="0">
                <a:solidFill>
                  <a:prstClr val="black">
                    <a:tint val="75000"/>
                  </a:prstClr>
                </a:solidFill>
              </a:rPr>
              <a:pPr/>
              <a:t>30 July 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801C495-B0FE-B941-950D-F04B47F85F84}" type="slidenum">
              <a:rPr lang="en-US" smtClean="0">
                <a:solidFill>
                  <a:prstClr val="black">
                    <a:tint val="75000"/>
                  </a:prstClr>
                </a:solidFill>
              </a:rPr>
              <a:pPr/>
              <a:t>40</a:t>
            </a:fld>
            <a:endParaRPr lang="en-US" dirty="0">
              <a:solidFill>
                <a:prstClr val="black">
                  <a:tint val="75000"/>
                </a:prstClr>
              </a:solidFill>
            </a:endParaRPr>
          </a:p>
        </p:txBody>
      </p:sp>
    </p:spTree>
    <p:extLst>
      <p:ext uri="{BB962C8B-B14F-4D97-AF65-F5344CB8AC3E}">
        <p14:creationId xmlns:p14="http://schemas.microsoft.com/office/powerpoint/2010/main" val="30869521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TextBox 2"/>
          <p:cNvSpPr txBox="1"/>
          <p:nvPr/>
        </p:nvSpPr>
        <p:spPr>
          <a:xfrm>
            <a:off x="611560" y="4005064"/>
            <a:ext cx="4536504" cy="584775"/>
          </a:xfrm>
          <a:prstGeom prst="rect">
            <a:avLst/>
          </a:prstGeom>
          <a:noFill/>
        </p:spPr>
        <p:txBody>
          <a:bodyPr wrap="square" rtlCol="0">
            <a:spAutoFit/>
          </a:bodyPr>
          <a:lstStyle/>
          <a:p>
            <a:r>
              <a:rPr lang="en-ZA" sz="3200" dirty="0">
                <a:solidFill>
                  <a:schemeClr val="bg1"/>
                </a:solidFill>
              </a:rPr>
              <a:t>conrad.beyers@up.ac.za</a:t>
            </a:r>
          </a:p>
        </p:txBody>
      </p:sp>
    </p:spTree>
    <p:extLst>
      <p:ext uri="{BB962C8B-B14F-4D97-AF65-F5344CB8AC3E}">
        <p14:creationId xmlns:p14="http://schemas.microsoft.com/office/powerpoint/2010/main" val="3951226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972"/>
            <a:ext cx="8229600" cy="1143000"/>
          </a:xfrm>
        </p:spPr>
        <p:txBody>
          <a:bodyPr>
            <a:normAutofit/>
          </a:bodyPr>
          <a:lstStyle/>
          <a:p>
            <a:pPr algn="ctr"/>
            <a:r>
              <a:rPr lang="en-ZA" b="1" dirty="0"/>
              <a:t>Appendix</a:t>
            </a:r>
          </a:p>
        </p:txBody>
      </p:sp>
      <p:sp>
        <p:nvSpPr>
          <p:cNvPr id="3" name="Date Placeholder 2"/>
          <p:cNvSpPr>
            <a:spLocks noGrp="1"/>
          </p:cNvSpPr>
          <p:nvPr>
            <p:ph type="dt" sz="half" idx="10"/>
          </p:nvPr>
        </p:nvSpPr>
        <p:spPr/>
        <p:txBody>
          <a:bodyPr/>
          <a:lstStyle/>
          <a:p>
            <a:fld id="{BE1931E1-B842-9C4F-A6D8-9B7ABC64A32E}" type="datetime3">
              <a:rPr lang="en-ZA" smtClean="0">
                <a:solidFill>
                  <a:prstClr val="black">
                    <a:tint val="75000"/>
                  </a:prstClr>
                </a:solidFill>
              </a:rPr>
              <a:pPr/>
              <a:t>30 July 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801C495-B0FE-B941-950D-F04B47F85F84}" type="slidenum">
              <a:rPr lang="en-US" smtClean="0">
                <a:solidFill>
                  <a:prstClr val="black">
                    <a:tint val="75000"/>
                  </a:prstClr>
                </a:solidFill>
              </a:rPr>
              <a:pPr/>
              <a:t>42</a:t>
            </a:fld>
            <a:endParaRPr lang="en-US" dirty="0">
              <a:solidFill>
                <a:prstClr val="black">
                  <a:tint val="75000"/>
                </a:prstClr>
              </a:solidFill>
            </a:endParaRPr>
          </a:p>
        </p:txBody>
      </p:sp>
    </p:spTree>
    <p:extLst>
      <p:ext uri="{BB962C8B-B14F-4D97-AF65-F5344CB8AC3E}">
        <p14:creationId xmlns:p14="http://schemas.microsoft.com/office/powerpoint/2010/main" val="21045461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43</a:t>
            </a:fld>
            <a:endParaRPr lang="en-GB" dirty="0"/>
          </a:p>
        </p:txBody>
      </p:sp>
      <p:sp>
        <p:nvSpPr>
          <p:cNvPr id="8" name="Rectangle 2"/>
          <p:cNvSpPr>
            <a:spLocks noGrp="1" noChangeArrowheads="1"/>
          </p:cNvSpPr>
          <p:nvPr>
            <p:ph type="title"/>
          </p:nvPr>
        </p:nvSpPr>
        <p:spPr>
          <a:xfrm>
            <a:off x="251520" y="44624"/>
            <a:ext cx="6642100" cy="914400"/>
          </a:xfrm>
        </p:spPr>
        <p:txBody>
          <a:bodyPr/>
          <a:lstStyle/>
          <a:p>
            <a:pPr eaLnBrk="1" hangingPunct="1"/>
            <a:r>
              <a:rPr lang="en-US" sz="3200" dirty="0"/>
              <a:t>References:</a:t>
            </a:r>
            <a:endParaRPr lang="en-US" sz="3200" i="1" dirty="0"/>
          </a:p>
        </p:txBody>
      </p:sp>
      <p:sp>
        <p:nvSpPr>
          <p:cNvPr id="11" name="Content Placeholder 2"/>
          <p:cNvSpPr txBox="1">
            <a:spLocks/>
          </p:cNvSpPr>
          <p:nvPr/>
        </p:nvSpPr>
        <p:spPr bwMode="auto">
          <a:xfrm>
            <a:off x="270248" y="836712"/>
            <a:ext cx="8568952" cy="541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1800" dirty="0">
                <a:solidFill>
                  <a:schemeClr val="tx1"/>
                </a:solidFill>
              </a:rPr>
              <a:t>Joel </a:t>
            </a:r>
            <a:r>
              <a:rPr lang="en-ZA" sz="1800" dirty="0" err="1">
                <a:solidFill>
                  <a:schemeClr val="tx1"/>
                </a:solidFill>
              </a:rPr>
              <a:t>Janek</a:t>
            </a:r>
            <a:r>
              <a:rPr lang="en-ZA" sz="1800" dirty="0">
                <a:solidFill>
                  <a:schemeClr val="tx1"/>
                </a:solidFill>
              </a:rPr>
              <a:t> </a:t>
            </a:r>
            <a:r>
              <a:rPr lang="en-ZA" sz="1800" dirty="0" err="1">
                <a:solidFill>
                  <a:schemeClr val="tx1"/>
                </a:solidFill>
              </a:rPr>
              <a:t>Dabrowski</a:t>
            </a:r>
            <a:r>
              <a:rPr lang="en-ZA" sz="1800" dirty="0">
                <a:solidFill>
                  <a:schemeClr val="tx1"/>
                </a:solidFill>
              </a:rPr>
              <a:t>, Conrad Beyers, Johan Pieter de Villiers, “</a:t>
            </a:r>
            <a:r>
              <a:rPr lang="en-ZA" sz="1800" i="1" dirty="0">
                <a:solidFill>
                  <a:schemeClr val="tx1"/>
                </a:solidFill>
              </a:rPr>
              <a:t>Systemic banking crisis early warning systems using dynamic Bayesian networks”</a:t>
            </a:r>
            <a:r>
              <a:rPr lang="en-ZA" sz="1800" dirty="0">
                <a:solidFill>
                  <a:schemeClr val="tx1"/>
                </a:solidFill>
              </a:rPr>
              <a:t>, Expert Systems with Applications, Volume 62, 2016, Pages 225-242, ISSN 0957-4174, </a:t>
            </a:r>
            <a:r>
              <a:rPr lang="pl-PL" sz="1800" dirty="0">
                <a:solidFill>
                  <a:srgbClr val="0070C0"/>
                </a:solidFill>
                <a:hlinkClick r:id="rId3"/>
              </a:rPr>
              <a:t>https://doi.org/10.1016/j.eswa.2016.06.024</a:t>
            </a:r>
            <a:r>
              <a:rPr lang="pl-PL" sz="1800" dirty="0">
                <a:solidFill>
                  <a:schemeClr val="tx1"/>
                </a:solidFill>
              </a:rPr>
              <a:t>.</a:t>
            </a:r>
            <a:endParaRPr lang="en-ZA" sz="1800" dirty="0">
              <a:solidFill>
                <a:schemeClr val="tx1"/>
              </a:solidFill>
            </a:endParaRPr>
          </a:p>
          <a:p>
            <a:pPr marL="0" indent="0">
              <a:spcAft>
                <a:spcPts val="1200"/>
              </a:spcAft>
              <a:buNone/>
            </a:pPr>
            <a:r>
              <a:rPr lang="en-ZA" sz="1800" dirty="0">
                <a:solidFill>
                  <a:schemeClr val="tx1"/>
                </a:solidFill>
              </a:rPr>
              <a:t>By National Museum of American History - Image by Godot13, Public Domain, </a:t>
            </a:r>
            <a:r>
              <a:rPr lang="en-ZA" sz="1800" dirty="0">
                <a:solidFill>
                  <a:schemeClr val="tx1"/>
                </a:solidFill>
                <a:hlinkClick r:id="rId4"/>
              </a:rPr>
              <a:t>https://commons.wikimedia.org/w/index.php?curid=40320635</a:t>
            </a:r>
            <a:endParaRPr lang="en-ZA" sz="1800" dirty="0">
              <a:solidFill>
                <a:schemeClr val="tx1"/>
              </a:solidFill>
            </a:endParaRPr>
          </a:p>
          <a:p>
            <a:pPr marL="0" indent="0">
              <a:spcAft>
                <a:spcPts val="1200"/>
              </a:spcAft>
              <a:buNone/>
            </a:pPr>
            <a:r>
              <a:rPr lang="en-ZA" sz="1800" dirty="0">
                <a:solidFill>
                  <a:schemeClr val="tx1"/>
                </a:solidFill>
              </a:rPr>
              <a:t>Investing News </a:t>
            </a:r>
            <a:r>
              <a:rPr lang="en-ZA" sz="1800" dirty="0">
                <a:solidFill>
                  <a:schemeClr val="tx1"/>
                </a:solidFill>
                <a:hlinkClick r:id="rId5"/>
              </a:rPr>
              <a:t>https://investingnews.com/daily/resource-investing/precious-metals-investing/gold-investing/gold-price-rises-amidst-trade-tensions-with-china/</a:t>
            </a:r>
            <a:endParaRPr lang="en-ZA" sz="1800" dirty="0">
              <a:solidFill>
                <a:schemeClr val="tx1"/>
              </a:solidFill>
            </a:endParaRPr>
          </a:p>
          <a:p>
            <a:pPr marL="0" indent="0">
              <a:spcAft>
                <a:spcPts val="1200"/>
              </a:spcAft>
              <a:buNone/>
            </a:pPr>
            <a:r>
              <a:rPr lang="en-ZA" sz="1800" dirty="0">
                <a:solidFill>
                  <a:schemeClr val="tx1"/>
                </a:solidFill>
              </a:rPr>
              <a:t>The Guardian </a:t>
            </a:r>
            <a:r>
              <a:rPr lang="en-ZA" sz="1800" dirty="0">
                <a:solidFill>
                  <a:schemeClr val="tx1"/>
                </a:solidFill>
                <a:hlinkClick r:id="rId6"/>
              </a:rPr>
              <a:t>https://www.theguardian.com/money/2007/sep/19/business</a:t>
            </a:r>
            <a:endParaRPr lang="en-ZA" sz="1800" dirty="0">
              <a:solidFill>
                <a:schemeClr val="tx1"/>
              </a:solidFill>
            </a:endParaRPr>
          </a:p>
          <a:p>
            <a:pPr marL="0" indent="0">
              <a:spcAft>
                <a:spcPts val="1200"/>
              </a:spcAft>
              <a:buNone/>
            </a:pPr>
            <a:r>
              <a:rPr lang="en-ZA" sz="1800" dirty="0">
                <a:solidFill>
                  <a:schemeClr val="tx1"/>
                </a:solidFill>
              </a:rPr>
              <a:t>Wikimedia commons </a:t>
            </a:r>
            <a:r>
              <a:rPr lang="en-ZA" sz="1800" dirty="0">
                <a:solidFill>
                  <a:schemeClr val="tx1"/>
                </a:solidFill>
                <a:hlinkClick r:id="rId7"/>
              </a:rPr>
              <a:t>https://commons.wikimedia.org/wiki/File:Bitcoin.svg</a:t>
            </a:r>
            <a:endParaRPr lang="en-ZA" sz="1800" dirty="0">
              <a:solidFill>
                <a:schemeClr val="tx1"/>
              </a:solidFill>
            </a:endParaRPr>
          </a:p>
          <a:p>
            <a:pPr marL="0" indent="0">
              <a:spcAft>
                <a:spcPts val="1200"/>
              </a:spcAft>
              <a:buNone/>
            </a:pPr>
            <a:r>
              <a:rPr lang="en-ZA" sz="1800" dirty="0" err="1">
                <a:solidFill>
                  <a:schemeClr val="tx1"/>
                </a:solidFill>
              </a:rPr>
              <a:t>Triposo</a:t>
            </a:r>
            <a:r>
              <a:rPr lang="en-ZA" sz="1800" dirty="0">
                <a:solidFill>
                  <a:schemeClr val="tx1"/>
                </a:solidFill>
              </a:rPr>
              <a:t> </a:t>
            </a:r>
            <a:r>
              <a:rPr lang="en-ZA" sz="1800" dirty="0">
                <a:solidFill>
                  <a:schemeClr val="tx1"/>
                </a:solidFill>
                <a:hlinkClick r:id="rId8"/>
              </a:rPr>
              <a:t>https://www.triposo.com/poi/W__27343865</a:t>
            </a:r>
            <a:endParaRPr lang="en-ZA" sz="1800" dirty="0">
              <a:solidFill>
                <a:schemeClr val="tx1"/>
              </a:solidFill>
            </a:endParaRPr>
          </a:p>
          <a:p>
            <a:pPr marL="0" indent="0">
              <a:spcAft>
                <a:spcPts val="1200"/>
              </a:spcAft>
              <a:buNone/>
            </a:pPr>
            <a:r>
              <a:rPr lang="en-ZA" sz="1800" dirty="0">
                <a:solidFill>
                  <a:schemeClr val="tx1"/>
                </a:solidFill>
              </a:rPr>
              <a:t>By National Museum of American History - Image by Godot13, Public Domain, </a:t>
            </a:r>
            <a:r>
              <a:rPr lang="en-ZA" sz="1800" dirty="0">
                <a:solidFill>
                  <a:schemeClr val="tx1"/>
                </a:solidFill>
                <a:hlinkClick r:id="rId4"/>
              </a:rPr>
              <a:t>https://commons.wikimedia.org/w/index.php?curid=40320635</a:t>
            </a:r>
            <a:endParaRPr lang="en-ZA" sz="1800" dirty="0">
              <a:solidFill>
                <a:schemeClr val="tx1"/>
              </a:solidFill>
            </a:endParaRPr>
          </a:p>
          <a:p>
            <a:pPr marL="0" indent="0">
              <a:spcAft>
                <a:spcPts val="1200"/>
              </a:spcAft>
              <a:buNone/>
            </a:pPr>
            <a:endParaRPr lang="en-ZA" sz="2000" dirty="0">
              <a:solidFill>
                <a:schemeClr val="tx1"/>
              </a:solidFill>
            </a:endParaRPr>
          </a:p>
          <a:p>
            <a:pPr marL="0" indent="0">
              <a:spcAft>
                <a:spcPts val="1200"/>
              </a:spcAft>
              <a:buNone/>
            </a:pPr>
            <a:endParaRPr lang="en-ZA" sz="2000" dirty="0">
              <a:solidFill>
                <a:schemeClr val="tx1"/>
              </a:solidFill>
            </a:endParaRPr>
          </a:p>
          <a:p>
            <a:pPr marL="0" indent="0">
              <a:spcAft>
                <a:spcPts val="1200"/>
              </a:spcAft>
              <a:buNone/>
            </a:pPr>
            <a:endParaRPr lang="en-ZA" sz="2000" dirty="0">
              <a:solidFill>
                <a:schemeClr val="tx1"/>
              </a:solidFill>
            </a:endParaRPr>
          </a:p>
          <a:p>
            <a:pPr marL="0" indent="0">
              <a:spcAft>
                <a:spcPts val="1200"/>
              </a:spcAft>
              <a:buNone/>
            </a:pPr>
            <a:endParaRPr lang="en-ZA" sz="2500" dirty="0">
              <a:solidFill>
                <a:schemeClr val="tx1"/>
              </a:solidFill>
            </a:endParaRPr>
          </a:p>
          <a:p>
            <a:pPr marL="0" indent="0">
              <a:spcAft>
                <a:spcPts val="1200"/>
              </a:spcAft>
              <a:buNone/>
            </a:pPr>
            <a:endParaRPr lang="en-ZA" sz="2500" dirty="0">
              <a:solidFill>
                <a:schemeClr val="tx1"/>
              </a:solidFill>
            </a:endParaRPr>
          </a:p>
          <a:p>
            <a:pPr marL="0" indent="0">
              <a:spcAft>
                <a:spcPts val="1200"/>
              </a:spcAft>
              <a:buNone/>
            </a:pPr>
            <a:endParaRPr lang="en-ZA" sz="2500" dirty="0">
              <a:solidFill>
                <a:schemeClr val="tx1"/>
              </a:solidFill>
            </a:endParaRPr>
          </a:p>
        </p:txBody>
      </p:sp>
    </p:spTree>
    <p:extLst>
      <p:ext uri="{BB962C8B-B14F-4D97-AF65-F5344CB8AC3E}">
        <p14:creationId xmlns:p14="http://schemas.microsoft.com/office/powerpoint/2010/main" val="260707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44</a:t>
            </a:fld>
            <a:endParaRPr lang="en-GB" dirty="0"/>
          </a:p>
        </p:txBody>
      </p:sp>
      <p:sp>
        <p:nvSpPr>
          <p:cNvPr id="11" name="Content Placeholder 2"/>
          <p:cNvSpPr txBox="1">
            <a:spLocks/>
          </p:cNvSpPr>
          <p:nvPr/>
        </p:nvSpPr>
        <p:spPr bwMode="auto">
          <a:xfrm>
            <a:off x="287524" y="188640"/>
            <a:ext cx="8568952" cy="5976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1800" dirty="0" err="1">
                <a:solidFill>
                  <a:schemeClr val="tx1"/>
                </a:solidFill>
              </a:rPr>
              <a:t>MartinD</a:t>
            </a:r>
            <a:r>
              <a:rPr lang="en-ZA" sz="1800" dirty="0">
                <a:solidFill>
                  <a:schemeClr val="tx1"/>
                </a:solidFill>
              </a:rPr>
              <a:t> - Own work, CC BY-SA 3.0, </a:t>
            </a:r>
            <a:r>
              <a:rPr lang="en-ZA" sz="1800" dirty="0">
                <a:solidFill>
                  <a:schemeClr val="tx1"/>
                </a:solidFill>
                <a:hlinkClick r:id="rId3"/>
              </a:rPr>
              <a:t>https://commons.wikimedia.org/w/index.php?curid=29025528</a:t>
            </a:r>
            <a:endParaRPr lang="en-ZA" sz="1800" dirty="0">
              <a:solidFill>
                <a:schemeClr val="tx1"/>
              </a:solidFill>
            </a:endParaRPr>
          </a:p>
          <a:p>
            <a:pPr marL="0" indent="0">
              <a:spcAft>
                <a:spcPts val="1200"/>
              </a:spcAft>
              <a:buNone/>
            </a:pPr>
            <a:r>
              <a:rPr lang="en-ZA" sz="1800" dirty="0">
                <a:solidFill>
                  <a:schemeClr val="tx1"/>
                </a:solidFill>
              </a:rPr>
              <a:t>Policy perspectives </a:t>
            </a:r>
            <a:r>
              <a:rPr lang="en-ZA" sz="1800" dirty="0">
                <a:solidFill>
                  <a:schemeClr val="tx1"/>
                </a:solidFill>
                <a:hlinkClick r:id="rId4"/>
              </a:rPr>
              <a:t>https://policy-perspectives.org/2017/11/14/the-argentine-financial-crisis-causes-and-lessons-learned/</a:t>
            </a:r>
            <a:endParaRPr lang="en-ZA" sz="1800" dirty="0">
              <a:solidFill>
                <a:schemeClr val="tx1"/>
              </a:solidFill>
            </a:endParaRPr>
          </a:p>
          <a:p>
            <a:pPr marL="0" indent="0">
              <a:spcAft>
                <a:spcPts val="1200"/>
              </a:spcAft>
              <a:buNone/>
            </a:pPr>
            <a:r>
              <a:rPr lang="en-ZA" sz="1800" dirty="0">
                <a:solidFill>
                  <a:schemeClr val="tx1"/>
                </a:solidFill>
              </a:rPr>
              <a:t>The Guardian </a:t>
            </a:r>
            <a:r>
              <a:rPr lang="en-ZA" sz="1800" dirty="0">
                <a:solidFill>
                  <a:schemeClr val="tx1"/>
                </a:solidFill>
                <a:hlinkClick r:id="rId5"/>
              </a:rPr>
              <a:t>https://www.theguardian.com/commentisfree/cifamerica/2011/dec/12/lehman-brothers-bankrupt</a:t>
            </a:r>
            <a:endParaRPr lang="en-ZA" sz="1800" dirty="0">
              <a:solidFill>
                <a:schemeClr val="tx1"/>
              </a:solidFill>
            </a:endParaRPr>
          </a:p>
          <a:p>
            <a:pPr marL="0" indent="0">
              <a:spcAft>
                <a:spcPts val="1200"/>
              </a:spcAft>
              <a:buNone/>
            </a:pPr>
            <a:r>
              <a:rPr lang="en-ZA" sz="1800" dirty="0">
                <a:solidFill>
                  <a:schemeClr val="tx1"/>
                </a:solidFill>
              </a:rPr>
              <a:t>Waking Times </a:t>
            </a:r>
            <a:r>
              <a:rPr lang="en-ZA" sz="1800" dirty="0">
                <a:solidFill>
                  <a:schemeClr val="tx1"/>
                </a:solidFill>
                <a:hlinkClick r:id="rId6"/>
              </a:rPr>
              <a:t>http://www.wakingtimes.com/2018/04/19/world-debt-is-now-an-insane-164-trillion-but-who-exactly-do-we-owe/</a:t>
            </a:r>
            <a:endParaRPr lang="en-ZA" sz="1800" dirty="0">
              <a:solidFill>
                <a:schemeClr val="tx1"/>
              </a:solidFill>
            </a:endParaRPr>
          </a:p>
          <a:p>
            <a:pPr marL="0" indent="0">
              <a:spcAft>
                <a:spcPts val="1200"/>
              </a:spcAft>
              <a:buNone/>
            </a:pPr>
            <a:r>
              <a:rPr lang="en-ZA" sz="1800" dirty="0" err="1">
                <a:solidFill>
                  <a:schemeClr val="tx1"/>
                </a:solidFill>
              </a:rPr>
              <a:t>ExtraNewsFeed</a:t>
            </a:r>
            <a:r>
              <a:rPr lang="en-ZA" sz="1800" dirty="0">
                <a:solidFill>
                  <a:schemeClr val="tx1"/>
                </a:solidFill>
              </a:rPr>
              <a:t> </a:t>
            </a:r>
            <a:r>
              <a:rPr lang="en-ZA" sz="1800" dirty="0">
                <a:solidFill>
                  <a:schemeClr val="tx1"/>
                </a:solidFill>
                <a:hlinkClick r:id="rId7"/>
              </a:rPr>
              <a:t>https://extranewsfeed.com/why-is-donald-trump-so-often-angry-df522a7bb61a</a:t>
            </a:r>
            <a:endParaRPr lang="en-ZA" sz="1800" dirty="0">
              <a:solidFill>
                <a:schemeClr val="tx1"/>
              </a:solidFill>
            </a:endParaRPr>
          </a:p>
          <a:p>
            <a:pPr marL="0" indent="0">
              <a:spcAft>
                <a:spcPts val="1200"/>
              </a:spcAft>
              <a:buNone/>
            </a:pPr>
            <a:r>
              <a:rPr lang="en-ZA" sz="1800" dirty="0">
                <a:solidFill>
                  <a:schemeClr val="tx1"/>
                </a:solidFill>
              </a:rPr>
              <a:t>NewsWeek </a:t>
            </a:r>
            <a:r>
              <a:rPr lang="en-ZA" sz="1800" dirty="0">
                <a:solidFill>
                  <a:schemeClr val="tx1"/>
                </a:solidFill>
                <a:hlinkClick r:id="rId8"/>
              </a:rPr>
              <a:t>https://www.newsweek.com/donald-trump-angry-temper-white-house-impeachment-jeff-sessions-russia-622481</a:t>
            </a:r>
            <a:endParaRPr lang="en-ZA" sz="1800" dirty="0">
              <a:solidFill>
                <a:schemeClr val="tx1"/>
              </a:solidFill>
            </a:endParaRPr>
          </a:p>
          <a:p>
            <a:pPr marL="0" indent="0">
              <a:spcAft>
                <a:spcPts val="1200"/>
              </a:spcAft>
              <a:buNone/>
            </a:pPr>
            <a:r>
              <a:rPr lang="en-ZA" sz="1800" dirty="0">
                <a:solidFill>
                  <a:schemeClr val="tx1"/>
                </a:solidFill>
              </a:rPr>
              <a:t>National Review </a:t>
            </a:r>
            <a:r>
              <a:rPr lang="en-ZA" sz="1800" dirty="0">
                <a:solidFill>
                  <a:schemeClr val="tx1"/>
                </a:solidFill>
                <a:hlinkClick r:id="rId9"/>
              </a:rPr>
              <a:t>https://www.nationalreview.com/2016/09/donald-trump-vladimir-putin-bad-model/</a:t>
            </a: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p:txBody>
      </p:sp>
    </p:spTree>
    <p:extLst>
      <p:ext uri="{BB962C8B-B14F-4D97-AF65-F5344CB8AC3E}">
        <p14:creationId xmlns:p14="http://schemas.microsoft.com/office/powerpoint/2010/main" val="527828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45</a:t>
            </a:fld>
            <a:endParaRPr lang="en-GB" dirty="0"/>
          </a:p>
        </p:txBody>
      </p:sp>
      <p:sp>
        <p:nvSpPr>
          <p:cNvPr id="11" name="Content Placeholder 2"/>
          <p:cNvSpPr txBox="1">
            <a:spLocks/>
          </p:cNvSpPr>
          <p:nvPr/>
        </p:nvSpPr>
        <p:spPr bwMode="auto">
          <a:xfrm>
            <a:off x="287524" y="188640"/>
            <a:ext cx="8568952" cy="5976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1800" dirty="0" err="1">
                <a:solidFill>
                  <a:schemeClr val="tx1"/>
                </a:solidFill>
              </a:rPr>
              <a:t>MartinD</a:t>
            </a:r>
            <a:r>
              <a:rPr lang="en-ZA" sz="1800" dirty="0">
                <a:solidFill>
                  <a:schemeClr val="tx1"/>
                </a:solidFill>
              </a:rPr>
              <a:t> - Own work, CC BY-SA 3.0, </a:t>
            </a:r>
            <a:r>
              <a:rPr lang="en-ZA" sz="1800" dirty="0">
                <a:solidFill>
                  <a:schemeClr val="tx1"/>
                </a:solidFill>
                <a:hlinkClick r:id="rId3"/>
              </a:rPr>
              <a:t>https://commons.wikimedia.org/w/index.php?curid=29025528</a:t>
            </a:r>
            <a:endParaRPr lang="en-ZA" sz="1800" dirty="0">
              <a:solidFill>
                <a:schemeClr val="tx1"/>
              </a:solidFill>
            </a:endParaRPr>
          </a:p>
          <a:p>
            <a:pPr marL="0" indent="0">
              <a:spcAft>
                <a:spcPts val="1200"/>
              </a:spcAft>
              <a:buNone/>
            </a:pPr>
            <a:r>
              <a:rPr lang="en-ZA" sz="1800" dirty="0">
                <a:solidFill>
                  <a:schemeClr val="tx1"/>
                </a:solidFill>
              </a:rPr>
              <a:t>The Actuary </a:t>
            </a:r>
            <a:r>
              <a:rPr lang="en-ZA" sz="1800" dirty="0">
                <a:solidFill>
                  <a:schemeClr val="tx1"/>
                </a:solidFill>
                <a:hlinkClick r:id="rId4"/>
              </a:rPr>
              <a:t>http://www.theactuary.com/news/2017/01/6-million-victims-of-financial-fraud-in-the-uk/</a:t>
            </a:r>
            <a:endParaRPr lang="en-ZA" sz="1800" dirty="0">
              <a:solidFill>
                <a:schemeClr val="tx1"/>
              </a:solidFill>
            </a:endParaRPr>
          </a:p>
          <a:p>
            <a:pPr marL="0" indent="0">
              <a:spcAft>
                <a:spcPts val="1200"/>
              </a:spcAft>
              <a:buNone/>
            </a:pPr>
            <a:r>
              <a:rPr lang="en-ZA" sz="1800" dirty="0">
                <a:solidFill>
                  <a:schemeClr val="tx1"/>
                </a:solidFill>
              </a:rPr>
              <a:t>Money Mover </a:t>
            </a:r>
            <a:r>
              <a:rPr lang="en-ZA" sz="1800" dirty="0">
                <a:solidFill>
                  <a:schemeClr val="tx1"/>
                </a:solidFill>
                <a:hlinkClick r:id="rId5"/>
              </a:rPr>
              <a:t>https://www.moneymover.com/insights/anti-money-laundering-minimising-risks-electronic-identification/</a:t>
            </a:r>
            <a:endParaRPr lang="en-ZA" sz="1800" dirty="0">
              <a:solidFill>
                <a:schemeClr val="tx1"/>
              </a:solidFill>
            </a:endParaRPr>
          </a:p>
          <a:p>
            <a:pPr marL="0" indent="0">
              <a:spcAft>
                <a:spcPts val="1200"/>
              </a:spcAft>
              <a:buNone/>
            </a:pPr>
            <a:r>
              <a:rPr lang="en-ZA" sz="1800" dirty="0">
                <a:solidFill>
                  <a:schemeClr val="tx1"/>
                </a:solidFill>
              </a:rPr>
              <a:t>The Citizen </a:t>
            </a:r>
            <a:r>
              <a:rPr lang="en-ZA" sz="1800" dirty="0">
                <a:solidFill>
                  <a:schemeClr val="tx1"/>
                </a:solidFill>
                <a:hlinkClick r:id="rId6"/>
              </a:rPr>
              <a:t>https://citizen.co.za/news/south-africa/1974527/vbs-mutual-bank-retail-depositors-to-get-access-to-their-money/</a:t>
            </a:r>
            <a:endParaRPr lang="en-ZA" sz="1800" dirty="0">
              <a:solidFill>
                <a:schemeClr val="tx1"/>
              </a:solidFill>
            </a:endParaRPr>
          </a:p>
          <a:p>
            <a:pPr marL="0" indent="0">
              <a:spcAft>
                <a:spcPts val="1200"/>
              </a:spcAft>
              <a:buNone/>
            </a:pPr>
            <a:r>
              <a:rPr lang="en-ZA" sz="1800" dirty="0">
                <a:solidFill>
                  <a:schemeClr val="tx1"/>
                </a:solidFill>
              </a:rPr>
              <a:t>Fin24 </a:t>
            </a:r>
            <a:r>
              <a:rPr lang="en-ZA" sz="1800" dirty="0">
                <a:solidFill>
                  <a:schemeClr val="tx1"/>
                </a:solidFill>
                <a:hlinkClick r:id="rId7"/>
              </a:rPr>
              <a:t>https://www.fin24.com/Companies/Financial-Services/sp-raises-african-bank-national-rating-20180703</a:t>
            </a:r>
            <a:endParaRPr lang="en-ZA" sz="1800" dirty="0">
              <a:solidFill>
                <a:schemeClr val="tx1"/>
              </a:solidFill>
            </a:endParaRPr>
          </a:p>
          <a:p>
            <a:pPr marL="0" indent="0">
              <a:spcAft>
                <a:spcPts val="1200"/>
              </a:spcAft>
              <a:buNone/>
            </a:pPr>
            <a:r>
              <a:rPr lang="en-ZA" sz="1800" dirty="0">
                <a:solidFill>
                  <a:schemeClr val="tx1"/>
                </a:solidFill>
              </a:rPr>
              <a:t>Business Live </a:t>
            </a:r>
            <a:r>
              <a:rPr lang="en-ZA" sz="1800" dirty="0">
                <a:solidFill>
                  <a:schemeClr val="tx1"/>
                </a:solidFill>
                <a:hlinkClick r:id="rId8"/>
              </a:rPr>
              <a:t>https://www.businesslive.co.za/bd/national/2017-08-22-more-than-half-of-sas-population-is-still-living-in-poverty/</a:t>
            </a:r>
            <a:endParaRPr lang="en-ZA" sz="1800" dirty="0">
              <a:solidFill>
                <a:schemeClr val="tx1"/>
              </a:solidFill>
            </a:endParaRPr>
          </a:p>
          <a:p>
            <a:pPr marL="0" indent="0">
              <a:spcAft>
                <a:spcPts val="1200"/>
              </a:spcAft>
              <a:buNone/>
            </a:pPr>
            <a:r>
              <a:rPr lang="en-ZA" sz="1800" dirty="0">
                <a:solidFill>
                  <a:schemeClr val="tx1"/>
                </a:solidFill>
              </a:rPr>
              <a:t>Paul4Innovation </a:t>
            </a:r>
            <a:r>
              <a:rPr lang="en-ZA" sz="1800" dirty="0">
                <a:solidFill>
                  <a:schemeClr val="tx1"/>
                </a:solidFill>
                <a:hlinkClick r:id="rId9"/>
              </a:rPr>
              <a:t>https://paul4innovating.com/2016/10/03/the-new-innovation-need-organizing-within-a-networks-of-collaborators/network-of-networks/</a:t>
            </a: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a:p>
            <a:pPr marL="0" indent="0">
              <a:spcAft>
                <a:spcPts val="1200"/>
              </a:spcAft>
              <a:buNone/>
            </a:pPr>
            <a:endParaRPr lang="en-ZA" sz="1800" dirty="0">
              <a:solidFill>
                <a:schemeClr val="tx1"/>
              </a:solidFill>
            </a:endParaRPr>
          </a:p>
        </p:txBody>
      </p:sp>
    </p:spTree>
    <p:extLst>
      <p:ext uri="{BB962C8B-B14F-4D97-AF65-F5344CB8AC3E}">
        <p14:creationId xmlns:p14="http://schemas.microsoft.com/office/powerpoint/2010/main" val="5964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fld id="{00C24D65-3DCF-40F4-9D71-400BBBB57302}" type="slidenum">
              <a:rPr lang="en-GB" sz="1200" smtClean="0">
                <a:solidFill>
                  <a:srgbClr val="005BAB"/>
                </a:solidFill>
                <a:latin typeface="Verdana" pitchFamily="34" charset="0"/>
              </a:rPr>
              <a:pPr/>
              <a:t>46</a:t>
            </a:fld>
            <a:endParaRPr lang="en-GB" sz="1200">
              <a:solidFill>
                <a:srgbClr val="005BAB"/>
              </a:solidFill>
              <a:latin typeface="Verdana" pitchFamily="34" charset="0"/>
            </a:endParaRPr>
          </a:p>
        </p:txBody>
      </p:sp>
      <p:sp>
        <p:nvSpPr>
          <p:cNvPr id="7" name="Rectangle 6"/>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17415" name="Picture 7" descr="UPLand.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p:cNvSpPr>
            <a:spLocks noGrp="1" noChangeArrowheads="1"/>
          </p:cNvSpPr>
          <p:nvPr>
            <p:ph type="title"/>
          </p:nvPr>
        </p:nvSpPr>
        <p:spPr>
          <a:xfrm>
            <a:off x="251520" y="260648"/>
            <a:ext cx="6642100" cy="914400"/>
          </a:xfrm>
        </p:spPr>
        <p:txBody>
          <a:bodyPr/>
          <a:lstStyle/>
          <a:p>
            <a:pPr eaLnBrk="1" hangingPunct="1"/>
            <a:r>
              <a:rPr lang="en-US" sz="3200" dirty="0"/>
              <a:t>Signals Approach</a:t>
            </a:r>
          </a:p>
        </p:txBody>
      </p:sp>
      <p:sp>
        <p:nvSpPr>
          <p:cNvPr id="12" name="Slide Number Placeholder 3"/>
          <p:cNvSpPr txBox="1">
            <a:spLocks/>
          </p:cNvSpPr>
          <p:nvPr/>
        </p:nvSpPr>
        <p:spPr bwMode="auto">
          <a:xfrm>
            <a:off x="7009200" y="6249600"/>
            <a:ext cx="1828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200" b="1" kern="1200">
                <a:solidFill>
                  <a:srgbClr val="005BAB"/>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FA593669-2238-4B2C-8FF2-F9C32550F970}" type="slidenum">
              <a:rPr lang="en-GB" smtClean="0"/>
              <a:pPr>
                <a:defRPr/>
              </a:pPr>
              <a:t>46</a:t>
            </a:fld>
            <a:endParaRPr lang="en-GB" dirty="0"/>
          </a:p>
        </p:txBody>
      </p:sp>
      <p:sp>
        <p:nvSpPr>
          <p:cNvPr id="13" name="Content Placeholder 2"/>
          <p:cNvSpPr txBox="1">
            <a:spLocks/>
          </p:cNvSpPr>
          <p:nvPr/>
        </p:nvSpPr>
        <p:spPr bwMode="auto">
          <a:xfrm>
            <a:off x="287524" y="1447800"/>
            <a:ext cx="8568952"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b="1" dirty="0">
                <a:solidFill>
                  <a:schemeClr val="tx1"/>
                </a:solidFill>
              </a:rPr>
              <a:t>Approach:</a:t>
            </a:r>
          </a:p>
          <a:p>
            <a:pPr>
              <a:spcBef>
                <a:spcPts val="0"/>
              </a:spcBef>
              <a:spcAft>
                <a:spcPts val="0"/>
              </a:spcAft>
            </a:pPr>
            <a:r>
              <a:rPr lang="en-ZA" sz="2500" dirty="0">
                <a:solidFill>
                  <a:schemeClr val="tx1"/>
                </a:solidFill>
              </a:rPr>
              <a:t>Variable values 24 months prior to a crisis are compared with the values during “tranquil” times.</a:t>
            </a:r>
          </a:p>
          <a:p>
            <a:pPr>
              <a:spcAft>
                <a:spcPts val="1200"/>
              </a:spcAft>
            </a:pPr>
            <a:r>
              <a:rPr lang="en-ZA" sz="2500" dirty="0">
                <a:solidFill>
                  <a:schemeClr val="tx1"/>
                </a:solidFill>
              </a:rPr>
              <a:t>A variable signals a crisis if it crosses a particular threshold.</a:t>
            </a:r>
            <a:endParaRPr lang="en-ZA" sz="2500" b="1" dirty="0">
              <a:solidFill>
                <a:schemeClr val="tx1"/>
              </a:solidFill>
            </a:endParaRPr>
          </a:p>
          <a:p>
            <a:pPr marL="0" indent="0">
              <a:spcAft>
                <a:spcPts val="1200"/>
              </a:spcAft>
              <a:buNone/>
            </a:pPr>
            <a:r>
              <a:rPr lang="en-ZA" sz="2500" b="1" dirty="0">
                <a:solidFill>
                  <a:schemeClr val="tx1"/>
                </a:solidFill>
              </a:rPr>
              <a:t>Drawbacks:</a:t>
            </a:r>
          </a:p>
          <a:p>
            <a:pPr>
              <a:spcBef>
                <a:spcPts val="0"/>
              </a:spcBef>
              <a:spcAft>
                <a:spcPts val="0"/>
              </a:spcAft>
            </a:pPr>
            <a:r>
              <a:rPr lang="en-ZA" sz="2500" dirty="0">
                <a:solidFill>
                  <a:schemeClr val="tx1"/>
                </a:solidFill>
              </a:rPr>
              <a:t>Each variable is considered in isolation</a:t>
            </a:r>
          </a:p>
          <a:p>
            <a:pPr>
              <a:spcBef>
                <a:spcPts val="0"/>
              </a:spcBef>
              <a:spcAft>
                <a:spcPts val="0"/>
              </a:spcAft>
            </a:pPr>
            <a:r>
              <a:rPr lang="en-ZA" sz="2500" dirty="0">
                <a:solidFill>
                  <a:schemeClr val="tx1"/>
                </a:solidFill>
              </a:rPr>
              <a:t>Information from each indicator is not aggregated</a:t>
            </a:r>
          </a:p>
          <a:p>
            <a:pPr>
              <a:spcBef>
                <a:spcPts val="0"/>
              </a:spcBef>
              <a:spcAft>
                <a:spcPts val="0"/>
              </a:spcAft>
            </a:pPr>
            <a:r>
              <a:rPr lang="en-ZA" sz="2500" dirty="0" err="1">
                <a:solidFill>
                  <a:schemeClr val="tx1"/>
                </a:solidFill>
              </a:rPr>
              <a:t>Thresholding</a:t>
            </a:r>
            <a:r>
              <a:rPr lang="en-ZA" sz="2500" dirty="0">
                <a:solidFill>
                  <a:schemeClr val="tx1"/>
                </a:solidFill>
              </a:rPr>
              <a:t> does not provide any indication of the severity of the crisis.</a:t>
            </a:r>
          </a:p>
        </p:txBody>
      </p:sp>
    </p:spTree>
    <p:extLst>
      <p:ext uri="{BB962C8B-B14F-4D97-AF65-F5344CB8AC3E}">
        <p14:creationId xmlns:p14="http://schemas.microsoft.com/office/powerpoint/2010/main" val="606195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fld id="{00C24D65-3DCF-40F4-9D71-400BBBB57302}" type="slidenum">
              <a:rPr lang="en-GB" sz="1200" smtClean="0">
                <a:solidFill>
                  <a:srgbClr val="005BAB"/>
                </a:solidFill>
                <a:latin typeface="Verdana" pitchFamily="34" charset="0"/>
              </a:rPr>
              <a:pPr/>
              <a:t>47</a:t>
            </a:fld>
            <a:endParaRPr lang="en-GB" sz="1200">
              <a:solidFill>
                <a:srgbClr val="005BAB"/>
              </a:solidFill>
              <a:latin typeface="Verdana" pitchFamily="34" charset="0"/>
            </a:endParaRPr>
          </a:p>
        </p:txBody>
      </p:sp>
      <p:sp>
        <p:nvSpPr>
          <p:cNvPr id="7" name="Rectangle 6"/>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17415" name="Picture 7" descr="UPLand.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p:cNvSpPr>
            <a:spLocks noGrp="1" noChangeArrowheads="1"/>
          </p:cNvSpPr>
          <p:nvPr>
            <p:ph type="title"/>
          </p:nvPr>
        </p:nvSpPr>
        <p:spPr>
          <a:xfrm>
            <a:off x="251520" y="260648"/>
            <a:ext cx="6642100" cy="914400"/>
          </a:xfrm>
        </p:spPr>
        <p:txBody>
          <a:bodyPr/>
          <a:lstStyle/>
          <a:p>
            <a:pPr eaLnBrk="1" hangingPunct="1"/>
            <a:r>
              <a:rPr lang="en-US" sz="3200" dirty="0" err="1"/>
              <a:t>Logit</a:t>
            </a:r>
            <a:r>
              <a:rPr lang="en-US" sz="3200" dirty="0"/>
              <a:t> Model Approach</a:t>
            </a:r>
          </a:p>
        </p:txBody>
      </p:sp>
      <p:sp>
        <p:nvSpPr>
          <p:cNvPr id="12" name="Slide Number Placeholder 3"/>
          <p:cNvSpPr txBox="1">
            <a:spLocks/>
          </p:cNvSpPr>
          <p:nvPr/>
        </p:nvSpPr>
        <p:spPr bwMode="auto">
          <a:xfrm>
            <a:off x="7009200" y="6249600"/>
            <a:ext cx="1828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200" b="1" kern="1200">
                <a:solidFill>
                  <a:srgbClr val="005BAB"/>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FA593669-2238-4B2C-8FF2-F9C32550F970}" type="slidenum">
              <a:rPr lang="en-GB" smtClean="0"/>
              <a:pPr>
                <a:defRPr/>
              </a:pPr>
              <a:t>47</a:t>
            </a:fld>
            <a:endParaRPr lang="en-GB" dirty="0"/>
          </a:p>
        </p:txBody>
      </p:sp>
      <p:sp>
        <p:nvSpPr>
          <p:cNvPr id="14" name="Content Placeholder 2"/>
          <p:cNvSpPr txBox="1">
            <a:spLocks/>
          </p:cNvSpPr>
          <p:nvPr/>
        </p:nvSpPr>
        <p:spPr bwMode="auto">
          <a:xfrm>
            <a:off x="287524" y="1447800"/>
            <a:ext cx="8568952"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b="1" dirty="0">
                <a:solidFill>
                  <a:schemeClr val="tx1"/>
                </a:solidFill>
              </a:rPr>
              <a:t>Approach:</a:t>
            </a:r>
          </a:p>
          <a:p>
            <a:pPr>
              <a:spcBef>
                <a:spcPts val="0"/>
              </a:spcBef>
              <a:spcAft>
                <a:spcPts val="0"/>
              </a:spcAft>
            </a:pPr>
            <a:r>
              <a:rPr lang="en-ZA" sz="2500" dirty="0">
                <a:solidFill>
                  <a:schemeClr val="tx1"/>
                </a:solidFill>
              </a:rPr>
              <a:t>The probability that a crisis occurs is assumed to be a function of a vector of explanatory variables.</a:t>
            </a:r>
          </a:p>
          <a:p>
            <a:pPr>
              <a:spcBef>
                <a:spcPts val="0"/>
              </a:spcBef>
              <a:spcAft>
                <a:spcPts val="0"/>
              </a:spcAft>
            </a:pPr>
            <a:r>
              <a:rPr lang="en-ZA" sz="2500" dirty="0">
                <a:solidFill>
                  <a:schemeClr val="tx1"/>
                </a:solidFill>
              </a:rPr>
              <a:t>A </a:t>
            </a:r>
            <a:r>
              <a:rPr lang="en-ZA" sz="2500" dirty="0" err="1">
                <a:solidFill>
                  <a:schemeClr val="tx1"/>
                </a:solidFill>
              </a:rPr>
              <a:t>logit</a:t>
            </a:r>
            <a:r>
              <a:rPr lang="en-ZA" sz="2500" dirty="0">
                <a:solidFill>
                  <a:schemeClr val="tx1"/>
                </a:solidFill>
              </a:rPr>
              <a:t> model is fitted to the data for evaluating the probability of a crisis (logistic regression).</a:t>
            </a:r>
            <a:endParaRPr lang="en-ZA" sz="2500" b="1" dirty="0">
              <a:solidFill>
                <a:schemeClr val="tx1"/>
              </a:solidFill>
            </a:endParaRPr>
          </a:p>
          <a:p>
            <a:pPr marL="0" indent="0">
              <a:spcAft>
                <a:spcPts val="1200"/>
              </a:spcAft>
              <a:buNone/>
            </a:pPr>
            <a:r>
              <a:rPr lang="en-ZA" sz="2500" b="1" dirty="0">
                <a:solidFill>
                  <a:schemeClr val="tx1"/>
                </a:solidFill>
              </a:rPr>
              <a:t>Drawbacks:</a:t>
            </a:r>
          </a:p>
          <a:p>
            <a:pPr>
              <a:spcBef>
                <a:spcPts val="0"/>
              </a:spcBef>
              <a:spcAft>
                <a:spcPts val="0"/>
              </a:spcAft>
            </a:pPr>
            <a:r>
              <a:rPr lang="en-ZA" sz="2500" dirty="0">
                <a:solidFill>
                  <a:schemeClr val="tx1"/>
                </a:solidFill>
              </a:rPr>
              <a:t>Over-generalizes each class.</a:t>
            </a:r>
          </a:p>
          <a:p>
            <a:pPr>
              <a:spcBef>
                <a:spcPts val="0"/>
              </a:spcBef>
              <a:spcAft>
                <a:spcPts val="0"/>
              </a:spcAft>
            </a:pPr>
            <a:r>
              <a:rPr lang="en-ZA" sz="2500" dirty="0">
                <a:solidFill>
                  <a:schemeClr val="tx1"/>
                </a:solidFill>
              </a:rPr>
              <a:t>Identifying a crisis is “too late”.</a:t>
            </a:r>
          </a:p>
          <a:p>
            <a:pPr>
              <a:spcBef>
                <a:spcPts val="0"/>
              </a:spcBef>
              <a:spcAft>
                <a:spcPts val="0"/>
              </a:spcAft>
            </a:pPr>
            <a:r>
              <a:rPr lang="en-ZA" sz="2500" dirty="0">
                <a:solidFill>
                  <a:schemeClr val="tx1"/>
                </a:solidFill>
              </a:rPr>
              <a:t>Does not consider dynamics.</a:t>
            </a:r>
          </a:p>
        </p:txBody>
      </p:sp>
    </p:spTree>
    <p:extLst>
      <p:ext uri="{BB962C8B-B14F-4D97-AF65-F5344CB8AC3E}">
        <p14:creationId xmlns:p14="http://schemas.microsoft.com/office/powerpoint/2010/main" val="8007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fld id="{00C24D65-3DCF-40F4-9D71-400BBBB57302}" type="slidenum">
              <a:rPr lang="en-GB" sz="1200" smtClean="0">
                <a:solidFill>
                  <a:srgbClr val="005BAB"/>
                </a:solidFill>
                <a:latin typeface="Verdana" pitchFamily="34" charset="0"/>
              </a:rPr>
              <a:pPr/>
              <a:t>48</a:t>
            </a:fld>
            <a:endParaRPr lang="en-GB" sz="1200">
              <a:solidFill>
                <a:srgbClr val="005BAB"/>
              </a:solidFill>
              <a:latin typeface="Verdana" pitchFamily="34" charset="0"/>
            </a:endParaRPr>
          </a:p>
        </p:txBody>
      </p:sp>
      <p:sp>
        <p:nvSpPr>
          <p:cNvPr id="7" name="Rectangle 6"/>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17415" name="Picture 7" descr="UPLand.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p:cNvSpPr>
            <a:spLocks noGrp="1" noChangeArrowheads="1"/>
          </p:cNvSpPr>
          <p:nvPr>
            <p:ph type="title"/>
          </p:nvPr>
        </p:nvSpPr>
        <p:spPr>
          <a:xfrm>
            <a:off x="251520" y="260648"/>
            <a:ext cx="6642100" cy="914400"/>
          </a:xfrm>
        </p:spPr>
        <p:txBody>
          <a:bodyPr/>
          <a:lstStyle/>
          <a:p>
            <a:pPr eaLnBrk="1" hangingPunct="1"/>
            <a:r>
              <a:rPr lang="en-US" sz="3200" dirty="0"/>
              <a:t>Proposed Model</a:t>
            </a:r>
          </a:p>
        </p:txBody>
      </p:sp>
      <p:sp>
        <p:nvSpPr>
          <p:cNvPr id="12" name="Slide Number Placeholder 3"/>
          <p:cNvSpPr txBox="1">
            <a:spLocks/>
          </p:cNvSpPr>
          <p:nvPr/>
        </p:nvSpPr>
        <p:spPr bwMode="auto">
          <a:xfrm>
            <a:off x="7009200" y="6249600"/>
            <a:ext cx="1828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200" b="1" kern="1200">
                <a:solidFill>
                  <a:srgbClr val="005BAB"/>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FA593669-2238-4B2C-8FF2-F9C32550F970}" type="slidenum">
              <a:rPr lang="en-GB" smtClean="0"/>
              <a:pPr>
                <a:defRPr/>
              </a:pPr>
              <a:t>48</a:t>
            </a:fld>
            <a:endParaRPr lang="en-GB" dirty="0"/>
          </a:p>
        </p:txBody>
      </p:sp>
      <p:pic>
        <p:nvPicPr>
          <p:cNvPr id="1029" name="Picture 5" descr="E:\EngPostDoc\Presentations\Lecture\Figures\mode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9508" y="1188390"/>
            <a:ext cx="6866868" cy="4904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9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fld id="{00C24D65-3DCF-40F4-9D71-400BBBB57302}" type="slidenum">
              <a:rPr lang="en-GB" sz="1200" smtClean="0">
                <a:solidFill>
                  <a:srgbClr val="005BAB"/>
                </a:solidFill>
                <a:latin typeface="Verdana" pitchFamily="34" charset="0"/>
              </a:rPr>
              <a:pPr/>
              <a:t>49</a:t>
            </a:fld>
            <a:endParaRPr lang="en-GB" sz="1200">
              <a:solidFill>
                <a:srgbClr val="005BAB"/>
              </a:solidFill>
              <a:latin typeface="Verdana" pitchFamily="34" charset="0"/>
            </a:endParaRPr>
          </a:p>
        </p:txBody>
      </p:sp>
      <p:sp>
        <p:nvSpPr>
          <p:cNvPr id="7" name="Rectangle 6"/>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17415" name="Picture 7" descr="UPLand.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25" y="6072188"/>
            <a:ext cx="1928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p:cNvSpPr>
            <a:spLocks noGrp="1" noChangeArrowheads="1"/>
          </p:cNvSpPr>
          <p:nvPr>
            <p:ph type="title"/>
          </p:nvPr>
        </p:nvSpPr>
        <p:spPr>
          <a:xfrm>
            <a:off x="251520" y="260648"/>
            <a:ext cx="6642100" cy="914400"/>
          </a:xfrm>
        </p:spPr>
        <p:txBody>
          <a:bodyPr/>
          <a:lstStyle/>
          <a:p>
            <a:pPr eaLnBrk="1" hangingPunct="1"/>
            <a:r>
              <a:rPr lang="en-US" sz="3200" dirty="0"/>
              <a:t>Proposed Model at time </a:t>
            </a:r>
            <a:r>
              <a:rPr lang="en-US" sz="3200" i="1" dirty="0">
                <a:latin typeface="Times New Roman" pitchFamily="18" charset="0"/>
                <a:cs typeface="Times New Roman" pitchFamily="18" charset="0"/>
              </a:rPr>
              <a:t>t</a:t>
            </a:r>
          </a:p>
        </p:txBody>
      </p:sp>
      <p:sp>
        <p:nvSpPr>
          <p:cNvPr id="12" name="Slide Number Placeholder 3"/>
          <p:cNvSpPr txBox="1">
            <a:spLocks/>
          </p:cNvSpPr>
          <p:nvPr/>
        </p:nvSpPr>
        <p:spPr bwMode="auto">
          <a:xfrm>
            <a:off x="7009200" y="6249600"/>
            <a:ext cx="1828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200" b="1" kern="1200">
                <a:solidFill>
                  <a:srgbClr val="005BAB"/>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defRPr/>
            </a:pPr>
            <a:fld id="{FA593669-2238-4B2C-8FF2-F9C32550F970}" type="slidenum">
              <a:rPr lang="en-GB" smtClean="0"/>
              <a:pPr>
                <a:defRPr/>
              </a:pPr>
              <a:t>49</a:t>
            </a:fld>
            <a:endParaRPr lang="en-GB" dirty="0"/>
          </a:p>
        </p:txBody>
      </p:sp>
      <p:pic>
        <p:nvPicPr>
          <p:cNvPr id="2050" name="Picture 2" descr="E:\EngPostDoc\Presentations\Lecture\Figures\model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1862" y="1796653"/>
            <a:ext cx="6040793" cy="3264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254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a:xfrm>
            <a:off x="251520" y="260648"/>
            <a:ext cx="6642100" cy="914400"/>
          </a:xfrm>
        </p:spPr>
        <p:txBody>
          <a:bodyPr/>
          <a:lstStyle/>
          <a:p>
            <a:pPr eaLnBrk="1" hangingPunct="1"/>
            <a:r>
              <a:rPr lang="en-US" sz="3200" dirty="0"/>
              <a:t>Approach</a:t>
            </a:r>
          </a:p>
        </p:txBody>
      </p:sp>
      <p:sp>
        <p:nvSpPr>
          <p:cNvPr id="21" name="TextBox 20"/>
          <p:cNvSpPr txBox="1"/>
          <p:nvPr/>
        </p:nvSpPr>
        <p:spPr>
          <a:xfrm>
            <a:off x="222004" y="1124744"/>
            <a:ext cx="8388595" cy="5047536"/>
          </a:xfrm>
          <a:prstGeom prst="rect">
            <a:avLst/>
          </a:prstGeom>
          <a:noFill/>
        </p:spPr>
        <p:txBody>
          <a:bodyPr wrap="square" rtlCol="0">
            <a:spAutoFit/>
          </a:bodyPr>
          <a:lstStyle/>
          <a:p>
            <a:pPr marL="342900" indent="-342900">
              <a:buFont typeface="Arial" charset="0"/>
              <a:buChar char="•"/>
            </a:pPr>
            <a:r>
              <a:rPr lang="en-US" sz="2300" dirty="0">
                <a:latin typeface="+mn-lt"/>
              </a:rPr>
              <a:t>Given variables and crises periods.</a:t>
            </a:r>
          </a:p>
          <a:p>
            <a:pPr marL="342900" indent="-342900">
              <a:buFont typeface="Arial" charset="0"/>
              <a:buChar char="•"/>
            </a:pPr>
            <a:r>
              <a:rPr lang="en-US" sz="2300" dirty="0">
                <a:latin typeface="+mn-lt"/>
              </a:rPr>
              <a:t>Define pre-crises periods the 3 year period leading to the crisis.</a:t>
            </a:r>
          </a:p>
          <a:p>
            <a:pPr marL="342900" indent="-342900">
              <a:buFont typeface="Arial" charset="0"/>
              <a:buChar char="•"/>
            </a:pPr>
            <a:r>
              <a:rPr lang="en-US" sz="2300" dirty="0">
                <a:latin typeface="+mn-lt"/>
              </a:rPr>
              <a:t>Given a set of models: </a:t>
            </a:r>
            <a:r>
              <a:rPr lang="en-US" sz="2300" dirty="0" err="1">
                <a:latin typeface="+mn-lt"/>
              </a:rPr>
              <a:t>Logit</a:t>
            </a:r>
            <a:r>
              <a:rPr lang="en-US" sz="2300" dirty="0">
                <a:latin typeface="+mn-lt"/>
              </a:rPr>
              <a:t> model, Signals Model, Hidden Markov Model, SLDS, and NB-SLDS.</a:t>
            </a:r>
          </a:p>
          <a:p>
            <a:pPr marL="342900" indent="-342900">
              <a:buFont typeface="Arial" charset="0"/>
              <a:buChar char="•"/>
            </a:pPr>
            <a:r>
              <a:rPr lang="en-US" sz="2300" dirty="0">
                <a:latin typeface="+mn-lt"/>
              </a:rPr>
              <a:t>Leave-one-out cross validation:</a:t>
            </a:r>
          </a:p>
          <a:p>
            <a:pPr marL="342900" indent="-342900">
              <a:buFont typeface="Arial" charset="0"/>
              <a:buChar char="•"/>
            </a:pPr>
            <a:r>
              <a:rPr lang="en-US" sz="2300" dirty="0">
                <a:latin typeface="+mn-lt"/>
              </a:rPr>
              <a:t>For each model:</a:t>
            </a:r>
          </a:p>
          <a:p>
            <a:pPr marL="800100" lvl="1" indent="-342900">
              <a:buFont typeface="Arial" charset="0"/>
              <a:buChar char="•"/>
            </a:pPr>
            <a:r>
              <a:rPr lang="en-US" sz="2300" dirty="0">
                <a:latin typeface="+mn-lt"/>
              </a:rPr>
              <a:t>For each country:</a:t>
            </a:r>
          </a:p>
          <a:p>
            <a:pPr marL="1257300" lvl="2" indent="-342900">
              <a:buFont typeface="Arial" charset="0"/>
              <a:buChar char="•"/>
            </a:pPr>
            <a:r>
              <a:rPr lang="en-US" sz="2300" dirty="0">
                <a:latin typeface="+mn-lt"/>
              </a:rPr>
              <a:t>Train the model on all other country data (leave referenced country out).</a:t>
            </a:r>
          </a:p>
          <a:p>
            <a:pPr marL="1257300" lvl="2" indent="-342900">
              <a:buFont typeface="Arial" charset="0"/>
              <a:buChar char="•"/>
            </a:pPr>
            <a:r>
              <a:rPr lang="en-US" sz="2300" dirty="0">
                <a:latin typeface="+mn-lt"/>
              </a:rPr>
              <a:t>Try predict tranquil, pre-crises, and crises periods for the referenced country.</a:t>
            </a:r>
          </a:p>
          <a:p>
            <a:pPr marL="1257300" lvl="2" indent="-342900">
              <a:buFont typeface="Arial" charset="0"/>
              <a:buChar char="•"/>
            </a:pPr>
            <a:r>
              <a:rPr lang="en-US" sz="2300" dirty="0">
                <a:latin typeface="+mn-lt"/>
              </a:rPr>
              <a:t>Report the performance of the model.</a:t>
            </a:r>
          </a:p>
          <a:p>
            <a:pPr marL="342900" indent="-342900">
              <a:buFont typeface="Arial" charset="0"/>
              <a:buChar char="•"/>
            </a:pPr>
            <a:r>
              <a:rPr lang="en-US" sz="2300" dirty="0">
                <a:latin typeface="+mn-lt"/>
              </a:rPr>
              <a:t>Compare average performance of models</a:t>
            </a:r>
          </a:p>
        </p:txBody>
      </p:sp>
    </p:spTree>
    <p:extLst>
      <p:ext uri="{BB962C8B-B14F-4D97-AF65-F5344CB8AC3E}">
        <p14:creationId xmlns:p14="http://schemas.microsoft.com/office/powerpoint/2010/main" val="411261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51</a:t>
            </a:fld>
            <a:endParaRPr lang="en-GB" dirty="0"/>
          </a:p>
        </p:txBody>
      </p:sp>
      <p:sp>
        <p:nvSpPr>
          <p:cNvPr id="9" name="Rectangle 2"/>
          <p:cNvSpPr>
            <a:spLocks noGrp="1" noChangeArrowheads="1"/>
          </p:cNvSpPr>
          <p:nvPr>
            <p:ph type="title"/>
          </p:nvPr>
        </p:nvSpPr>
        <p:spPr>
          <a:xfrm>
            <a:off x="251520" y="260648"/>
            <a:ext cx="6642100" cy="914400"/>
          </a:xfrm>
        </p:spPr>
        <p:txBody>
          <a:bodyPr/>
          <a:lstStyle/>
          <a:p>
            <a:pPr eaLnBrk="1" hangingPunct="1"/>
            <a:r>
              <a:rPr lang="en-ZA" sz="3200" dirty="0"/>
              <a:t>Performance Measures</a:t>
            </a:r>
            <a:endParaRPr lang="en-US" sz="3200" dirty="0"/>
          </a:p>
        </p:txBody>
      </p:sp>
      <p:sp>
        <p:nvSpPr>
          <p:cNvPr id="19" name="Content Placeholder 2"/>
          <p:cNvSpPr txBox="1">
            <a:spLocks/>
          </p:cNvSpPr>
          <p:nvPr/>
        </p:nvSpPr>
        <p:spPr bwMode="auto">
          <a:xfrm>
            <a:off x="267064" y="1484784"/>
            <a:ext cx="8568952"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a:spcAft>
                <a:spcPts val="1200"/>
              </a:spcAft>
            </a:pPr>
            <a:r>
              <a:rPr lang="en-ZA" sz="2500" b="1" dirty="0">
                <a:solidFill>
                  <a:schemeClr val="tx1"/>
                </a:solidFill>
              </a:rPr>
              <a:t>Accuracy</a:t>
            </a:r>
            <a:r>
              <a:rPr lang="en-ZA" sz="2500" dirty="0">
                <a:solidFill>
                  <a:schemeClr val="tx1"/>
                </a:solidFill>
              </a:rPr>
              <a:t> describes the probability of correctly classifying a crisis.</a:t>
            </a:r>
          </a:p>
          <a:p>
            <a:pPr>
              <a:spcAft>
                <a:spcPts val="1200"/>
              </a:spcAft>
            </a:pPr>
            <a:r>
              <a:rPr lang="en-ZA" sz="2500" b="1" dirty="0">
                <a:solidFill>
                  <a:schemeClr val="tx1"/>
                </a:solidFill>
              </a:rPr>
              <a:t>Recall</a:t>
            </a:r>
            <a:r>
              <a:rPr lang="en-ZA" sz="2500" dirty="0">
                <a:solidFill>
                  <a:schemeClr val="tx1"/>
                </a:solidFill>
              </a:rPr>
              <a:t> is a </a:t>
            </a:r>
            <a:r>
              <a:rPr lang="en-ZA" sz="2500" i="1" dirty="0">
                <a:solidFill>
                  <a:schemeClr val="tx1"/>
                </a:solidFill>
              </a:rPr>
              <a:t>sensitivity</a:t>
            </a:r>
            <a:r>
              <a:rPr lang="en-ZA" sz="2500" dirty="0">
                <a:solidFill>
                  <a:schemeClr val="tx1"/>
                </a:solidFill>
              </a:rPr>
              <a:t> measure. It is a measure of the fraction crises detected.</a:t>
            </a:r>
          </a:p>
          <a:p>
            <a:pPr>
              <a:spcAft>
                <a:spcPts val="1200"/>
              </a:spcAft>
            </a:pPr>
            <a:r>
              <a:rPr lang="en-ZA" sz="2500" b="1" dirty="0">
                <a:solidFill>
                  <a:schemeClr val="tx1"/>
                </a:solidFill>
              </a:rPr>
              <a:t>Precision</a:t>
            </a:r>
            <a:r>
              <a:rPr lang="en-ZA" sz="2500" dirty="0">
                <a:solidFill>
                  <a:schemeClr val="tx1"/>
                </a:solidFill>
              </a:rPr>
              <a:t> is a </a:t>
            </a:r>
            <a:r>
              <a:rPr lang="en-ZA" sz="2500" i="1" dirty="0">
                <a:solidFill>
                  <a:schemeClr val="tx1"/>
                </a:solidFill>
              </a:rPr>
              <a:t>conﬁdence </a:t>
            </a:r>
            <a:r>
              <a:rPr lang="en-ZA" sz="2500" dirty="0">
                <a:solidFill>
                  <a:schemeClr val="tx1"/>
                </a:solidFill>
              </a:rPr>
              <a:t>measure. It is a measure of the fraction of crisis detections that are actually crises.</a:t>
            </a:r>
          </a:p>
          <a:p>
            <a:pPr>
              <a:spcAft>
                <a:spcPts val="1200"/>
              </a:spcAft>
            </a:pPr>
            <a:r>
              <a:rPr lang="en-ZA" sz="2500" b="1" dirty="0">
                <a:solidFill>
                  <a:schemeClr val="tx1"/>
                </a:solidFill>
              </a:rPr>
              <a:t>F-score</a:t>
            </a:r>
            <a:r>
              <a:rPr lang="en-ZA" sz="2500" dirty="0">
                <a:solidFill>
                  <a:schemeClr val="tx1"/>
                </a:solidFill>
              </a:rPr>
              <a:t> is the harmonic mean between the precision and recall.</a:t>
            </a:r>
          </a:p>
        </p:txBody>
      </p:sp>
    </p:spTree>
    <p:extLst>
      <p:ext uri="{BB962C8B-B14F-4D97-AF65-F5344CB8AC3E}">
        <p14:creationId xmlns:p14="http://schemas.microsoft.com/office/powerpoint/2010/main" val="3635818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114066" y="980728"/>
            <a:ext cx="4896334" cy="388324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52</a:t>
            </a:fld>
            <a:endParaRPr lang="en-GB" dirty="0"/>
          </a:p>
        </p:txBody>
      </p:sp>
      <p:sp>
        <p:nvSpPr>
          <p:cNvPr id="9" name="Rectangle 2"/>
          <p:cNvSpPr>
            <a:spLocks noGrp="1" noChangeArrowheads="1"/>
          </p:cNvSpPr>
          <p:nvPr>
            <p:ph type="title"/>
          </p:nvPr>
        </p:nvSpPr>
        <p:spPr>
          <a:xfrm>
            <a:off x="251520" y="260648"/>
            <a:ext cx="6642100" cy="914400"/>
          </a:xfrm>
        </p:spPr>
        <p:txBody>
          <a:bodyPr/>
          <a:lstStyle/>
          <a:p>
            <a:pPr eaLnBrk="1" hangingPunct="1"/>
            <a:r>
              <a:rPr lang="en-ZA" sz="3200" dirty="0"/>
              <a:t>Performance Measures</a:t>
            </a:r>
            <a:endParaRPr lang="en-US" sz="3200" dirty="0"/>
          </a:p>
        </p:txBody>
      </p:sp>
      <p:sp>
        <p:nvSpPr>
          <p:cNvPr id="2" name="Oval 1"/>
          <p:cNvSpPr/>
          <p:nvPr/>
        </p:nvSpPr>
        <p:spPr>
          <a:xfrm>
            <a:off x="2340032" y="1517272"/>
            <a:ext cx="2520000" cy="2520000"/>
          </a:xfrm>
          <a:prstGeom prst="ellipse">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False</a:t>
            </a:r>
          </a:p>
          <a:p>
            <a:r>
              <a:rPr lang="en-US" dirty="0">
                <a:solidFill>
                  <a:schemeClr val="tx1"/>
                </a:solidFill>
              </a:rPr>
              <a:t>Positives</a:t>
            </a:r>
          </a:p>
          <a:p>
            <a:r>
              <a:rPr lang="en-US" dirty="0">
                <a:solidFill>
                  <a:schemeClr val="tx1"/>
                </a:solidFill>
              </a:rPr>
              <a:t>(FP)</a:t>
            </a:r>
          </a:p>
        </p:txBody>
      </p:sp>
      <p:sp>
        <p:nvSpPr>
          <p:cNvPr id="8" name="Oval 7"/>
          <p:cNvSpPr/>
          <p:nvPr/>
        </p:nvSpPr>
        <p:spPr>
          <a:xfrm>
            <a:off x="4212240" y="1517272"/>
            <a:ext cx="2520000" cy="2520000"/>
          </a:xfrm>
          <a:prstGeom prst="ellipse">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a:solidFill>
                  <a:schemeClr val="tx1"/>
                </a:solidFill>
              </a:rPr>
              <a:t>False</a:t>
            </a:r>
          </a:p>
          <a:p>
            <a:pPr algn="r"/>
            <a:r>
              <a:rPr lang="en-US" dirty="0">
                <a:solidFill>
                  <a:schemeClr val="tx1"/>
                </a:solidFill>
              </a:rPr>
              <a:t>Negatives</a:t>
            </a:r>
          </a:p>
          <a:p>
            <a:pPr algn="r"/>
            <a:r>
              <a:rPr lang="en-US" dirty="0">
                <a:solidFill>
                  <a:schemeClr val="tx1"/>
                </a:solidFill>
              </a:rPr>
              <a:t>(FN)</a:t>
            </a:r>
          </a:p>
        </p:txBody>
      </p:sp>
      <p:sp>
        <p:nvSpPr>
          <p:cNvPr id="12" name="TextBox 11"/>
          <p:cNvSpPr txBox="1"/>
          <p:nvPr/>
        </p:nvSpPr>
        <p:spPr>
          <a:xfrm flipH="1">
            <a:off x="2673076" y="4037552"/>
            <a:ext cx="3797847" cy="830997"/>
          </a:xfrm>
          <a:prstGeom prst="rect">
            <a:avLst/>
          </a:prstGeom>
          <a:noFill/>
        </p:spPr>
        <p:txBody>
          <a:bodyPr wrap="square" rtlCol="0">
            <a:spAutoFit/>
          </a:bodyPr>
          <a:lstStyle/>
          <a:p>
            <a:pPr algn="ctr"/>
            <a:r>
              <a:rPr lang="en-US" dirty="0">
                <a:latin typeface="+mn-lt"/>
              </a:rPr>
              <a:t>True Positives (TP)</a:t>
            </a:r>
          </a:p>
          <a:p>
            <a:pPr algn="ctr"/>
            <a:r>
              <a:rPr lang="en-US" dirty="0">
                <a:latin typeface="+mn-lt"/>
              </a:rPr>
              <a:t>(Correct Prediction)</a:t>
            </a:r>
          </a:p>
        </p:txBody>
      </p:sp>
      <p:grpSp>
        <p:nvGrpSpPr>
          <p:cNvPr id="14" name="Group 13"/>
          <p:cNvGrpSpPr/>
          <p:nvPr/>
        </p:nvGrpSpPr>
        <p:grpSpPr>
          <a:xfrm>
            <a:off x="2340032" y="1517272"/>
            <a:ext cx="4392208" cy="2520000"/>
            <a:chOff x="2340032" y="1700808"/>
            <a:chExt cx="4392208" cy="2520000"/>
          </a:xfrm>
        </p:grpSpPr>
        <p:sp>
          <p:nvSpPr>
            <p:cNvPr id="13" name="Chord 12"/>
            <p:cNvSpPr/>
            <p:nvPr/>
          </p:nvSpPr>
          <p:spPr>
            <a:xfrm>
              <a:off x="4212240" y="1700808"/>
              <a:ext cx="2520000" cy="2520000"/>
            </a:xfrm>
            <a:prstGeom prst="chord">
              <a:avLst>
                <a:gd name="adj1" fmla="val 8299727"/>
                <a:gd name="adj2" fmla="val 13330501"/>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hord 15"/>
            <p:cNvSpPr/>
            <p:nvPr/>
          </p:nvSpPr>
          <p:spPr>
            <a:xfrm>
              <a:off x="2340032" y="1700808"/>
              <a:ext cx="2520000" cy="2520000"/>
            </a:xfrm>
            <a:prstGeom prst="chord">
              <a:avLst>
                <a:gd name="adj1" fmla="val 19107182"/>
                <a:gd name="adj2" fmla="val 246283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 name="Straight Arrow Connector 5"/>
          <p:cNvCxnSpPr>
            <a:stCxn id="12" idx="0"/>
          </p:cNvCxnSpPr>
          <p:nvPr/>
        </p:nvCxnSpPr>
        <p:spPr>
          <a:xfrm flipV="1">
            <a:off x="4571999" y="3000378"/>
            <a:ext cx="1" cy="10371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8" name="Content Placeholder 2"/>
          <p:cNvSpPr txBox="1">
            <a:spLocks/>
          </p:cNvSpPr>
          <p:nvPr/>
        </p:nvSpPr>
        <p:spPr bwMode="auto">
          <a:xfrm>
            <a:off x="419464" y="5456272"/>
            <a:ext cx="8568952" cy="985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i="1" dirty="0">
                <a:solidFill>
                  <a:schemeClr val="tx1"/>
                </a:solidFill>
                <a:latin typeface="Cambria Math" charset="0"/>
                <a:ea typeface="Cambria Math" charset="0"/>
                <a:cs typeface="Cambria Math" charset="0"/>
              </a:rPr>
              <a:t>Accuracy =                        ,  Recall</a:t>
            </a:r>
            <a:r>
              <a:rPr lang="en-ZA" sz="2500" dirty="0">
                <a:solidFill>
                  <a:schemeClr val="tx1"/>
                </a:solidFill>
                <a:latin typeface="Cambria Math" charset="0"/>
                <a:ea typeface="Cambria Math" charset="0"/>
                <a:cs typeface="Cambria Math" charset="0"/>
              </a:rPr>
              <a:t> =</a:t>
            </a:r>
            <a:r>
              <a:rPr lang="en-ZA" sz="2500" i="1" dirty="0">
                <a:solidFill>
                  <a:schemeClr val="tx1"/>
                </a:solidFill>
                <a:latin typeface="Cambria Math" charset="0"/>
                <a:ea typeface="Cambria Math" charset="0"/>
                <a:cs typeface="Cambria Math" charset="0"/>
              </a:rPr>
              <a:t>              ,  Precision</a:t>
            </a:r>
            <a:r>
              <a:rPr lang="en-ZA" sz="2500" dirty="0">
                <a:solidFill>
                  <a:schemeClr val="tx1"/>
                </a:solidFill>
                <a:latin typeface="Cambria Math" charset="0"/>
                <a:ea typeface="Cambria Math" charset="0"/>
                <a:cs typeface="Cambria Math" charset="0"/>
              </a:rPr>
              <a:t> =</a:t>
            </a:r>
            <a:endParaRPr lang="en-ZA" sz="2500" i="1" dirty="0">
              <a:solidFill>
                <a:schemeClr val="tx1"/>
              </a:solidFill>
              <a:latin typeface="Cambria Math" charset="0"/>
              <a:ea typeface="Cambria Math" charset="0"/>
              <a:cs typeface="Cambria Math" charset="0"/>
            </a:endParaRPr>
          </a:p>
        </p:txBody>
      </p:sp>
      <p:sp>
        <p:nvSpPr>
          <p:cNvPr id="37" name="TextBox 36"/>
          <p:cNvSpPr txBox="1"/>
          <p:nvPr/>
        </p:nvSpPr>
        <p:spPr>
          <a:xfrm flipH="1">
            <a:off x="2613816" y="980728"/>
            <a:ext cx="3797847" cy="461665"/>
          </a:xfrm>
          <a:prstGeom prst="rect">
            <a:avLst/>
          </a:prstGeom>
          <a:noFill/>
        </p:spPr>
        <p:txBody>
          <a:bodyPr wrap="square" rtlCol="0">
            <a:spAutoFit/>
          </a:bodyPr>
          <a:lstStyle/>
          <a:p>
            <a:pPr algn="ctr"/>
            <a:r>
              <a:rPr lang="en-US" dirty="0">
                <a:latin typeface="+mn-lt"/>
              </a:rPr>
              <a:t>True Negatives (TN)</a:t>
            </a:r>
          </a:p>
        </p:txBody>
      </p:sp>
      <p:sp>
        <p:nvSpPr>
          <p:cNvPr id="39" name="TextBox 38"/>
          <p:cNvSpPr txBox="1"/>
          <p:nvPr/>
        </p:nvSpPr>
        <p:spPr>
          <a:xfrm flipH="1">
            <a:off x="-14209" y="4664741"/>
            <a:ext cx="2501703" cy="461665"/>
          </a:xfrm>
          <a:prstGeom prst="rect">
            <a:avLst/>
          </a:prstGeom>
          <a:noFill/>
        </p:spPr>
        <p:txBody>
          <a:bodyPr wrap="square" rtlCol="0">
            <a:spAutoFit/>
          </a:bodyPr>
          <a:lstStyle/>
          <a:p>
            <a:pPr algn="ctr"/>
            <a:r>
              <a:rPr lang="en-US" dirty="0">
                <a:latin typeface="+mn-lt"/>
              </a:rPr>
              <a:t>Predicted Crises</a:t>
            </a:r>
          </a:p>
        </p:txBody>
      </p:sp>
      <p:cxnSp>
        <p:nvCxnSpPr>
          <p:cNvPr id="41" name="Straight Arrow Connector 40"/>
          <p:cNvCxnSpPr>
            <a:stCxn id="39" idx="0"/>
            <a:endCxn id="2" idx="3"/>
          </p:cNvCxnSpPr>
          <p:nvPr/>
        </p:nvCxnSpPr>
        <p:spPr>
          <a:xfrm flipV="1">
            <a:off x="1236642" y="3668227"/>
            <a:ext cx="1472435" cy="99651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flipH="1">
            <a:off x="6889049" y="4665331"/>
            <a:ext cx="1961338" cy="461665"/>
          </a:xfrm>
          <a:prstGeom prst="rect">
            <a:avLst/>
          </a:prstGeom>
          <a:noFill/>
        </p:spPr>
        <p:txBody>
          <a:bodyPr wrap="square" rtlCol="0">
            <a:spAutoFit/>
          </a:bodyPr>
          <a:lstStyle/>
          <a:p>
            <a:pPr algn="ctr"/>
            <a:r>
              <a:rPr lang="en-US">
                <a:latin typeface="+mn-lt"/>
              </a:rPr>
              <a:t>True Crises</a:t>
            </a:r>
            <a:endParaRPr lang="en-US" dirty="0">
              <a:latin typeface="+mn-lt"/>
            </a:endParaRPr>
          </a:p>
        </p:txBody>
      </p:sp>
      <p:cxnSp>
        <p:nvCxnSpPr>
          <p:cNvPr id="43" name="Straight Arrow Connector 42"/>
          <p:cNvCxnSpPr>
            <a:stCxn id="42" idx="0"/>
            <a:endCxn id="8" idx="5"/>
          </p:cNvCxnSpPr>
          <p:nvPr/>
        </p:nvCxnSpPr>
        <p:spPr>
          <a:xfrm flipH="1" flipV="1">
            <a:off x="6363195" y="3668227"/>
            <a:ext cx="1506523" cy="99710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4988569" y="5156387"/>
            <a:ext cx="1023591" cy="638504"/>
            <a:chOff x="2340032" y="1700808"/>
            <a:chExt cx="4392208" cy="2520000"/>
          </a:xfrm>
        </p:grpSpPr>
        <p:sp>
          <p:nvSpPr>
            <p:cNvPr id="21" name="Chord 20"/>
            <p:cNvSpPr/>
            <p:nvPr/>
          </p:nvSpPr>
          <p:spPr>
            <a:xfrm>
              <a:off x="4212240" y="1700808"/>
              <a:ext cx="2520000" cy="2520000"/>
            </a:xfrm>
            <a:prstGeom prst="chord">
              <a:avLst>
                <a:gd name="adj1" fmla="val 8299727"/>
                <a:gd name="adj2" fmla="val 13330501"/>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hord 21"/>
            <p:cNvSpPr/>
            <p:nvPr/>
          </p:nvSpPr>
          <p:spPr>
            <a:xfrm>
              <a:off x="2340032" y="1700808"/>
              <a:ext cx="2520000" cy="2520000"/>
            </a:xfrm>
            <a:prstGeom prst="chord">
              <a:avLst>
                <a:gd name="adj1" fmla="val 19107182"/>
                <a:gd name="adj2" fmla="val 246283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Oval 22"/>
          <p:cNvSpPr/>
          <p:nvPr/>
        </p:nvSpPr>
        <p:spPr>
          <a:xfrm>
            <a:off x="5285426" y="5819590"/>
            <a:ext cx="438702" cy="446727"/>
          </a:xfrm>
          <a:prstGeom prst="ellipse">
            <a:avLst/>
          </a:prstGeom>
          <a:solidFill>
            <a:schemeClr val="accent6">
              <a:lumMod val="40000"/>
              <a:lumOff val="60000"/>
              <a:alpha val="5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cxnSp>
        <p:nvCxnSpPr>
          <p:cNvPr id="15" name="Straight Connector 14"/>
          <p:cNvCxnSpPr/>
          <p:nvPr/>
        </p:nvCxnSpPr>
        <p:spPr>
          <a:xfrm flipH="1" flipV="1">
            <a:off x="5137144" y="5752904"/>
            <a:ext cx="803008" cy="339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7740352" y="5146104"/>
            <a:ext cx="1023591" cy="638504"/>
            <a:chOff x="2340032" y="1700808"/>
            <a:chExt cx="4392208" cy="2520000"/>
          </a:xfrm>
        </p:grpSpPr>
        <p:sp>
          <p:nvSpPr>
            <p:cNvPr id="31" name="Chord 30"/>
            <p:cNvSpPr/>
            <p:nvPr/>
          </p:nvSpPr>
          <p:spPr>
            <a:xfrm>
              <a:off x="4212240" y="1700808"/>
              <a:ext cx="2520000" cy="2520000"/>
            </a:xfrm>
            <a:prstGeom prst="chord">
              <a:avLst>
                <a:gd name="adj1" fmla="val 8299727"/>
                <a:gd name="adj2" fmla="val 13330501"/>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hord 31"/>
            <p:cNvSpPr/>
            <p:nvPr/>
          </p:nvSpPr>
          <p:spPr>
            <a:xfrm>
              <a:off x="2340032" y="1700808"/>
              <a:ext cx="2520000" cy="2520000"/>
            </a:xfrm>
            <a:prstGeom prst="chord">
              <a:avLst>
                <a:gd name="adj1" fmla="val 19107182"/>
                <a:gd name="adj2" fmla="val 246283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Oval 32"/>
          <p:cNvSpPr/>
          <p:nvPr/>
        </p:nvSpPr>
        <p:spPr>
          <a:xfrm>
            <a:off x="8037209" y="5809307"/>
            <a:ext cx="438702" cy="446727"/>
          </a:xfrm>
          <a:prstGeom prst="ellipse">
            <a:avLst/>
          </a:prstGeom>
          <a:solidFill>
            <a:schemeClr val="accent1">
              <a:lumMod val="60000"/>
              <a:lumOff val="40000"/>
              <a:alpha val="5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cxnSp>
        <p:nvCxnSpPr>
          <p:cNvPr id="34" name="Straight Connector 33"/>
          <p:cNvCxnSpPr/>
          <p:nvPr/>
        </p:nvCxnSpPr>
        <p:spPr>
          <a:xfrm flipH="1" flipV="1">
            <a:off x="7888927" y="5742621"/>
            <a:ext cx="803008" cy="339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1805961" y="5137020"/>
            <a:ext cx="1023591" cy="638504"/>
            <a:chOff x="2340032" y="1700808"/>
            <a:chExt cx="4392208" cy="2520000"/>
          </a:xfrm>
        </p:grpSpPr>
        <p:sp>
          <p:nvSpPr>
            <p:cNvPr id="36" name="Chord 35"/>
            <p:cNvSpPr/>
            <p:nvPr/>
          </p:nvSpPr>
          <p:spPr>
            <a:xfrm>
              <a:off x="4212240" y="1700808"/>
              <a:ext cx="2520000" cy="2520000"/>
            </a:xfrm>
            <a:prstGeom prst="chord">
              <a:avLst>
                <a:gd name="adj1" fmla="val 8299727"/>
                <a:gd name="adj2" fmla="val 13330501"/>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hord 37"/>
            <p:cNvSpPr/>
            <p:nvPr/>
          </p:nvSpPr>
          <p:spPr>
            <a:xfrm>
              <a:off x="2340032" y="1700808"/>
              <a:ext cx="2520000" cy="2520000"/>
            </a:xfrm>
            <a:prstGeom prst="chord">
              <a:avLst>
                <a:gd name="adj1" fmla="val 19107182"/>
                <a:gd name="adj2" fmla="val 246283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4" name="Straight Connector 43"/>
          <p:cNvCxnSpPr/>
          <p:nvPr/>
        </p:nvCxnSpPr>
        <p:spPr>
          <a:xfrm flipH="1" flipV="1">
            <a:off x="2140734" y="5733539"/>
            <a:ext cx="1497322" cy="908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2732714" y="5112321"/>
            <a:ext cx="831174" cy="557354"/>
            <a:chOff x="2114066" y="980728"/>
            <a:chExt cx="4896334" cy="3610630"/>
          </a:xfrm>
        </p:grpSpPr>
        <p:sp>
          <p:nvSpPr>
            <p:cNvPr id="52" name="Rounded Rectangle 51"/>
            <p:cNvSpPr/>
            <p:nvPr/>
          </p:nvSpPr>
          <p:spPr>
            <a:xfrm>
              <a:off x="2114066" y="980728"/>
              <a:ext cx="4896334" cy="3610630"/>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340032" y="1517272"/>
              <a:ext cx="2520000" cy="252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54" name="Oval 53"/>
            <p:cNvSpPr/>
            <p:nvPr/>
          </p:nvSpPr>
          <p:spPr>
            <a:xfrm>
              <a:off x="4212240" y="1517272"/>
              <a:ext cx="2520000" cy="252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solidFill>
                  <a:schemeClr val="tx1"/>
                </a:solidFill>
              </a:endParaRPr>
            </a:p>
          </p:txBody>
        </p:sp>
      </p:grpSp>
      <p:sp>
        <p:nvSpPr>
          <p:cNvPr id="57" name="TextBox 56"/>
          <p:cNvSpPr txBox="1"/>
          <p:nvPr/>
        </p:nvSpPr>
        <p:spPr>
          <a:xfrm flipH="1">
            <a:off x="2395246" y="5196719"/>
            <a:ext cx="303378" cy="461665"/>
          </a:xfrm>
          <a:prstGeom prst="rect">
            <a:avLst/>
          </a:prstGeom>
          <a:noFill/>
        </p:spPr>
        <p:txBody>
          <a:bodyPr wrap="square" rtlCol="0">
            <a:spAutoFit/>
          </a:bodyPr>
          <a:lstStyle/>
          <a:p>
            <a:pPr algn="ctr"/>
            <a:r>
              <a:rPr lang="en-US">
                <a:latin typeface="+mn-lt"/>
              </a:rPr>
              <a:t>+</a:t>
            </a:r>
            <a:endParaRPr lang="en-US" dirty="0">
              <a:latin typeface="+mn-lt"/>
            </a:endParaRPr>
          </a:p>
        </p:txBody>
      </p:sp>
      <p:sp>
        <p:nvSpPr>
          <p:cNvPr id="58" name="Rounded Rectangle 57"/>
          <p:cNvSpPr/>
          <p:nvPr/>
        </p:nvSpPr>
        <p:spPr>
          <a:xfrm>
            <a:off x="2396033" y="5832206"/>
            <a:ext cx="879823" cy="621130"/>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2575148" y="5979843"/>
            <a:ext cx="547842" cy="325050"/>
            <a:chOff x="2492432" y="1669672"/>
            <a:chExt cx="4392208" cy="2520000"/>
          </a:xfrm>
        </p:grpSpPr>
        <p:sp>
          <p:nvSpPr>
            <p:cNvPr id="45" name="Oval 44"/>
            <p:cNvSpPr/>
            <p:nvPr/>
          </p:nvSpPr>
          <p:spPr>
            <a:xfrm>
              <a:off x="2492432" y="1669672"/>
              <a:ext cx="2520000" cy="2520000"/>
            </a:xfrm>
            <a:prstGeom prst="ellipse">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46" name="Oval 45"/>
            <p:cNvSpPr/>
            <p:nvPr/>
          </p:nvSpPr>
          <p:spPr>
            <a:xfrm>
              <a:off x="4364640" y="1669672"/>
              <a:ext cx="2520000" cy="2520000"/>
            </a:xfrm>
            <a:prstGeom prst="ellipse">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solidFill>
                  <a:schemeClr val="tx1"/>
                </a:solidFill>
              </a:endParaRPr>
            </a:p>
          </p:txBody>
        </p:sp>
        <p:grpSp>
          <p:nvGrpSpPr>
            <p:cNvPr id="47" name="Group 46"/>
            <p:cNvGrpSpPr/>
            <p:nvPr/>
          </p:nvGrpSpPr>
          <p:grpSpPr>
            <a:xfrm>
              <a:off x="2492432" y="1669672"/>
              <a:ext cx="4392208" cy="2520000"/>
              <a:chOff x="2340032" y="1700808"/>
              <a:chExt cx="4392208" cy="2520000"/>
            </a:xfrm>
          </p:grpSpPr>
          <p:sp>
            <p:nvSpPr>
              <p:cNvPr id="48" name="Chord 47"/>
              <p:cNvSpPr/>
              <p:nvPr/>
            </p:nvSpPr>
            <p:spPr>
              <a:xfrm>
                <a:off x="4212240" y="1700808"/>
                <a:ext cx="2520000" cy="2520000"/>
              </a:xfrm>
              <a:prstGeom prst="chord">
                <a:avLst>
                  <a:gd name="adj1" fmla="val 8299727"/>
                  <a:gd name="adj2" fmla="val 13330501"/>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hord 48"/>
              <p:cNvSpPr/>
              <p:nvPr/>
            </p:nvSpPr>
            <p:spPr>
              <a:xfrm>
                <a:off x="2340032" y="1700808"/>
                <a:ext cx="2520000" cy="2520000"/>
              </a:xfrm>
              <a:prstGeom prst="chord">
                <a:avLst>
                  <a:gd name="adj1" fmla="val 19107182"/>
                  <a:gd name="adj2" fmla="val 246283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9421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114066" y="980728"/>
            <a:ext cx="4896334" cy="3887822"/>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53</a:t>
            </a:fld>
            <a:endParaRPr lang="en-GB" dirty="0"/>
          </a:p>
        </p:txBody>
      </p:sp>
      <p:sp>
        <p:nvSpPr>
          <p:cNvPr id="9" name="Rectangle 2"/>
          <p:cNvSpPr>
            <a:spLocks noGrp="1" noChangeArrowheads="1"/>
          </p:cNvSpPr>
          <p:nvPr>
            <p:ph type="title"/>
          </p:nvPr>
        </p:nvSpPr>
        <p:spPr>
          <a:xfrm>
            <a:off x="251520" y="260648"/>
            <a:ext cx="6642100" cy="914400"/>
          </a:xfrm>
        </p:spPr>
        <p:txBody>
          <a:bodyPr/>
          <a:lstStyle/>
          <a:p>
            <a:pPr eaLnBrk="1" hangingPunct="1"/>
            <a:r>
              <a:rPr lang="en-ZA" sz="3200" dirty="0"/>
              <a:t>Performance Measures</a:t>
            </a:r>
            <a:endParaRPr lang="en-US" sz="3200" dirty="0"/>
          </a:p>
        </p:txBody>
      </p:sp>
      <p:sp>
        <p:nvSpPr>
          <p:cNvPr id="2" name="Oval 1"/>
          <p:cNvSpPr/>
          <p:nvPr/>
        </p:nvSpPr>
        <p:spPr>
          <a:xfrm>
            <a:off x="2340032" y="1517272"/>
            <a:ext cx="2520000" cy="2520000"/>
          </a:xfrm>
          <a:prstGeom prst="ellipse">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False</a:t>
            </a:r>
          </a:p>
          <a:p>
            <a:r>
              <a:rPr lang="en-US" dirty="0">
                <a:solidFill>
                  <a:schemeClr val="tx1"/>
                </a:solidFill>
              </a:rPr>
              <a:t>Positives</a:t>
            </a:r>
          </a:p>
          <a:p>
            <a:r>
              <a:rPr lang="en-US" dirty="0">
                <a:solidFill>
                  <a:schemeClr val="tx1"/>
                </a:solidFill>
              </a:rPr>
              <a:t>(FP)</a:t>
            </a:r>
          </a:p>
        </p:txBody>
      </p:sp>
      <p:sp>
        <p:nvSpPr>
          <p:cNvPr id="8" name="Oval 7"/>
          <p:cNvSpPr/>
          <p:nvPr/>
        </p:nvSpPr>
        <p:spPr>
          <a:xfrm>
            <a:off x="4212240" y="1517272"/>
            <a:ext cx="2520000" cy="2520000"/>
          </a:xfrm>
          <a:prstGeom prst="ellipse">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a:solidFill>
                  <a:schemeClr val="tx1"/>
                </a:solidFill>
              </a:rPr>
              <a:t>False</a:t>
            </a:r>
          </a:p>
          <a:p>
            <a:pPr algn="r"/>
            <a:r>
              <a:rPr lang="en-US" dirty="0">
                <a:solidFill>
                  <a:schemeClr val="tx1"/>
                </a:solidFill>
              </a:rPr>
              <a:t>Negatives</a:t>
            </a:r>
          </a:p>
          <a:p>
            <a:pPr algn="r"/>
            <a:r>
              <a:rPr lang="en-US" dirty="0">
                <a:solidFill>
                  <a:schemeClr val="tx1"/>
                </a:solidFill>
              </a:rPr>
              <a:t>(FN)</a:t>
            </a:r>
          </a:p>
        </p:txBody>
      </p:sp>
      <p:sp>
        <p:nvSpPr>
          <p:cNvPr id="12" name="TextBox 11"/>
          <p:cNvSpPr txBox="1"/>
          <p:nvPr/>
        </p:nvSpPr>
        <p:spPr>
          <a:xfrm flipH="1">
            <a:off x="2673076" y="4037552"/>
            <a:ext cx="3797847" cy="830997"/>
          </a:xfrm>
          <a:prstGeom prst="rect">
            <a:avLst/>
          </a:prstGeom>
          <a:noFill/>
        </p:spPr>
        <p:txBody>
          <a:bodyPr wrap="square" rtlCol="0">
            <a:spAutoFit/>
          </a:bodyPr>
          <a:lstStyle/>
          <a:p>
            <a:pPr algn="ctr"/>
            <a:r>
              <a:rPr lang="en-US" dirty="0">
                <a:latin typeface="+mn-lt"/>
              </a:rPr>
              <a:t>True Positives (TP)</a:t>
            </a:r>
          </a:p>
          <a:p>
            <a:pPr algn="ctr"/>
            <a:r>
              <a:rPr lang="en-US" dirty="0">
                <a:latin typeface="+mn-lt"/>
              </a:rPr>
              <a:t>(Correct Prediction)</a:t>
            </a:r>
          </a:p>
        </p:txBody>
      </p:sp>
      <p:grpSp>
        <p:nvGrpSpPr>
          <p:cNvPr id="14" name="Group 13"/>
          <p:cNvGrpSpPr/>
          <p:nvPr/>
        </p:nvGrpSpPr>
        <p:grpSpPr>
          <a:xfrm>
            <a:off x="2340032" y="1517272"/>
            <a:ext cx="4392208" cy="2520000"/>
            <a:chOff x="2340032" y="1700808"/>
            <a:chExt cx="4392208" cy="2520000"/>
          </a:xfrm>
        </p:grpSpPr>
        <p:sp>
          <p:nvSpPr>
            <p:cNvPr id="13" name="Chord 12"/>
            <p:cNvSpPr/>
            <p:nvPr/>
          </p:nvSpPr>
          <p:spPr>
            <a:xfrm>
              <a:off x="4212240" y="1700808"/>
              <a:ext cx="2520000" cy="2520000"/>
            </a:xfrm>
            <a:prstGeom prst="chord">
              <a:avLst>
                <a:gd name="adj1" fmla="val 8299727"/>
                <a:gd name="adj2" fmla="val 13330501"/>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hord 15"/>
            <p:cNvSpPr/>
            <p:nvPr/>
          </p:nvSpPr>
          <p:spPr>
            <a:xfrm>
              <a:off x="2340032" y="1700808"/>
              <a:ext cx="2520000" cy="2520000"/>
            </a:xfrm>
            <a:prstGeom prst="chord">
              <a:avLst>
                <a:gd name="adj1" fmla="val 19107182"/>
                <a:gd name="adj2" fmla="val 246283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 name="Straight Arrow Connector 5"/>
          <p:cNvCxnSpPr>
            <a:stCxn id="12" idx="0"/>
          </p:cNvCxnSpPr>
          <p:nvPr/>
        </p:nvCxnSpPr>
        <p:spPr>
          <a:xfrm flipV="1">
            <a:off x="4571999" y="3000378"/>
            <a:ext cx="1" cy="10371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Content Placeholder 2"/>
              <p:cNvSpPr txBox="1">
                <a:spLocks/>
              </p:cNvSpPr>
              <p:nvPr/>
            </p:nvSpPr>
            <p:spPr bwMode="auto">
              <a:xfrm>
                <a:off x="0" y="5395352"/>
                <a:ext cx="9144000" cy="98597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14:m>
                  <m:oMath xmlns:m="http://schemas.openxmlformats.org/officeDocument/2006/math">
                    <m:r>
                      <a:rPr lang="en-US" sz="2500" b="0" i="1" smtClean="0">
                        <a:solidFill>
                          <a:schemeClr val="tx1"/>
                        </a:solidFill>
                        <a:latin typeface="Cambria Math" charset="0"/>
                      </a:rPr>
                      <m:t>𝐴𝑐𝑐𝑢𝑟𝑎𝑐𝑦</m:t>
                    </m:r>
                    <m:r>
                      <a:rPr lang="en-US" sz="2500" b="0" i="1" smtClean="0">
                        <a:solidFill>
                          <a:schemeClr val="tx1"/>
                        </a:solidFill>
                        <a:latin typeface="Cambria Math" charset="0"/>
                      </a:rPr>
                      <m:t>=</m:t>
                    </m:r>
                    <m:f>
                      <m:fPr>
                        <m:ctrlPr>
                          <a:rPr lang="mr-IN" sz="2500" b="0" i="1" smtClean="0">
                            <a:solidFill>
                              <a:schemeClr val="tx1"/>
                            </a:solidFill>
                            <a:latin typeface="Cambria Math" panose="02040503050406030204" pitchFamily="18" charset="0"/>
                          </a:rPr>
                        </m:ctrlPr>
                      </m:fPr>
                      <m:num>
                        <m:r>
                          <a:rPr lang="en-US" sz="2500" b="0" i="1" smtClean="0">
                            <a:solidFill>
                              <a:schemeClr val="tx1"/>
                            </a:solidFill>
                            <a:latin typeface="Cambria Math" charset="0"/>
                          </a:rPr>
                          <m:t>𝑇𝑃</m:t>
                        </m:r>
                        <m:r>
                          <a:rPr lang="en-US" sz="2500" b="0" i="1" smtClean="0">
                            <a:solidFill>
                              <a:schemeClr val="tx1"/>
                            </a:solidFill>
                            <a:latin typeface="Cambria Math" charset="0"/>
                          </a:rPr>
                          <m:t>+</m:t>
                        </m:r>
                        <m:r>
                          <a:rPr lang="en-US" sz="2500" b="0" i="1" smtClean="0">
                            <a:solidFill>
                              <a:schemeClr val="tx1"/>
                            </a:solidFill>
                            <a:latin typeface="Cambria Math" charset="0"/>
                          </a:rPr>
                          <m:t>𝑇𝑁</m:t>
                        </m:r>
                      </m:num>
                      <m:den>
                        <m:r>
                          <a:rPr lang="en-US" sz="2500" b="0" i="1" smtClean="0">
                            <a:solidFill>
                              <a:schemeClr val="tx1"/>
                            </a:solidFill>
                            <a:latin typeface="Cambria Math" charset="0"/>
                          </a:rPr>
                          <m:t>𝑇𝑃</m:t>
                        </m:r>
                        <m:r>
                          <a:rPr lang="en-US" sz="2500" b="0" i="1" smtClean="0">
                            <a:solidFill>
                              <a:schemeClr val="tx1"/>
                            </a:solidFill>
                            <a:latin typeface="Cambria Math" charset="0"/>
                          </a:rPr>
                          <m:t>+</m:t>
                        </m:r>
                        <m:r>
                          <a:rPr lang="en-US" sz="2500" b="0" i="1" smtClean="0">
                            <a:solidFill>
                              <a:schemeClr val="tx1"/>
                            </a:solidFill>
                            <a:latin typeface="Cambria Math" charset="0"/>
                          </a:rPr>
                          <m:t>𝑇𝑁</m:t>
                        </m:r>
                        <m:r>
                          <a:rPr lang="en-US" sz="2500" b="0" i="1" smtClean="0">
                            <a:solidFill>
                              <a:schemeClr val="tx1"/>
                            </a:solidFill>
                            <a:latin typeface="Cambria Math" charset="0"/>
                          </a:rPr>
                          <m:t>+</m:t>
                        </m:r>
                        <m:r>
                          <a:rPr lang="en-US" sz="2500" b="0" i="1" smtClean="0">
                            <a:solidFill>
                              <a:schemeClr val="tx1"/>
                            </a:solidFill>
                            <a:latin typeface="Cambria Math" charset="0"/>
                          </a:rPr>
                          <m:t>𝐹𝑃</m:t>
                        </m:r>
                        <m:r>
                          <a:rPr lang="en-US" sz="2500" b="0" i="1" smtClean="0">
                            <a:solidFill>
                              <a:schemeClr val="tx1"/>
                            </a:solidFill>
                            <a:latin typeface="Cambria Math" charset="0"/>
                          </a:rPr>
                          <m:t>+</m:t>
                        </m:r>
                        <m:r>
                          <a:rPr lang="en-US" sz="2500" b="0" i="1" smtClean="0">
                            <a:solidFill>
                              <a:schemeClr val="tx1"/>
                            </a:solidFill>
                            <a:latin typeface="Cambria Math" charset="0"/>
                          </a:rPr>
                          <m:t>𝐹𝑁</m:t>
                        </m:r>
                      </m:den>
                    </m:f>
                  </m:oMath>
                </a14:m>
                <a:r>
                  <a:rPr lang="en-ZA" sz="2500" dirty="0">
                    <a:solidFill>
                      <a:schemeClr val="tx1"/>
                    </a:solidFill>
                  </a:rPr>
                  <a:t>, </a:t>
                </a:r>
                <a14:m>
                  <m:oMath xmlns:m="http://schemas.openxmlformats.org/officeDocument/2006/math">
                    <m:r>
                      <a:rPr lang="en-US" sz="2500" b="0" i="1" smtClean="0">
                        <a:solidFill>
                          <a:schemeClr val="tx1"/>
                        </a:solidFill>
                        <a:latin typeface="Cambria Math" charset="0"/>
                      </a:rPr>
                      <m:t>𝑅𝑒𝑐𝑎𝑙𝑙</m:t>
                    </m:r>
                    <m:r>
                      <a:rPr lang="en-US" sz="2500" i="1">
                        <a:solidFill>
                          <a:schemeClr val="tx1"/>
                        </a:solidFill>
                        <a:latin typeface="Cambria Math" charset="0"/>
                      </a:rPr>
                      <m:t>=</m:t>
                    </m:r>
                    <m:f>
                      <m:fPr>
                        <m:ctrlPr>
                          <a:rPr lang="mr-IN" sz="2500" i="1">
                            <a:solidFill>
                              <a:schemeClr val="tx1"/>
                            </a:solidFill>
                            <a:latin typeface="Cambria Math" panose="02040503050406030204" pitchFamily="18" charset="0"/>
                          </a:rPr>
                        </m:ctrlPr>
                      </m:fPr>
                      <m:num>
                        <m:r>
                          <a:rPr lang="en-US" sz="2500" i="1">
                            <a:solidFill>
                              <a:schemeClr val="tx1"/>
                            </a:solidFill>
                            <a:latin typeface="Cambria Math" charset="0"/>
                          </a:rPr>
                          <m:t>𝑇𝑃</m:t>
                        </m:r>
                      </m:num>
                      <m:den>
                        <m:r>
                          <a:rPr lang="en-US" sz="2500" i="1">
                            <a:solidFill>
                              <a:schemeClr val="tx1"/>
                            </a:solidFill>
                            <a:latin typeface="Cambria Math" charset="0"/>
                          </a:rPr>
                          <m:t>𝑇𝑃</m:t>
                        </m:r>
                        <m:r>
                          <a:rPr lang="en-US" sz="2500" i="1">
                            <a:solidFill>
                              <a:schemeClr val="tx1"/>
                            </a:solidFill>
                            <a:latin typeface="Cambria Math" charset="0"/>
                          </a:rPr>
                          <m:t>+</m:t>
                        </m:r>
                        <m:r>
                          <a:rPr lang="en-US" sz="2500" i="1">
                            <a:solidFill>
                              <a:schemeClr val="tx1"/>
                            </a:solidFill>
                            <a:latin typeface="Cambria Math" charset="0"/>
                          </a:rPr>
                          <m:t>𝐹𝑁</m:t>
                        </m:r>
                      </m:den>
                    </m:f>
                  </m:oMath>
                </a14:m>
                <a:r>
                  <a:rPr lang="en-ZA" sz="2500" dirty="0">
                    <a:solidFill>
                      <a:schemeClr val="tx1"/>
                    </a:solidFill>
                  </a:rPr>
                  <a:t>, </a:t>
                </a:r>
                <a14:m>
                  <m:oMath xmlns:m="http://schemas.openxmlformats.org/officeDocument/2006/math">
                    <m:r>
                      <a:rPr lang="en-US" sz="2500" b="0" i="1" smtClean="0">
                        <a:solidFill>
                          <a:schemeClr val="tx1"/>
                        </a:solidFill>
                        <a:latin typeface="Cambria Math" charset="0"/>
                      </a:rPr>
                      <m:t>𝑃𝑟𝑒𝑐𝑖𝑠𝑠𝑖𝑜𝑛</m:t>
                    </m:r>
                    <m:r>
                      <a:rPr lang="en-US" sz="2500" i="1">
                        <a:solidFill>
                          <a:schemeClr val="tx1"/>
                        </a:solidFill>
                        <a:latin typeface="Cambria Math" charset="0"/>
                      </a:rPr>
                      <m:t>=</m:t>
                    </m:r>
                    <m:f>
                      <m:fPr>
                        <m:ctrlPr>
                          <a:rPr lang="mr-IN" sz="2500" i="1">
                            <a:solidFill>
                              <a:schemeClr val="tx1"/>
                            </a:solidFill>
                            <a:latin typeface="Cambria Math" panose="02040503050406030204" pitchFamily="18" charset="0"/>
                          </a:rPr>
                        </m:ctrlPr>
                      </m:fPr>
                      <m:num>
                        <m:r>
                          <a:rPr lang="en-US" sz="2500" i="1">
                            <a:solidFill>
                              <a:schemeClr val="tx1"/>
                            </a:solidFill>
                            <a:latin typeface="Cambria Math" charset="0"/>
                          </a:rPr>
                          <m:t>𝑇𝑃</m:t>
                        </m:r>
                      </m:num>
                      <m:den>
                        <m:r>
                          <a:rPr lang="en-US" sz="2500" i="1">
                            <a:solidFill>
                              <a:schemeClr val="tx1"/>
                            </a:solidFill>
                            <a:latin typeface="Cambria Math" charset="0"/>
                          </a:rPr>
                          <m:t>𝑇𝑃</m:t>
                        </m:r>
                        <m:r>
                          <a:rPr lang="en-US" sz="2500" i="1">
                            <a:solidFill>
                              <a:schemeClr val="tx1"/>
                            </a:solidFill>
                            <a:latin typeface="Cambria Math" charset="0"/>
                          </a:rPr>
                          <m:t>+</m:t>
                        </m:r>
                        <m:r>
                          <a:rPr lang="en-US" sz="2500" i="1">
                            <a:solidFill>
                              <a:schemeClr val="tx1"/>
                            </a:solidFill>
                            <a:latin typeface="Cambria Math" charset="0"/>
                          </a:rPr>
                          <m:t>𝐹𝑃</m:t>
                        </m:r>
                      </m:den>
                    </m:f>
                  </m:oMath>
                </a14:m>
                <a:r>
                  <a:rPr lang="en-ZA" sz="2500" dirty="0">
                    <a:solidFill>
                      <a:schemeClr val="tx1"/>
                    </a:solidFill>
                  </a:rPr>
                  <a:t> </a:t>
                </a:r>
                <a:endParaRPr lang="en-ZA" sz="2500" i="1" dirty="0">
                  <a:solidFill>
                    <a:schemeClr val="tx1"/>
                  </a:solidFill>
                  <a:latin typeface="Cambria Math" charset="0"/>
                  <a:ea typeface="Cambria Math" charset="0"/>
                  <a:cs typeface="Cambria Math" charset="0"/>
                </a:endParaRPr>
              </a:p>
            </p:txBody>
          </p:sp>
        </mc:Choice>
        <mc:Fallback xmlns="">
          <p:sp>
            <p:nvSpPr>
              <p:cNvPr id="18" name="Content Placeholder 2"/>
              <p:cNvSpPr txBox="1">
                <a:spLocks noRot="1" noChangeAspect="1" noMove="1" noResize="1" noEditPoints="1" noAdjustHandles="1" noChangeArrowheads="1" noChangeShapeType="1" noTextEdit="1"/>
              </p:cNvSpPr>
              <p:nvPr/>
            </p:nvSpPr>
            <p:spPr bwMode="auto">
              <a:xfrm>
                <a:off x="0" y="5395352"/>
                <a:ext cx="9144000" cy="985976"/>
              </a:xfrm>
              <a:prstGeom prst="rect">
                <a:avLst/>
              </a:prstGeom>
              <a:blipFill rotWithShape="0">
                <a:blip r:embed="rId3"/>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37" name="TextBox 36"/>
          <p:cNvSpPr txBox="1"/>
          <p:nvPr/>
        </p:nvSpPr>
        <p:spPr>
          <a:xfrm flipH="1">
            <a:off x="2613816" y="980728"/>
            <a:ext cx="3797847" cy="461665"/>
          </a:xfrm>
          <a:prstGeom prst="rect">
            <a:avLst/>
          </a:prstGeom>
          <a:noFill/>
        </p:spPr>
        <p:txBody>
          <a:bodyPr wrap="square" rtlCol="0">
            <a:spAutoFit/>
          </a:bodyPr>
          <a:lstStyle/>
          <a:p>
            <a:pPr algn="ctr"/>
            <a:r>
              <a:rPr lang="en-US" dirty="0">
                <a:latin typeface="+mn-lt"/>
              </a:rPr>
              <a:t>True Negatives (TN)</a:t>
            </a:r>
          </a:p>
        </p:txBody>
      </p:sp>
      <p:sp>
        <p:nvSpPr>
          <p:cNvPr id="39" name="TextBox 38"/>
          <p:cNvSpPr txBox="1"/>
          <p:nvPr/>
        </p:nvSpPr>
        <p:spPr>
          <a:xfrm flipH="1">
            <a:off x="23965" y="4653136"/>
            <a:ext cx="2429695" cy="461665"/>
          </a:xfrm>
          <a:prstGeom prst="rect">
            <a:avLst/>
          </a:prstGeom>
          <a:noFill/>
        </p:spPr>
        <p:txBody>
          <a:bodyPr wrap="square" rtlCol="0">
            <a:spAutoFit/>
          </a:bodyPr>
          <a:lstStyle/>
          <a:p>
            <a:pPr algn="ctr"/>
            <a:r>
              <a:rPr lang="en-US" dirty="0">
                <a:latin typeface="+mn-lt"/>
              </a:rPr>
              <a:t>Predicted Crises</a:t>
            </a:r>
          </a:p>
        </p:txBody>
      </p:sp>
      <p:cxnSp>
        <p:nvCxnSpPr>
          <p:cNvPr id="41" name="Straight Arrow Connector 40"/>
          <p:cNvCxnSpPr>
            <a:stCxn id="39" idx="0"/>
            <a:endCxn id="2" idx="3"/>
          </p:cNvCxnSpPr>
          <p:nvPr/>
        </p:nvCxnSpPr>
        <p:spPr>
          <a:xfrm flipV="1">
            <a:off x="1238812" y="3668227"/>
            <a:ext cx="1470265" cy="984909"/>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flipH="1">
            <a:off x="6909754" y="4653137"/>
            <a:ext cx="1928737" cy="461665"/>
          </a:xfrm>
          <a:prstGeom prst="rect">
            <a:avLst/>
          </a:prstGeom>
          <a:noFill/>
        </p:spPr>
        <p:txBody>
          <a:bodyPr wrap="square" rtlCol="0">
            <a:spAutoFit/>
          </a:bodyPr>
          <a:lstStyle/>
          <a:p>
            <a:pPr algn="ctr"/>
            <a:r>
              <a:rPr lang="en-US" dirty="0">
                <a:latin typeface="+mn-lt"/>
              </a:rPr>
              <a:t>True Crises</a:t>
            </a:r>
          </a:p>
        </p:txBody>
      </p:sp>
      <p:cxnSp>
        <p:nvCxnSpPr>
          <p:cNvPr id="43" name="Straight Arrow Connector 42"/>
          <p:cNvCxnSpPr>
            <a:stCxn id="42" idx="0"/>
            <a:endCxn id="8" idx="5"/>
          </p:cNvCxnSpPr>
          <p:nvPr/>
        </p:nvCxnSpPr>
        <p:spPr>
          <a:xfrm flipH="1" flipV="1">
            <a:off x="6363195" y="3668227"/>
            <a:ext cx="1510927" cy="98491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89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54</a:t>
            </a:fld>
            <a:endParaRPr lang="en-GB" dirty="0"/>
          </a:p>
        </p:txBody>
      </p:sp>
      <p:sp>
        <p:nvSpPr>
          <p:cNvPr id="8" name="Rectangle 2"/>
          <p:cNvSpPr>
            <a:spLocks noGrp="1" noChangeArrowheads="1"/>
          </p:cNvSpPr>
          <p:nvPr>
            <p:ph type="title"/>
          </p:nvPr>
        </p:nvSpPr>
        <p:spPr>
          <a:xfrm>
            <a:off x="251520" y="44624"/>
            <a:ext cx="6642100" cy="914400"/>
          </a:xfrm>
        </p:spPr>
        <p:txBody>
          <a:bodyPr/>
          <a:lstStyle/>
          <a:p>
            <a:pPr eaLnBrk="1" hangingPunct="1"/>
            <a:r>
              <a:rPr lang="en-US" sz="3200" dirty="0"/>
              <a:t>Comparison Results:</a:t>
            </a:r>
            <a:endParaRPr lang="en-US" sz="3200" i="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8" y="1700808"/>
            <a:ext cx="9144000" cy="2606040"/>
          </a:xfrm>
          <a:prstGeom prst="rect">
            <a:avLst/>
          </a:prstGeom>
        </p:spPr>
      </p:pic>
      <p:sp>
        <p:nvSpPr>
          <p:cNvPr id="12" name="Content Placeholder 2"/>
          <p:cNvSpPr txBox="1">
            <a:spLocks/>
          </p:cNvSpPr>
          <p:nvPr/>
        </p:nvSpPr>
        <p:spPr bwMode="auto">
          <a:xfrm>
            <a:off x="287524" y="4509120"/>
            <a:ext cx="8568952" cy="151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dirty="0">
                <a:solidFill>
                  <a:schemeClr val="tx1"/>
                </a:solidFill>
              </a:rPr>
              <a:t>Average </a:t>
            </a:r>
            <a:r>
              <a:rPr lang="en-ZA" sz="2500" b="1" i="1" dirty="0">
                <a:solidFill>
                  <a:schemeClr val="tx1"/>
                </a:solidFill>
              </a:rPr>
              <a:t>regime detection </a:t>
            </a:r>
            <a:r>
              <a:rPr lang="en-ZA" sz="2500" dirty="0">
                <a:solidFill>
                  <a:schemeClr val="tx1"/>
                </a:solidFill>
              </a:rPr>
              <a:t>results over all countries.</a:t>
            </a:r>
          </a:p>
          <a:p>
            <a:pPr marL="0" indent="0">
              <a:spcAft>
                <a:spcPts val="1200"/>
              </a:spcAft>
              <a:buNone/>
            </a:pPr>
            <a:r>
              <a:rPr lang="en-ZA" sz="2500" dirty="0">
                <a:solidFill>
                  <a:schemeClr val="tx1"/>
                </a:solidFill>
              </a:rPr>
              <a:t>(Computed over the complete data sequence of the best performing features.)</a:t>
            </a:r>
          </a:p>
        </p:txBody>
      </p:sp>
      <p:pic>
        <p:nvPicPr>
          <p:cNvPr id="11" name="Picture 2" descr="E:\EngPostDoc\Presentations\Statistics Conference\Figures\bankingResults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9408" y="-6346"/>
            <a:ext cx="4694018" cy="1419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2043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55</a:t>
            </a:fld>
            <a:endParaRPr lang="en-GB" dirty="0"/>
          </a:p>
        </p:txBody>
      </p:sp>
      <p:sp>
        <p:nvSpPr>
          <p:cNvPr id="8" name="Rectangle 2"/>
          <p:cNvSpPr>
            <a:spLocks noGrp="1" noChangeArrowheads="1"/>
          </p:cNvSpPr>
          <p:nvPr>
            <p:ph type="title"/>
          </p:nvPr>
        </p:nvSpPr>
        <p:spPr>
          <a:xfrm>
            <a:off x="251520" y="44624"/>
            <a:ext cx="6642100" cy="914400"/>
          </a:xfrm>
        </p:spPr>
        <p:txBody>
          <a:bodyPr/>
          <a:lstStyle/>
          <a:p>
            <a:pPr eaLnBrk="1" hangingPunct="1"/>
            <a:r>
              <a:rPr lang="en-US" sz="3200" dirty="0"/>
              <a:t>Comparison Results:</a:t>
            </a:r>
            <a:endParaRPr lang="en-US" sz="3200" i="1" dirty="0"/>
          </a:p>
        </p:txBody>
      </p:sp>
      <p:sp>
        <p:nvSpPr>
          <p:cNvPr id="11" name="Content Placeholder 2"/>
          <p:cNvSpPr txBox="1">
            <a:spLocks/>
          </p:cNvSpPr>
          <p:nvPr/>
        </p:nvSpPr>
        <p:spPr bwMode="auto">
          <a:xfrm>
            <a:off x="251520" y="5302696"/>
            <a:ext cx="8568952" cy="151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dirty="0">
                <a:solidFill>
                  <a:schemeClr val="tx1"/>
                </a:solidFill>
              </a:rPr>
              <a:t>Box-Whisker Plot for </a:t>
            </a:r>
            <a:r>
              <a:rPr lang="en-ZA" sz="2500" b="1" i="1" dirty="0">
                <a:solidFill>
                  <a:schemeClr val="tx1"/>
                </a:solidFill>
              </a:rPr>
              <a:t>regime detection </a:t>
            </a:r>
            <a:r>
              <a:rPr lang="en-ZA" sz="2500" dirty="0">
                <a:solidFill>
                  <a:schemeClr val="tx1"/>
                </a:solidFill>
              </a:rPr>
              <a:t>accuracy: The ideal method has ‘high values’ with ‘smaller’ boxes.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54" y="911289"/>
            <a:ext cx="6756710" cy="4312327"/>
          </a:xfrm>
          <a:prstGeom prst="rect">
            <a:avLst/>
          </a:prstGeom>
        </p:spPr>
      </p:pic>
    </p:spTree>
    <p:extLst>
      <p:ext uri="{BB962C8B-B14F-4D97-AF65-F5344CB8AC3E}">
        <p14:creationId xmlns:p14="http://schemas.microsoft.com/office/powerpoint/2010/main" val="1737804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123938" y="980728"/>
            <a:ext cx="4896334" cy="388324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56</a:t>
            </a:fld>
            <a:endParaRPr lang="en-GB" dirty="0"/>
          </a:p>
        </p:txBody>
      </p:sp>
      <p:sp>
        <p:nvSpPr>
          <p:cNvPr id="9" name="Rectangle 2"/>
          <p:cNvSpPr>
            <a:spLocks noGrp="1" noChangeArrowheads="1"/>
          </p:cNvSpPr>
          <p:nvPr>
            <p:ph type="title"/>
          </p:nvPr>
        </p:nvSpPr>
        <p:spPr>
          <a:xfrm>
            <a:off x="251520" y="260648"/>
            <a:ext cx="6642100" cy="914400"/>
          </a:xfrm>
        </p:spPr>
        <p:txBody>
          <a:bodyPr/>
          <a:lstStyle/>
          <a:p>
            <a:pPr eaLnBrk="1" hangingPunct="1"/>
            <a:r>
              <a:rPr lang="en-ZA" sz="3200" dirty="0"/>
              <a:t>Lower Recall, Higher Precision</a:t>
            </a:r>
            <a:endParaRPr lang="en-US" sz="3200" dirty="0"/>
          </a:p>
        </p:txBody>
      </p:sp>
      <p:sp>
        <p:nvSpPr>
          <p:cNvPr id="2" name="Oval 1"/>
          <p:cNvSpPr/>
          <p:nvPr/>
        </p:nvSpPr>
        <p:spPr>
          <a:xfrm>
            <a:off x="3491880" y="1869982"/>
            <a:ext cx="1855363" cy="1881496"/>
          </a:xfrm>
          <a:prstGeom prst="ellipse">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tx1"/>
                </a:solidFill>
              </a:rPr>
              <a:t>FP</a:t>
            </a:r>
            <a:endParaRPr lang="en-US" dirty="0">
              <a:solidFill>
                <a:schemeClr val="tx1"/>
              </a:solidFill>
            </a:endParaRPr>
          </a:p>
        </p:txBody>
      </p:sp>
      <p:sp>
        <p:nvSpPr>
          <p:cNvPr id="8" name="Oval 7"/>
          <p:cNvSpPr/>
          <p:nvPr/>
        </p:nvSpPr>
        <p:spPr>
          <a:xfrm>
            <a:off x="4212240" y="1517272"/>
            <a:ext cx="2520000" cy="2520000"/>
          </a:xfrm>
          <a:prstGeom prst="ellipse">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a:solidFill>
                  <a:schemeClr val="tx1"/>
                </a:solidFill>
              </a:rPr>
              <a:t>FN</a:t>
            </a:r>
          </a:p>
        </p:txBody>
      </p:sp>
      <p:sp>
        <p:nvSpPr>
          <p:cNvPr id="12" name="TextBox 11"/>
          <p:cNvSpPr txBox="1"/>
          <p:nvPr/>
        </p:nvSpPr>
        <p:spPr>
          <a:xfrm flipH="1">
            <a:off x="2673076" y="4037552"/>
            <a:ext cx="3797847" cy="830997"/>
          </a:xfrm>
          <a:prstGeom prst="rect">
            <a:avLst/>
          </a:prstGeom>
          <a:noFill/>
        </p:spPr>
        <p:txBody>
          <a:bodyPr wrap="square" rtlCol="0">
            <a:spAutoFit/>
          </a:bodyPr>
          <a:lstStyle/>
          <a:p>
            <a:pPr algn="ctr"/>
            <a:r>
              <a:rPr lang="en-US" dirty="0">
                <a:latin typeface="+mn-lt"/>
              </a:rPr>
              <a:t>True Positives (TP)</a:t>
            </a:r>
          </a:p>
          <a:p>
            <a:pPr algn="ctr"/>
            <a:r>
              <a:rPr lang="en-US" dirty="0">
                <a:latin typeface="+mn-lt"/>
              </a:rPr>
              <a:t>(Correct Prediction)</a:t>
            </a:r>
          </a:p>
        </p:txBody>
      </p:sp>
      <p:sp>
        <p:nvSpPr>
          <p:cNvPr id="13" name="Chord 12"/>
          <p:cNvSpPr/>
          <p:nvPr/>
        </p:nvSpPr>
        <p:spPr>
          <a:xfrm>
            <a:off x="4212238" y="1484784"/>
            <a:ext cx="2736023" cy="2559800"/>
          </a:xfrm>
          <a:prstGeom prst="chord">
            <a:avLst>
              <a:gd name="adj1" fmla="val 8107450"/>
              <a:gd name="adj2" fmla="val 13298234"/>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hord 15"/>
          <p:cNvSpPr/>
          <p:nvPr/>
        </p:nvSpPr>
        <p:spPr>
          <a:xfrm>
            <a:off x="3360916" y="1856882"/>
            <a:ext cx="2003172" cy="1892832"/>
          </a:xfrm>
          <a:prstGeom prst="chord">
            <a:avLst>
              <a:gd name="adj1" fmla="val 16896570"/>
              <a:gd name="adj2" fmla="val 4464861"/>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a:stCxn id="12" idx="0"/>
          </p:cNvCxnSpPr>
          <p:nvPr/>
        </p:nvCxnSpPr>
        <p:spPr>
          <a:xfrm flipV="1">
            <a:off x="4571999" y="3000378"/>
            <a:ext cx="1" cy="10371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8" name="Content Placeholder 2"/>
          <p:cNvSpPr txBox="1">
            <a:spLocks/>
          </p:cNvSpPr>
          <p:nvPr/>
        </p:nvSpPr>
        <p:spPr bwMode="auto">
          <a:xfrm>
            <a:off x="419464" y="5456272"/>
            <a:ext cx="8568952" cy="985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i="1" dirty="0">
                <a:solidFill>
                  <a:schemeClr val="tx1"/>
                </a:solidFill>
                <a:latin typeface="Cambria Math" charset="0"/>
                <a:ea typeface="Cambria Math" charset="0"/>
                <a:cs typeface="Cambria Math" charset="0"/>
              </a:rPr>
              <a:t>Accuracy =                        ,  Recall</a:t>
            </a:r>
            <a:r>
              <a:rPr lang="en-ZA" sz="2500" dirty="0">
                <a:solidFill>
                  <a:schemeClr val="tx1"/>
                </a:solidFill>
                <a:latin typeface="Cambria Math" charset="0"/>
                <a:ea typeface="Cambria Math" charset="0"/>
                <a:cs typeface="Cambria Math" charset="0"/>
              </a:rPr>
              <a:t> =</a:t>
            </a:r>
            <a:r>
              <a:rPr lang="en-ZA" sz="2500" i="1" dirty="0">
                <a:solidFill>
                  <a:schemeClr val="tx1"/>
                </a:solidFill>
                <a:latin typeface="Cambria Math" charset="0"/>
                <a:ea typeface="Cambria Math" charset="0"/>
                <a:cs typeface="Cambria Math" charset="0"/>
              </a:rPr>
              <a:t>              ,  Precision</a:t>
            </a:r>
            <a:r>
              <a:rPr lang="en-ZA" sz="2500" dirty="0">
                <a:solidFill>
                  <a:schemeClr val="tx1"/>
                </a:solidFill>
                <a:latin typeface="Cambria Math" charset="0"/>
                <a:ea typeface="Cambria Math" charset="0"/>
                <a:cs typeface="Cambria Math" charset="0"/>
              </a:rPr>
              <a:t> =</a:t>
            </a:r>
            <a:endParaRPr lang="en-ZA" sz="2500" i="1" dirty="0">
              <a:solidFill>
                <a:schemeClr val="tx1"/>
              </a:solidFill>
              <a:latin typeface="Cambria Math" charset="0"/>
              <a:ea typeface="Cambria Math" charset="0"/>
              <a:cs typeface="Cambria Math" charset="0"/>
            </a:endParaRPr>
          </a:p>
        </p:txBody>
      </p:sp>
      <p:sp>
        <p:nvSpPr>
          <p:cNvPr id="37" name="TextBox 36"/>
          <p:cNvSpPr txBox="1"/>
          <p:nvPr/>
        </p:nvSpPr>
        <p:spPr>
          <a:xfrm flipH="1">
            <a:off x="2613816" y="980728"/>
            <a:ext cx="3797847" cy="461665"/>
          </a:xfrm>
          <a:prstGeom prst="rect">
            <a:avLst/>
          </a:prstGeom>
          <a:noFill/>
        </p:spPr>
        <p:txBody>
          <a:bodyPr wrap="square" rtlCol="0">
            <a:spAutoFit/>
          </a:bodyPr>
          <a:lstStyle/>
          <a:p>
            <a:pPr algn="ctr"/>
            <a:r>
              <a:rPr lang="en-US" dirty="0">
                <a:latin typeface="+mn-lt"/>
              </a:rPr>
              <a:t>True Negatives (TN)</a:t>
            </a:r>
          </a:p>
        </p:txBody>
      </p:sp>
      <p:sp>
        <p:nvSpPr>
          <p:cNvPr id="39" name="TextBox 38"/>
          <p:cNvSpPr txBox="1"/>
          <p:nvPr/>
        </p:nvSpPr>
        <p:spPr>
          <a:xfrm flipH="1">
            <a:off x="-14209" y="4664741"/>
            <a:ext cx="2501703" cy="461665"/>
          </a:xfrm>
          <a:prstGeom prst="rect">
            <a:avLst/>
          </a:prstGeom>
          <a:noFill/>
        </p:spPr>
        <p:txBody>
          <a:bodyPr wrap="square" rtlCol="0">
            <a:spAutoFit/>
          </a:bodyPr>
          <a:lstStyle/>
          <a:p>
            <a:pPr algn="ctr"/>
            <a:r>
              <a:rPr lang="en-US" dirty="0">
                <a:latin typeface="+mn-lt"/>
              </a:rPr>
              <a:t>Predicted Crises</a:t>
            </a:r>
          </a:p>
        </p:txBody>
      </p:sp>
      <p:cxnSp>
        <p:nvCxnSpPr>
          <p:cNvPr id="41" name="Straight Arrow Connector 40"/>
          <p:cNvCxnSpPr>
            <a:stCxn id="39" idx="0"/>
            <a:endCxn id="2" idx="3"/>
          </p:cNvCxnSpPr>
          <p:nvPr/>
        </p:nvCxnSpPr>
        <p:spPr>
          <a:xfrm flipV="1">
            <a:off x="1236642" y="3475939"/>
            <a:ext cx="2526950" cy="1188802"/>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flipH="1">
            <a:off x="6889049" y="4665331"/>
            <a:ext cx="1961338" cy="461665"/>
          </a:xfrm>
          <a:prstGeom prst="rect">
            <a:avLst/>
          </a:prstGeom>
          <a:noFill/>
        </p:spPr>
        <p:txBody>
          <a:bodyPr wrap="square" rtlCol="0">
            <a:spAutoFit/>
          </a:bodyPr>
          <a:lstStyle/>
          <a:p>
            <a:pPr algn="ctr"/>
            <a:r>
              <a:rPr lang="en-US">
                <a:latin typeface="+mn-lt"/>
              </a:rPr>
              <a:t>True Crises</a:t>
            </a:r>
            <a:endParaRPr lang="en-US" dirty="0">
              <a:latin typeface="+mn-lt"/>
            </a:endParaRPr>
          </a:p>
        </p:txBody>
      </p:sp>
      <p:cxnSp>
        <p:nvCxnSpPr>
          <p:cNvPr id="43" name="Straight Arrow Connector 42"/>
          <p:cNvCxnSpPr>
            <a:stCxn id="42" idx="0"/>
            <a:endCxn id="8" idx="5"/>
          </p:cNvCxnSpPr>
          <p:nvPr/>
        </p:nvCxnSpPr>
        <p:spPr>
          <a:xfrm flipH="1" flipV="1">
            <a:off x="6363195" y="3668227"/>
            <a:ext cx="1506523" cy="99710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4988569" y="5156387"/>
            <a:ext cx="1023591" cy="638504"/>
            <a:chOff x="2340032" y="1700808"/>
            <a:chExt cx="4392208" cy="2520000"/>
          </a:xfrm>
        </p:grpSpPr>
        <p:sp>
          <p:nvSpPr>
            <p:cNvPr id="21" name="Chord 20"/>
            <p:cNvSpPr/>
            <p:nvPr/>
          </p:nvSpPr>
          <p:spPr>
            <a:xfrm>
              <a:off x="4212240" y="1700808"/>
              <a:ext cx="2520000" cy="2520000"/>
            </a:xfrm>
            <a:prstGeom prst="chord">
              <a:avLst>
                <a:gd name="adj1" fmla="val 8299727"/>
                <a:gd name="adj2" fmla="val 13330501"/>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hord 21"/>
            <p:cNvSpPr/>
            <p:nvPr/>
          </p:nvSpPr>
          <p:spPr>
            <a:xfrm>
              <a:off x="2340032" y="1700808"/>
              <a:ext cx="2520000" cy="2520000"/>
            </a:xfrm>
            <a:prstGeom prst="chord">
              <a:avLst>
                <a:gd name="adj1" fmla="val 19107182"/>
                <a:gd name="adj2" fmla="val 246283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Oval 22"/>
          <p:cNvSpPr/>
          <p:nvPr/>
        </p:nvSpPr>
        <p:spPr>
          <a:xfrm>
            <a:off x="8031602" y="5822138"/>
            <a:ext cx="438702" cy="446727"/>
          </a:xfrm>
          <a:prstGeom prst="ellipse">
            <a:avLst/>
          </a:prstGeom>
          <a:solidFill>
            <a:schemeClr val="accent6">
              <a:lumMod val="40000"/>
              <a:lumOff val="60000"/>
              <a:alpha val="5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cxnSp>
        <p:nvCxnSpPr>
          <p:cNvPr id="15" name="Straight Connector 14"/>
          <p:cNvCxnSpPr/>
          <p:nvPr/>
        </p:nvCxnSpPr>
        <p:spPr>
          <a:xfrm flipH="1" flipV="1">
            <a:off x="5137144" y="5752904"/>
            <a:ext cx="803008" cy="339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7740352" y="5146104"/>
            <a:ext cx="1023591" cy="638504"/>
            <a:chOff x="2340032" y="1700808"/>
            <a:chExt cx="4392208" cy="2520000"/>
          </a:xfrm>
        </p:grpSpPr>
        <p:sp>
          <p:nvSpPr>
            <p:cNvPr id="31" name="Chord 30"/>
            <p:cNvSpPr/>
            <p:nvPr/>
          </p:nvSpPr>
          <p:spPr>
            <a:xfrm>
              <a:off x="4212240" y="1700808"/>
              <a:ext cx="2520000" cy="2520000"/>
            </a:xfrm>
            <a:prstGeom prst="chord">
              <a:avLst>
                <a:gd name="adj1" fmla="val 8299727"/>
                <a:gd name="adj2" fmla="val 13330501"/>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hord 31"/>
            <p:cNvSpPr/>
            <p:nvPr/>
          </p:nvSpPr>
          <p:spPr>
            <a:xfrm>
              <a:off x="2340032" y="1700808"/>
              <a:ext cx="2520000" cy="2520000"/>
            </a:xfrm>
            <a:prstGeom prst="chord">
              <a:avLst>
                <a:gd name="adj1" fmla="val 19107182"/>
                <a:gd name="adj2" fmla="val 246283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Oval 32"/>
          <p:cNvSpPr/>
          <p:nvPr/>
        </p:nvSpPr>
        <p:spPr>
          <a:xfrm>
            <a:off x="5279028" y="5829563"/>
            <a:ext cx="438702" cy="446727"/>
          </a:xfrm>
          <a:prstGeom prst="ellipse">
            <a:avLst/>
          </a:prstGeom>
          <a:solidFill>
            <a:schemeClr val="accent1">
              <a:lumMod val="60000"/>
              <a:lumOff val="40000"/>
              <a:alpha val="5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cxnSp>
        <p:nvCxnSpPr>
          <p:cNvPr id="34" name="Straight Connector 33"/>
          <p:cNvCxnSpPr/>
          <p:nvPr/>
        </p:nvCxnSpPr>
        <p:spPr>
          <a:xfrm flipH="1" flipV="1">
            <a:off x="7888927" y="5742621"/>
            <a:ext cx="803008" cy="339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1805961" y="5137020"/>
            <a:ext cx="1023591" cy="638504"/>
            <a:chOff x="2340032" y="1700808"/>
            <a:chExt cx="4392208" cy="2520000"/>
          </a:xfrm>
        </p:grpSpPr>
        <p:sp>
          <p:nvSpPr>
            <p:cNvPr id="36" name="Chord 35"/>
            <p:cNvSpPr/>
            <p:nvPr/>
          </p:nvSpPr>
          <p:spPr>
            <a:xfrm>
              <a:off x="4212240" y="1700808"/>
              <a:ext cx="2520000" cy="2520000"/>
            </a:xfrm>
            <a:prstGeom prst="chord">
              <a:avLst>
                <a:gd name="adj1" fmla="val 8299727"/>
                <a:gd name="adj2" fmla="val 13330501"/>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hord 37"/>
            <p:cNvSpPr/>
            <p:nvPr/>
          </p:nvSpPr>
          <p:spPr>
            <a:xfrm>
              <a:off x="2340032" y="1700808"/>
              <a:ext cx="2520000" cy="2520000"/>
            </a:xfrm>
            <a:prstGeom prst="chord">
              <a:avLst>
                <a:gd name="adj1" fmla="val 19107182"/>
                <a:gd name="adj2" fmla="val 246283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4" name="Straight Connector 43"/>
          <p:cNvCxnSpPr/>
          <p:nvPr/>
        </p:nvCxnSpPr>
        <p:spPr>
          <a:xfrm flipH="1" flipV="1">
            <a:off x="2140734" y="5733539"/>
            <a:ext cx="1497322" cy="908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2732714" y="5112321"/>
            <a:ext cx="831174" cy="557354"/>
            <a:chOff x="2114066" y="980728"/>
            <a:chExt cx="4896334" cy="3610630"/>
          </a:xfrm>
        </p:grpSpPr>
        <p:sp>
          <p:nvSpPr>
            <p:cNvPr id="52" name="Rounded Rectangle 51"/>
            <p:cNvSpPr/>
            <p:nvPr/>
          </p:nvSpPr>
          <p:spPr>
            <a:xfrm>
              <a:off x="2114066" y="980728"/>
              <a:ext cx="4896334" cy="3610630"/>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340032" y="1517272"/>
              <a:ext cx="2520000" cy="252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54" name="Oval 53"/>
            <p:cNvSpPr/>
            <p:nvPr/>
          </p:nvSpPr>
          <p:spPr>
            <a:xfrm>
              <a:off x="4212240" y="1517272"/>
              <a:ext cx="2520000" cy="252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solidFill>
                  <a:schemeClr val="tx1"/>
                </a:solidFill>
              </a:endParaRPr>
            </a:p>
          </p:txBody>
        </p:sp>
      </p:grpSp>
      <p:sp>
        <p:nvSpPr>
          <p:cNvPr id="57" name="TextBox 56"/>
          <p:cNvSpPr txBox="1"/>
          <p:nvPr/>
        </p:nvSpPr>
        <p:spPr>
          <a:xfrm flipH="1">
            <a:off x="2395246" y="5196719"/>
            <a:ext cx="303378" cy="461665"/>
          </a:xfrm>
          <a:prstGeom prst="rect">
            <a:avLst/>
          </a:prstGeom>
          <a:noFill/>
        </p:spPr>
        <p:txBody>
          <a:bodyPr wrap="square" rtlCol="0">
            <a:spAutoFit/>
          </a:bodyPr>
          <a:lstStyle/>
          <a:p>
            <a:pPr algn="ctr"/>
            <a:r>
              <a:rPr lang="en-US">
                <a:latin typeface="+mn-lt"/>
              </a:rPr>
              <a:t>+</a:t>
            </a:r>
            <a:endParaRPr lang="en-US" dirty="0">
              <a:latin typeface="+mn-lt"/>
            </a:endParaRPr>
          </a:p>
        </p:txBody>
      </p:sp>
      <p:sp>
        <p:nvSpPr>
          <p:cNvPr id="58" name="Rounded Rectangle 57"/>
          <p:cNvSpPr/>
          <p:nvPr/>
        </p:nvSpPr>
        <p:spPr>
          <a:xfrm>
            <a:off x="2396033" y="5832206"/>
            <a:ext cx="879823" cy="621130"/>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2575148" y="5979843"/>
            <a:ext cx="547842" cy="325050"/>
            <a:chOff x="2492432" y="1669672"/>
            <a:chExt cx="4392208" cy="2520000"/>
          </a:xfrm>
        </p:grpSpPr>
        <p:sp>
          <p:nvSpPr>
            <p:cNvPr id="45" name="Oval 44"/>
            <p:cNvSpPr/>
            <p:nvPr/>
          </p:nvSpPr>
          <p:spPr>
            <a:xfrm>
              <a:off x="2492432" y="1669672"/>
              <a:ext cx="2520000" cy="2520000"/>
            </a:xfrm>
            <a:prstGeom prst="ellipse">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46" name="Oval 45"/>
            <p:cNvSpPr/>
            <p:nvPr/>
          </p:nvSpPr>
          <p:spPr>
            <a:xfrm>
              <a:off x="4364640" y="1669672"/>
              <a:ext cx="2520000" cy="2520000"/>
            </a:xfrm>
            <a:prstGeom prst="ellipse">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solidFill>
                  <a:schemeClr val="tx1"/>
                </a:solidFill>
              </a:endParaRPr>
            </a:p>
          </p:txBody>
        </p:sp>
        <p:grpSp>
          <p:nvGrpSpPr>
            <p:cNvPr id="47" name="Group 46"/>
            <p:cNvGrpSpPr/>
            <p:nvPr/>
          </p:nvGrpSpPr>
          <p:grpSpPr>
            <a:xfrm>
              <a:off x="2492432" y="1669672"/>
              <a:ext cx="4392208" cy="2520000"/>
              <a:chOff x="2340032" y="1700808"/>
              <a:chExt cx="4392208" cy="2520000"/>
            </a:xfrm>
          </p:grpSpPr>
          <p:sp>
            <p:nvSpPr>
              <p:cNvPr id="48" name="Chord 47"/>
              <p:cNvSpPr/>
              <p:nvPr/>
            </p:nvSpPr>
            <p:spPr>
              <a:xfrm>
                <a:off x="4212240" y="1700808"/>
                <a:ext cx="2520000" cy="2520000"/>
              </a:xfrm>
              <a:prstGeom prst="chord">
                <a:avLst>
                  <a:gd name="adj1" fmla="val 8299727"/>
                  <a:gd name="adj2" fmla="val 13330501"/>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hord 48"/>
              <p:cNvSpPr/>
              <p:nvPr/>
            </p:nvSpPr>
            <p:spPr>
              <a:xfrm>
                <a:off x="2340032" y="1700808"/>
                <a:ext cx="2520000" cy="2520000"/>
              </a:xfrm>
              <a:prstGeom prst="chord">
                <a:avLst>
                  <a:gd name="adj1" fmla="val 19107182"/>
                  <a:gd name="adj2" fmla="val 246283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057003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57</a:t>
            </a:fld>
            <a:endParaRPr lang="en-GB" dirty="0"/>
          </a:p>
        </p:txBody>
      </p:sp>
      <p:sp>
        <p:nvSpPr>
          <p:cNvPr id="8" name="Rectangle 2"/>
          <p:cNvSpPr>
            <a:spLocks noGrp="1" noChangeArrowheads="1"/>
          </p:cNvSpPr>
          <p:nvPr>
            <p:ph type="title"/>
          </p:nvPr>
        </p:nvSpPr>
        <p:spPr>
          <a:xfrm>
            <a:off x="251520" y="44624"/>
            <a:ext cx="6642100" cy="914400"/>
          </a:xfrm>
        </p:spPr>
        <p:txBody>
          <a:bodyPr/>
          <a:lstStyle/>
          <a:p>
            <a:pPr eaLnBrk="1" hangingPunct="1"/>
            <a:r>
              <a:rPr lang="en-US" sz="3200" dirty="0"/>
              <a:t>Comparison Results:</a:t>
            </a:r>
            <a:endParaRPr lang="en-US" sz="3200" i="1"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3882" y="1793982"/>
            <a:ext cx="4432525" cy="2600838"/>
          </a:xfrm>
          <a:prstGeom prst="rect">
            <a:avLst/>
          </a:prstGeom>
        </p:spPr>
      </p:pic>
      <p:sp>
        <p:nvSpPr>
          <p:cNvPr id="11" name="Content Placeholder 2"/>
          <p:cNvSpPr txBox="1">
            <a:spLocks/>
          </p:cNvSpPr>
          <p:nvPr/>
        </p:nvSpPr>
        <p:spPr bwMode="auto">
          <a:xfrm>
            <a:off x="287524" y="4509120"/>
            <a:ext cx="8568952" cy="151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dirty="0">
                <a:solidFill>
                  <a:schemeClr val="tx1"/>
                </a:solidFill>
              </a:rPr>
              <a:t>Average </a:t>
            </a:r>
            <a:r>
              <a:rPr lang="en-ZA" sz="2500" b="1" i="1" dirty="0">
                <a:solidFill>
                  <a:schemeClr val="tx1"/>
                </a:solidFill>
              </a:rPr>
              <a:t>crisis predictability</a:t>
            </a:r>
            <a:r>
              <a:rPr lang="en-ZA" sz="2500" dirty="0">
                <a:solidFill>
                  <a:schemeClr val="tx1"/>
                </a:solidFill>
              </a:rPr>
              <a:t> results over all countries. </a:t>
            </a:r>
          </a:p>
          <a:p>
            <a:pPr marL="0" indent="0">
              <a:spcAft>
                <a:spcPts val="1200"/>
              </a:spcAft>
              <a:buNone/>
            </a:pPr>
            <a:r>
              <a:rPr lang="en-ZA" sz="2500" dirty="0">
                <a:solidFill>
                  <a:schemeClr val="tx1"/>
                </a:solidFill>
              </a:rPr>
              <a:t>(Only evaluate pre-crisis period)</a:t>
            </a:r>
          </a:p>
        </p:txBody>
      </p:sp>
      <p:pic>
        <p:nvPicPr>
          <p:cNvPr id="12" name="Picture 2" descr="E:\EngPostDoc\Presentations\Statistics Conference\Figures\bankingResults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79408" y="-6346"/>
            <a:ext cx="4694018" cy="1419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259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A593669-2238-4B2C-8FF2-F9C32550F970}" type="slidenum">
              <a:rPr lang="en-GB" smtClean="0"/>
              <a:pPr>
                <a:defRPr/>
              </a:pPr>
              <a:t>58</a:t>
            </a:fld>
            <a:endParaRPr lang="en-GB" dirty="0"/>
          </a:p>
        </p:txBody>
      </p:sp>
      <p:sp>
        <p:nvSpPr>
          <p:cNvPr id="8" name="Rectangle 2"/>
          <p:cNvSpPr>
            <a:spLocks noGrp="1" noChangeArrowheads="1"/>
          </p:cNvSpPr>
          <p:nvPr>
            <p:ph type="title"/>
          </p:nvPr>
        </p:nvSpPr>
        <p:spPr>
          <a:xfrm>
            <a:off x="251520" y="44624"/>
            <a:ext cx="6642100" cy="914400"/>
          </a:xfrm>
        </p:spPr>
        <p:txBody>
          <a:bodyPr/>
          <a:lstStyle/>
          <a:p>
            <a:pPr eaLnBrk="1" hangingPunct="1"/>
            <a:r>
              <a:rPr lang="en-US" sz="3200" dirty="0"/>
              <a:t>Comparison Results:</a:t>
            </a:r>
            <a:endParaRPr lang="en-US" sz="3200" i="1" dirty="0"/>
          </a:p>
        </p:txBody>
      </p:sp>
      <p:sp>
        <p:nvSpPr>
          <p:cNvPr id="11" name="Content Placeholder 2"/>
          <p:cNvSpPr txBox="1">
            <a:spLocks/>
          </p:cNvSpPr>
          <p:nvPr/>
        </p:nvSpPr>
        <p:spPr bwMode="auto">
          <a:xfrm>
            <a:off x="251520" y="5302696"/>
            <a:ext cx="8568952" cy="151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1600">
                <a:solidFill>
                  <a:schemeClr val="bg1"/>
                </a:solidFill>
                <a:latin typeface="+mn-lt"/>
                <a:ea typeface="+mn-ea"/>
                <a:cs typeface="+mn-cs"/>
              </a:defRPr>
            </a:lvl1pPr>
            <a:lvl2pPr marL="742950" indent="-285750" algn="l" rtl="0" eaLnBrk="0" fontAlgn="base" hangingPunct="0">
              <a:spcBef>
                <a:spcPct val="20000"/>
              </a:spcBef>
              <a:spcAft>
                <a:spcPct val="0"/>
              </a:spcAft>
              <a:buChar char="–"/>
              <a:defRPr sz="1600">
                <a:solidFill>
                  <a:schemeClr val="bg1"/>
                </a:solidFill>
                <a:latin typeface="+mn-lt"/>
              </a:defRPr>
            </a:lvl2pPr>
            <a:lvl3pPr marL="1143000" indent="-228600" algn="l" rtl="0" eaLnBrk="0" fontAlgn="base" hangingPunct="0">
              <a:spcBef>
                <a:spcPct val="20000"/>
              </a:spcBef>
              <a:spcAft>
                <a:spcPct val="0"/>
              </a:spcAft>
              <a:buChar char="•"/>
              <a:defRPr sz="1600">
                <a:solidFill>
                  <a:schemeClr val="bg1"/>
                </a:solidFill>
                <a:latin typeface="+mn-lt"/>
              </a:defRPr>
            </a:lvl3pPr>
            <a:lvl4pPr marL="1600200" indent="-228600" algn="l" rtl="0" eaLnBrk="0" fontAlgn="base" hangingPunct="0">
              <a:spcBef>
                <a:spcPct val="20000"/>
              </a:spcBef>
              <a:spcAft>
                <a:spcPct val="0"/>
              </a:spcAft>
              <a:buChar char="–"/>
              <a:defRPr sz="1600">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a:lstStyle>
          <a:p>
            <a:pPr marL="0" indent="0">
              <a:spcAft>
                <a:spcPts val="1200"/>
              </a:spcAft>
              <a:buNone/>
            </a:pPr>
            <a:r>
              <a:rPr lang="en-ZA" sz="2500" dirty="0">
                <a:solidFill>
                  <a:schemeClr val="tx1"/>
                </a:solidFill>
              </a:rPr>
              <a:t>Box-Whisper Plot for </a:t>
            </a:r>
            <a:r>
              <a:rPr lang="en-ZA" sz="2500" b="1" i="1" dirty="0">
                <a:solidFill>
                  <a:schemeClr val="tx1"/>
                </a:solidFill>
              </a:rPr>
              <a:t>crisis predictability</a:t>
            </a:r>
            <a:r>
              <a:rPr lang="en-ZA" sz="2500" dirty="0">
                <a:solidFill>
                  <a:schemeClr val="tx1"/>
                </a:solidFill>
              </a:rPr>
              <a:t> accuracy: The ideal method has ‘high values’ with ‘smaller’ boxes.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54" y="908720"/>
            <a:ext cx="6756710" cy="4317465"/>
          </a:xfrm>
          <a:prstGeom prst="rect">
            <a:avLst/>
          </a:prstGeom>
        </p:spPr>
      </p:pic>
    </p:spTree>
    <p:extLst>
      <p:ext uri="{BB962C8B-B14F-4D97-AF65-F5344CB8AC3E}">
        <p14:creationId xmlns:p14="http://schemas.microsoft.com/office/powerpoint/2010/main" val="294097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pt0000004">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CC2131EC6BC245BE80808FF2395D20" ma:contentTypeVersion="15" ma:contentTypeDescription="Create a new document." ma:contentTypeScope="" ma:versionID="969708624394e5cf9920bd9fa2589401">
  <xsd:schema xmlns:xsd="http://www.w3.org/2001/XMLSchema" xmlns:xs="http://www.w3.org/2001/XMLSchema" xmlns:p="http://schemas.microsoft.com/office/2006/metadata/properties" xmlns:ns2="96d2161b-6042-486a-ae80-a686226e8ade" xmlns:ns3="4973980f-dc49-4b73-885d-baabe04b5290" targetNamespace="http://schemas.microsoft.com/office/2006/metadata/properties" ma:root="true" ma:fieldsID="2eca130d87e522a2dc615cc464dbb96a" ns2:_="" ns3:_="">
    <xsd:import namespace="96d2161b-6042-486a-ae80-a686226e8ade"/>
    <xsd:import namespace="4973980f-dc49-4b73-885d-baabe04b529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2161b-6042-486a-ae80-a686226e8a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db6a357-f029-49c2-bf43-a7a50e729ab6}" ma:internalName="TaxCatchAll" ma:showField="CatchAllData" ma:web="96d2161b-6042-486a-ae80-a686226e8a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973980f-dc49-4b73-885d-baabe04b529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5ef5152-bb20-4323-97fa-b2191cfb06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6d2161b-6042-486a-ae80-a686226e8ade" xsi:nil="true"/>
    <lcf76f155ced4ddcb4097134ff3c332f xmlns="4973980f-dc49-4b73-885d-baabe04b529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FD3366C-331F-4CBA-88D8-A03835194B12}"/>
</file>

<file path=customXml/itemProps2.xml><?xml version="1.0" encoding="utf-8"?>
<ds:datastoreItem xmlns:ds="http://schemas.openxmlformats.org/officeDocument/2006/customXml" ds:itemID="{DFDBDFC4-1EF0-4028-9718-EA9FD2354706}"/>
</file>

<file path=customXml/itemProps3.xml><?xml version="1.0" encoding="utf-8"?>
<ds:datastoreItem xmlns:ds="http://schemas.openxmlformats.org/officeDocument/2006/customXml" ds:itemID="{0C0E719A-9528-447A-942F-B15F134FEE86}"/>
</file>

<file path=docProps/app.xml><?xml version="1.0" encoding="utf-8"?>
<Properties xmlns="http://schemas.openxmlformats.org/officeDocument/2006/extended-properties" xmlns:vt="http://schemas.openxmlformats.org/officeDocument/2006/docPropsVTypes">
  <Template>Ppt0000004</Template>
  <TotalTime>4335</TotalTime>
  <Words>3425</Words>
  <Application>Microsoft Office PowerPoint</Application>
  <PresentationFormat>On-screen Show (4:3)</PresentationFormat>
  <Paragraphs>668</Paragraphs>
  <Slides>58</Slides>
  <Notes>56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58</vt:i4>
      </vt:variant>
    </vt:vector>
  </HeadingPairs>
  <TitlesOfParts>
    <vt:vector size="65" baseType="lpstr">
      <vt:lpstr>Arial</vt:lpstr>
      <vt:lpstr>Calibri</vt:lpstr>
      <vt:lpstr>Cambria Math</vt:lpstr>
      <vt:lpstr>Times New Roman</vt:lpstr>
      <vt:lpstr>Verdana</vt:lpstr>
      <vt:lpstr>Ppt0000004</vt:lpstr>
      <vt:lpstr>Office Theme</vt:lpstr>
      <vt:lpstr>PowerPoint Presentation</vt:lpstr>
      <vt:lpstr>Disclaimer</vt:lpstr>
      <vt:lpstr>PowerPoint Presentation</vt:lpstr>
      <vt:lpstr>How safe is your money?</vt:lpstr>
      <vt:lpstr>Overview</vt:lpstr>
      <vt:lpstr>A history of lost trust</vt:lpstr>
      <vt:lpstr>Systemic Banking Crises</vt:lpstr>
      <vt:lpstr>How may a crisis develop?</vt:lpstr>
      <vt:lpstr>Major risks  International  South Africa</vt:lpstr>
      <vt:lpstr>International risks: Payday</vt:lpstr>
      <vt:lpstr>International risks: Conflict</vt:lpstr>
      <vt:lpstr>International risks: Technology</vt:lpstr>
      <vt:lpstr>SA risks: Governance</vt:lpstr>
      <vt:lpstr>SA risks: Socio-economic</vt:lpstr>
      <vt:lpstr>Risks</vt:lpstr>
      <vt:lpstr>Modelling systemic risk</vt:lpstr>
      <vt:lpstr> What to model, not to model?    </vt:lpstr>
      <vt:lpstr>What to model, not to model?</vt:lpstr>
      <vt:lpstr>Ideal model – wouldn’t it be nice … </vt:lpstr>
      <vt:lpstr>Modelling financial systems  Layers of complexity</vt:lpstr>
      <vt:lpstr>Approach 1: Bank networks and shock propagation (simulation-based)</vt:lpstr>
      <vt:lpstr>Approach 2: Analytical (network-of-networks)</vt:lpstr>
      <vt:lpstr>Approach 3: Stress testing </vt:lpstr>
      <vt:lpstr>Approach 4: Financial market macro-economic models</vt:lpstr>
      <vt:lpstr>Approach 5: Credit ratings</vt:lpstr>
      <vt:lpstr>Approach 6: Early warning systems</vt:lpstr>
      <vt:lpstr>Early Warning Systems  Identify increased risk of banking crisis before it occurs</vt:lpstr>
      <vt:lpstr>Maritime Piracy Project</vt:lpstr>
      <vt:lpstr>Early Warning Systems</vt:lpstr>
      <vt:lpstr>PowerPoint Presentation</vt:lpstr>
      <vt:lpstr>Our Approach</vt:lpstr>
      <vt:lpstr>Model Evolution:    Linear Dynamic System</vt:lpstr>
      <vt:lpstr>Model Evolution   Switching Linear Dynamic System</vt:lpstr>
      <vt:lpstr>Data</vt:lpstr>
      <vt:lpstr>Desired Outcome</vt:lpstr>
      <vt:lpstr>Results Comparison:</vt:lpstr>
      <vt:lpstr>Results Comparison:</vt:lpstr>
      <vt:lpstr>Future research</vt:lpstr>
      <vt:lpstr>EWS Development</vt:lpstr>
      <vt:lpstr>Collaborate</vt:lpstr>
      <vt:lpstr>Thank you</vt:lpstr>
      <vt:lpstr>Appendix</vt:lpstr>
      <vt:lpstr>References:</vt:lpstr>
      <vt:lpstr>PowerPoint Presentation</vt:lpstr>
      <vt:lpstr>PowerPoint Presentation</vt:lpstr>
      <vt:lpstr>Signals Approach</vt:lpstr>
      <vt:lpstr>Logit Model Approach</vt:lpstr>
      <vt:lpstr>Proposed Model</vt:lpstr>
      <vt:lpstr>Proposed Model at time t</vt:lpstr>
      <vt:lpstr>Approach</vt:lpstr>
      <vt:lpstr>Performance Measures</vt:lpstr>
      <vt:lpstr>Performance Measures</vt:lpstr>
      <vt:lpstr>Performance Measures</vt:lpstr>
      <vt:lpstr>Comparison Results:</vt:lpstr>
      <vt:lpstr>Comparison Results:</vt:lpstr>
      <vt:lpstr>Lower Recall, Higher Precision</vt:lpstr>
      <vt:lpstr>Comparison Results:</vt:lpstr>
      <vt:lpstr>Comparison Results:</vt:lpstr>
    </vt:vector>
  </TitlesOfParts>
  <Company>University of Pretoria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UP Employee</dc:creator>
  <cp:lastModifiedBy>Nicky September</cp:lastModifiedBy>
  <cp:revision>564</cp:revision>
  <cp:lastPrinted>2018-02-01T10:12:06Z</cp:lastPrinted>
  <dcterms:created xsi:type="dcterms:W3CDTF">2009-11-13T08:42:19Z</dcterms:created>
  <dcterms:modified xsi:type="dcterms:W3CDTF">2025-07-30T13:55:06Z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0x01010005CC2131EC6BC245BE80808FF2395D20</vt:lpwstr>
  </property>
</Properties>
</file>