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4"/>
  </p:notesMasterIdLst>
  <p:sldIdLst>
    <p:sldId id="256" r:id="rId2"/>
    <p:sldId id="373" r:id="rId3"/>
    <p:sldId id="334" r:id="rId4"/>
    <p:sldId id="393" r:id="rId5"/>
    <p:sldId id="337" r:id="rId6"/>
    <p:sldId id="399" r:id="rId7"/>
    <p:sldId id="375" r:id="rId8"/>
    <p:sldId id="377" r:id="rId9"/>
    <p:sldId id="381" r:id="rId10"/>
    <p:sldId id="378" r:id="rId11"/>
    <p:sldId id="384" r:id="rId12"/>
    <p:sldId id="394" r:id="rId13"/>
    <p:sldId id="396" r:id="rId14"/>
    <p:sldId id="398" r:id="rId15"/>
    <p:sldId id="395" r:id="rId16"/>
    <p:sldId id="397" r:id="rId17"/>
    <p:sldId id="386" r:id="rId18"/>
    <p:sldId id="387" r:id="rId19"/>
    <p:sldId id="389" r:id="rId20"/>
    <p:sldId id="390" r:id="rId21"/>
    <p:sldId id="391" r:id="rId22"/>
    <p:sldId id="392" r:id="rId2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450"/>
    <a:srgbClr val="339966"/>
    <a:srgbClr val="FF6600"/>
    <a:srgbClr val="DE5A00"/>
    <a:srgbClr val="000000"/>
    <a:srgbClr val="CF7C03"/>
    <a:srgbClr val="C00000"/>
    <a:srgbClr val="00C478"/>
    <a:srgbClr val="00C4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00" autoAdjust="0"/>
    <p:restoredTop sz="95468" autoAdjust="0"/>
  </p:normalViewPr>
  <p:slideViewPr>
    <p:cSldViewPr>
      <p:cViewPr varScale="1">
        <p:scale>
          <a:sx n="120" d="100"/>
          <a:sy n="120" d="100"/>
        </p:scale>
        <p:origin x="1771" y="91"/>
      </p:cViewPr>
      <p:guideLst>
        <p:guide orient="horz" pos="2160"/>
        <p:guide pos="2880"/>
      </p:guideLst>
    </p:cSldViewPr>
  </p:slideViewPr>
  <p:outlineViewPr>
    <p:cViewPr>
      <p:scale>
        <a:sx n="33" d="100"/>
        <a:sy n="33" d="100"/>
      </p:scale>
      <p:origin x="0" y="3634"/>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Z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91D9947E-897F-4102-B1E4-8D31B8AAFF31}" type="datetimeFigureOut">
              <a:rPr lang="en-ZA"/>
              <a:pPr>
                <a:defRPr/>
              </a:pPr>
              <a:t>2018/08/05</a:t>
            </a:fld>
            <a:endParaRPr lang="en-Z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ZA"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ZA"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Z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08EE7EA-DCE3-4C00-B192-074613195793}" type="slidenum">
              <a:rPr lang="en-ZA"/>
              <a:pPr>
                <a:defRPr/>
              </a:pPr>
              <a:t>‹#›</a:t>
            </a:fld>
            <a:endParaRPr lang="en-ZA" dirty="0"/>
          </a:p>
        </p:txBody>
      </p:sp>
    </p:spTree>
    <p:extLst>
      <p:ext uri="{BB962C8B-B14F-4D97-AF65-F5344CB8AC3E}">
        <p14:creationId xmlns:p14="http://schemas.microsoft.com/office/powerpoint/2010/main" val="2667545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Less than 1 minute.</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a:t>
            </a:fld>
            <a:endParaRPr lang="en-ZA" dirty="0"/>
          </a:p>
        </p:txBody>
      </p:sp>
    </p:spTree>
    <p:extLst>
      <p:ext uri="{BB962C8B-B14F-4D97-AF65-F5344CB8AC3E}">
        <p14:creationId xmlns:p14="http://schemas.microsoft.com/office/powerpoint/2010/main" val="1626005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Comment on why PMB encourages these sessions, and why preference for audience participation. Should be 2 minutes max.</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a:t>
            </a:fld>
            <a:endParaRPr lang="en-ZA" dirty="0"/>
          </a:p>
        </p:txBody>
      </p:sp>
    </p:spTree>
    <p:extLst>
      <p:ext uri="{BB962C8B-B14F-4D97-AF65-F5344CB8AC3E}">
        <p14:creationId xmlns:p14="http://schemas.microsoft.com/office/powerpoint/2010/main" val="1921050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Going through the agenda items should be 2 minutes max. Encouraging audience to hold onto responses and share at the end of the session</a:t>
            </a:r>
            <a:r>
              <a:rPr lang="en-ZA" dirty="0"/>
              <a:t>.</a:t>
            </a:r>
            <a:endParaRPr lang="en-US"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3</a:t>
            </a:fld>
            <a:endParaRPr lang="en-ZA" dirty="0"/>
          </a:p>
        </p:txBody>
      </p:sp>
    </p:spTree>
    <p:extLst>
      <p:ext uri="{BB962C8B-B14F-4D97-AF65-F5344CB8AC3E}">
        <p14:creationId xmlns:p14="http://schemas.microsoft.com/office/powerpoint/2010/main" val="3856757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to take about 2 minutes max</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4</a:t>
            </a:fld>
            <a:endParaRPr lang="en-ZA" dirty="0"/>
          </a:p>
        </p:txBody>
      </p:sp>
    </p:spTree>
    <p:extLst>
      <p:ext uri="{BB962C8B-B14F-4D97-AF65-F5344CB8AC3E}">
        <p14:creationId xmlns:p14="http://schemas.microsoft.com/office/powerpoint/2010/main" val="780924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slide links ethical behavior and professionalism, specific reference to the ASSA Code of Professional Conduct. Slide to take 2 minutes max.</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5</a:t>
            </a:fld>
            <a:endParaRPr lang="en-ZA" dirty="0"/>
          </a:p>
        </p:txBody>
      </p:sp>
    </p:spTree>
    <p:extLst>
      <p:ext uri="{BB962C8B-B14F-4D97-AF65-F5344CB8AC3E}">
        <p14:creationId xmlns:p14="http://schemas.microsoft.com/office/powerpoint/2010/main" val="2139156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ASSA and other professional bodies run professionalism courses, but can ethical behaviour be taught in any way by professions? If not, what can be done? Maybe guide members to use checklists  or tests of behaviours prior to taking risky actions. Slide may take 2 minutes max.</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6</a:t>
            </a:fld>
            <a:endParaRPr lang="en-ZA" dirty="0"/>
          </a:p>
        </p:txBody>
      </p:sp>
    </p:spTree>
    <p:extLst>
      <p:ext uri="{BB962C8B-B14F-4D97-AF65-F5344CB8AC3E}">
        <p14:creationId xmlns:p14="http://schemas.microsoft.com/office/powerpoint/2010/main" val="1534030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ASSA and other professional bodies run professionalism courses, but can ethical behaviour be taught in any way by professions? If not, what can be done? Maybe guide members to use checklists  or tests of behaviours prior to taking risky actions. Slide may take 2 minutes max.</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7</a:t>
            </a:fld>
            <a:endParaRPr lang="en-ZA" dirty="0"/>
          </a:p>
        </p:txBody>
      </p:sp>
    </p:spTree>
    <p:extLst>
      <p:ext uri="{BB962C8B-B14F-4D97-AF65-F5344CB8AC3E}">
        <p14:creationId xmlns:p14="http://schemas.microsoft.com/office/powerpoint/2010/main" val="315802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Suggestion that audience use the tests when discussing the case studies. May take 3-4 minutes.</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8</a:t>
            </a:fld>
            <a:endParaRPr lang="en-ZA" dirty="0"/>
          </a:p>
        </p:txBody>
      </p:sp>
    </p:spTree>
    <p:extLst>
      <p:ext uri="{BB962C8B-B14F-4D97-AF65-F5344CB8AC3E}">
        <p14:creationId xmlns:p14="http://schemas.microsoft.com/office/powerpoint/2010/main" val="1942733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max.</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9</a:t>
            </a:fld>
            <a:endParaRPr lang="en-ZA" dirty="0"/>
          </a:p>
        </p:txBody>
      </p:sp>
    </p:spTree>
    <p:extLst>
      <p:ext uri="{BB962C8B-B14F-4D97-AF65-F5344CB8AC3E}">
        <p14:creationId xmlns:p14="http://schemas.microsoft.com/office/powerpoint/2010/main" val="2300986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1 minutes – background1 minutes – background</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10</a:t>
            </a:fld>
            <a:endParaRPr lang="en-ZA" dirty="0"/>
          </a:p>
        </p:txBody>
      </p:sp>
    </p:spTree>
    <p:extLst>
      <p:ext uri="{BB962C8B-B14F-4D97-AF65-F5344CB8AC3E}">
        <p14:creationId xmlns:p14="http://schemas.microsoft.com/office/powerpoint/2010/main" val="2347728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7,25 minutes</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11</a:t>
            </a:fld>
            <a:endParaRPr lang="en-ZA" dirty="0"/>
          </a:p>
        </p:txBody>
      </p:sp>
    </p:spTree>
    <p:extLst>
      <p:ext uri="{BB962C8B-B14F-4D97-AF65-F5344CB8AC3E}">
        <p14:creationId xmlns:p14="http://schemas.microsoft.com/office/powerpoint/2010/main" val="2954594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audience 10 minutes to discuss.</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12</a:t>
            </a:fld>
            <a:endParaRPr lang="en-ZA" dirty="0"/>
          </a:p>
        </p:txBody>
      </p:sp>
    </p:spTree>
    <p:extLst>
      <p:ext uri="{BB962C8B-B14F-4D97-AF65-F5344CB8AC3E}">
        <p14:creationId xmlns:p14="http://schemas.microsoft.com/office/powerpoint/2010/main" val="1824908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audience 10 minutes to discuss.</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13</a:t>
            </a:fld>
            <a:endParaRPr lang="en-ZA" dirty="0"/>
          </a:p>
        </p:txBody>
      </p:sp>
    </p:spTree>
    <p:extLst>
      <p:ext uri="{BB962C8B-B14F-4D97-AF65-F5344CB8AC3E}">
        <p14:creationId xmlns:p14="http://schemas.microsoft.com/office/powerpoint/2010/main" val="94554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audience 10 minutes to discuss.</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14</a:t>
            </a:fld>
            <a:endParaRPr lang="en-ZA" dirty="0"/>
          </a:p>
        </p:txBody>
      </p:sp>
    </p:spTree>
    <p:extLst>
      <p:ext uri="{BB962C8B-B14F-4D97-AF65-F5344CB8AC3E}">
        <p14:creationId xmlns:p14="http://schemas.microsoft.com/office/powerpoint/2010/main" val="35911139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audience 10 minutes to discuss.</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15</a:t>
            </a:fld>
            <a:endParaRPr lang="en-ZA" dirty="0"/>
          </a:p>
        </p:txBody>
      </p:sp>
    </p:spTree>
    <p:extLst>
      <p:ext uri="{BB962C8B-B14F-4D97-AF65-F5344CB8AC3E}">
        <p14:creationId xmlns:p14="http://schemas.microsoft.com/office/powerpoint/2010/main" val="218842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audience 10 minutes to discuss.</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16</a:t>
            </a:fld>
            <a:endParaRPr lang="en-ZA" dirty="0"/>
          </a:p>
        </p:txBody>
      </p:sp>
    </p:spTree>
    <p:extLst>
      <p:ext uri="{BB962C8B-B14F-4D97-AF65-F5344CB8AC3E}">
        <p14:creationId xmlns:p14="http://schemas.microsoft.com/office/powerpoint/2010/main" val="2114256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up case study. Slide to take 3 minutes.</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17</a:t>
            </a:fld>
            <a:endParaRPr lang="en-ZA" dirty="0"/>
          </a:p>
        </p:txBody>
      </p:sp>
    </p:spTree>
    <p:extLst>
      <p:ext uri="{BB962C8B-B14F-4D97-AF65-F5344CB8AC3E}">
        <p14:creationId xmlns:p14="http://schemas.microsoft.com/office/powerpoint/2010/main" val="27119046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 background: This is not a real case, though adapted from true recent media report on a South African professional firm and professionals. This is how real the risk is to the actuarial profession.</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18</a:t>
            </a:fld>
            <a:endParaRPr lang="en-ZA" dirty="0"/>
          </a:p>
        </p:txBody>
      </p:sp>
    </p:spTree>
    <p:extLst>
      <p:ext uri="{BB962C8B-B14F-4D97-AF65-F5344CB8AC3E}">
        <p14:creationId xmlns:p14="http://schemas.microsoft.com/office/powerpoint/2010/main" val="3188823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audience 5 minutes to discuss.</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19</a:t>
            </a:fld>
            <a:endParaRPr lang="en-ZA" dirty="0"/>
          </a:p>
        </p:txBody>
      </p:sp>
    </p:spTree>
    <p:extLst>
      <p:ext uri="{BB962C8B-B14F-4D97-AF65-F5344CB8AC3E}">
        <p14:creationId xmlns:p14="http://schemas.microsoft.com/office/powerpoint/2010/main" val="510703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to the floor for feedback, 8 minutes</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20</a:t>
            </a:fld>
            <a:endParaRPr lang="en-ZA" dirty="0"/>
          </a:p>
        </p:txBody>
      </p:sp>
    </p:spTree>
    <p:extLst>
      <p:ext uri="{BB962C8B-B14F-4D97-AF65-F5344CB8AC3E}">
        <p14:creationId xmlns:p14="http://schemas.microsoft.com/office/powerpoint/2010/main" val="20659802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session. Thanking the Practice Committee for the opportunity given to the PMB.</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21</a:t>
            </a:fld>
            <a:endParaRPr lang="en-ZA" dirty="0"/>
          </a:p>
        </p:txBody>
      </p:sp>
    </p:spTree>
    <p:extLst>
      <p:ext uri="{BB962C8B-B14F-4D97-AF65-F5344CB8AC3E}">
        <p14:creationId xmlns:p14="http://schemas.microsoft.com/office/powerpoint/2010/main" val="789220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F7187E2-73A7-4F0D-AF13-1E1959219CD6}" type="slidenum">
              <a:rPr lang="en-US"/>
              <a:pPr>
                <a:defRPr/>
              </a:pPr>
              <a:t>‹#›</a:t>
            </a:fld>
            <a:endParaRPr lang="en-US" dirty="0"/>
          </a:p>
        </p:txBody>
      </p:sp>
    </p:spTree>
    <p:extLst>
      <p:ext uri="{BB962C8B-B14F-4D97-AF65-F5344CB8AC3E}">
        <p14:creationId xmlns:p14="http://schemas.microsoft.com/office/powerpoint/2010/main" val="3471804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423FF57-415F-4004-9178-180C1E74BD78}" type="slidenum">
              <a:rPr lang="en-US"/>
              <a:pPr>
                <a:defRPr/>
              </a:pPr>
              <a:t>‹#›</a:t>
            </a:fld>
            <a:endParaRPr lang="en-US" dirty="0"/>
          </a:p>
        </p:txBody>
      </p:sp>
    </p:spTree>
    <p:extLst>
      <p:ext uri="{BB962C8B-B14F-4D97-AF65-F5344CB8AC3E}">
        <p14:creationId xmlns:p14="http://schemas.microsoft.com/office/powerpoint/2010/main" val="2019192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BC4A7D1-A6F7-4CE3-9B3C-D48CF076FDA8}" type="slidenum">
              <a:rPr lang="en-US"/>
              <a:pPr>
                <a:defRPr/>
              </a:pPr>
              <a:t>‹#›</a:t>
            </a:fld>
            <a:endParaRPr lang="en-US" dirty="0"/>
          </a:p>
        </p:txBody>
      </p:sp>
    </p:spTree>
    <p:extLst>
      <p:ext uri="{BB962C8B-B14F-4D97-AF65-F5344CB8AC3E}">
        <p14:creationId xmlns:p14="http://schemas.microsoft.com/office/powerpoint/2010/main" val="3746224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B35C583-B99C-4919-BCD1-8BC589E0C1FE}" type="slidenum">
              <a:rPr lang="en-US"/>
              <a:pPr>
                <a:defRPr/>
              </a:pPr>
              <a:t>‹#›</a:t>
            </a:fld>
            <a:endParaRPr lang="en-US" dirty="0"/>
          </a:p>
        </p:txBody>
      </p:sp>
    </p:spTree>
    <p:extLst>
      <p:ext uri="{BB962C8B-B14F-4D97-AF65-F5344CB8AC3E}">
        <p14:creationId xmlns:p14="http://schemas.microsoft.com/office/powerpoint/2010/main" val="1473115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B93E77F3-FB6D-4B7D-9E54-5EF9BDA8D0AA}" type="slidenum">
              <a:rPr lang="en-US"/>
              <a:pPr>
                <a:defRPr/>
              </a:pPr>
              <a:t>‹#›</a:t>
            </a:fld>
            <a:endParaRPr lang="en-US" dirty="0"/>
          </a:p>
        </p:txBody>
      </p:sp>
    </p:spTree>
    <p:extLst>
      <p:ext uri="{BB962C8B-B14F-4D97-AF65-F5344CB8AC3E}">
        <p14:creationId xmlns:p14="http://schemas.microsoft.com/office/powerpoint/2010/main" val="4140648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F023093-48EC-4902-B09F-7F21F9F611D6}" type="slidenum">
              <a:rPr lang="en-US"/>
              <a:pPr>
                <a:defRPr/>
              </a:pPr>
              <a:t>‹#›</a:t>
            </a:fld>
            <a:endParaRPr lang="en-US" dirty="0"/>
          </a:p>
        </p:txBody>
      </p:sp>
    </p:spTree>
    <p:extLst>
      <p:ext uri="{BB962C8B-B14F-4D97-AF65-F5344CB8AC3E}">
        <p14:creationId xmlns:p14="http://schemas.microsoft.com/office/powerpoint/2010/main" val="111505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52CBFD13-4979-4A8F-905C-03B6822B4E89}" type="slidenum">
              <a:rPr lang="en-US"/>
              <a:pPr>
                <a:defRPr/>
              </a:pPr>
              <a:t>‹#›</a:t>
            </a:fld>
            <a:endParaRPr lang="en-US" dirty="0"/>
          </a:p>
        </p:txBody>
      </p:sp>
    </p:spTree>
    <p:extLst>
      <p:ext uri="{BB962C8B-B14F-4D97-AF65-F5344CB8AC3E}">
        <p14:creationId xmlns:p14="http://schemas.microsoft.com/office/powerpoint/2010/main" val="1320802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D826E32-FA47-4B5A-8D25-BB5BE0DD93E2}" type="slidenum">
              <a:rPr lang="en-US"/>
              <a:pPr>
                <a:defRPr/>
              </a:pPr>
              <a:t>‹#›</a:t>
            </a:fld>
            <a:endParaRPr lang="en-US" dirty="0"/>
          </a:p>
        </p:txBody>
      </p:sp>
    </p:spTree>
    <p:extLst>
      <p:ext uri="{BB962C8B-B14F-4D97-AF65-F5344CB8AC3E}">
        <p14:creationId xmlns:p14="http://schemas.microsoft.com/office/powerpoint/2010/main" val="272456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C3179E6-1D0F-4F98-85F6-FAE388ECBC40}" type="slidenum">
              <a:rPr lang="en-US"/>
              <a:pPr>
                <a:defRPr/>
              </a:pPr>
              <a:t>‹#›</a:t>
            </a:fld>
            <a:endParaRPr lang="en-US" dirty="0"/>
          </a:p>
        </p:txBody>
      </p:sp>
    </p:spTree>
    <p:extLst>
      <p:ext uri="{BB962C8B-B14F-4D97-AF65-F5344CB8AC3E}">
        <p14:creationId xmlns:p14="http://schemas.microsoft.com/office/powerpoint/2010/main" val="3957825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B2BCBF3-58E2-4B17-9800-AA541AC05A86}" type="slidenum">
              <a:rPr lang="en-US"/>
              <a:pPr>
                <a:defRPr/>
              </a:pPr>
              <a:t>‹#›</a:t>
            </a:fld>
            <a:endParaRPr lang="en-US" dirty="0"/>
          </a:p>
        </p:txBody>
      </p:sp>
    </p:spTree>
    <p:extLst>
      <p:ext uri="{BB962C8B-B14F-4D97-AF65-F5344CB8AC3E}">
        <p14:creationId xmlns:p14="http://schemas.microsoft.com/office/powerpoint/2010/main" val="4264893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2EBF61A-CA2C-444A-ACA9-6D08629EB6EB}" type="slidenum">
              <a:rPr lang="en-US"/>
              <a:pPr>
                <a:defRPr/>
              </a:pPr>
              <a:t>‹#›</a:t>
            </a:fld>
            <a:endParaRPr lang="en-US" dirty="0"/>
          </a:p>
        </p:txBody>
      </p:sp>
    </p:spTree>
    <p:extLst>
      <p:ext uri="{BB962C8B-B14F-4D97-AF65-F5344CB8AC3E}">
        <p14:creationId xmlns:p14="http://schemas.microsoft.com/office/powerpoint/2010/main" val="1893766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9" descr="ASSA PTT-0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a:noFill/>
          </a:ln>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xtLst/>
        </p:spPr>
        <p:txBody>
          <a:bodyPr vert="horz" wrap="square" lIns="91440" tIns="45720" rIns="91440" bIns="45720" numCol="1" anchor="t" anchorCtr="0" compatLnSpc="1">
            <a:prstTxWarp prst="textNoShape">
              <a:avLst/>
            </a:prstTxWarp>
          </a:bodyPr>
          <a:lstStyle>
            <a:lvl1pPr algn="r">
              <a:defRPr sz="1400"/>
            </a:lvl1pPr>
          </a:lstStyle>
          <a:p>
            <a:pPr>
              <a:defRPr/>
            </a:pPr>
            <a:fld id="{D63D3EB9-90AB-4E3C-AF4F-1AE06CABCC8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pitchFamily="1" charset="-128"/>
        </a:defRPr>
      </a:lvl2pPr>
      <a:lvl3pPr algn="ctr" rtl="0" eaLnBrk="0" fontAlgn="base" hangingPunct="0">
        <a:spcBef>
          <a:spcPct val="0"/>
        </a:spcBef>
        <a:spcAft>
          <a:spcPct val="0"/>
        </a:spcAft>
        <a:defRPr sz="4400">
          <a:solidFill>
            <a:schemeClr val="tx2"/>
          </a:solidFill>
          <a:latin typeface="Arial" charset="0"/>
          <a:ea typeface="ＭＳ Ｐゴシック" pitchFamily="1" charset="-128"/>
        </a:defRPr>
      </a:lvl3pPr>
      <a:lvl4pPr algn="ctr" rtl="0" eaLnBrk="0" fontAlgn="base" hangingPunct="0">
        <a:spcBef>
          <a:spcPct val="0"/>
        </a:spcBef>
        <a:spcAft>
          <a:spcPct val="0"/>
        </a:spcAft>
        <a:defRPr sz="4400">
          <a:solidFill>
            <a:schemeClr val="tx2"/>
          </a:solidFill>
          <a:latin typeface="Arial" charset="0"/>
          <a:ea typeface="ＭＳ Ｐゴシック" pitchFamily="1" charset="-128"/>
        </a:defRPr>
      </a:lvl4pPr>
      <a:lvl5pPr algn="ctr" rtl="0" eaLnBrk="0" fontAlgn="base" hangingPunct="0">
        <a:spcBef>
          <a:spcPct val="0"/>
        </a:spcBef>
        <a:spcAft>
          <a:spcPct val="0"/>
        </a:spcAft>
        <a:defRPr sz="4400">
          <a:solidFill>
            <a:schemeClr val="tx2"/>
          </a:solidFill>
          <a:latin typeface="Arial" charset="0"/>
          <a:ea typeface="ＭＳ Ｐゴシック" pitchFamily="1" charset="-128"/>
        </a:defRPr>
      </a:lvl5pPr>
      <a:lvl6pPr marL="457200" algn="ctr" rtl="0" fontAlgn="base">
        <a:spcBef>
          <a:spcPct val="0"/>
        </a:spcBef>
        <a:spcAft>
          <a:spcPct val="0"/>
        </a:spcAft>
        <a:defRPr sz="4400">
          <a:solidFill>
            <a:schemeClr val="tx2"/>
          </a:solidFill>
          <a:latin typeface="Arial" charset="0"/>
          <a:ea typeface="ＭＳ Ｐゴシック" pitchFamily="1" charset="-128"/>
        </a:defRPr>
      </a:lvl6pPr>
      <a:lvl7pPr marL="914400" algn="ctr" rtl="0" fontAlgn="base">
        <a:spcBef>
          <a:spcPct val="0"/>
        </a:spcBef>
        <a:spcAft>
          <a:spcPct val="0"/>
        </a:spcAft>
        <a:defRPr sz="4400">
          <a:solidFill>
            <a:schemeClr val="tx2"/>
          </a:solidFill>
          <a:latin typeface="Arial" charset="0"/>
          <a:ea typeface="ＭＳ Ｐゴシック" pitchFamily="1" charset="-128"/>
        </a:defRPr>
      </a:lvl7pPr>
      <a:lvl8pPr marL="1371600" algn="ctr" rtl="0" fontAlgn="base">
        <a:spcBef>
          <a:spcPct val="0"/>
        </a:spcBef>
        <a:spcAft>
          <a:spcPct val="0"/>
        </a:spcAft>
        <a:defRPr sz="4400">
          <a:solidFill>
            <a:schemeClr val="tx2"/>
          </a:solidFill>
          <a:latin typeface="Arial" charset="0"/>
          <a:ea typeface="ＭＳ Ｐゴシック" pitchFamily="1" charset="-128"/>
        </a:defRPr>
      </a:lvl8pPr>
      <a:lvl9pPr marL="1828800" algn="ctr" rtl="0" fontAlgn="base">
        <a:spcBef>
          <a:spcPct val="0"/>
        </a:spcBef>
        <a:spcAft>
          <a:spcPct val="0"/>
        </a:spcAft>
        <a:defRPr sz="4400">
          <a:solidFill>
            <a:schemeClr val="tx2"/>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2015_16_Rock%20Solid.mp4"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6" descr="ASSA PTT-03-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392"/>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835696" y="4437112"/>
            <a:ext cx="5616624" cy="461665"/>
          </a:xfrm>
          <a:prstGeom prst="rect">
            <a:avLst/>
          </a:prstGeom>
          <a:noFill/>
        </p:spPr>
        <p:txBody>
          <a:bodyPr wrap="square" rtlCol="0">
            <a:spAutoFit/>
          </a:bodyPr>
          <a:lstStyle/>
          <a:p>
            <a:pPr algn="ctr"/>
            <a:r>
              <a:rPr lang="en-US" dirty="0">
                <a:solidFill>
                  <a:schemeClr val="bg1"/>
                </a:solidFill>
              </a:rPr>
              <a:t>Professionalism and Ethical Behavior</a:t>
            </a:r>
          </a:p>
        </p:txBody>
      </p:sp>
      <p:sp>
        <p:nvSpPr>
          <p:cNvPr id="4" name="TextBox 3"/>
          <p:cNvSpPr txBox="1"/>
          <p:nvPr/>
        </p:nvSpPr>
        <p:spPr>
          <a:xfrm>
            <a:off x="5076056" y="5517232"/>
            <a:ext cx="3779912" cy="830997"/>
          </a:xfrm>
          <a:prstGeom prst="rect">
            <a:avLst/>
          </a:prstGeom>
          <a:noFill/>
        </p:spPr>
        <p:txBody>
          <a:bodyPr wrap="square" rtlCol="0">
            <a:spAutoFit/>
          </a:bodyPr>
          <a:lstStyle/>
          <a:p>
            <a:r>
              <a:rPr lang="en-US" sz="1600" dirty="0">
                <a:solidFill>
                  <a:schemeClr val="bg1"/>
                </a:solidFill>
              </a:rPr>
              <a:t>Authors: S. Mbili and N. Van Der Colff</a:t>
            </a:r>
          </a:p>
          <a:p>
            <a:r>
              <a:rPr lang="en-US" sz="1600" dirty="0">
                <a:solidFill>
                  <a:schemeClr val="bg1"/>
                </a:solidFill>
              </a:rPr>
              <a:t>Date: 2018</a:t>
            </a:r>
          </a:p>
          <a:p>
            <a:endParaRPr lang="en-US" sz="16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Background to the discussions</a:t>
            </a:r>
          </a:p>
        </p:txBody>
      </p:sp>
      <p:sp>
        <p:nvSpPr>
          <p:cNvPr id="10" name="TextBox 9"/>
          <p:cNvSpPr txBox="1"/>
          <p:nvPr/>
        </p:nvSpPr>
        <p:spPr>
          <a:xfrm>
            <a:off x="827584" y="1340768"/>
            <a:ext cx="7704856" cy="3960440"/>
          </a:xfrm>
          <a:prstGeom prst="rect">
            <a:avLst/>
          </a:prstGeom>
          <a:noFill/>
        </p:spPr>
        <p:txBody>
          <a:bodyPr wrap="square" rtlCol="0">
            <a:noAutofit/>
          </a:bodyPr>
          <a:lstStyle/>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PMB encourages members of the Society to discuss matters of professionalism whether formally or informally</a:t>
            </a:r>
          </a:p>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The formal sessions at Conventions and Conferences are aimed at enabling the discussions to take place</a:t>
            </a:r>
          </a:p>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Members are encouraged to discuss their view and contributions with the group around them.</a:t>
            </a:r>
          </a:p>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Some issues may be controversial with no right answer, but worthy of the attention of members</a:t>
            </a:r>
          </a:p>
        </p:txBody>
      </p:sp>
    </p:spTree>
    <p:extLst>
      <p:ext uri="{BB962C8B-B14F-4D97-AF65-F5344CB8AC3E}">
        <p14:creationId xmlns:p14="http://schemas.microsoft.com/office/powerpoint/2010/main" val="3315796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Agenda</a:t>
            </a:r>
          </a:p>
        </p:txBody>
      </p:sp>
      <p:sp>
        <p:nvSpPr>
          <p:cNvPr id="3075" name="Rectangle 3"/>
          <p:cNvSpPr>
            <a:spLocks noGrp="1" noChangeArrowheads="1"/>
          </p:cNvSpPr>
          <p:nvPr>
            <p:ph type="body" idx="1"/>
          </p:nvPr>
        </p:nvSpPr>
        <p:spPr>
          <a:xfrm>
            <a:off x="685800" y="1412776"/>
            <a:ext cx="7772400" cy="360040"/>
          </a:xfrm>
          <a:solidFill>
            <a:srgbClr val="C00000"/>
          </a:solidFill>
          <a:effectLst>
            <a:outerShdw blurRad="50800" dist="38100" dir="2700000" algn="tl" rotWithShape="0">
              <a:prstClr val="black">
                <a:alpha val="40000"/>
              </a:prstClr>
            </a:outerShdw>
          </a:effectLst>
        </p:spPr>
        <p:txBody>
          <a:bodyPr/>
          <a:lstStyle/>
          <a:p>
            <a:pPr marL="0" indent="0">
              <a:buNone/>
            </a:pPr>
            <a:r>
              <a:rPr lang="en-US" sz="1600" b="1" dirty="0">
                <a:solidFill>
                  <a:schemeClr val="bg1"/>
                </a:solidFill>
              </a:rPr>
              <a:t>Introductory discussion of Professionalism and Ethical Behavior</a:t>
            </a:r>
          </a:p>
          <a:p>
            <a:pPr marL="0" indent="0">
              <a:buNone/>
            </a:pPr>
            <a:endParaRPr lang="en-US" sz="1600" b="1" dirty="0">
              <a:solidFill>
                <a:schemeClr val="bg1"/>
              </a:solidFill>
            </a:endParaRPr>
          </a:p>
        </p:txBody>
      </p:sp>
      <p:sp>
        <p:nvSpPr>
          <p:cNvPr id="4" name="Rectangle 3"/>
          <p:cNvSpPr txBox="1">
            <a:spLocks noChangeArrowheads="1"/>
          </p:cNvSpPr>
          <p:nvPr/>
        </p:nvSpPr>
        <p:spPr bwMode="auto">
          <a:xfrm>
            <a:off x="688032" y="1902430"/>
            <a:ext cx="7772400" cy="360040"/>
          </a:xfrm>
          <a:prstGeom prst="rect">
            <a:avLst/>
          </a:prstGeom>
          <a:solidFill>
            <a:srgbClr val="C00000"/>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Video Case Study (Courtesy of the Institute and Faculty of Actuaries)</a:t>
            </a:r>
          </a:p>
        </p:txBody>
      </p:sp>
      <p:sp>
        <p:nvSpPr>
          <p:cNvPr id="5" name="Rectangle 3"/>
          <p:cNvSpPr txBox="1">
            <a:spLocks noChangeArrowheads="1"/>
          </p:cNvSpPr>
          <p:nvPr/>
        </p:nvSpPr>
        <p:spPr bwMode="auto">
          <a:xfrm>
            <a:off x="683568" y="2392084"/>
            <a:ext cx="7772400" cy="360040"/>
          </a:xfrm>
          <a:prstGeom prst="rect">
            <a:avLst/>
          </a:prstGeom>
          <a:solidFill>
            <a:srgbClr val="C00000"/>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Second Case Study Discussion</a:t>
            </a:r>
          </a:p>
          <a:p>
            <a:pPr marL="0" indent="0">
              <a:buFontTx/>
              <a:buNone/>
            </a:pPr>
            <a:endParaRPr lang="en-US" sz="1600" b="1" kern="0" dirty="0">
              <a:solidFill>
                <a:schemeClr val="bg1"/>
              </a:solidFill>
            </a:endParaRPr>
          </a:p>
        </p:txBody>
      </p:sp>
      <p:sp>
        <p:nvSpPr>
          <p:cNvPr id="6" name="Rectangle 3"/>
          <p:cNvSpPr txBox="1">
            <a:spLocks noChangeArrowheads="1"/>
          </p:cNvSpPr>
          <p:nvPr/>
        </p:nvSpPr>
        <p:spPr bwMode="auto">
          <a:xfrm>
            <a:off x="697268" y="2881738"/>
            <a:ext cx="7772400" cy="360040"/>
          </a:xfrm>
          <a:prstGeom prst="rect">
            <a:avLst/>
          </a:prstGeom>
          <a:solidFill>
            <a:srgbClr val="C00000"/>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Sharing learnings from the day’s discussions</a:t>
            </a:r>
          </a:p>
          <a:p>
            <a:pPr marL="0" indent="0">
              <a:buFontTx/>
              <a:buNone/>
            </a:pPr>
            <a:endParaRPr lang="en-US" sz="1600" b="1" kern="0" dirty="0">
              <a:solidFill>
                <a:schemeClr val="bg1"/>
              </a:solidFill>
            </a:endParaRPr>
          </a:p>
        </p:txBody>
      </p:sp>
      <p:sp>
        <p:nvSpPr>
          <p:cNvPr id="7" name="Rectangle 3"/>
          <p:cNvSpPr txBox="1">
            <a:spLocks noChangeArrowheads="1"/>
          </p:cNvSpPr>
          <p:nvPr/>
        </p:nvSpPr>
        <p:spPr bwMode="auto">
          <a:xfrm>
            <a:off x="702339" y="3371392"/>
            <a:ext cx="7772400" cy="360040"/>
          </a:xfrm>
          <a:prstGeom prst="rect">
            <a:avLst/>
          </a:prstGeom>
          <a:solidFill>
            <a:srgbClr val="C00000"/>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Closure of Discussion</a:t>
            </a:r>
          </a:p>
          <a:p>
            <a:pPr marL="0" indent="0">
              <a:buFontTx/>
              <a:buNone/>
            </a:pPr>
            <a:endParaRPr lang="en-US" sz="1600" b="1" kern="0" dirty="0">
              <a:solidFill>
                <a:schemeClr val="bg1"/>
              </a:solidFill>
            </a:endParaRPr>
          </a:p>
        </p:txBody>
      </p:sp>
    </p:spTree>
    <p:extLst>
      <p:ext uri="{BB962C8B-B14F-4D97-AF65-F5344CB8AC3E}">
        <p14:creationId xmlns:p14="http://schemas.microsoft.com/office/powerpoint/2010/main" val="2483577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Professionalism</a:t>
            </a:r>
          </a:p>
        </p:txBody>
      </p:sp>
      <p:sp>
        <p:nvSpPr>
          <p:cNvPr id="10" name="TextBox 9"/>
          <p:cNvSpPr txBox="1"/>
          <p:nvPr/>
        </p:nvSpPr>
        <p:spPr>
          <a:xfrm>
            <a:off x="827584" y="1340768"/>
            <a:ext cx="7704856" cy="3960440"/>
          </a:xfrm>
          <a:prstGeom prst="rect">
            <a:avLst/>
          </a:prstGeom>
          <a:noFill/>
        </p:spPr>
        <p:txBody>
          <a:bodyPr wrap="square" rtlCol="0">
            <a:noAutofit/>
          </a:bodyPr>
          <a:lstStyle/>
          <a:p>
            <a:r>
              <a:rPr lang="en-ZA" sz="1800" dirty="0">
                <a:solidFill>
                  <a:schemeClr val="bg1">
                    <a:lumMod val="50000"/>
                  </a:schemeClr>
                </a:solidFill>
              </a:rPr>
              <a:t>Refers to the conduct, aims, or qualities that characterize a profession</a:t>
            </a:r>
          </a:p>
          <a:p>
            <a:pPr>
              <a:spcBef>
                <a:spcPts val="300"/>
              </a:spcBef>
              <a:spcAft>
                <a:spcPts val="300"/>
              </a:spcAft>
            </a:pPr>
            <a:r>
              <a:rPr lang="en-ZA" sz="1800" dirty="0">
                <a:solidFill>
                  <a:schemeClr val="bg1">
                    <a:lumMod val="50000"/>
                  </a:schemeClr>
                </a:solidFill>
              </a:rPr>
              <a:t>The principles of professional conduct per ASSA Code include:</a:t>
            </a:r>
          </a:p>
          <a:p>
            <a:pPr lvl="1">
              <a:spcBef>
                <a:spcPts val="300"/>
              </a:spcBef>
              <a:spcAft>
                <a:spcPts val="300"/>
              </a:spcAft>
            </a:pPr>
            <a:r>
              <a:rPr lang="en-ZA" sz="1800" u="sng" dirty="0">
                <a:solidFill>
                  <a:schemeClr val="bg1">
                    <a:lumMod val="50000"/>
                  </a:schemeClr>
                </a:solidFill>
              </a:rPr>
              <a:t>Knowledge and expertise: </a:t>
            </a:r>
          </a:p>
          <a:p>
            <a:pPr marL="722313" lvl="1" indent="0">
              <a:spcBef>
                <a:spcPts val="300"/>
              </a:spcBef>
              <a:spcAft>
                <a:spcPts val="300"/>
              </a:spcAft>
              <a:buNone/>
            </a:pPr>
            <a:r>
              <a:rPr lang="en-ZA" sz="1800" dirty="0">
                <a:solidFill>
                  <a:schemeClr val="bg1">
                    <a:lumMod val="50000"/>
                  </a:schemeClr>
                </a:solidFill>
              </a:rPr>
              <a:t>A member shall perform only those professional services for which the member is competent and appropriately experienced.</a:t>
            </a:r>
          </a:p>
          <a:p>
            <a:pPr lvl="1">
              <a:spcBef>
                <a:spcPts val="300"/>
              </a:spcBef>
              <a:spcAft>
                <a:spcPts val="300"/>
              </a:spcAft>
            </a:pPr>
            <a:r>
              <a:rPr lang="en-ZA" sz="1800" u="sng" dirty="0">
                <a:solidFill>
                  <a:schemeClr val="bg1">
                    <a:lumMod val="50000"/>
                  </a:schemeClr>
                </a:solidFill>
                <a:highlight>
                  <a:srgbClr val="00C450"/>
                </a:highlight>
              </a:rPr>
              <a:t>Values and behaviour:</a:t>
            </a:r>
          </a:p>
          <a:p>
            <a:pPr marL="722313" lvl="1" indent="0">
              <a:spcBef>
                <a:spcPts val="300"/>
              </a:spcBef>
              <a:spcAft>
                <a:spcPts val="300"/>
              </a:spcAft>
              <a:buNone/>
            </a:pPr>
            <a:r>
              <a:rPr lang="en-ZA" sz="1800" dirty="0">
                <a:solidFill>
                  <a:schemeClr val="bg1">
                    <a:lumMod val="50000"/>
                  </a:schemeClr>
                </a:solidFill>
                <a:highlight>
                  <a:srgbClr val="00C450"/>
                </a:highlight>
              </a:rPr>
              <a:t>A member shall act honestly, with integrity, competence and due care, and in a manner that fulfils the profession’s responsibility to the public.</a:t>
            </a:r>
          </a:p>
          <a:p>
            <a:pPr lvl="1">
              <a:spcBef>
                <a:spcPts val="300"/>
              </a:spcBef>
              <a:spcAft>
                <a:spcPts val="300"/>
              </a:spcAft>
            </a:pPr>
            <a:r>
              <a:rPr lang="en-ZA" sz="1800" u="sng" dirty="0">
                <a:solidFill>
                  <a:schemeClr val="bg1">
                    <a:lumMod val="50000"/>
                  </a:schemeClr>
                </a:solidFill>
              </a:rPr>
              <a:t>Professional accountability:</a:t>
            </a:r>
          </a:p>
          <a:p>
            <a:pPr marL="722313" lvl="1" indent="0">
              <a:spcBef>
                <a:spcPts val="300"/>
              </a:spcBef>
              <a:spcAft>
                <a:spcPts val="300"/>
              </a:spcAft>
              <a:buNone/>
            </a:pPr>
            <a:r>
              <a:rPr lang="en-ZA" sz="1800" dirty="0">
                <a:solidFill>
                  <a:schemeClr val="bg1">
                    <a:lumMod val="50000"/>
                  </a:schemeClr>
                </a:solidFill>
              </a:rPr>
              <a:t>A member is subject to the professional requirements and oversight of the Society, </a:t>
            </a:r>
            <a:r>
              <a:rPr lang="en-ZA" sz="1800" dirty="0">
                <a:solidFill>
                  <a:schemeClr val="bg1">
                    <a:lumMod val="50000"/>
                  </a:schemeClr>
                </a:solidFill>
                <a:highlight>
                  <a:srgbClr val="00C450"/>
                </a:highlight>
              </a:rPr>
              <a:t>and shall do nothing that brings the actuarial profession into disrepute</a:t>
            </a:r>
            <a:r>
              <a:rPr lang="en-ZA" sz="1800" dirty="0">
                <a:solidFill>
                  <a:schemeClr val="bg1">
                    <a:lumMod val="50000"/>
                  </a:schemeClr>
                </a:solidFill>
              </a:rPr>
              <a:t>.</a:t>
            </a:r>
          </a:p>
        </p:txBody>
      </p:sp>
    </p:spTree>
    <p:extLst>
      <p:ext uri="{BB962C8B-B14F-4D97-AF65-F5344CB8AC3E}">
        <p14:creationId xmlns:p14="http://schemas.microsoft.com/office/powerpoint/2010/main" val="777572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Ethical Behavior and Professional Conduct</a:t>
            </a:r>
          </a:p>
        </p:txBody>
      </p:sp>
      <p:sp>
        <p:nvSpPr>
          <p:cNvPr id="10" name="TextBox 9"/>
          <p:cNvSpPr txBox="1"/>
          <p:nvPr/>
        </p:nvSpPr>
        <p:spPr>
          <a:xfrm>
            <a:off x="757327" y="1268760"/>
            <a:ext cx="7704856" cy="3960440"/>
          </a:xfrm>
          <a:prstGeom prst="rect">
            <a:avLst/>
          </a:prstGeom>
          <a:noFill/>
        </p:spPr>
        <p:txBody>
          <a:bodyPr wrap="square" rtlCol="0">
            <a:noAutofit/>
          </a:bodyPr>
          <a:lstStyle/>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Ethical behaviour is an integral part of Professionalism</a:t>
            </a:r>
          </a:p>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Ethical behaviour is detailed in Paragraphs 9 -22 of the Code, set out as VALUES AND ETHICAL BEHAVIOUR required of member of the profession.</a:t>
            </a:r>
          </a:p>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Checks and balances: paragraph 21-22 on reporting by peers to ASSA</a:t>
            </a:r>
          </a:p>
          <a:p>
            <a:endParaRPr lang="en-ZA" sz="1800" dirty="0">
              <a:solidFill>
                <a:schemeClr val="bg1">
                  <a:lumMod val="50000"/>
                </a:schemeClr>
              </a:solidFill>
            </a:endParaRPr>
          </a:p>
        </p:txBody>
      </p:sp>
    </p:spTree>
    <p:extLst>
      <p:ext uri="{BB962C8B-B14F-4D97-AF65-F5344CB8AC3E}">
        <p14:creationId xmlns:p14="http://schemas.microsoft.com/office/powerpoint/2010/main" val="3263862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Ethical Behavior</a:t>
            </a:r>
          </a:p>
        </p:txBody>
      </p:sp>
      <p:sp>
        <p:nvSpPr>
          <p:cNvPr id="10" name="TextBox 9"/>
          <p:cNvSpPr txBox="1"/>
          <p:nvPr/>
        </p:nvSpPr>
        <p:spPr>
          <a:xfrm>
            <a:off x="719572" y="1196752"/>
            <a:ext cx="7704856" cy="3960440"/>
          </a:xfrm>
          <a:prstGeom prst="rect">
            <a:avLst/>
          </a:prstGeom>
          <a:noFill/>
        </p:spPr>
        <p:txBody>
          <a:bodyPr wrap="square" rtlCol="0">
            <a:noAutofit/>
          </a:bodyPr>
          <a:lstStyle/>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Can ethical behaviour be taught?</a:t>
            </a:r>
          </a:p>
          <a:p>
            <a:pPr marL="742950" lvl="1"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A – Yes</a:t>
            </a:r>
          </a:p>
          <a:p>
            <a:pPr marL="742950" lvl="1"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B - No</a:t>
            </a:r>
          </a:p>
          <a:p>
            <a:endParaRPr lang="en-ZA" sz="1800" dirty="0">
              <a:solidFill>
                <a:schemeClr val="bg1">
                  <a:lumMod val="50000"/>
                </a:schemeClr>
              </a:solidFill>
            </a:endParaRPr>
          </a:p>
        </p:txBody>
      </p:sp>
    </p:spTree>
    <p:extLst>
      <p:ext uri="{BB962C8B-B14F-4D97-AF65-F5344CB8AC3E}">
        <p14:creationId xmlns:p14="http://schemas.microsoft.com/office/powerpoint/2010/main" val="2059043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Ethical Behavior</a:t>
            </a:r>
          </a:p>
        </p:txBody>
      </p:sp>
      <p:sp>
        <p:nvSpPr>
          <p:cNvPr id="10" name="TextBox 9"/>
          <p:cNvSpPr txBox="1"/>
          <p:nvPr/>
        </p:nvSpPr>
        <p:spPr>
          <a:xfrm>
            <a:off x="719572" y="1196752"/>
            <a:ext cx="7704856" cy="3960440"/>
          </a:xfrm>
          <a:prstGeom prst="rect">
            <a:avLst/>
          </a:prstGeom>
          <a:noFill/>
        </p:spPr>
        <p:txBody>
          <a:bodyPr wrap="square" rtlCol="0">
            <a:noAutofit/>
          </a:bodyPr>
          <a:lstStyle/>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Debate exists whether ethical behaviour can be taught </a:t>
            </a:r>
            <a:r>
              <a:rPr lang="en-ZA" sz="1800" i="1" dirty="0">
                <a:solidFill>
                  <a:schemeClr val="bg1">
                    <a:lumMod val="50000"/>
                  </a:schemeClr>
                </a:solidFill>
              </a:rPr>
              <a:t>(by the professional organisation)</a:t>
            </a:r>
            <a:r>
              <a:rPr lang="en-ZA" sz="1800" dirty="0">
                <a:solidFill>
                  <a:schemeClr val="bg1">
                    <a:lumMod val="50000"/>
                  </a:schemeClr>
                </a:solidFill>
              </a:rPr>
              <a:t> in the same way as professional field-specific competencies and codes of conduct.</a:t>
            </a:r>
          </a:p>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Even if not taught, members can be guided to check themselves whenever they make decisions or take actions</a:t>
            </a:r>
          </a:p>
          <a:p>
            <a:endParaRPr lang="en-ZA" sz="1800" dirty="0">
              <a:solidFill>
                <a:schemeClr val="bg1">
                  <a:lumMod val="50000"/>
                </a:schemeClr>
              </a:solidFill>
            </a:endParaRPr>
          </a:p>
        </p:txBody>
      </p:sp>
    </p:spTree>
    <p:extLst>
      <p:ext uri="{BB962C8B-B14F-4D97-AF65-F5344CB8AC3E}">
        <p14:creationId xmlns:p14="http://schemas.microsoft.com/office/powerpoint/2010/main" val="2730440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Tests: Is it ethical?</a:t>
            </a:r>
          </a:p>
        </p:txBody>
      </p:sp>
      <p:sp>
        <p:nvSpPr>
          <p:cNvPr id="10" name="TextBox 9"/>
          <p:cNvSpPr txBox="1"/>
          <p:nvPr/>
        </p:nvSpPr>
        <p:spPr>
          <a:xfrm>
            <a:off x="767377" y="980728"/>
            <a:ext cx="7704856" cy="4752528"/>
          </a:xfrm>
          <a:prstGeom prst="rect">
            <a:avLst/>
          </a:prstGeom>
          <a:noFill/>
        </p:spPr>
        <p:txBody>
          <a:bodyPr wrap="square" rtlCol="0">
            <a:noAutofit/>
          </a:bodyPr>
          <a:lstStyle/>
          <a:p>
            <a:pPr marL="514350" indent="-514350">
              <a:spcBef>
                <a:spcPts val="300"/>
              </a:spcBef>
              <a:spcAft>
                <a:spcPts val="300"/>
              </a:spcAft>
              <a:buClr>
                <a:srgbClr val="C00000"/>
              </a:buClr>
              <a:buFont typeface="Courier New" panose="02070309020205020404" pitchFamily="49" charset="0"/>
              <a:buChar char="o"/>
            </a:pPr>
            <a:r>
              <a:rPr lang="en-ZA" sz="1800" dirty="0">
                <a:solidFill>
                  <a:schemeClr val="bg1">
                    <a:lumMod val="50000"/>
                  </a:schemeClr>
                </a:solidFill>
              </a:rPr>
              <a:t>The Golden Rule Test: Would I want people to do this to me?</a:t>
            </a:r>
          </a:p>
          <a:p>
            <a:pPr marL="514350" indent="-514350">
              <a:spcBef>
                <a:spcPts val="300"/>
              </a:spcBef>
              <a:spcAft>
                <a:spcPts val="300"/>
              </a:spcAft>
              <a:buClr>
                <a:srgbClr val="C00000"/>
              </a:buClr>
              <a:buFont typeface="Courier New" panose="02070309020205020404" pitchFamily="49" charset="0"/>
              <a:buChar char="o"/>
            </a:pPr>
            <a:r>
              <a:rPr lang="en-ZA" sz="1800" dirty="0">
                <a:solidFill>
                  <a:schemeClr val="bg1">
                    <a:lumMod val="50000"/>
                  </a:schemeClr>
                </a:solidFill>
              </a:rPr>
              <a:t>The Truth Test: Does this action represent the whole truth and nothing but the truth?</a:t>
            </a:r>
          </a:p>
          <a:p>
            <a:pPr marL="514350" indent="-514350">
              <a:spcBef>
                <a:spcPts val="300"/>
              </a:spcBef>
              <a:spcAft>
                <a:spcPts val="300"/>
              </a:spcAft>
              <a:buClr>
                <a:srgbClr val="C00000"/>
              </a:buClr>
              <a:buFont typeface="Courier New" panose="02070309020205020404" pitchFamily="49" charset="0"/>
              <a:buChar char="o"/>
            </a:pPr>
            <a:r>
              <a:rPr lang="en-ZA" sz="1800" dirty="0">
                <a:solidFill>
                  <a:schemeClr val="bg1">
                    <a:lumMod val="50000"/>
                  </a:schemeClr>
                </a:solidFill>
              </a:rPr>
              <a:t>The What-If-Everybody-Did-This Test: Would I want everyone to do this (lie, cheat, steal, etc.)? Would I want to live in that kind of world?</a:t>
            </a:r>
          </a:p>
          <a:p>
            <a:pPr marL="514350" indent="-514350">
              <a:spcBef>
                <a:spcPts val="300"/>
              </a:spcBef>
              <a:spcAft>
                <a:spcPts val="300"/>
              </a:spcAft>
              <a:buClr>
                <a:srgbClr val="C00000"/>
              </a:buClr>
              <a:buFont typeface="Courier New" panose="02070309020205020404" pitchFamily="49" charset="0"/>
              <a:buChar char="o"/>
            </a:pPr>
            <a:r>
              <a:rPr lang="en-ZA" sz="1800" dirty="0">
                <a:solidFill>
                  <a:schemeClr val="bg1">
                    <a:lumMod val="50000"/>
                  </a:schemeClr>
                </a:solidFill>
              </a:rPr>
              <a:t>The Conscience Test: Does this go against my conscience? Will I feel guilty afterwards?</a:t>
            </a:r>
          </a:p>
          <a:p>
            <a:pPr marL="514350" indent="-514350">
              <a:spcBef>
                <a:spcPts val="300"/>
              </a:spcBef>
              <a:spcAft>
                <a:spcPts val="300"/>
              </a:spcAft>
              <a:buClr>
                <a:srgbClr val="C00000"/>
              </a:buClr>
              <a:buFont typeface="Courier New" panose="02070309020205020404" pitchFamily="49" charset="0"/>
              <a:buChar char="o"/>
            </a:pPr>
            <a:r>
              <a:rPr lang="en-ZA" sz="1800" dirty="0">
                <a:solidFill>
                  <a:schemeClr val="bg1">
                    <a:lumMod val="50000"/>
                  </a:schemeClr>
                </a:solidFill>
              </a:rPr>
              <a:t>The Consequences Test: Might this action have bad consequences, such as damage to relationships or loss of self-respect, now or in the future? Might I come to regret doing this?</a:t>
            </a:r>
          </a:p>
          <a:p>
            <a:pPr marL="514350" indent="-514350">
              <a:spcBef>
                <a:spcPts val="300"/>
              </a:spcBef>
              <a:spcAft>
                <a:spcPts val="300"/>
              </a:spcAft>
              <a:buClr>
                <a:srgbClr val="C00000"/>
              </a:buClr>
              <a:buFont typeface="Courier New" panose="02070309020205020404" pitchFamily="49" charset="0"/>
              <a:buChar char="o"/>
            </a:pPr>
            <a:r>
              <a:rPr lang="en-ZA" sz="1800" dirty="0">
                <a:solidFill>
                  <a:schemeClr val="bg1">
                    <a:lumMod val="50000"/>
                  </a:schemeClr>
                </a:solidFill>
              </a:rPr>
              <a:t>The Front Page Test: How would I feel if my action were reported on the front page of my hometown paper?</a:t>
            </a:r>
          </a:p>
          <a:p>
            <a:pPr marL="514350" indent="-514350">
              <a:spcBef>
                <a:spcPts val="300"/>
              </a:spcBef>
              <a:spcAft>
                <a:spcPts val="300"/>
              </a:spcAft>
              <a:buClr>
                <a:srgbClr val="C00000"/>
              </a:buClr>
              <a:buFont typeface="Courier New" panose="02070309020205020404" pitchFamily="49" charset="0"/>
              <a:buChar char="o"/>
            </a:pPr>
            <a:endParaRPr lang="en-ZA" sz="1800" dirty="0">
              <a:solidFill>
                <a:schemeClr val="bg1">
                  <a:lumMod val="50000"/>
                </a:schemeClr>
              </a:solidFill>
            </a:endParaRPr>
          </a:p>
          <a:p>
            <a:pPr>
              <a:spcBef>
                <a:spcPts val="300"/>
              </a:spcBef>
              <a:spcAft>
                <a:spcPts val="300"/>
              </a:spcAft>
              <a:buClr>
                <a:srgbClr val="C00000"/>
              </a:buClr>
            </a:pPr>
            <a:r>
              <a:rPr lang="en-ZA" sz="1400" i="1" dirty="0">
                <a:solidFill>
                  <a:schemeClr val="bg1">
                    <a:lumMod val="50000"/>
                  </a:schemeClr>
                </a:solidFill>
              </a:rPr>
              <a:t>Adapted from Dr. Tom Lickona, Character Matters (www.Amazon.com)</a:t>
            </a:r>
            <a:endParaRPr lang="en-ZA" sz="1400" dirty="0">
              <a:solidFill>
                <a:schemeClr val="bg1">
                  <a:lumMod val="50000"/>
                </a:schemeClr>
              </a:solidFill>
            </a:endParaRPr>
          </a:p>
          <a:p>
            <a:endParaRPr lang="en-ZA" sz="1800" dirty="0">
              <a:solidFill>
                <a:schemeClr val="bg1">
                  <a:lumMod val="50000"/>
                </a:schemeClr>
              </a:solidFill>
            </a:endParaRPr>
          </a:p>
        </p:txBody>
      </p:sp>
    </p:spTree>
    <p:extLst>
      <p:ext uri="{BB962C8B-B14F-4D97-AF65-F5344CB8AC3E}">
        <p14:creationId xmlns:p14="http://schemas.microsoft.com/office/powerpoint/2010/main" val="2983761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Tests: Is it ethical? - </a:t>
            </a:r>
            <a:r>
              <a:rPr lang="en-US" sz="3200" i="1" dirty="0">
                <a:solidFill>
                  <a:schemeClr val="bg2"/>
                </a:solidFill>
              </a:rPr>
              <a:t>Additional</a:t>
            </a:r>
          </a:p>
        </p:txBody>
      </p:sp>
      <p:sp>
        <p:nvSpPr>
          <p:cNvPr id="10" name="TextBox 9"/>
          <p:cNvSpPr txBox="1"/>
          <p:nvPr/>
        </p:nvSpPr>
        <p:spPr>
          <a:xfrm>
            <a:off x="767377" y="980728"/>
            <a:ext cx="7704856" cy="3960440"/>
          </a:xfrm>
          <a:prstGeom prst="rect">
            <a:avLst/>
          </a:prstGeom>
          <a:noFill/>
        </p:spPr>
        <p:txBody>
          <a:bodyPr wrap="square" rtlCol="0">
            <a:noAutofit/>
          </a:bodyPr>
          <a:lstStyle/>
          <a:p>
            <a:pPr marL="514350" indent="-514350">
              <a:lnSpc>
                <a:spcPct val="130000"/>
              </a:lnSpc>
              <a:spcBef>
                <a:spcPts val="600"/>
              </a:spcBef>
              <a:buClr>
                <a:srgbClr val="C00000"/>
              </a:buClr>
              <a:buFont typeface="Courier New" panose="02070309020205020404" pitchFamily="49" charset="0"/>
              <a:buChar char="o"/>
            </a:pPr>
            <a:r>
              <a:rPr lang="en-ZA" sz="1800" i="1" dirty="0">
                <a:solidFill>
                  <a:schemeClr val="bg1">
                    <a:lumMod val="50000"/>
                  </a:schemeClr>
                </a:solidFill>
              </a:rPr>
              <a:t>ASSA Code Test: What does the Professional Code of Conduct say about what I am or about to do? Would a peer member of ASSA find reason to talk to me about this and ultimately report it to ASSA?</a:t>
            </a:r>
          </a:p>
          <a:p>
            <a:pPr marL="514350" indent="-514350">
              <a:lnSpc>
                <a:spcPct val="130000"/>
              </a:lnSpc>
              <a:spcBef>
                <a:spcPts val="600"/>
              </a:spcBef>
              <a:buClr>
                <a:srgbClr val="C00000"/>
              </a:buClr>
              <a:buFont typeface="Courier New" panose="02070309020205020404" pitchFamily="49" charset="0"/>
              <a:buChar char="o"/>
            </a:pPr>
            <a:r>
              <a:rPr lang="en-ZA" sz="1800" i="1" dirty="0">
                <a:solidFill>
                  <a:schemeClr val="bg1">
                    <a:lumMod val="50000"/>
                  </a:schemeClr>
                </a:solidFill>
              </a:rPr>
              <a:t>The Police Test: Would I be legally charged or arrested for doing this?</a:t>
            </a:r>
          </a:p>
          <a:p>
            <a:endParaRPr lang="en-ZA" sz="1800" dirty="0">
              <a:solidFill>
                <a:schemeClr val="bg1">
                  <a:lumMod val="50000"/>
                </a:schemeClr>
              </a:solidFill>
            </a:endParaRPr>
          </a:p>
        </p:txBody>
      </p:sp>
    </p:spTree>
    <p:extLst>
      <p:ext uri="{BB962C8B-B14F-4D97-AF65-F5344CB8AC3E}">
        <p14:creationId xmlns:p14="http://schemas.microsoft.com/office/powerpoint/2010/main" val="1189087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1">
                    <a:lumMod val="50000"/>
                  </a:schemeClr>
                </a:solidFill>
              </a:rPr>
              <a:t>IFoA Case study: Rock solid - Introduction</a:t>
            </a:r>
          </a:p>
        </p:txBody>
      </p:sp>
      <p:sp>
        <p:nvSpPr>
          <p:cNvPr id="10" name="TextBox 9"/>
          <p:cNvSpPr txBox="1"/>
          <p:nvPr/>
        </p:nvSpPr>
        <p:spPr>
          <a:xfrm>
            <a:off x="827584" y="1340768"/>
            <a:ext cx="7704856" cy="3960440"/>
          </a:xfrm>
          <a:prstGeom prst="rect">
            <a:avLst/>
          </a:prstGeom>
          <a:noFill/>
        </p:spPr>
        <p:txBody>
          <a:bodyPr wrap="square" rtlCol="0">
            <a:noAutofit/>
          </a:bodyPr>
          <a:lstStyle/>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Paul is an actuary in his late 40s. He is seen as a rising star in his company – Rock Solid Life.</a:t>
            </a:r>
          </a:p>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He is now the senior manager of the team. </a:t>
            </a:r>
          </a:p>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Paul is worried about his firm’s capital modelling, but he seems to be the only person who is at all concerned.</a:t>
            </a:r>
          </a:p>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Sam, his wife, is not an actuary.</a:t>
            </a:r>
          </a:p>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Rich, his friend, is an actuary.</a:t>
            </a:r>
            <a:endParaRPr lang="en-US" sz="1800" dirty="0">
              <a:solidFill>
                <a:schemeClr val="bg1">
                  <a:lumMod val="50000"/>
                </a:schemeClr>
              </a:solidFill>
            </a:endParaRPr>
          </a:p>
          <a:p>
            <a:endParaRPr lang="en-ZA" sz="1800" dirty="0">
              <a:solidFill>
                <a:schemeClr val="bg1">
                  <a:lumMod val="50000"/>
                </a:schemeClr>
              </a:solidFill>
            </a:endParaRPr>
          </a:p>
        </p:txBody>
      </p:sp>
    </p:spTree>
    <p:extLst>
      <p:ext uri="{BB962C8B-B14F-4D97-AF65-F5344CB8AC3E}">
        <p14:creationId xmlns:p14="http://schemas.microsoft.com/office/powerpoint/2010/main" val="2371508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1">
                    <a:lumMod val="50000"/>
                  </a:schemeClr>
                </a:solidFill>
              </a:rPr>
              <a:t>IFoA Case study: Rock solid - Video</a:t>
            </a:r>
          </a:p>
        </p:txBody>
      </p:sp>
      <p:sp>
        <p:nvSpPr>
          <p:cNvPr id="2" name="Arrow: Right 1">
            <a:hlinkClick r:id="rId4" action="ppaction://hlinkfile"/>
            <a:extLst>
              <a:ext uri="{FF2B5EF4-FFF2-40B4-BE49-F238E27FC236}">
                <a16:creationId xmlns:a16="http://schemas.microsoft.com/office/drawing/2014/main" id="{C9B2BA53-0E28-4020-BD97-B36E0004B316}"/>
              </a:ext>
            </a:extLst>
          </p:cNvPr>
          <p:cNvSpPr/>
          <p:nvPr/>
        </p:nvSpPr>
        <p:spPr bwMode="auto">
          <a:xfrm>
            <a:off x="3707904" y="2852936"/>
            <a:ext cx="1440160" cy="936104"/>
          </a:xfrm>
          <a:prstGeom prst="rightArrow">
            <a:avLst/>
          </a:prstGeom>
          <a:solidFill>
            <a:schemeClr val="accent1"/>
          </a:solidFill>
          <a:ln w="952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ZA" sz="2400" b="0" i="0" u="none" strike="noStrike" cap="none" normalizeH="0" baseline="0">
              <a:ln>
                <a:noFill/>
              </a:ln>
              <a:solidFill>
                <a:schemeClr val="tx1"/>
              </a:solidFill>
              <a:effectLst/>
              <a:latin typeface="Arial" charset="0"/>
              <a:ea typeface="ＭＳ Ｐゴシック" pitchFamily="1" charset="-128"/>
            </a:endParaRPr>
          </a:p>
        </p:txBody>
      </p:sp>
    </p:spTree>
    <p:extLst>
      <p:ext uri="{BB962C8B-B14F-4D97-AF65-F5344CB8AC3E}">
        <p14:creationId xmlns:p14="http://schemas.microsoft.com/office/powerpoint/2010/main" val="2337865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1">
                    <a:lumMod val="50000"/>
                  </a:schemeClr>
                </a:solidFill>
              </a:rPr>
              <a:t>IFoA Case study: Rock solid - Discussion</a:t>
            </a:r>
          </a:p>
        </p:txBody>
      </p:sp>
      <p:sp>
        <p:nvSpPr>
          <p:cNvPr id="10" name="TextBox 9"/>
          <p:cNvSpPr txBox="1"/>
          <p:nvPr/>
        </p:nvSpPr>
        <p:spPr>
          <a:xfrm>
            <a:off x="827584" y="1340768"/>
            <a:ext cx="7704856" cy="3960440"/>
          </a:xfrm>
          <a:prstGeom prst="rect">
            <a:avLst/>
          </a:prstGeom>
          <a:noFill/>
        </p:spPr>
        <p:txBody>
          <a:bodyPr wrap="square" rtlCol="0">
            <a:noAutofit/>
          </a:bodyPr>
          <a:lstStyle/>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Should Paul continue to ask questions or let it drop?</a:t>
            </a:r>
          </a:p>
          <a:p>
            <a:pPr lvl="1">
              <a:spcBef>
                <a:spcPts val="600"/>
              </a:spcBef>
              <a:spcAft>
                <a:spcPts val="600"/>
              </a:spcAft>
              <a:buClr>
                <a:srgbClr val="C00000"/>
              </a:buClr>
            </a:pPr>
            <a:r>
              <a:rPr lang="en-ZA" sz="1800" dirty="0">
                <a:solidFill>
                  <a:schemeClr val="bg1">
                    <a:lumMod val="50000"/>
                  </a:schemeClr>
                </a:solidFill>
              </a:rPr>
              <a:t>A - Yes</a:t>
            </a:r>
          </a:p>
          <a:p>
            <a:pPr lvl="1">
              <a:spcBef>
                <a:spcPts val="600"/>
              </a:spcBef>
              <a:spcAft>
                <a:spcPts val="600"/>
              </a:spcAft>
              <a:buClr>
                <a:srgbClr val="C00000"/>
              </a:buClr>
            </a:pPr>
            <a:r>
              <a:rPr lang="en-ZA" sz="1800" dirty="0">
                <a:solidFill>
                  <a:schemeClr val="bg1">
                    <a:lumMod val="50000"/>
                  </a:schemeClr>
                </a:solidFill>
              </a:rPr>
              <a:t>B - No</a:t>
            </a:r>
          </a:p>
          <a:p>
            <a:pPr lvl="1">
              <a:spcBef>
                <a:spcPts val="600"/>
              </a:spcBef>
              <a:spcAft>
                <a:spcPts val="600"/>
              </a:spcAft>
              <a:buClr>
                <a:srgbClr val="C00000"/>
              </a:buClr>
            </a:pPr>
            <a:endParaRPr lang="en-ZA" sz="1800" dirty="0">
              <a:solidFill>
                <a:schemeClr val="bg1">
                  <a:lumMod val="50000"/>
                </a:schemeClr>
              </a:solidFill>
            </a:endParaRPr>
          </a:p>
        </p:txBody>
      </p:sp>
    </p:spTree>
    <p:extLst>
      <p:ext uri="{BB962C8B-B14F-4D97-AF65-F5344CB8AC3E}">
        <p14:creationId xmlns:p14="http://schemas.microsoft.com/office/powerpoint/2010/main" val="3927031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1">
                    <a:lumMod val="50000"/>
                  </a:schemeClr>
                </a:solidFill>
              </a:rPr>
              <a:t>IFoA Case study: Rock solid - Discussion</a:t>
            </a:r>
          </a:p>
        </p:txBody>
      </p:sp>
      <p:sp>
        <p:nvSpPr>
          <p:cNvPr id="10" name="TextBox 9"/>
          <p:cNvSpPr txBox="1"/>
          <p:nvPr/>
        </p:nvSpPr>
        <p:spPr>
          <a:xfrm>
            <a:off x="827584" y="1340768"/>
            <a:ext cx="7704856" cy="3960440"/>
          </a:xfrm>
          <a:prstGeom prst="rect">
            <a:avLst/>
          </a:prstGeom>
          <a:noFill/>
        </p:spPr>
        <p:txBody>
          <a:bodyPr wrap="square" rtlCol="0">
            <a:noAutofit/>
          </a:bodyPr>
          <a:lstStyle/>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Has Paul taken on a role that he isn’t prepared for?</a:t>
            </a:r>
          </a:p>
          <a:p>
            <a:pPr lvl="1">
              <a:spcBef>
                <a:spcPts val="600"/>
              </a:spcBef>
              <a:spcAft>
                <a:spcPts val="600"/>
              </a:spcAft>
              <a:buClr>
                <a:srgbClr val="C00000"/>
              </a:buClr>
            </a:pPr>
            <a:r>
              <a:rPr lang="en-ZA" sz="1800" dirty="0">
                <a:solidFill>
                  <a:schemeClr val="bg1">
                    <a:lumMod val="50000"/>
                  </a:schemeClr>
                </a:solidFill>
              </a:rPr>
              <a:t>A - Yes</a:t>
            </a:r>
          </a:p>
          <a:p>
            <a:pPr lvl="1">
              <a:spcBef>
                <a:spcPts val="600"/>
              </a:spcBef>
              <a:spcAft>
                <a:spcPts val="600"/>
              </a:spcAft>
              <a:buClr>
                <a:srgbClr val="C00000"/>
              </a:buClr>
            </a:pPr>
            <a:r>
              <a:rPr lang="en-ZA" sz="1800" dirty="0">
                <a:solidFill>
                  <a:schemeClr val="bg1">
                    <a:lumMod val="50000"/>
                  </a:schemeClr>
                </a:solidFill>
              </a:rPr>
              <a:t>B - No</a:t>
            </a:r>
          </a:p>
          <a:p>
            <a:endParaRPr lang="en-ZA" sz="1800" dirty="0">
              <a:solidFill>
                <a:schemeClr val="bg1">
                  <a:lumMod val="50000"/>
                </a:schemeClr>
              </a:solidFill>
            </a:endParaRPr>
          </a:p>
        </p:txBody>
      </p:sp>
    </p:spTree>
    <p:extLst>
      <p:ext uri="{BB962C8B-B14F-4D97-AF65-F5344CB8AC3E}">
        <p14:creationId xmlns:p14="http://schemas.microsoft.com/office/powerpoint/2010/main" val="1424385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1">
                    <a:lumMod val="50000"/>
                  </a:schemeClr>
                </a:solidFill>
              </a:rPr>
              <a:t>IFoA Case study: Rock solid - Discussion</a:t>
            </a:r>
          </a:p>
        </p:txBody>
      </p:sp>
      <p:sp>
        <p:nvSpPr>
          <p:cNvPr id="10" name="TextBox 9"/>
          <p:cNvSpPr txBox="1"/>
          <p:nvPr/>
        </p:nvSpPr>
        <p:spPr>
          <a:xfrm>
            <a:off x="827584" y="1340768"/>
            <a:ext cx="7704856" cy="3960440"/>
          </a:xfrm>
          <a:prstGeom prst="rect">
            <a:avLst/>
          </a:prstGeom>
          <a:noFill/>
        </p:spPr>
        <p:txBody>
          <a:bodyPr wrap="square" rtlCol="0">
            <a:noAutofit/>
          </a:bodyPr>
          <a:lstStyle/>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What ethical and professionalism issues arise in this instance?</a:t>
            </a:r>
          </a:p>
          <a:p>
            <a:endParaRPr lang="en-ZA" sz="1800" dirty="0">
              <a:solidFill>
                <a:schemeClr val="bg1">
                  <a:lumMod val="50000"/>
                </a:schemeClr>
              </a:solidFill>
            </a:endParaRPr>
          </a:p>
        </p:txBody>
      </p:sp>
    </p:spTree>
    <p:extLst>
      <p:ext uri="{BB962C8B-B14F-4D97-AF65-F5344CB8AC3E}">
        <p14:creationId xmlns:p14="http://schemas.microsoft.com/office/powerpoint/2010/main" val="3912421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1">
                    <a:lumMod val="50000"/>
                  </a:schemeClr>
                </a:solidFill>
              </a:rPr>
              <a:t>IFoA Case study: Rock solid - Discussion</a:t>
            </a:r>
          </a:p>
        </p:txBody>
      </p:sp>
      <p:sp>
        <p:nvSpPr>
          <p:cNvPr id="10" name="TextBox 9"/>
          <p:cNvSpPr txBox="1"/>
          <p:nvPr/>
        </p:nvSpPr>
        <p:spPr>
          <a:xfrm>
            <a:off x="827584" y="1340768"/>
            <a:ext cx="7704856" cy="3960440"/>
          </a:xfrm>
          <a:prstGeom prst="rect">
            <a:avLst/>
          </a:prstGeom>
          <a:noFill/>
        </p:spPr>
        <p:txBody>
          <a:bodyPr wrap="square" rtlCol="0">
            <a:noAutofit/>
          </a:bodyPr>
          <a:lstStyle/>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How could Paul find out more about the model?</a:t>
            </a:r>
          </a:p>
          <a:p>
            <a:endParaRPr lang="en-ZA" sz="1800" dirty="0">
              <a:solidFill>
                <a:schemeClr val="bg1">
                  <a:lumMod val="50000"/>
                </a:schemeClr>
              </a:solidFill>
            </a:endParaRPr>
          </a:p>
        </p:txBody>
      </p:sp>
    </p:spTree>
    <p:extLst>
      <p:ext uri="{BB962C8B-B14F-4D97-AF65-F5344CB8AC3E}">
        <p14:creationId xmlns:p14="http://schemas.microsoft.com/office/powerpoint/2010/main" val="1691860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1">
                    <a:lumMod val="50000"/>
                  </a:schemeClr>
                </a:solidFill>
              </a:rPr>
              <a:t>IFoA Case study: Rock solid - Discussion</a:t>
            </a:r>
          </a:p>
        </p:txBody>
      </p:sp>
      <p:sp>
        <p:nvSpPr>
          <p:cNvPr id="10" name="TextBox 9"/>
          <p:cNvSpPr txBox="1"/>
          <p:nvPr/>
        </p:nvSpPr>
        <p:spPr>
          <a:xfrm>
            <a:off x="827584" y="1340768"/>
            <a:ext cx="7704856" cy="3960440"/>
          </a:xfrm>
          <a:prstGeom prst="rect">
            <a:avLst/>
          </a:prstGeom>
          <a:noFill/>
        </p:spPr>
        <p:txBody>
          <a:bodyPr wrap="square" rtlCol="0">
            <a:noAutofit/>
          </a:bodyPr>
          <a:lstStyle/>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How could Paul assure himself that the model is robust?</a:t>
            </a:r>
          </a:p>
          <a:p>
            <a:endParaRPr lang="en-ZA" sz="1800" dirty="0">
              <a:solidFill>
                <a:schemeClr val="bg1">
                  <a:lumMod val="50000"/>
                </a:schemeClr>
              </a:solidFill>
            </a:endParaRPr>
          </a:p>
        </p:txBody>
      </p:sp>
    </p:spTree>
    <p:extLst>
      <p:ext uri="{BB962C8B-B14F-4D97-AF65-F5344CB8AC3E}">
        <p14:creationId xmlns:p14="http://schemas.microsoft.com/office/powerpoint/2010/main" val="1183287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8062664" cy="782960"/>
          </a:xfrm>
        </p:spPr>
        <p:txBody>
          <a:bodyPr/>
          <a:lstStyle/>
          <a:p>
            <a:pPr algn="l" eaLnBrk="1" hangingPunct="1"/>
            <a:r>
              <a:rPr lang="en-US" sz="3200" dirty="0">
                <a:solidFill>
                  <a:schemeClr val="bg1">
                    <a:lumMod val="50000"/>
                  </a:schemeClr>
                </a:solidFill>
              </a:rPr>
              <a:t>IFoA Case study: Rock solid – Closing comment</a:t>
            </a:r>
          </a:p>
        </p:txBody>
      </p:sp>
      <p:sp>
        <p:nvSpPr>
          <p:cNvPr id="10" name="TextBox 9"/>
          <p:cNvSpPr txBox="1"/>
          <p:nvPr/>
        </p:nvSpPr>
        <p:spPr>
          <a:xfrm>
            <a:off x="827584" y="1340768"/>
            <a:ext cx="7704856" cy="3960440"/>
          </a:xfrm>
          <a:prstGeom prst="rect">
            <a:avLst/>
          </a:prstGeom>
          <a:noFill/>
        </p:spPr>
        <p:txBody>
          <a:bodyPr wrap="square" rtlCol="0">
            <a:noAutofit/>
          </a:bodyPr>
          <a:lstStyle/>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Some principles from Codes of Professional Conduct likely to be considered and relevant here include:</a:t>
            </a:r>
          </a:p>
          <a:p>
            <a:pPr marL="742950" lvl="1" indent="-285750">
              <a:spcBef>
                <a:spcPts val="600"/>
              </a:spcBef>
              <a:spcAft>
                <a:spcPts val="600"/>
              </a:spcAft>
              <a:buClr>
                <a:srgbClr val="C00000"/>
              </a:buClr>
              <a:buFont typeface="Arial" panose="020B0604020202020204" pitchFamily="34" charset="0"/>
              <a:buChar char="•"/>
            </a:pPr>
            <a:r>
              <a:rPr lang="en-ZA" sz="1800" dirty="0">
                <a:solidFill>
                  <a:schemeClr val="bg1">
                    <a:lumMod val="50000"/>
                  </a:schemeClr>
                </a:solidFill>
              </a:rPr>
              <a:t>members will show respect for others in the way they conduct themselves in their professional lives – Differences of opinion among members must be conducted objectively and with courtesy and respect.</a:t>
            </a:r>
          </a:p>
          <a:p>
            <a:pPr marL="742950" lvl="1" indent="-285750">
              <a:spcBef>
                <a:spcPts val="600"/>
              </a:spcBef>
              <a:spcAft>
                <a:spcPts val="600"/>
              </a:spcAft>
              <a:buClr>
                <a:srgbClr val="C00000"/>
              </a:buClr>
              <a:buFont typeface="Arial" panose="020B0604020202020204" pitchFamily="34" charset="0"/>
              <a:buChar char="•"/>
            </a:pPr>
            <a:r>
              <a:rPr lang="en-ZA" sz="1800" dirty="0">
                <a:solidFill>
                  <a:schemeClr val="bg1">
                    <a:lumMod val="50000"/>
                  </a:schemeClr>
                </a:solidFill>
              </a:rPr>
              <a:t>members will consider whether advice from other professionals is necessary to assure the relevance and quality of their work;</a:t>
            </a:r>
          </a:p>
          <a:p>
            <a:pPr marL="742950" lvl="1" indent="-285750">
              <a:spcBef>
                <a:spcPts val="600"/>
              </a:spcBef>
              <a:spcAft>
                <a:spcPts val="600"/>
              </a:spcAft>
              <a:buClr>
                <a:srgbClr val="C00000"/>
              </a:buClr>
              <a:buFont typeface="Arial" panose="020B0604020202020204" pitchFamily="34" charset="0"/>
              <a:buChar char="•"/>
            </a:pPr>
            <a:r>
              <a:rPr lang="en-ZA" sz="1800" dirty="0">
                <a:solidFill>
                  <a:schemeClr val="bg1">
                    <a:lumMod val="50000"/>
                  </a:schemeClr>
                </a:solidFill>
              </a:rPr>
              <a:t>members will not allow the undue influence of others to override their professional judgement;</a:t>
            </a:r>
          </a:p>
          <a:p>
            <a:pPr marL="742950" lvl="1" indent="-285750">
              <a:spcBef>
                <a:spcPts val="600"/>
              </a:spcBef>
              <a:spcAft>
                <a:spcPts val="600"/>
              </a:spcAft>
              <a:buClr>
                <a:srgbClr val="C00000"/>
              </a:buClr>
              <a:buFont typeface="Arial" panose="020B0604020202020204" pitchFamily="34" charset="0"/>
              <a:buChar char="•"/>
            </a:pPr>
            <a:r>
              <a:rPr lang="en-ZA" sz="1800" dirty="0">
                <a:solidFill>
                  <a:schemeClr val="bg1">
                    <a:lumMod val="50000"/>
                  </a:schemeClr>
                </a:solidFill>
              </a:rPr>
              <a:t>members will speak up if they believe that a course of action is unlawful, unethical or improper.</a:t>
            </a:r>
          </a:p>
          <a:p>
            <a:endParaRPr lang="en-ZA" sz="1800" dirty="0">
              <a:solidFill>
                <a:schemeClr val="bg1">
                  <a:lumMod val="50000"/>
                </a:schemeClr>
              </a:solidFill>
            </a:endParaRPr>
          </a:p>
        </p:txBody>
      </p:sp>
    </p:spTree>
    <p:extLst>
      <p:ext uri="{BB962C8B-B14F-4D97-AF65-F5344CB8AC3E}">
        <p14:creationId xmlns:p14="http://schemas.microsoft.com/office/powerpoint/2010/main" val="490984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10" name="TextBox 9"/>
          <p:cNvSpPr txBox="1"/>
          <p:nvPr/>
        </p:nvSpPr>
        <p:spPr>
          <a:xfrm>
            <a:off x="542685" y="119134"/>
            <a:ext cx="6117547" cy="2745048"/>
          </a:xfrm>
          <a:prstGeom prst="rect">
            <a:avLst/>
          </a:prstGeom>
          <a:noFill/>
        </p:spPr>
        <p:txBody>
          <a:bodyPr wrap="square" rtlCol="0">
            <a:noAutofit/>
          </a:bodyPr>
          <a:lstStyle/>
          <a:p>
            <a:pPr algn="ctr"/>
            <a:r>
              <a:rPr lang="en-ZA" sz="3600" dirty="0">
                <a:solidFill>
                  <a:srgbClr val="C00000"/>
                </a:solidFill>
                <a:latin typeface="Times New Roman" panose="02020603050405020304" pitchFamily="18" charset="0"/>
                <a:cs typeface="Times New Roman" panose="02020603050405020304" pitchFamily="18" charset="0"/>
              </a:rPr>
              <a:t>ABCD Actuaries top exec suspended as new scandal threatens to engulf the actuarial services firm</a:t>
            </a:r>
          </a:p>
          <a:p>
            <a:pPr algn="ctr"/>
            <a:r>
              <a:rPr lang="en-ZA" sz="1800" dirty="0">
                <a:solidFill>
                  <a:schemeClr val="bg1">
                    <a:lumMod val="50000"/>
                  </a:schemeClr>
                </a:solidFill>
              </a:rPr>
              <a:t>By PQR Surname, Business Times</a:t>
            </a:r>
          </a:p>
          <a:p>
            <a:pPr algn="ctr"/>
            <a:endParaRPr lang="en-ZA" sz="4400" dirty="0">
              <a:solidFill>
                <a:schemeClr val="bg1">
                  <a:lumMod val="50000"/>
                </a:schemeClr>
              </a:solidFill>
            </a:endParaRPr>
          </a:p>
        </p:txBody>
      </p:sp>
      <p:sp>
        <p:nvSpPr>
          <p:cNvPr id="5" name="TextBox 4">
            <a:extLst>
              <a:ext uri="{FF2B5EF4-FFF2-40B4-BE49-F238E27FC236}">
                <a16:creationId xmlns:a16="http://schemas.microsoft.com/office/drawing/2014/main" id="{0717032B-FA1E-4796-AF22-CEBBCEE72BC0}"/>
              </a:ext>
            </a:extLst>
          </p:cNvPr>
          <p:cNvSpPr txBox="1"/>
          <p:nvPr/>
        </p:nvSpPr>
        <p:spPr>
          <a:xfrm>
            <a:off x="542685" y="2708920"/>
            <a:ext cx="5387413" cy="3024336"/>
          </a:xfrm>
          <a:prstGeom prst="rect">
            <a:avLst/>
          </a:prstGeom>
          <a:noFill/>
        </p:spPr>
        <p:txBody>
          <a:bodyPr wrap="square" rtlCol="0">
            <a:noAutofit/>
          </a:bodyPr>
          <a:lstStyle/>
          <a:p>
            <a:pPr marL="285750" indent="-285750">
              <a:buClr>
                <a:srgbClr val="C00000"/>
              </a:buClr>
              <a:buFont typeface="Arial" panose="020B0604020202020204" pitchFamily="34" charset="0"/>
              <a:buChar char="•"/>
            </a:pPr>
            <a:r>
              <a:rPr lang="en-ZA" sz="1800" b="1" dirty="0">
                <a:solidFill>
                  <a:schemeClr val="bg1">
                    <a:lumMod val="50000"/>
                  </a:schemeClr>
                </a:solidFill>
                <a:latin typeface="Times New Roman" panose="02020603050405020304" pitchFamily="18" charset="0"/>
                <a:cs typeface="Times New Roman" panose="02020603050405020304" pitchFamily="18" charset="0"/>
              </a:rPr>
              <a:t>The current head of ABCD’s largest business unit has been suspended.</a:t>
            </a:r>
          </a:p>
          <a:p>
            <a:pPr marL="285750" indent="-285750">
              <a:buClr>
                <a:srgbClr val="C00000"/>
              </a:buClr>
              <a:buFont typeface="Arial" panose="020B0604020202020204" pitchFamily="34" charset="0"/>
              <a:buChar char="•"/>
            </a:pPr>
            <a:r>
              <a:rPr lang="en-ZA" sz="1800" b="1" dirty="0">
                <a:solidFill>
                  <a:schemeClr val="bg1">
                    <a:lumMod val="50000"/>
                  </a:schemeClr>
                </a:solidFill>
                <a:latin typeface="Times New Roman" panose="02020603050405020304" pitchFamily="18" charset="0"/>
                <a:cs typeface="Times New Roman" panose="02020603050405020304" pitchFamily="18" charset="0"/>
              </a:rPr>
              <a:t>Mr XYZ Surname was the senior actuary and partner on the account of MNO Life Assurance Company, which has been placed under curatorship.</a:t>
            </a:r>
          </a:p>
          <a:p>
            <a:pPr marL="285750" indent="-285750">
              <a:buClr>
                <a:srgbClr val="C00000"/>
              </a:buClr>
              <a:buFont typeface="Arial" panose="020B0604020202020204" pitchFamily="34" charset="0"/>
              <a:buChar char="•"/>
            </a:pPr>
            <a:r>
              <a:rPr lang="en-ZA" sz="1800" b="1" dirty="0">
                <a:solidFill>
                  <a:schemeClr val="bg1">
                    <a:lumMod val="50000"/>
                  </a:schemeClr>
                </a:solidFill>
                <a:latin typeface="Times New Roman" panose="02020603050405020304" pitchFamily="18" charset="0"/>
                <a:cs typeface="Times New Roman" panose="02020603050405020304" pitchFamily="18" charset="0"/>
              </a:rPr>
              <a:t>Some R900m of the Life Assurance Company’s reported assets of R3 billion cannot be confirmed.</a:t>
            </a:r>
          </a:p>
          <a:p>
            <a:pPr marL="285750" indent="-285750">
              <a:buClr>
                <a:srgbClr val="C00000"/>
              </a:buClr>
              <a:buFont typeface="Arial" panose="020B0604020202020204" pitchFamily="34" charset="0"/>
              <a:buChar char="•"/>
            </a:pPr>
            <a:r>
              <a:rPr lang="en-ZA" sz="1800" b="1" dirty="0">
                <a:solidFill>
                  <a:schemeClr val="bg1">
                    <a:lumMod val="50000"/>
                  </a:schemeClr>
                </a:solidFill>
                <a:latin typeface="Times New Roman" panose="02020603050405020304" pitchFamily="18" charset="0"/>
                <a:cs typeface="Times New Roman" panose="02020603050405020304" pitchFamily="18" charset="0"/>
              </a:rPr>
              <a:t>There are suspicions that the liabilities of the Life Assurance Company may also have been understated to match the under-reported assets.</a:t>
            </a:r>
          </a:p>
          <a:p>
            <a:endParaRPr lang="en-ZA" sz="1800" b="1" dirty="0">
              <a:solidFill>
                <a:schemeClr val="bg1">
                  <a:lumMod val="50000"/>
                </a:schemeClr>
              </a:solidFill>
            </a:endParaRPr>
          </a:p>
        </p:txBody>
      </p:sp>
      <p:sp>
        <p:nvSpPr>
          <p:cNvPr id="6" name="TextBox 5">
            <a:extLst>
              <a:ext uri="{FF2B5EF4-FFF2-40B4-BE49-F238E27FC236}">
                <a16:creationId xmlns:a16="http://schemas.microsoft.com/office/drawing/2014/main" id="{E8DBAE5C-DA64-457F-838E-92BC625F7915}"/>
              </a:ext>
            </a:extLst>
          </p:cNvPr>
          <p:cNvSpPr txBox="1"/>
          <p:nvPr/>
        </p:nvSpPr>
        <p:spPr>
          <a:xfrm>
            <a:off x="6156176" y="2713675"/>
            <a:ext cx="2761746" cy="2016224"/>
          </a:xfrm>
          <a:prstGeom prst="rect">
            <a:avLst/>
          </a:prstGeom>
          <a:noFill/>
        </p:spPr>
        <p:txBody>
          <a:bodyPr wrap="square" rtlCol="0">
            <a:noAutofit/>
          </a:bodyPr>
          <a:lstStyle/>
          <a:p>
            <a:pPr>
              <a:spcBef>
                <a:spcPts val="600"/>
              </a:spcBef>
              <a:spcAft>
                <a:spcPts val="600"/>
              </a:spcAft>
            </a:pPr>
            <a:r>
              <a:rPr lang="en-ZA" sz="1600" dirty="0">
                <a:solidFill>
                  <a:schemeClr val="bg1">
                    <a:lumMod val="50000"/>
                  </a:schemeClr>
                </a:solidFill>
                <a:latin typeface="Times New Roman" panose="02020603050405020304" pitchFamily="18" charset="0"/>
                <a:cs typeface="Times New Roman" panose="02020603050405020304" pitchFamily="18" charset="0"/>
              </a:rPr>
              <a:t>ABCD has suspended the head of its largest business unit, who was the senior actuary on the MNO Life account.</a:t>
            </a:r>
          </a:p>
          <a:p>
            <a:pPr>
              <a:spcBef>
                <a:spcPts val="600"/>
              </a:spcBef>
              <a:spcAft>
                <a:spcPts val="600"/>
              </a:spcAft>
            </a:pPr>
            <a:r>
              <a:rPr lang="en-ZA" sz="1600" dirty="0">
                <a:solidFill>
                  <a:schemeClr val="bg1">
                    <a:lumMod val="50000"/>
                  </a:schemeClr>
                </a:solidFill>
                <a:latin typeface="Times New Roman" panose="02020603050405020304" pitchFamily="18" charset="0"/>
                <a:cs typeface="Times New Roman" panose="02020603050405020304" pitchFamily="18" charset="0"/>
              </a:rPr>
              <a:t>MNO Life itself is not new to controversy, after its disastrous association with the Gunna family, who are alleged to be involved in what has come to be called “State capture”.</a:t>
            </a:r>
          </a:p>
          <a:p>
            <a:endParaRPr lang="en-ZA" sz="1800" dirty="0">
              <a:solidFill>
                <a:schemeClr val="bg1">
                  <a:lumMod val="50000"/>
                </a:schemeClr>
              </a:solidFill>
            </a:endParaRPr>
          </a:p>
        </p:txBody>
      </p:sp>
      <p:pic>
        <p:nvPicPr>
          <p:cNvPr id="7" name="Picture 6" descr="Image result for bart simpson portrait pictures to print">
            <a:extLst>
              <a:ext uri="{FF2B5EF4-FFF2-40B4-BE49-F238E27FC236}">
                <a16:creationId xmlns:a16="http://schemas.microsoft.com/office/drawing/2014/main" id="{CF43C4E3-BF5F-4E44-A51E-902F67BA5F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0232" y="332656"/>
            <a:ext cx="2257690" cy="2198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7189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1935088"/>
          </a:xfrm>
        </p:spPr>
        <p:txBody>
          <a:bodyPr/>
          <a:lstStyle/>
          <a:p>
            <a:pPr algn="l" eaLnBrk="1" hangingPunct="1"/>
            <a:r>
              <a:rPr lang="en-ZA" sz="3200" dirty="0">
                <a:solidFill>
                  <a:schemeClr val="bg1">
                    <a:lumMod val="50000"/>
                  </a:schemeClr>
                </a:solidFill>
              </a:rPr>
              <a:t>Case study 2: Ethics and Professionalism issues raised by recent events involving professionals and professional firms in South Africa - Discussion</a:t>
            </a:r>
            <a:endParaRPr lang="en-US" sz="3200" dirty="0">
              <a:solidFill>
                <a:schemeClr val="bg1">
                  <a:lumMod val="50000"/>
                </a:schemeClr>
              </a:solidFill>
            </a:endParaRPr>
          </a:p>
        </p:txBody>
      </p:sp>
      <p:sp>
        <p:nvSpPr>
          <p:cNvPr id="10" name="TextBox 9"/>
          <p:cNvSpPr txBox="1"/>
          <p:nvPr/>
        </p:nvSpPr>
        <p:spPr>
          <a:xfrm>
            <a:off x="827584" y="2420888"/>
            <a:ext cx="7704856" cy="2880320"/>
          </a:xfrm>
          <a:prstGeom prst="rect">
            <a:avLst/>
          </a:prstGeom>
          <a:noFill/>
        </p:spPr>
        <p:txBody>
          <a:bodyPr wrap="square" rtlCol="0">
            <a:noAutofit/>
          </a:bodyPr>
          <a:lstStyle/>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What Professionalism and ethical questions that have been raised in South Africa in recent months and years?</a:t>
            </a:r>
          </a:p>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What do you think could have gone wrong, if any?</a:t>
            </a:r>
          </a:p>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What can the Actuarial Profession do to ensure the profession does suffer reputational damage?</a:t>
            </a:r>
          </a:p>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Is adherence to the Code of Professional Conduct enough?</a:t>
            </a:r>
          </a:p>
          <a:p>
            <a:endParaRPr lang="en-ZA" sz="1800" dirty="0">
              <a:solidFill>
                <a:schemeClr val="bg1">
                  <a:lumMod val="50000"/>
                </a:schemeClr>
              </a:solidFill>
            </a:endParaRPr>
          </a:p>
        </p:txBody>
      </p:sp>
    </p:spTree>
    <p:extLst>
      <p:ext uri="{BB962C8B-B14F-4D97-AF65-F5344CB8AC3E}">
        <p14:creationId xmlns:p14="http://schemas.microsoft.com/office/powerpoint/2010/main" val="3315241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ZA" sz="3200" dirty="0">
                <a:solidFill>
                  <a:schemeClr val="bg1">
                    <a:lumMod val="50000"/>
                  </a:schemeClr>
                </a:solidFill>
              </a:rPr>
              <a:t>Learnings from discussions of the day</a:t>
            </a:r>
            <a:endParaRPr lang="en-US" sz="3200" dirty="0">
              <a:solidFill>
                <a:schemeClr val="bg1">
                  <a:lumMod val="50000"/>
                </a:schemeClr>
              </a:solidFill>
            </a:endParaRPr>
          </a:p>
        </p:txBody>
      </p:sp>
      <p:sp>
        <p:nvSpPr>
          <p:cNvPr id="10" name="TextBox 9"/>
          <p:cNvSpPr txBox="1"/>
          <p:nvPr/>
        </p:nvSpPr>
        <p:spPr>
          <a:xfrm>
            <a:off x="827584" y="1340768"/>
            <a:ext cx="7704856" cy="3960440"/>
          </a:xfrm>
          <a:prstGeom prst="rect">
            <a:avLst/>
          </a:prstGeom>
          <a:noFill/>
        </p:spPr>
        <p:txBody>
          <a:bodyPr wrap="square" rtlCol="0">
            <a:noAutofit/>
          </a:bodyPr>
          <a:lstStyle/>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What thoughts or insights did you have today about ethics and professionalism that you’re happy to share and assist the rest of us?</a:t>
            </a:r>
          </a:p>
          <a:p>
            <a:endParaRPr lang="en-ZA" sz="1800" dirty="0">
              <a:solidFill>
                <a:schemeClr val="bg1">
                  <a:lumMod val="50000"/>
                </a:schemeClr>
              </a:solidFill>
            </a:endParaRPr>
          </a:p>
        </p:txBody>
      </p:sp>
    </p:spTree>
    <p:extLst>
      <p:ext uri="{BB962C8B-B14F-4D97-AF65-F5344CB8AC3E}">
        <p14:creationId xmlns:p14="http://schemas.microsoft.com/office/powerpoint/2010/main" val="3084388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375" y="0"/>
            <a:ext cx="3857625" cy="5733256"/>
          </a:xfrm>
          <a:prstGeom prst="rect">
            <a:avLst/>
          </a:prstGeom>
        </p:spPr>
      </p:pic>
      <p:sp>
        <p:nvSpPr>
          <p:cNvPr id="3074" name="Rectangle 2"/>
          <p:cNvSpPr>
            <a:spLocks noGrp="1" noChangeArrowheads="1"/>
          </p:cNvSpPr>
          <p:nvPr>
            <p:ph type="title"/>
          </p:nvPr>
        </p:nvSpPr>
        <p:spPr>
          <a:xfrm>
            <a:off x="685800" y="341784"/>
            <a:ext cx="7772400" cy="782960"/>
          </a:xfrm>
        </p:spPr>
        <p:txBody>
          <a:bodyPr/>
          <a:lstStyle/>
          <a:p>
            <a:pPr algn="l" eaLnBrk="1" hangingPunct="1"/>
            <a:r>
              <a:rPr lang="en-ZA" sz="3200" dirty="0">
                <a:solidFill>
                  <a:schemeClr val="bg1">
                    <a:lumMod val="50000"/>
                  </a:schemeClr>
                </a:solidFill>
              </a:rPr>
              <a:t>Closure of the discussion</a:t>
            </a:r>
            <a:endParaRPr lang="en-US" sz="3200" dirty="0">
              <a:solidFill>
                <a:schemeClr val="bg1">
                  <a:lumMod val="50000"/>
                </a:schemeClr>
              </a:solidFill>
            </a:endParaRPr>
          </a:p>
        </p:txBody>
      </p:sp>
      <p:sp>
        <p:nvSpPr>
          <p:cNvPr id="10" name="TextBox 9"/>
          <p:cNvSpPr txBox="1"/>
          <p:nvPr/>
        </p:nvSpPr>
        <p:spPr>
          <a:xfrm>
            <a:off x="827584" y="1340768"/>
            <a:ext cx="7704856" cy="3960440"/>
          </a:xfrm>
          <a:prstGeom prst="rect">
            <a:avLst/>
          </a:prstGeom>
          <a:noFill/>
        </p:spPr>
        <p:txBody>
          <a:bodyPr wrap="square" rtlCol="0">
            <a:noAutofit/>
          </a:bodyPr>
          <a:lstStyle/>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Professionalism is what characterizes a profession and its members</a:t>
            </a:r>
          </a:p>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Ethical behaviour is an integral part of professionalism</a:t>
            </a:r>
          </a:p>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The ASSA Code of Professional Conduct covers the detail, and members should comply</a:t>
            </a:r>
          </a:p>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There are simple tests that may be used to test if actions are ethical</a:t>
            </a:r>
          </a:p>
          <a:p>
            <a:pPr marL="285750" indent="-285750">
              <a:spcBef>
                <a:spcPts val="600"/>
              </a:spcBef>
              <a:spcAft>
                <a:spcPts val="600"/>
              </a:spcAft>
              <a:buClr>
                <a:srgbClr val="C00000"/>
              </a:buClr>
              <a:buFont typeface="Courier New" panose="02070309020205020404" pitchFamily="49" charset="0"/>
              <a:buChar char="o"/>
            </a:pPr>
            <a:r>
              <a:rPr lang="en-ZA" sz="1800" dirty="0">
                <a:solidFill>
                  <a:schemeClr val="bg1">
                    <a:lumMod val="50000"/>
                  </a:schemeClr>
                </a:solidFill>
              </a:rPr>
              <a:t>Recent events involving professionals are enough reason for the profession to encourage members to look closer at ethical behaviour and Conduct within the profession. </a:t>
            </a:r>
          </a:p>
          <a:p>
            <a:endParaRPr lang="en-ZA" sz="1800" dirty="0">
              <a:solidFill>
                <a:schemeClr val="bg1">
                  <a:lumMod val="50000"/>
                </a:schemeClr>
              </a:solidFill>
            </a:endParaRPr>
          </a:p>
        </p:txBody>
      </p:sp>
    </p:spTree>
    <p:extLst>
      <p:ext uri="{BB962C8B-B14F-4D97-AF65-F5344CB8AC3E}">
        <p14:creationId xmlns:p14="http://schemas.microsoft.com/office/powerpoint/2010/main" val="1115932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6" descr="ASSA PTT-03-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392"/>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835696" y="4437112"/>
            <a:ext cx="5616624" cy="461665"/>
          </a:xfrm>
          <a:prstGeom prst="rect">
            <a:avLst/>
          </a:prstGeom>
          <a:noFill/>
        </p:spPr>
        <p:txBody>
          <a:bodyPr wrap="square" rtlCol="0">
            <a:spAutoFit/>
          </a:bodyPr>
          <a:lstStyle/>
          <a:p>
            <a:pPr algn="ctr"/>
            <a:r>
              <a:rPr lang="en-US" dirty="0">
                <a:solidFill>
                  <a:schemeClr val="bg1"/>
                </a:solidFill>
              </a:rPr>
              <a:t>THANK YOU</a:t>
            </a:r>
          </a:p>
        </p:txBody>
      </p:sp>
    </p:spTree>
    <p:extLst>
      <p:ext uri="{BB962C8B-B14F-4D97-AF65-F5344CB8AC3E}">
        <p14:creationId xmlns:p14="http://schemas.microsoft.com/office/powerpoint/2010/main" val="2882205763"/>
      </p:ext>
    </p:extLst>
  </p:cSld>
  <p:clrMapOvr>
    <a:masterClrMapping/>
  </p:clrMapOvr>
</p:sld>
</file>

<file path=ppt/theme/theme1.xml><?xml version="1.0" encoding="utf-8"?>
<a:theme xmlns:a="http://schemas.openxmlformats.org/drawingml/2006/main" name="Blank Presentation">
  <a:themeElements>
    <a:clrScheme name="Custom 13">
      <a:dk1>
        <a:srgbClr val="000000"/>
      </a:dk1>
      <a:lt1>
        <a:srgbClr val="FFFFFF"/>
      </a:lt1>
      <a:dk2>
        <a:srgbClr val="000000"/>
      </a:dk2>
      <a:lt2>
        <a:srgbClr val="7F7F7F"/>
      </a:lt2>
      <a:accent1>
        <a:srgbClr val="C00000"/>
      </a:accent1>
      <a:accent2>
        <a:srgbClr val="808080"/>
      </a:accent2>
      <a:accent3>
        <a:srgbClr val="FF7111"/>
      </a:accent3>
      <a:accent4>
        <a:srgbClr val="000000"/>
      </a:accent4>
      <a:accent5>
        <a:srgbClr val="00759E"/>
      </a:accent5>
      <a:accent6>
        <a:srgbClr val="B2B2B2"/>
      </a:accent6>
      <a:hlink>
        <a:srgbClr val="FFBFBF"/>
      </a:hlink>
      <a:folHlink>
        <a:srgbClr val="99CC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TM03090434[[fn=Wood Type]]</Template>
  <TotalTime>5379</TotalTime>
  <Words>1405</Words>
  <Application>Microsoft Office PowerPoint</Application>
  <PresentationFormat>On-screen Show (4:3)</PresentationFormat>
  <Paragraphs>137</Paragraphs>
  <Slides>22</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ＭＳ Ｐゴシック</vt:lpstr>
      <vt:lpstr>Arial</vt:lpstr>
      <vt:lpstr>Calibri</vt:lpstr>
      <vt:lpstr>Courier New</vt:lpstr>
      <vt:lpstr>Times New Roman</vt:lpstr>
      <vt:lpstr>Blank Presentation</vt:lpstr>
      <vt:lpstr>PowerPoint Presentation</vt:lpstr>
      <vt:lpstr>Background to the discussions</vt:lpstr>
      <vt:lpstr>Agenda</vt:lpstr>
      <vt:lpstr>Professionalism</vt:lpstr>
      <vt:lpstr>Ethical Behavior and Professional Conduct</vt:lpstr>
      <vt:lpstr>Ethical Behavior</vt:lpstr>
      <vt:lpstr>Ethical Behavior</vt:lpstr>
      <vt:lpstr>Tests: Is it ethical?</vt:lpstr>
      <vt:lpstr>Tests: Is it ethical? - Additional</vt:lpstr>
      <vt:lpstr>IFoA Case study: Rock solid - Introduction</vt:lpstr>
      <vt:lpstr>IFoA Case study: Rock solid - Video</vt:lpstr>
      <vt:lpstr>IFoA Case study: Rock solid - Discussion</vt:lpstr>
      <vt:lpstr>IFoA Case study: Rock solid - Discussion</vt:lpstr>
      <vt:lpstr>IFoA Case study: Rock solid - Discussion</vt:lpstr>
      <vt:lpstr>IFoA Case study: Rock solid - Discussion</vt:lpstr>
      <vt:lpstr>IFoA Case study: Rock solid - Discussion</vt:lpstr>
      <vt:lpstr>IFoA Case study: Rock solid – Closing comment</vt:lpstr>
      <vt:lpstr>PowerPoint Presentation</vt:lpstr>
      <vt:lpstr>Case study 2: Ethics and Professionalism issues raised by recent events involving professionals and professional firms in South Africa - Discussion</vt:lpstr>
      <vt:lpstr>Learnings from discussions of the day</vt:lpstr>
      <vt:lpstr>Closure of the discussion</vt:lpstr>
      <vt:lpstr>PowerPoint Presentation</vt:lpstr>
    </vt:vector>
  </TitlesOfParts>
  <Company>Francois Rey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Francois Rey</dc:creator>
  <cp:lastModifiedBy>Niel Fourie</cp:lastModifiedBy>
  <cp:revision>304</cp:revision>
  <dcterms:created xsi:type="dcterms:W3CDTF">2010-02-24T10:45:37Z</dcterms:created>
  <dcterms:modified xsi:type="dcterms:W3CDTF">2018-08-05T14:38:03Z</dcterms:modified>
</cp:coreProperties>
</file>