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app.xml" ContentType="application/vnd.openxmlformats-officedocument.extended-properties+xml"/>
  <Override PartName="/ppt/tags/tag16.xml" ContentType="application/vnd.openxmlformats-officedocument.presentationml.tags+xml"/>
  <Override PartName="/ppt/tags/tag8.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1.xml" ContentType="application/vnd.openxmlformats-officedocument.presentationml.tags+xml"/>
  <Override PartName="/docProps/custom.xml" ContentType="application/vnd.openxmlformats-officedocument.custom-properties+xml"/>
  <Override PartName="/docProps/core.xml" ContentType="application/vnd.openxmlformats-package.core-properties+xml"/>
  <Override PartName="/ppt/tags/tag2.xml" ContentType="application/vnd.openxmlformats-officedocument.presentationml.tags+xml"/>
  <Override PartName="/ppt/tags/tag10.xml" ContentType="application/vnd.openxmlformats-officedocument.presentationml.tags+xml"/>
  <Override PartName="/ppt/tags/tag9.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4"/>
  </p:notesMasterIdLst>
  <p:sldIdLst>
    <p:sldId id="256" r:id="rId2"/>
    <p:sldId id="334" r:id="rId3"/>
    <p:sldId id="373" r:id="rId4"/>
    <p:sldId id="337" r:id="rId5"/>
    <p:sldId id="375" r:id="rId6"/>
    <p:sldId id="378" r:id="rId7"/>
    <p:sldId id="377" r:id="rId8"/>
    <p:sldId id="379" r:id="rId9"/>
    <p:sldId id="374" r:id="rId10"/>
    <p:sldId id="380" r:id="rId11"/>
    <p:sldId id="382" r:id="rId12"/>
    <p:sldId id="383" r:id="rId1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5pPr>
    <a:lvl6pPr marL="2286000" algn="l" defTabSz="914400" rtl="0" eaLnBrk="1" latinLnBrk="0" hangingPunct="1">
      <a:defRPr sz="2400" kern="1200">
        <a:solidFill>
          <a:schemeClr val="tx1"/>
        </a:solidFill>
        <a:latin typeface="Arial" charset="0"/>
        <a:ea typeface="ＭＳ Ｐゴシック" pitchFamily="1" charset="-128"/>
        <a:cs typeface="+mn-cs"/>
      </a:defRPr>
    </a:lvl6pPr>
    <a:lvl7pPr marL="2743200" algn="l" defTabSz="914400" rtl="0" eaLnBrk="1" latinLnBrk="0" hangingPunct="1">
      <a:defRPr sz="2400" kern="1200">
        <a:solidFill>
          <a:schemeClr val="tx1"/>
        </a:solidFill>
        <a:latin typeface="Arial" charset="0"/>
        <a:ea typeface="ＭＳ Ｐゴシック" pitchFamily="1" charset="-128"/>
        <a:cs typeface="+mn-cs"/>
      </a:defRPr>
    </a:lvl7pPr>
    <a:lvl8pPr marL="3200400" algn="l" defTabSz="914400" rtl="0" eaLnBrk="1" latinLnBrk="0" hangingPunct="1">
      <a:defRPr sz="2400" kern="1200">
        <a:solidFill>
          <a:schemeClr val="tx1"/>
        </a:solidFill>
        <a:latin typeface="Arial" charset="0"/>
        <a:ea typeface="ＭＳ Ｐゴシック" pitchFamily="1" charset="-128"/>
        <a:cs typeface="+mn-cs"/>
      </a:defRPr>
    </a:lvl8pPr>
    <a:lvl9pPr marL="3657600" algn="l" defTabSz="914400" rtl="0" eaLnBrk="1" latinLnBrk="0" hangingPunct="1">
      <a:defRPr sz="2400" kern="1200">
        <a:solidFill>
          <a:schemeClr val="tx1"/>
        </a:solidFill>
        <a:latin typeface="Arial" charset="0"/>
        <a:ea typeface="ＭＳ Ｐゴシック" pitchFamily="1"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FF6600"/>
    <a:srgbClr val="DE5A00"/>
    <a:srgbClr val="000000"/>
    <a:srgbClr val="CF7C03"/>
    <a:srgbClr val="C00000"/>
    <a:srgbClr val="00C478"/>
    <a:srgbClr val="00C450"/>
    <a:srgbClr val="00C4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86" autoAdjust="0"/>
    <p:restoredTop sz="95468" autoAdjust="0"/>
  </p:normalViewPr>
  <p:slideViewPr>
    <p:cSldViewPr>
      <p:cViewPr varScale="1">
        <p:scale>
          <a:sx n="111" d="100"/>
          <a:sy n="111" d="100"/>
        </p:scale>
        <p:origin x="1812" y="108"/>
      </p:cViewPr>
      <p:guideLst>
        <p:guide orient="horz" pos="2160"/>
        <p:guide pos="2880"/>
      </p:guideLst>
    </p:cSldViewPr>
  </p:slideViewPr>
  <p:outlineViewPr>
    <p:cViewPr>
      <p:scale>
        <a:sx n="33" d="100"/>
        <a:sy n="33" d="100"/>
      </p:scale>
      <p:origin x="0" y="3634"/>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ZA"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1D9947E-897F-4102-B1E4-8D31B8AAFF31}" type="datetimeFigureOut">
              <a:rPr lang="en-ZA"/>
              <a:pPr>
                <a:defRPr/>
              </a:pPr>
              <a:t>2025/07/30</a:t>
            </a:fld>
            <a:endParaRPr lang="en-ZA"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ZA"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ZA"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ZA"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08EE7EA-DCE3-4C00-B192-074613195793}" type="slidenum">
              <a:rPr lang="en-ZA"/>
              <a:pPr>
                <a:defRPr/>
              </a:pPr>
              <a:t>‹#›</a:t>
            </a:fld>
            <a:endParaRPr lang="en-ZA" dirty="0"/>
          </a:p>
        </p:txBody>
      </p:sp>
    </p:spTree>
    <p:extLst>
      <p:ext uri="{BB962C8B-B14F-4D97-AF65-F5344CB8AC3E}">
        <p14:creationId xmlns:p14="http://schemas.microsoft.com/office/powerpoint/2010/main" val="2667545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this</a:t>
            </a:r>
            <a:r>
              <a:rPr lang="en-US" baseline="0" dirty="0"/>
              <a:t> short introductions to Moodle.  The objective of this presentation is to provide every student with a short but helpful overview of Moodle as well as to share some tips and tools on how to use Moodle and avoid unnecessary frustrations. Lastly we will provide some information on where to find additional help when you get stuck in Moodle!</a:t>
            </a:r>
          </a:p>
          <a:p>
            <a:endParaRPr lang="en-US" baseline="0" dirty="0"/>
          </a:p>
          <a:p>
            <a:r>
              <a:rPr lang="en-US" baseline="0" dirty="0"/>
              <a:t>This presentation will cover – What is Moodle?; How to log-on to Moodle; Moodle courses and structure and navigation in Moodle as well a short overview of some key Moodle functions that you may encounter in the course of your studies.</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a:t>
            </a:fld>
            <a:endParaRPr lang="en-ZA" dirty="0"/>
          </a:p>
        </p:txBody>
      </p:sp>
    </p:spTree>
    <p:extLst>
      <p:ext uri="{BB962C8B-B14F-4D97-AF65-F5344CB8AC3E}">
        <p14:creationId xmlns:p14="http://schemas.microsoft.com/office/powerpoint/2010/main" val="3856757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3</a:t>
            </a:fld>
            <a:endParaRPr lang="en-ZA" dirty="0"/>
          </a:p>
        </p:txBody>
      </p:sp>
    </p:spTree>
    <p:extLst>
      <p:ext uri="{BB962C8B-B14F-4D97-AF65-F5344CB8AC3E}">
        <p14:creationId xmlns:p14="http://schemas.microsoft.com/office/powerpoint/2010/main" val="34436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4</a:t>
            </a:fld>
            <a:endParaRPr lang="en-ZA" dirty="0"/>
          </a:p>
        </p:txBody>
      </p:sp>
    </p:spTree>
    <p:extLst>
      <p:ext uri="{BB962C8B-B14F-4D97-AF65-F5344CB8AC3E}">
        <p14:creationId xmlns:p14="http://schemas.microsoft.com/office/powerpoint/2010/main" val="2139156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Moodle log-on:</a:t>
            </a:r>
          </a:p>
          <a:p>
            <a:r>
              <a:rPr lang="en-US" dirty="0"/>
              <a:t>Use this website address to access the Moodle site.   It might be a good idea to create this</a:t>
            </a:r>
            <a:r>
              <a:rPr lang="en-US" baseline="0" dirty="0"/>
              <a:t> link as a favorite or shortcut in your internet browser for easy access to Moodle every time.</a:t>
            </a:r>
          </a:p>
          <a:p>
            <a:pPr marL="228600" indent="-228600">
              <a:buAutoNum type="arabicPeriod"/>
            </a:pPr>
            <a:r>
              <a:rPr lang="en-US" baseline="0" dirty="0"/>
              <a:t>Moodle is a secure system where all user activities can be tracked.   You will receive username and default password information from the society via email once you’ve successfully registered for a course.  Use this information to log-on to Moodle for the 1</a:t>
            </a:r>
            <a:r>
              <a:rPr lang="en-US" baseline="30000" dirty="0"/>
              <a:t>st</a:t>
            </a:r>
            <a:r>
              <a:rPr lang="en-US" baseline="0" dirty="0"/>
              <a:t> time.</a:t>
            </a:r>
          </a:p>
          <a:p>
            <a:pPr marL="228600" indent="-228600">
              <a:buAutoNum type="arabicPeriod"/>
            </a:pPr>
            <a:r>
              <a:rPr lang="en-US" baseline="0" dirty="0"/>
              <a:t>After your 1</a:t>
            </a:r>
            <a:r>
              <a:rPr lang="en-US" baseline="30000" dirty="0"/>
              <a:t>st</a:t>
            </a:r>
            <a:r>
              <a:rPr lang="en-US" baseline="0" dirty="0"/>
              <a:t> log-on the system will ask you to change your password to ensure that only you can access your account.   </a:t>
            </a:r>
          </a:p>
          <a:p>
            <a:pPr marL="228600" indent="-228600">
              <a:buAutoNum type="arabicPeriod"/>
            </a:pPr>
            <a:r>
              <a:rPr lang="en-US" baseline="0" dirty="0"/>
              <a:t>This new password must adhere to the following conditions:</a:t>
            </a:r>
          </a:p>
          <a:p>
            <a:pPr marL="685800" lvl="1" indent="-228600">
              <a:buFont typeface="Arial" panose="020B0604020202020204" pitchFamily="34" charset="0"/>
              <a:buChar char="•"/>
            </a:pPr>
            <a:r>
              <a:rPr lang="en-US" baseline="0" dirty="0"/>
              <a:t>It must be at least 8 characters long</a:t>
            </a:r>
          </a:p>
          <a:p>
            <a:pPr marL="685800" lvl="1" indent="-228600">
              <a:buFont typeface="Arial" panose="020B0604020202020204" pitchFamily="34" charset="0"/>
              <a:buChar char="•"/>
            </a:pPr>
            <a:r>
              <a:rPr lang="en-US" baseline="0" dirty="0"/>
              <a:t>It must contain at least 1 uppercase letter</a:t>
            </a:r>
          </a:p>
          <a:p>
            <a:pPr marL="685800" lvl="1" indent="-228600">
              <a:buFont typeface="Arial" panose="020B0604020202020204" pitchFamily="34" charset="0"/>
              <a:buChar char="•"/>
            </a:pPr>
            <a:r>
              <a:rPr lang="en-US" baseline="0" dirty="0"/>
              <a:t>It must contain at least 1 special character like a question mark or hash sign etc.</a:t>
            </a:r>
          </a:p>
          <a:p>
            <a:pPr marL="457200" lvl="1" indent="0">
              <a:buFont typeface="Arial" panose="020B0604020202020204" pitchFamily="34" charset="0"/>
              <a:buNone/>
            </a:pPr>
            <a:r>
              <a:rPr lang="en-US" baseline="0" dirty="0"/>
              <a:t>Only passwords meeting these conditions will be accepted by the system.</a:t>
            </a:r>
          </a:p>
          <a:p>
            <a:pPr marL="0" lvl="0" indent="0">
              <a:buFont typeface="Arial" panose="020B0604020202020204" pitchFamily="34" charset="0"/>
              <a:buNone/>
            </a:pPr>
            <a:r>
              <a:rPr lang="en-US" baseline="0" dirty="0"/>
              <a:t>4. Tip – tick the “remember username” box on the login screen for the system to remember your username and password details for easy access every time.</a:t>
            </a:r>
          </a:p>
          <a:p>
            <a:pPr marL="0" lvl="0" indent="0">
              <a:buFont typeface="Arial" panose="020B0604020202020204" pitchFamily="34" charset="0"/>
              <a:buNone/>
            </a:pPr>
            <a:endParaRPr lang="en-US" baseline="0" dirty="0"/>
          </a:p>
          <a:p>
            <a:pPr marL="0" lvl="0" indent="0">
              <a:buFont typeface="Arial" panose="020B0604020202020204" pitchFamily="34" charset="0"/>
              <a:buNone/>
            </a:pPr>
            <a:r>
              <a:rPr lang="en-US" baseline="0" dirty="0"/>
              <a:t>If you register for additional courses you will still use the same username and password to access all your courses in Moodle.</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5</a:t>
            </a:fld>
            <a:endParaRPr lang="en-ZA" dirty="0"/>
          </a:p>
        </p:txBody>
      </p:sp>
    </p:spTree>
    <p:extLst>
      <p:ext uri="{BB962C8B-B14F-4D97-AF65-F5344CB8AC3E}">
        <p14:creationId xmlns:p14="http://schemas.microsoft.com/office/powerpoint/2010/main" val="473093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Moodle log-on:</a:t>
            </a:r>
          </a:p>
          <a:p>
            <a:r>
              <a:rPr lang="en-US" dirty="0"/>
              <a:t>Use this website address to access the Moodle site.   It might be a good idea to create this</a:t>
            </a:r>
            <a:r>
              <a:rPr lang="en-US" baseline="0" dirty="0"/>
              <a:t> link as a favorite or shortcut in your internet browser for easy access to Moodle every time.</a:t>
            </a:r>
          </a:p>
          <a:p>
            <a:pPr marL="228600" indent="-228600">
              <a:buAutoNum type="arabicPeriod"/>
            </a:pPr>
            <a:r>
              <a:rPr lang="en-US" baseline="0" dirty="0"/>
              <a:t>Moodle is a secure system where all user activities can be tracked.   You will receive username and default password information from the society via email once you’ve successfully registered for a course.  Use this information to log-on to Moodle for the 1</a:t>
            </a:r>
            <a:r>
              <a:rPr lang="en-US" baseline="30000" dirty="0"/>
              <a:t>st</a:t>
            </a:r>
            <a:r>
              <a:rPr lang="en-US" baseline="0" dirty="0"/>
              <a:t> time.</a:t>
            </a:r>
          </a:p>
          <a:p>
            <a:pPr marL="228600" indent="-228600">
              <a:buAutoNum type="arabicPeriod"/>
            </a:pPr>
            <a:r>
              <a:rPr lang="en-US" baseline="0" dirty="0"/>
              <a:t>After your 1</a:t>
            </a:r>
            <a:r>
              <a:rPr lang="en-US" baseline="30000" dirty="0"/>
              <a:t>st</a:t>
            </a:r>
            <a:r>
              <a:rPr lang="en-US" baseline="0" dirty="0"/>
              <a:t> log-on the system will ask you to change your password to ensure that only you can access your account.   </a:t>
            </a:r>
          </a:p>
          <a:p>
            <a:pPr marL="228600" indent="-228600">
              <a:buAutoNum type="arabicPeriod"/>
            </a:pPr>
            <a:r>
              <a:rPr lang="en-US" baseline="0" dirty="0"/>
              <a:t>This new password must adhere to the following conditions:</a:t>
            </a:r>
          </a:p>
          <a:p>
            <a:pPr marL="685800" lvl="1" indent="-228600">
              <a:buFont typeface="Arial" panose="020B0604020202020204" pitchFamily="34" charset="0"/>
              <a:buChar char="•"/>
            </a:pPr>
            <a:r>
              <a:rPr lang="en-US" baseline="0" dirty="0"/>
              <a:t>It must be at least 8 characters long</a:t>
            </a:r>
          </a:p>
          <a:p>
            <a:pPr marL="685800" lvl="1" indent="-228600">
              <a:buFont typeface="Arial" panose="020B0604020202020204" pitchFamily="34" charset="0"/>
              <a:buChar char="•"/>
            </a:pPr>
            <a:r>
              <a:rPr lang="en-US" baseline="0" dirty="0"/>
              <a:t>It must contain at least 1 uppercase letter</a:t>
            </a:r>
          </a:p>
          <a:p>
            <a:pPr marL="685800" lvl="1" indent="-228600">
              <a:buFont typeface="Arial" panose="020B0604020202020204" pitchFamily="34" charset="0"/>
              <a:buChar char="•"/>
            </a:pPr>
            <a:r>
              <a:rPr lang="en-US" baseline="0" dirty="0"/>
              <a:t>It must contain at least 1 special character like a question mark or hash sign etc.</a:t>
            </a:r>
          </a:p>
          <a:p>
            <a:pPr marL="457200" lvl="1" indent="0">
              <a:buFont typeface="Arial" panose="020B0604020202020204" pitchFamily="34" charset="0"/>
              <a:buNone/>
            </a:pPr>
            <a:r>
              <a:rPr lang="en-US" baseline="0" dirty="0"/>
              <a:t>Only passwords meeting these conditions will be accepted by the system.</a:t>
            </a:r>
          </a:p>
          <a:p>
            <a:pPr marL="0" lvl="0" indent="0">
              <a:buFont typeface="Arial" panose="020B0604020202020204" pitchFamily="34" charset="0"/>
              <a:buNone/>
            </a:pPr>
            <a:r>
              <a:rPr lang="en-US" baseline="0" dirty="0"/>
              <a:t>4. Tip – tick the “remember username” box on the login screen for the system to remember your username and password details for easy access every time.</a:t>
            </a:r>
          </a:p>
          <a:p>
            <a:pPr marL="0" lvl="0" indent="0">
              <a:buFont typeface="Arial" panose="020B0604020202020204" pitchFamily="34" charset="0"/>
              <a:buNone/>
            </a:pPr>
            <a:endParaRPr lang="en-US" baseline="0" dirty="0"/>
          </a:p>
          <a:p>
            <a:pPr marL="0" lvl="0" indent="0">
              <a:buFont typeface="Arial" panose="020B0604020202020204" pitchFamily="34" charset="0"/>
              <a:buNone/>
            </a:pPr>
            <a:r>
              <a:rPr lang="en-US" baseline="0" dirty="0"/>
              <a:t>If you register for additional courses you will still use the same username and password to access all your courses in Moodle.</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6</a:t>
            </a:fld>
            <a:endParaRPr lang="en-ZA" dirty="0"/>
          </a:p>
        </p:txBody>
      </p:sp>
    </p:spTree>
    <p:extLst>
      <p:ext uri="{BB962C8B-B14F-4D97-AF65-F5344CB8AC3E}">
        <p14:creationId xmlns:p14="http://schemas.microsoft.com/office/powerpoint/2010/main" val="563851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7</a:t>
            </a:fld>
            <a:endParaRPr lang="en-ZA" dirty="0"/>
          </a:p>
        </p:txBody>
      </p:sp>
    </p:spTree>
    <p:extLst>
      <p:ext uri="{BB962C8B-B14F-4D97-AF65-F5344CB8AC3E}">
        <p14:creationId xmlns:p14="http://schemas.microsoft.com/office/powerpoint/2010/main" val="2160392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8</a:t>
            </a:fld>
            <a:endParaRPr lang="en-ZA" dirty="0"/>
          </a:p>
        </p:txBody>
      </p:sp>
    </p:spTree>
    <p:extLst>
      <p:ext uri="{BB962C8B-B14F-4D97-AF65-F5344CB8AC3E}">
        <p14:creationId xmlns:p14="http://schemas.microsoft.com/office/powerpoint/2010/main" val="1374758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9</a:t>
            </a:fld>
            <a:endParaRPr lang="en-ZA" dirty="0"/>
          </a:p>
        </p:txBody>
      </p:sp>
    </p:spTree>
    <p:extLst>
      <p:ext uri="{BB962C8B-B14F-4D97-AF65-F5344CB8AC3E}">
        <p14:creationId xmlns:p14="http://schemas.microsoft.com/office/powerpoint/2010/main" val="2437313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10</a:t>
            </a:fld>
            <a:endParaRPr lang="en-ZA" dirty="0"/>
          </a:p>
        </p:txBody>
      </p:sp>
    </p:spTree>
    <p:extLst>
      <p:ext uri="{BB962C8B-B14F-4D97-AF65-F5344CB8AC3E}">
        <p14:creationId xmlns:p14="http://schemas.microsoft.com/office/powerpoint/2010/main" val="1904061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Moodle?</a:t>
            </a:r>
          </a:p>
          <a:p>
            <a:r>
              <a:rPr lang="en-US" dirty="0"/>
              <a:t>The Actuarial society set out to improve the way course</a:t>
            </a:r>
            <a:r>
              <a:rPr lang="en-US" baseline="0" dirty="0"/>
              <a:t> information and activities are coordinated and presented to students.  </a:t>
            </a:r>
          </a:p>
          <a:p>
            <a:pPr marL="228600" indent="-228600">
              <a:buAutoNum type="arabicPeriod"/>
            </a:pPr>
            <a:r>
              <a:rPr lang="en-US" baseline="0" dirty="0"/>
              <a:t>For this purpose the Moodle platform was selected and implemented in 2015 as ASSA’s Learning management system.</a:t>
            </a:r>
          </a:p>
          <a:p>
            <a:pPr marL="228600" indent="-228600">
              <a:buAutoNum type="arabicPeriod"/>
            </a:pPr>
            <a:r>
              <a:rPr lang="en-US" baseline="0" dirty="0"/>
              <a:t>Moodle as a Learning Management System that is web based and allow ASSA to administer and track courses online.   This platform is accessible to registered student via the web. It will be used to receive relevant course material and documentation as well as to manage submissions of assignments and other documentation for example all Work Based Learning forms and documents. The Moodle platform also allows students to collaborate and take part in other course activities such as discussion forums or the peer review of assignments.</a:t>
            </a:r>
          </a:p>
          <a:p>
            <a:pPr marL="228600" marR="0" lvl="0" indent="-228600" algn="l" defTabSz="914400" rtl="0" eaLnBrk="0" fontAlgn="base" latinLnBrk="0" hangingPunct="0">
              <a:lnSpc>
                <a:spcPct val="100000"/>
              </a:lnSpc>
              <a:spcBef>
                <a:spcPct val="30000"/>
              </a:spcBef>
              <a:spcAft>
                <a:spcPct val="0"/>
              </a:spcAft>
              <a:buClrTx/>
              <a:buSzTx/>
              <a:buFontTx/>
              <a:buAutoNum type="arabicPeriod"/>
              <a:tabLst/>
              <a:defRPr/>
            </a:pPr>
            <a:r>
              <a:rPr lang="en-ZA" sz="1200" b="0" kern="0" dirty="0">
                <a:solidFill>
                  <a:srgbClr val="000000"/>
                </a:solidFill>
                <a:latin typeface="Arial"/>
                <a:ea typeface="ＭＳ Ｐゴシック"/>
              </a:rPr>
              <a:t>Moodle has been used by the F200 Course Leaders over the last couple of years.</a:t>
            </a:r>
            <a:r>
              <a:rPr lang="en-ZA" sz="1200" b="0" kern="0" baseline="0" dirty="0">
                <a:solidFill>
                  <a:srgbClr val="000000"/>
                </a:solidFill>
                <a:latin typeface="Arial"/>
                <a:ea typeface="ＭＳ Ｐゴシック"/>
              </a:rPr>
              <a:t> </a:t>
            </a:r>
            <a:r>
              <a:rPr lang="en-ZA" sz="1200" b="0" kern="0" dirty="0">
                <a:solidFill>
                  <a:srgbClr val="000000"/>
                </a:solidFill>
                <a:latin typeface="Arial"/>
                <a:ea typeface="ＭＳ Ｐゴシック"/>
              </a:rPr>
              <a:t> In 2015 we started to implement all other courses on Moodle with a staggered roll-out plan over 3 years for all ASSA courses.</a:t>
            </a:r>
            <a:r>
              <a:rPr lang="en-ZA" sz="1200" b="0" kern="0" baseline="0" dirty="0">
                <a:solidFill>
                  <a:srgbClr val="000000"/>
                </a:solidFill>
                <a:latin typeface="Arial"/>
                <a:ea typeface="ＭＳ Ｐゴシック"/>
              </a:rPr>
              <a:t> </a:t>
            </a:r>
            <a:endParaRPr lang="en-ZA" b="0" baseline="0" dirty="0"/>
          </a:p>
          <a:p>
            <a:pPr marL="228600" indent="-228600">
              <a:buAutoNum type="arabicPeriod"/>
            </a:pPr>
            <a:r>
              <a:rPr lang="en-US" baseline="0" dirty="0"/>
              <a:t>2016 will see the full implementation of all ASSA education courses on Moodle that are not currently already active on the system.</a:t>
            </a:r>
            <a:endParaRPr lang="en-ZA" baseline="0" dirty="0"/>
          </a:p>
          <a:p>
            <a:pPr marL="228600" indent="-228600">
              <a:buAutoNum type="arabicPeriod"/>
            </a:pPr>
            <a:endParaRPr lang="en-US" baseline="0" dirty="0"/>
          </a:p>
          <a:p>
            <a:pPr marL="0" indent="0">
              <a:buNone/>
            </a:pPr>
            <a:endParaRPr lang="en-US" baseline="0" dirty="0"/>
          </a:p>
          <a:p>
            <a:pPr marL="228600" indent="-228600">
              <a:buAutoNum type="arabicPeriod"/>
            </a:pPr>
            <a:endParaRPr lang="en-US" baseline="0" dirty="0"/>
          </a:p>
          <a:p>
            <a:endParaRPr lang="en-US" baseline="0" dirty="0"/>
          </a:p>
          <a:p>
            <a:r>
              <a:rPr lang="en-US" baseline="0" dirty="0"/>
              <a:t>These and other Moodle functions will be discussed further on in this presentation.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11</a:t>
            </a:fld>
            <a:endParaRPr lang="en-ZA" dirty="0"/>
          </a:p>
        </p:txBody>
      </p:sp>
    </p:spTree>
    <p:extLst>
      <p:ext uri="{BB962C8B-B14F-4D97-AF65-F5344CB8AC3E}">
        <p14:creationId xmlns:p14="http://schemas.microsoft.com/office/powerpoint/2010/main" val="1673233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F7187E2-73A7-4F0D-AF13-1E1959219CD6}" type="slidenum">
              <a:rPr lang="en-US"/>
              <a:pPr>
                <a:defRPr/>
              </a:pPr>
              <a:t>‹#›</a:t>
            </a:fld>
            <a:endParaRPr lang="en-US" dirty="0"/>
          </a:p>
        </p:txBody>
      </p:sp>
    </p:spTree>
    <p:extLst>
      <p:ext uri="{BB962C8B-B14F-4D97-AF65-F5344CB8AC3E}">
        <p14:creationId xmlns:p14="http://schemas.microsoft.com/office/powerpoint/2010/main" val="3471804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423FF57-415F-4004-9178-180C1E74BD78}" type="slidenum">
              <a:rPr lang="en-US"/>
              <a:pPr>
                <a:defRPr/>
              </a:pPr>
              <a:t>‹#›</a:t>
            </a:fld>
            <a:endParaRPr lang="en-US" dirty="0"/>
          </a:p>
        </p:txBody>
      </p:sp>
    </p:spTree>
    <p:extLst>
      <p:ext uri="{BB962C8B-B14F-4D97-AF65-F5344CB8AC3E}">
        <p14:creationId xmlns:p14="http://schemas.microsoft.com/office/powerpoint/2010/main" val="2019192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BC4A7D1-A6F7-4CE3-9B3C-D48CF076FDA8}" type="slidenum">
              <a:rPr lang="en-US"/>
              <a:pPr>
                <a:defRPr/>
              </a:pPr>
              <a:t>‹#›</a:t>
            </a:fld>
            <a:endParaRPr lang="en-US" dirty="0"/>
          </a:p>
        </p:txBody>
      </p:sp>
    </p:spTree>
    <p:extLst>
      <p:ext uri="{BB962C8B-B14F-4D97-AF65-F5344CB8AC3E}">
        <p14:creationId xmlns:p14="http://schemas.microsoft.com/office/powerpoint/2010/main" val="3746224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B35C583-B99C-4919-BCD1-8BC589E0C1FE}" type="slidenum">
              <a:rPr lang="en-US"/>
              <a:pPr>
                <a:defRPr/>
              </a:pPr>
              <a:t>‹#›</a:t>
            </a:fld>
            <a:endParaRPr lang="en-US" dirty="0"/>
          </a:p>
        </p:txBody>
      </p:sp>
    </p:spTree>
    <p:extLst>
      <p:ext uri="{BB962C8B-B14F-4D97-AF65-F5344CB8AC3E}">
        <p14:creationId xmlns:p14="http://schemas.microsoft.com/office/powerpoint/2010/main" val="1473115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B93E77F3-FB6D-4B7D-9E54-5EF9BDA8D0AA}" type="slidenum">
              <a:rPr lang="en-US"/>
              <a:pPr>
                <a:defRPr/>
              </a:pPr>
              <a:t>‹#›</a:t>
            </a:fld>
            <a:endParaRPr lang="en-US" dirty="0"/>
          </a:p>
        </p:txBody>
      </p:sp>
    </p:spTree>
    <p:extLst>
      <p:ext uri="{BB962C8B-B14F-4D97-AF65-F5344CB8AC3E}">
        <p14:creationId xmlns:p14="http://schemas.microsoft.com/office/powerpoint/2010/main" val="4140648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AF023093-48EC-4902-B09F-7F21F9F611D6}" type="slidenum">
              <a:rPr lang="en-US"/>
              <a:pPr>
                <a:defRPr/>
              </a:pPr>
              <a:t>‹#›</a:t>
            </a:fld>
            <a:endParaRPr lang="en-US" dirty="0"/>
          </a:p>
        </p:txBody>
      </p:sp>
    </p:spTree>
    <p:extLst>
      <p:ext uri="{BB962C8B-B14F-4D97-AF65-F5344CB8AC3E}">
        <p14:creationId xmlns:p14="http://schemas.microsoft.com/office/powerpoint/2010/main" val="1115058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52CBFD13-4979-4A8F-905C-03B6822B4E89}" type="slidenum">
              <a:rPr lang="en-US"/>
              <a:pPr>
                <a:defRPr/>
              </a:pPr>
              <a:t>‹#›</a:t>
            </a:fld>
            <a:endParaRPr lang="en-US" dirty="0"/>
          </a:p>
        </p:txBody>
      </p:sp>
    </p:spTree>
    <p:extLst>
      <p:ext uri="{BB962C8B-B14F-4D97-AF65-F5344CB8AC3E}">
        <p14:creationId xmlns:p14="http://schemas.microsoft.com/office/powerpoint/2010/main" val="1320802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D826E32-FA47-4B5A-8D25-BB5BE0DD93E2}" type="slidenum">
              <a:rPr lang="en-US"/>
              <a:pPr>
                <a:defRPr/>
              </a:pPr>
              <a:t>‹#›</a:t>
            </a:fld>
            <a:endParaRPr lang="en-US" dirty="0"/>
          </a:p>
        </p:txBody>
      </p:sp>
    </p:spTree>
    <p:extLst>
      <p:ext uri="{BB962C8B-B14F-4D97-AF65-F5344CB8AC3E}">
        <p14:creationId xmlns:p14="http://schemas.microsoft.com/office/powerpoint/2010/main" val="2724564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C3179E6-1D0F-4F98-85F6-FAE388ECBC40}" type="slidenum">
              <a:rPr lang="en-US"/>
              <a:pPr>
                <a:defRPr/>
              </a:pPr>
              <a:t>‹#›</a:t>
            </a:fld>
            <a:endParaRPr lang="en-US" dirty="0"/>
          </a:p>
        </p:txBody>
      </p:sp>
    </p:spTree>
    <p:extLst>
      <p:ext uri="{BB962C8B-B14F-4D97-AF65-F5344CB8AC3E}">
        <p14:creationId xmlns:p14="http://schemas.microsoft.com/office/powerpoint/2010/main" val="3957825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B2BCBF3-58E2-4B17-9800-AA541AC05A86}" type="slidenum">
              <a:rPr lang="en-US"/>
              <a:pPr>
                <a:defRPr/>
              </a:pPr>
              <a:t>‹#›</a:t>
            </a:fld>
            <a:endParaRPr lang="en-US" dirty="0"/>
          </a:p>
        </p:txBody>
      </p:sp>
    </p:spTree>
    <p:extLst>
      <p:ext uri="{BB962C8B-B14F-4D97-AF65-F5344CB8AC3E}">
        <p14:creationId xmlns:p14="http://schemas.microsoft.com/office/powerpoint/2010/main" val="4264893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2EBF61A-CA2C-444A-ACA9-6D08629EB6EB}" type="slidenum">
              <a:rPr lang="en-US"/>
              <a:pPr>
                <a:defRPr/>
              </a:pPr>
              <a:t>‹#›</a:t>
            </a:fld>
            <a:endParaRPr lang="en-US" dirty="0"/>
          </a:p>
        </p:txBody>
      </p:sp>
    </p:spTree>
    <p:extLst>
      <p:ext uri="{BB962C8B-B14F-4D97-AF65-F5344CB8AC3E}">
        <p14:creationId xmlns:p14="http://schemas.microsoft.com/office/powerpoint/2010/main" val="1893766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9" descr="ASSA PTT-0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4"/>
          <p:cNvSpPr>
            <a:spLocks noGrp="1" noChangeArrowheads="1"/>
          </p:cNvSpPr>
          <p:nvPr>
            <p:ph type="dt" sz="half" idx="2"/>
          </p:nvPr>
        </p:nvSpPr>
        <p:spPr bwMode="auto">
          <a:xfrm>
            <a:off x="685800" y="6248400"/>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algn="r">
              <a:defRPr sz="1400"/>
            </a:lvl1pPr>
          </a:lstStyle>
          <a:p>
            <a:pPr>
              <a:defRPr/>
            </a:pPr>
            <a:fld id="{D63D3EB9-90AB-4E3C-AF4F-1AE06CABCC8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pitchFamily="1" charset="-128"/>
        </a:defRPr>
      </a:lvl2pPr>
      <a:lvl3pPr algn="ctr" rtl="0" eaLnBrk="0" fontAlgn="base" hangingPunct="0">
        <a:spcBef>
          <a:spcPct val="0"/>
        </a:spcBef>
        <a:spcAft>
          <a:spcPct val="0"/>
        </a:spcAft>
        <a:defRPr sz="4400">
          <a:solidFill>
            <a:schemeClr val="tx2"/>
          </a:solidFill>
          <a:latin typeface="Arial" charset="0"/>
          <a:ea typeface="ＭＳ Ｐゴシック" pitchFamily="1" charset="-128"/>
        </a:defRPr>
      </a:lvl3pPr>
      <a:lvl4pPr algn="ctr" rtl="0" eaLnBrk="0" fontAlgn="base" hangingPunct="0">
        <a:spcBef>
          <a:spcPct val="0"/>
        </a:spcBef>
        <a:spcAft>
          <a:spcPct val="0"/>
        </a:spcAft>
        <a:defRPr sz="4400">
          <a:solidFill>
            <a:schemeClr val="tx2"/>
          </a:solidFill>
          <a:latin typeface="Arial" charset="0"/>
          <a:ea typeface="ＭＳ Ｐゴシック" pitchFamily="1" charset="-128"/>
        </a:defRPr>
      </a:lvl4pPr>
      <a:lvl5pPr algn="ctr" rtl="0" eaLnBrk="0" fontAlgn="base" hangingPunct="0">
        <a:spcBef>
          <a:spcPct val="0"/>
        </a:spcBef>
        <a:spcAft>
          <a:spcPct val="0"/>
        </a:spcAft>
        <a:defRPr sz="4400">
          <a:solidFill>
            <a:schemeClr val="tx2"/>
          </a:solidFill>
          <a:latin typeface="Arial" charset="0"/>
          <a:ea typeface="ＭＳ Ｐゴシック" pitchFamily="1" charset="-128"/>
        </a:defRPr>
      </a:lvl5pPr>
      <a:lvl6pPr marL="457200" algn="ctr" rtl="0" fontAlgn="base">
        <a:spcBef>
          <a:spcPct val="0"/>
        </a:spcBef>
        <a:spcAft>
          <a:spcPct val="0"/>
        </a:spcAft>
        <a:defRPr sz="4400">
          <a:solidFill>
            <a:schemeClr val="tx2"/>
          </a:solidFill>
          <a:latin typeface="Arial" charset="0"/>
          <a:ea typeface="ＭＳ Ｐゴシック" pitchFamily="1" charset="-128"/>
        </a:defRPr>
      </a:lvl6pPr>
      <a:lvl7pPr marL="914400" algn="ctr" rtl="0" fontAlgn="base">
        <a:spcBef>
          <a:spcPct val="0"/>
        </a:spcBef>
        <a:spcAft>
          <a:spcPct val="0"/>
        </a:spcAft>
        <a:defRPr sz="4400">
          <a:solidFill>
            <a:schemeClr val="tx2"/>
          </a:solidFill>
          <a:latin typeface="Arial" charset="0"/>
          <a:ea typeface="ＭＳ Ｐゴシック" pitchFamily="1" charset="-128"/>
        </a:defRPr>
      </a:lvl7pPr>
      <a:lvl8pPr marL="1371600" algn="ctr" rtl="0" fontAlgn="base">
        <a:spcBef>
          <a:spcPct val="0"/>
        </a:spcBef>
        <a:spcAft>
          <a:spcPct val="0"/>
        </a:spcAft>
        <a:defRPr sz="4400">
          <a:solidFill>
            <a:schemeClr val="tx2"/>
          </a:solidFill>
          <a:latin typeface="Arial" charset="0"/>
          <a:ea typeface="ＭＳ Ｐゴシック" pitchFamily="1" charset="-128"/>
        </a:defRPr>
      </a:lvl8pPr>
      <a:lvl9pPr marL="1828800" algn="ctr" rtl="0" fontAlgn="base">
        <a:spcBef>
          <a:spcPct val="0"/>
        </a:spcBef>
        <a:spcAft>
          <a:spcPct val="0"/>
        </a:spcAft>
        <a:defRPr sz="4400">
          <a:solidFill>
            <a:schemeClr val="tx2"/>
          </a:solidFill>
          <a:latin typeface="Arial" charset="0"/>
          <a:ea typeface="ＭＳ Ｐゴシック"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7.xml"/><Relationship Id="rId7"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image" Target="../media/image3.jp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13.xml"/><Relationship Id="rId7"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image" Target="../media/image3.jpg"/></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6" descr="ASSA PTT-03-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392"/>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835696" y="4437112"/>
            <a:ext cx="5616624" cy="830997"/>
          </a:xfrm>
          <a:prstGeom prst="rect">
            <a:avLst/>
          </a:prstGeom>
          <a:noFill/>
        </p:spPr>
        <p:txBody>
          <a:bodyPr wrap="square" rtlCol="0">
            <a:spAutoFit/>
          </a:bodyPr>
          <a:lstStyle/>
          <a:p>
            <a:pPr algn="ctr"/>
            <a:r>
              <a:rPr lang="en-US" dirty="0">
                <a:solidFill>
                  <a:schemeClr val="bg1"/>
                </a:solidFill>
              </a:rPr>
              <a:t>Quantifying the impact of volatility on sustainable incomes of living annuities</a:t>
            </a:r>
          </a:p>
        </p:txBody>
      </p:sp>
      <p:sp>
        <p:nvSpPr>
          <p:cNvPr id="4" name="TextBox 3"/>
          <p:cNvSpPr txBox="1"/>
          <p:nvPr/>
        </p:nvSpPr>
        <p:spPr>
          <a:xfrm>
            <a:off x="6372200" y="5517232"/>
            <a:ext cx="2483768" cy="584775"/>
          </a:xfrm>
          <a:prstGeom prst="rect">
            <a:avLst/>
          </a:prstGeom>
          <a:noFill/>
        </p:spPr>
        <p:txBody>
          <a:bodyPr wrap="square" rtlCol="0">
            <a:spAutoFit/>
          </a:bodyPr>
          <a:lstStyle/>
          <a:p>
            <a:r>
              <a:rPr lang="en-US" sz="1600" dirty="0">
                <a:solidFill>
                  <a:schemeClr val="bg1"/>
                </a:solidFill>
              </a:rPr>
              <a:t>Author: Jaco van Tonder</a:t>
            </a:r>
          </a:p>
          <a:p>
            <a:r>
              <a:rPr lang="en-US" sz="1600" dirty="0">
                <a:solidFill>
                  <a:schemeClr val="bg1"/>
                </a:solidFill>
              </a:rPr>
              <a:t>Date: August  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Content</a:t>
            </a:r>
          </a:p>
        </p:txBody>
      </p:sp>
      <p:sp>
        <p:nvSpPr>
          <p:cNvPr id="3075" name="Rectangle 3"/>
          <p:cNvSpPr>
            <a:spLocks noGrp="1" noChangeArrowheads="1"/>
          </p:cNvSpPr>
          <p:nvPr>
            <p:ph type="body" idx="1"/>
          </p:nvPr>
        </p:nvSpPr>
        <p:spPr>
          <a:xfrm>
            <a:off x="685800" y="1412776"/>
            <a:ext cx="7772400" cy="360040"/>
          </a:xfrm>
          <a:solidFill>
            <a:srgbClr val="C00000"/>
          </a:solidFill>
          <a:effectLst>
            <a:outerShdw blurRad="50800" dist="38100" dir="2700000" algn="tl" rotWithShape="0">
              <a:prstClr val="black">
                <a:alpha val="40000"/>
              </a:prstClr>
            </a:outerShdw>
          </a:effectLst>
        </p:spPr>
        <p:txBody>
          <a:bodyPr/>
          <a:lstStyle/>
          <a:p>
            <a:pPr marL="0" indent="0">
              <a:buNone/>
            </a:pPr>
            <a:r>
              <a:rPr lang="en-US" sz="1600" b="1" dirty="0">
                <a:solidFill>
                  <a:schemeClr val="bg1"/>
                </a:solidFill>
              </a:rPr>
              <a:t>Background </a:t>
            </a:r>
          </a:p>
          <a:p>
            <a:pPr marL="0" indent="0">
              <a:buNone/>
            </a:pPr>
            <a:endParaRPr lang="en-US" sz="1600" b="1" dirty="0">
              <a:solidFill>
                <a:schemeClr val="bg1"/>
              </a:solidFill>
            </a:endParaRPr>
          </a:p>
        </p:txBody>
      </p:sp>
      <p:sp>
        <p:nvSpPr>
          <p:cNvPr id="4" name="Rectangle 3"/>
          <p:cNvSpPr txBox="1">
            <a:spLocks noChangeArrowheads="1"/>
          </p:cNvSpPr>
          <p:nvPr/>
        </p:nvSpPr>
        <p:spPr bwMode="auto">
          <a:xfrm>
            <a:off x="688032" y="1902430"/>
            <a:ext cx="7772400" cy="360040"/>
          </a:xfrm>
          <a:prstGeom prst="rect">
            <a:avLst/>
          </a:prstGeom>
          <a:solidFill>
            <a:srgbClr val="C0000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Modelling living annuity behavior – model summary</a:t>
            </a:r>
          </a:p>
          <a:p>
            <a:pPr marL="0" indent="0">
              <a:buFontTx/>
              <a:buNone/>
            </a:pPr>
            <a:endParaRPr lang="en-US" sz="1600" b="1" kern="0" dirty="0">
              <a:solidFill>
                <a:schemeClr val="bg1"/>
              </a:solidFill>
            </a:endParaRPr>
          </a:p>
        </p:txBody>
      </p:sp>
      <p:sp>
        <p:nvSpPr>
          <p:cNvPr id="5" name="Rectangle 3"/>
          <p:cNvSpPr txBox="1">
            <a:spLocks noChangeArrowheads="1"/>
          </p:cNvSpPr>
          <p:nvPr/>
        </p:nvSpPr>
        <p:spPr bwMode="auto">
          <a:xfrm>
            <a:off x="683568" y="2392084"/>
            <a:ext cx="7772400" cy="360040"/>
          </a:xfrm>
          <a:prstGeom prst="rect">
            <a:avLst/>
          </a:prstGeom>
          <a:solidFill>
            <a:srgbClr val="C0000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Relationship between real return, volatility and sustainable income</a:t>
            </a:r>
          </a:p>
          <a:p>
            <a:pPr marL="0" indent="0">
              <a:buFontTx/>
              <a:buNone/>
            </a:pPr>
            <a:endParaRPr lang="en-US" sz="1600" b="1" kern="0" dirty="0">
              <a:solidFill>
                <a:schemeClr val="bg1"/>
              </a:solidFill>
            </a:endParaRPr>
          </a:p>
        </p:txBody>
      </p:sp>
      <p:sp>
        <p:nvSpPr>
          <p:cNvPr id="6" name="Rectangle 3"/>
          <p:cNvSpPr txBox="1">
            <a:spLocks noChangeArrowheads="1"/>
          </p:cNvSpPr>
          <p:nvPr/>
        </p:nvSpPr>
        <p:spPr bwMode="auto">
          <a:xfrm>
            <a:off x="697268" y="2881738"/>
            <a:ext cx="7772400" cy="360040"/>
          </a:xfrm>
          <a:prstGeom prst="rect">
            <a:avLst/>
          </a:prstGeom>
          <a:solidFill>
            <a:srgbClr val="C0000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Application of these relationships</a:t>
            </a:r>
          </a:p>
          <a:p>
            <a:pPr marL="0" indent="0">
              <a:buFontTx/>
              <a:buNone/>
            </a:pPr>
            <a:endParaRPr lang="en-US" sz="1600" b="1" kern="0" dirty="0">
              <a:solidFill>
                <a:schemeClr val="bg1"/>
              </a:solidFill>
            </a:endParaRPr>
          </a:p>
        </p:txBody>
      </p:sp>
    </p:spTree>
    <p:extLst>
      <p:ext uri="{BB962C8B-B14F-4D97-AF65-F5344CB8AC3E}">
        <p14:creationId xmlns:p14="http://schemas.microsoft.com/office/powerpoint/2010/main" val="2483577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Background</a:t>
            </a:r>
          </a:p>
        </p:txBody>
      </p:sp>
      <p:sp>
        <p:nvSpPr>
          <p:cNvPr id="5" name="Rectangle 3">
            <a:extLst>
              <a:ext uri="{FF2B5EF4-FFF2-40B4-BE49-F238E27FC236}">
                <a16:creationId xmlns:a16="http://schemas.microsoft.com/office/drawing/2014/main" id="{12122872-E64D-45D6-BA3C-BA89FECE9626}"/>
              </a:ext>
            </a:extLst>
          </p:cNvPr>
          <p:cNvSpPr txBox="1">
            <a:spLocks noChangeArrowheads="1"/>
          </p:cNvSpPr>
          <p:nvPr/>
        </p:nvSpPr>
        <p:spPr bwMode="auto">
          <a:xfrm>
            <a:off x="685800" y="1412776"/>
            <a:ext cx="7772400" cy="698248"/>
          </a:xfrm>
          <a:prstGeom prst="rect">
            <a:avLst/>
          </a:prstGeom>
          <a:solidFill>
            <a:srgbClr val="C0000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gn="ctr">
              <a:buFontTx/>
              <a:buNone/>
            </a:pPr>
            <a:r>
              <a:rPr lang="en-US" sz="2000" b="1" kern="0" dirty="0">
                <a:solidFill>
                  <a:schemeClr val="bg1"/>
                </a:solidFill>
              </a:rPr>
              <a:t>Debates focus on living annuity vs conventional annuities</a:t>
            </a:r>
            <a:endParaRPr lang="en-US" sz="1600" b="1" kern="0" dirty="0">
              <a:solidFill>
                <a:schemeClr val="bg1"/>
              </a:solidFill>
            </a:endParaRPr>
          </a:p>
        </p:txBody>
      </p:sp>
      <p:grpSp>
        <p:nvGrpSpPr>
          <p:cNvPr id="23" name="Group 22">
            <a:extLst>
              <a:ext uri="{FF2B5EF4-FFF2-40B4-BE49-F238E27FC236}">
                <a16:creationId xmlns:a16="http://schemas.microsoft.com/office/drawing/2014/main" id="{5B0FC49F-B443-4B46-AC96-2AC6C20A0E59}"/>
              </a:ext>
            </a:extLst>
          </p:cNvPr>
          <p:cNvGrpSpPr/>
          <p:nvPr/>
        </p:nvGrpSpPr>
        <p:grpSpPr>
          <a:xfrm>
            <a:off x="685800" y="2399056"/>
            <a:ext cx="7772400" cy="1433648"/>
            <a:chOff x="685800" y="1678976"/>
            <a:chExt cx="7772400" cy="1339808"/>
          </a:xfrm>
        </p:grpSpPr>
        <p:sp>
          <p:nvSpPr>
            <p:cNvPr id="6" name="Rectangle 3">
              <a:extLst>
                <a:ext uri="{FF2B5EF4-FFF2-40B4-BE49-F238E27FC236}">
                  <a16:creationId xmlns:a16="http://schemas.microsoft.com/office/drawing/2014/main" id="{7594E670-1CEC-4348-B4E2-DAD98D1F4CCF}"/>
                </a:ext>
              </a:extLst>
            </p:cNvPr>
            <p:cNvSpPr txBox="1">
              <a:spLocks noChangeArrowheads="1"/>
            </p:cNvSpPr>
            <p:nvPr/>
          </p:nvSpPr>
          <p:spPr bwMode="auto">
            <a:xfrm>
              <a:off x="685800" y="1678976"/>
              <a:ext cx="7772400" cy="597896"/>
            </a:xfrm>
            <a:prstGeom prst="rect">
              <a:avLst/>
            </a:prstGeom>
            <a:solidFill>
              <a:srgbClr val="C0000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lgn="ctr">
                <a:buFontTx/>
                <a:buNone/>
              </a:pPr>
              <a:r>
                <a:rPr lang="en-US" sz="2000" b="1" kern="0" dirty="0">
                  <a:solidFill>
                    <a:schemeClr val="bg1"/>
                  </a:solidFill>
                </a:rPr>
                <a:t>Challenges with existing living annuities</a:t>
              </a:r>
              <a:endParaRPr lang="en-US" sz="1600" b="1" kern="0" dirty="0">
                <a:solidFill>
                  <a:schemeClr val="bg1"/>
                </a:solidFill>
              </a:endParaRPr>
            </a:p>
          </p:txBody>
        </p:sp>
        <p:sp>
          <p:nvSpPr>
            <p:cNvPr id="7" name="Rectangle 3">
              <a:extLst>
                <a:ext uri="{FF2B5EF4-FFF2-40B4-BE49-F238E27FC236}">
                  <a16:creationId xmlns:a16="http://schemas.microsoft.com/office/drawing/2014/main" id="{6BEB91E8-FF7D-4D22-AF1E-5A001900633C}"/>
                </a:ext>
              </a:extLst>
            </p:cNvPr>
            <p:cNvSpPr txBox="1">
              <a:spLocks noChangeArrowheads="1"/>
            </p:cNvSpPr>
            <p:nvPr/>
          </p:nvSpPr>
          <p:spPr bwMode="auto">
            <a:xfrm>
              <a:off x="1420843" y="2658744"/>
              <a:ext cx="1797968" cy="360040"/>
            </a:xfrm>
            <a:prstGeom prst="rect">
              <a:avLst/>
            </a:prstGeom>
            <a:solidFill>
              <a:srgbClr val="C0000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Risky drawdowns</a:t>
              </a:r>
            </a:p>
          </p:txBody>
        </p:sp>
        <p:sp>
          <p:nvSpPr>
            <p:cNvPr id="8" name="Rectangle 3">
              <a:extLst>
                <a:ext uri="{FF2B5EF4-FFF2-40B4-BE49-F238E27FC236}">
                  <a16:creationId xmlns:a16="http://schemas.microsoft.com/office/drawing/2014/main" id="{83AC00D1-ED3C-4CA8-95DC-361A018F987C}"/>
                </a:ext>
              </a:extLst>
            </p:cNvPr>
            <p:cNvSpPr txBox="1">
              <a:spLocks noChangeArrowheads="1"/>
            </p:cNvSpPr>
            <p:nvPr/>
          </p:nvSpPr>
          <p:spPr bwMode="auto">
            <a:xfrm>
              <a:off x="3436571" y="2655269"/>
              <a:ext cx="2270858" cy="360040"/>
            </a:xfrm>
            <a:prstGeom prst="rect">
              <a:avLst/>
            </a:prstGeom>
            <a:solidFill>
              <a:srgbClr val="C0000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Conservative portfolios</a:t>
              </a:r>
            </a:p>
          </p:txBody>
        </p:sp>
        <p:sp>
          <p:nvSpPr>
            <p:cNvPr id="9" name="Rectangle 3">
              <a:extLst>
                <a:ext uri="{FF2B5EF4-FFF2-40B4-BE49-F238E27FC236}">
                  <a16:creationId xmlns:a16="http://schemas.microsoft.com/office/drawing/2014/main" id="{F26135AC-B741-4799-B04B-4107722AA7E6}"/>
                </a:ext>
              </a:extLst>
            </p:cNvPr>
            <p:cNvSpPr txBox="1">
              <a:spLocks noChangeArrowheads="1"/>
            </p:cNvSpPr>
            <p:nvPr/>
          </p:nvSpPr>
          <p:spPr bwMode="auto">
            <a:xfrm>
              <a:off x="5925188" y="2655269"/>
              <a:ext cx="1894197" cy="360040"/>
            </a:xfrm>
            <a:prstGeom prst="rect">
              <a:avLst/>
            </a:prstGeom>
            <a:solidFill>
              <a:srgbClr val="C0000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Sequencing risk</a:t>
              </a:r>
            </a:p>
          </p:txBody>
        </p:sp>
        <p:cxnSp>
          <p:nvCxnSpPr>
            <p:cNvPr id="3" name="Straight Arrow Connector 2">
              <a:extLst>
                <a:ext uri="{FF2B5EF4-FFF2-40B4-BE49-F238E27FC236}">
                  <a16:creationId xmlns:a16="http://schemas.microsoft.com/office/drawing/2014/main" id="{8FB897A7-8BA1-440D-8E68-66A4E0138FA4}"/>
                </a:ext>
              </a:extLst>
            </p:cNvPr>
            <p:cNvCxnSpPr>
              <a:cxnSpLocks/>
              <a:stCxn id="6" idx="2"/>
              <a:endCxn id="7" idx="0"/>
            </p:cNvCxnSpPr>
            <p:nvPr/>
          </p:nvCxnSpPr>
          <p:spPr bwMode="auto">
            <a:xfrm flipH="1">
              <a:off x="2319827" y="2276872"/>
              <a:ext cx="2252173" cy="381872"/>
            </a:xfrm>
            <a:prstGeom prst="straightConnector1">
              <a:avLst/>
            </a:prstGeom>
            <a:ln>
              <a:headEnd type="none" w="med" len="med"/>
              <a:tailEnd type="triangle"/>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12" name="Straight Arrow Connector 11">
              <a:extLst>
                <a:ext uri="{FF2B5EF4-FFF2-40B4-BE49-F238E27FC236}">
                  <a16:creationId xmlns:a16="http://schemas.microsoft.com/office/drawing/2014/main" id="{A40CEFF8-CEAD-485A-B67C-651DEE2F29AE}"/>
                </a:ext>
              </a:extLst>
            </p:cNvPr>
            <p:cNvCxnSpPr>
              <a:cxnSpLocks/>
              <a:stCxn id="6" idx="2"/>
              <a:endCxn id="8" idx="0"/>
            </p:cNvCxnSpPr>
            <p:nvPr/>
          </p:nvCxnSpPr>
          <p:spPr bwMode="auto">
            <a:xfrm>
              <a:off x="4572000" y="2276872"/>
              <a:ext cx="0" cy="378396"/>
            </a:xfrm>
            <a:prstGeom prst="straightConnector1">
              <a:avLst/>
            </a:prstGeom>
            <a:ln>
              <a:headEnd type="none" w="med" len="med"/>
              <a:tailEnd type="triangle"/>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cxnSp>
          <p:nvCxnSpPr>
            <p:cNvPr id="15" name="Straight Arrow Connector 14">
              <a:extLst>
                <a:ext uri="{FF2B5EF4-FFF2-40B4-BE49-F238E27FC236}">
                  <a16:creationId xmlns:a16="http://schemas.microsoft.com/office/drawing/2014/main" id="{A3D29AB9-00CA-4701-913C-85E807C7206E}"/>
                </a:ext>
              </a:extLst>
            </p:cNvPr>
            <p:cNvCxnSpPr>
              <a:cxnSpLocks/>
              <a:stCxn id="6" idx="2"/>
              <a:endCxn id="9" idx="0"/>
            </p:cNvCxnSpPr>
            <p:nvPr/>
          </p:nvCxnSpPr>
          <p:spPr bwMode="auto">
            <a:xfrm>
              <a:off x="4572000" y="2276872"/>
              <a:ext cx="2300287" cy="378396"/>
            </a:xfrm>
            <a:prstGeom prst="straightConnector1">
              <a:avLst/>
            </a:prstGeom>
            <a:ln>
              <a:headEnd type="none" w="med" len="med"/>
              <a:tailEnd type="triangle"/>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2"/>
            </a:lnRef>
            <a:fillRef idx="0">
              <a:schemeClr val="accent2"/>
            </a:fillRef>
            <a:effectRef idx="0">
              <a:schemeClr val="accent2"/>
            </a:effectRef>
            <a:fontRef idx="minor">
              <a:schemeClr val="tx1"/>
            </a:fontRef>
          </p:style>
        </p:cxnSp>
      </p:grpSp>
      <p:sp>
        <p:nvSpPr>
          <p:cNvPr id="27" name="Text Placeholder 5">
            <a:extLst>
              <a:ext uri="{FF2B5EF4-FFF2-40B4-BE49-F238E27FC236}">
                <a16:creationId xmlns:a16="http://schemas.microsoft.com/office/drawing/2014/main" id="{3824D133-912D-4F1C-93F0-DED2B8DADCE2}"/>
              </a:ext>
            </a:extLst>
          </p:cNvPr>
          <p:cNvSpPr txBox="1">
            <a:spLocks/>
          </p:cNvSpPr>
          <p:nvPr/>
        </p:nvSpPr>
        <p:spPr>
          <a:xfrm>
            <a:off x="393698" y="3954888"/>
            <a:ext cx="2825113" cy="482224"/>
          </a:xfrm>
          <a:prstGeom prst="rect">
            <a:avLst/>
          </a:prstGeom>
          <a:ln w="12700">
            <a:solidFill>
              <a:schemeClr val="accent1"/>
            </a:solidFill>
          </a:ln>
        </p:spPr>
        <p:txBody>
          <a:bodyPr wrap="square" lIns="36000" tIns="36000" rIns="36000" bIns="36000" anchor="ct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r>
              <a:rPr lang="en-US" dirty="0"/>
              <a:t>50% of large LA starting incomes&gt;5%*</a:t>
            </a:r>
          </a:p>
        </p:txBody>
      </p:sp>
      <p:sp>
        <p:nvSpPr>
          <p:cNvPr id="28" name="Text Placeholder 5">
            <a:extLst>
              <a:ext uri="{FF2B5EF4-FFF2-40B4-BE49-F238E27FC236}">
                <a16:creationId xmlns:a16="http://schemas.microsoft.com/office/drawing/2014/main" id="{1DBF050D-17F9-40E6-BBB9-0FC2F2DDAED6}"/>
              </a:ext>
            </a:extLst>
          </p:cNvPr>
          <p:cNvSpPr txBox="1">
            <a:spLocks/>
          </p:cNvSpPr>
          <p:nvPr/>
        </p:nvSpPr>
        <p:spPr>
          <a:xfrm>
            <a:off x="3436572" y="3956580"/>
            <a:ext cx="2270858" cy="480532"/>
          </a:xfrm>
          <a:prstGeom prst="rect">
            <a:avLst/>
          </a:prstGeom>
          <a:ln w="12700">
            <a:solidFill>
              <a:schemeClr val="accent1"/>
            </a:solidFill>
          </a:ln>
        </p:spPr>
        <p:txBody>
          <a:bodyPr wrap="square" lIns="36000" tIns="36000" rIns="36000" bIns="36000" anchor="ct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lgn="ctr"/>
            <a:r>
              <a:rPr lang="en-US" dirty="0" err="1"/>
              <a:t>Agv</a:t>
            </a:r>
            <a:r>
              <a:rPr lang="en-US" dirty="0"/>
              <a:t> Equity exposure = 40%*</a:t>
            </a:r>
          </a:p>
        </p:txBody>
      </p:sp>
      <p:sp>
        <p:nvSpPr>
          <p:cNvPr id="29" name="Text Placeholder 5">
            <a:extLst>
              <a:ext uri="{FF2B5EF4-FFF2-40B4-BE49-F238E27FC236}">
                <a16:creationId xmlns:a16="http://schemas.microsoft.com/office/drawing/2014/main" id="{743A3C33-D5F0-4B99-95A4-01D3DAF18F0E}"/>
              </a:ext>
            </a:extLst>
          </p:cNvPr>
          <p:cNvSpPr txBox="1">
            <a:spLocks/>
          </p:cNvSpPr>
          <p:nvPr/>
        </p:nvSpPr>
        <p:spPr>
          <a:xfrm>
            <a:off x="5932829" y="3956578"/>
            <a:ext cx="2270858" cy="480533"/>
          </a:xfrm>
          <a:prstGeom prst="rect">
            <a:avLst/>
          </a:prstGeom>
          <a:ln w="12700">
            <a:solidFill>
              <a:schemeClr val="accent1"/>
            </a:solidFill>
          </a:ln>
        </p:spPr>
        <p:txBody>
          <a:bodyPr wrap="square" lIns="36000" tIns="36000" rIns="36000" bIns="36000" anchor="ctr"/>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algn="ctr"/>
            <a:r>
              <a:rPr lang="en-US" dirty="0"/>
              <a:t>Balanced funds = CPI + 7%?</a:t>
            </a:r>
          </a:p>
        </p:txBody>
      </p:sp>
      <p:sp>
        <p:nvSpPr>
          <p:cNvPr id="24" name="TextBox 23">
            <a:extLst>
              <a:ext uri="{FF2B5EF4-FFF2-40B4-BE49-F238E27FC236}">
                <a16:creationId xmlns:a16="http://schemas.microsoft.com/office/drawing/2014/main" id="{819786E8-BA25-478F-9AE8-CAEF57696F25}"/>
              </a:ext>
            </a:extLst>
          </p:cNvPr>
          <p:cNvSpPr txBox="1"/>
          <p:nvPr/>
        </p:nvSpPr>
        <p:spPr>
          <a:xfrm>
            <a:off x="539552" y="5157192"/>
            <a:ext cx="5040560" cy="461665"/>
          </a:xfrm>
          <a:prstGeom prst="rect">
            <a:avLst/>
          </a:prstGeom>
          <a:noFill/>
        </p:spPr>
        <p:txBody>
          <a:bodyPr wrap="square" rtlCol="0">
            <a:spAutoFit/>
          </a:bodyPr>
          <a:lstStyle/>
          <a:p>
            <a:r>
              <a:rPr lang="en-US" sz="1400" dirty="0">
                <a:solidFill>
                  <a:schemeClr val="bg2"/>
                </a:solidFill>
              </a:rPr>
              <a:t>*</a:t>
            </a:r>
            <a:r>
              <a:rPr lang="en-US" dirty="0">
                <a:solidFill>
                  <a:schemeClr val="bg2"/>
                </a:solidFill>
              </a:rPr>
              <a:t> </a:t>
            </a:r>
            <a:r>
              <a:rPr lang="en-US" sz="1400" dirty="0">
                <a:solidFill>
                  <a:schemeClr val="bg2"/>
                </a:solidFill>
              </a:rPr>
              <a:t>Data from Investec IMS living annuity book</a:t>
            </a:r>
            <a:endParaRPr lang="en-US" dirty="0">
              <a:solidFill>
                <a:schemeClr val="bg2"/>
              </a:solidFill>
            </a:endParaRPr>
          </a:p>
        </p:txBody>
      </p:sp>
    </p:spTree>
    <p:extLst>
      <p:ext uri="{BB962C8B-B14F-4D97-AF65-F5344CB8AC3E}">
        <p14:creationId xmlns:p14="http://schemas.microsoft.com/office/powerpoint/2010/main" val="2432890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7" grpId="0" animBg="1"/>
      <p:bldP spid="28" grpId="0" animBg="1"/>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Sequencing risk in practice</a:t>
            </a:r>
          </a:p>
        </p:txBody>
      </p:sp>
      <p:sp>
        <p:nvSpPr>
          <p:cNvPr id="2" name="TextBox 1">
            <a:extLst>
              <a:ext uri="{FF2B5EF4-FFF2-40B4-BE49-F238E27FC236}">
                <a16:creationId xmlns:a16="http://schemas.microsoft.com/office/drawing/2014/main" id="{D0ACB2E2-913C-413A-8EC3-D0BC1AEBFBDE}"/>
              </a:ext>
            </a:extLst>
          </p:cNvPr>
          <p:cNvSpPr txBox="1"/>
          <p:nvPr/>
        </p:nvSpPr>
        <p:spPr>
          <a:xfrm>
            <a:off x="1043608" y="5301208"/>
            <a:ext cx="5328592" cy="307777"/>
          </a:xfrm>
          <a:prstGeom prst="rect">
            <a:avLst/>
          </a:prstGeom>
          <a:noFill/>
        </p:spPr>
        <p:txBody>
          <a:bodyPr wrap="square" rtlCol="0">
            <a:spAutoFit/>
          </a:bodyPr>
          <a:lstStyle/>
          <a:p>
            <a:r>
              <a:rPr lang="en-US" sz="1400" dirty="0">
                <a:solidFill>
                  <a:schemeClr val="bg2"/>
                </a:solidFill>
                <a:latin typeface="+mn-lt"/>
              </a:rPr>
              <a:t>Dimson/Marsh/Staunton dataset</a:t>
            </a:r>
          </a:p>
        </p:txBody>
      </p:sp>
      <p:pic>
        <p:nvPicPr>
          <p:cNvPr id="3" name="Picture 2">
            <a:extLst>
              <a:ext uri="{FF2B5EF4-FFF2-40B4-BE49-F238E27FC236}">
                <a16:creationId xmlns:a16="http://schemas.microsoft.com/office/drawing/2014/main" id="{E33FEAED-3B72-4671-BC4D-6D652D67DA98}"/>
              </a:ext>
            </a:extLst>
          </p:cNvPr>
          <p:cNvPicPr>
            <a:picLocks noChangeAspect="1"/>
          </p:cNvPicPr>
          <p:nvPr/>
        </p:nvPicPr>
        <p:blipFill>
          <a:blip r:embed="rId4"/>
          <a:stretch>
            <a:fillRect/>
          </a:stretch>
        </p:blipFill>
        <p:spPr>
          <a:xfrm>
            <a:off x="647700" y="1333500"/>
            <a:ext cx="8496300" cy="4399756"/>
          </a:xfrm>
          <a:prstGeom prst="rect">
            <a:avLst/>
          </a:prstGeom>
        </p:spPr>
      </p:pic>
    </p:spTree>
    <p:extLst>
      <p:ext uri="{BB962C8B-B14F-4D97-AF65-F5344CB8AC3E}">
        <p14:creationId xmlns:p14="http://schemas.microsoft.com/office/powerpoint/2010/main" val="3263862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Pensioner drawdown puzzle</a:t>
            </a:r>
          </a:p>
        </p:txBody>
      </p:sp>
      <p:grpSp>
        <p:nvGrpSpPr>
          <p:cNvPr id="19" name="Group 18"/>
          <p:cNvGrpSpPr/>
          <p:nvPr/>
        </p:nvGrpSpPr>
        <p:grpSpPr>
          <a:xfrm>
            <a:off x="1691680" y="1268760"/>
            <a:ext cx="4680520" cy="4176464"/>
            <a:chOff x="6188075" y="1481137"/>
            <a:chExt cx="2376488" cy="2217737"/>
          </a:xfrm>
        </p:grpSpPr>
        <p:sp>
          <p:nvSpPr>
            <p:cNvPr id="20" name="Freeform 12"/>
            <p:cNvSpPr>
              <a:spLocks/>
            </p:cNvSpPr>
            <p:nvPr/>
          </p:nvSpPr>
          <p:spPr bwMode="blackWhite">
            <a:xfrm>
              <a:off x="6365875" y="1481137"/>
              <a:ext cx="1976438" cy="939800"/>
            </a:xfrm>
            <a:custGeom>
              <a:avLst/>
              <a:gdLst>
                <a:gd name="T0" fmla="*/ 2147483647 w 1553"/>
                <a:gd name="T1" fmla="*/ 2147483647 h 753"/>
                <a:gd name="T2" fmla="*/ 2147483647 w 1553"/>
                <a:gd name="T3" fmla="*/ 2147483647 h 753"/>
                <a:gd name="T4" fmla="*/ 2147483647 w 1553"/>
                <a:gd name="T5" fmla="*/ 2147483647 h 753"/>
                <a:gd name="T6" fmla="*/ 2147483647 w 1553"/>
                <a:gd name="T7" fmla="*/ 2147483647 h 753"/>
                <a:gd name="T8" fmla="*/ 2147483647 w 1553"/>
                <a:gd name="T9" fmla="*/ 2147483647 h 753"/>
                <a:gd name="T10" fmla="*/ 2147483647 w 1553"/>
                <a:gd name="T11" fmla="*/ 2147483647 h 753"/>
                <a:gd name="T12" fmla="*/ 2147483647 w 1553"/>
                <a:gd name="T13" fmla="*/ 2147483647 h 753"/>
                <a:gd name="T14" fmla="*/ 2147483647 w 1553"/>
                <a:gd name="T15" fmla="*/ 2147483647 h 753"/>
                <a:gd name="T16" fmla="*/ 2147483647 w 1553"/>
                <a:gd name="T17" fmla="*/ 2147483647 h 753"/>
                <a:gd name="T18" fmla="*/ 2147483647 w 1553"/>
                <a:gd name="T19" fmla="*/ 2147483647 h 753"/>
                <a:gd name="T20" fmla="*/ 2147483647 w 1553"/>
                <a:gd name="T21" fmla="*/ 2147483647 h 753"/>
                <a:gd name="T22" fmla="*/ 2147483647 w 1553"/>
                <a:gd name="T23" fmla="*/ 2147483647 h 753"/>
                <a:gd name="T24" fmla="*/ 2147483647 w 1553"/>
                <a:gd name="T25" fmla="*/ 2147483647 h 753"/>
                <a:gd name="T26" fmla="*/ 2147483647 w 1553"/>
                <a:gd name="T27" fmla="*/ 0 h 753"/>
                <a:gd name="T28" fmla="*/ 2147483647 w 1553"/>
                <a:gd name="T29" fmla="*/ 2147483647 h 753"/>
                <a:gd name="T30" fmla="*/ 2147483647 w 1553"/>
                <a:gd name="T31" fmla="*/ 2147483647 h 753"/>
                <a:gd name="T32" fmla="*/ 2147483647 w 1553"/>
                <a:gd name="T33" fmla="*/ 2147483647 h 753"/>
                <a:gd name="T34" fmla="*/ 2147483647 w 1553"/>
                <a:gd name="T35" fmla="*/ 2147483647 h 753"/>
                <a:gd name="T36" fmla="*/ 2147483647 w 1553"/>
                <a:gd name="T37" fmla="*/ 2147483647 h 753"/>
                <a:gd name="T38" fmla="*/ 2147483647 w 1553"/>
                <a:gd name="T39" fmla="*/ 2147483647 h 753"/>
                <a:gd name="T40" fmla="*/ 2147483647 w 1553"/>
                <a:gd name="T41" fmla="*/ 2147483647 h 753"/>
                <a:gd name="T42" fmla="*/ 2147483647 w 1553"/>
                <a:gd name="T43" fmla="*/ 2147483647 h 753"/>
                <a:gd name="T44" fmla="*/ 2147483647 w 1553"/>
                <a:gd name="T45" fmla="*/ 2147483647 h 753"/>
                <a:gd name="T46" fmla="*/ 2147483647 w 1553"/>
                <a:gd name="T47" fmla="*/ 2147483647 h 753"/>
                <a:gd name="T48" fmla="*/ 2147483647 w 1553"/>
                <a:gd name="T49" fmla="*/ 2147483647 h 753"/>
                <a:gd name="T50" fmla="*/ 2147483647 w 1553"/>
                <a:gd name="T51" fmla="*/ 2147483647 h 753"/>
                <a:gd name="T52" fmla="*/ 2147483647 w 1553"/>
                <a:gd name="T53" fmla="*/ 2147483647 h 753"/>
                <a:gd name="T54" fmla="*/ 2147483647 w 1553"/>
                <a:gd name="T55" fmla="*/ 2147483647 h 753"/>
                <a:gd name="T56" fmla="*/ 2147483647 w 1553"/>
                <a:gd name="T57" fmla="*/ 2147483647 h 753"/>
                <a:gd name="T58" fmla="*/ 2147483647 w 1553"/>
                <a:gd name="T59" fmla="*/ 2147483647 h 753"/>
                <a:gd name="T60" fmla="*/ 2147483647 w 1553"/>
                <a:gd name="T61" fmla="*/ 2147483647 h 753"/>
                <a:gd name="T62" fmla="*/ 2147483647 w 1553"/>
                <a:gd name="T63" fmla="*/ 2147483647 h 753"/>
                <a:gd name="T64" fmla="*/ 2147483647 w 1553"/>
                <a:gd name="T65" fmla="*/ 2147483647 h 753"/>
                <a:gd name="T66" fmla="*/ 0 w 1553"/>
                <a:gd name="T67" fmla="*/ 2147483647 h 753"/>
                <a:gd name="T68" fmla="*/ 2147483647 w 1553"/>
                <a:gd name="T69" fmla="*/ 2147483647 h 753"/>
                <a:gd name="T70" fmla="*/ 2147483647 w 1553"/>
                <a:gd name="T71" fmla="*/ 2147483647 h 753"/>
                <a:gd name="T72" fmla="*/ 2147483647 w 1553"/>
                <a:gd name="T73" fmla="*/ 2147483647 h 753"/>
                <a:gd name="T74" fmla="*/ 2147483647 w 1553"/>
                <a:gd name="T75" fmla="*/ 2147483647 h 753"/>
                <a:gd name="T76" fmla="*/ 2147483647 w 1553"/>
                <a:gd name="T77" fmla="*/ 2147483647 h 753"/>
                <a:gd name="T78" fmla="*/ 2147483647 w 1553"/>
                <a:gd name="T79" fmla="*/ 2147483647 h 753"/>
                <a:gd name="T80" fmla="*/ 2147483647 w 1553"/>
                <a:gd name="T81" fmla="*/ 2147483647 h 753"/>
                <a:gd name="T82" fmla="*/ 2147483647 w 1553"/>
                <a:gd name="T83" fmla="*/ 2147483647 h 753"/>
                <a:gd name="T84" fmla="*/ 2147483647 w 1553"/>
                <a:gd name="T85" fmla="*/ 2147483647 h 753"/>
                <a:gd name="T86" fmla="*/ 2147483647 w 1553"/>
                <a:gd name="T87" fmla="*/ 2147483647 h 753"/>
                <a:gd name="T88" fmla="*/ 2147483647 w 1553"/>
                <a:gd name="T89" fmla="*/ 2147483647 h 753"/>
                <a:gd name="T90" fmla="*/ 2147483647 w 1553"/>
                <a:gd name="T91" fmla="*/ 2147483647 h 753"/>
                <a:gd name="T92" fmla="*/ 2147483647 w 1553"/>
                <a:gd name="T93" fmla="*/ 2147483647 h 753"/>
                <a:gd name="T94" fmla="*/ 2147483647 w 1553"/>
                <a:gd name="T95" fmla="*/ 2147483647 h 753"/>
                <a:gd name="T96" fmla="*/ 2147483647 w 1553"/>
                <a:gd name="T97" fmla="*/ 2147483647 h 753"/>
                <a:gd name="T98" fmla="*/ 2147483647 w 1553"/>
                <a:gd name="T99" fmla="*/ 2147483647 h 753"/>
                <a:gd name="T100" fmla="*/ 2147483647 w 1553"/>
                <a:gd name="T101" fmla="*/ 2147483647 h 753"/>
                <a:gd name="T102" fmla="*/ 2147483647 w 1553"/>
                <a:gd name="T103" fmla="*/ 2147483647 h 753"/>
                <a:gd name="T104" fmla="*/ 2147483647 w 1553"/>
                <a:gd name="T105" fmla="*/ 2147483647 h 753"/>
                <a:gd name="T106" fmla="*/ 2147483647 w 1553"/>
                <a:gd name="T107" fmla="*/ 2147483647 h 753"/>
                <a:gd name="T108" fmla="*/ 2147483647 w 1553"/>
                <a:gd name="T109" fmla="*/ 2147483647 h 7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553"/>
                <a:gd name="T166" fmla="*/ 0 h 753"/>
                <a:gd name="T167" fmla="*/ 1553 w 1553"/>
                <a:gd name="T168" fmla="*/ 753 h 75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553" h="753">
                  <a:moveTo>
                    <a:pt x="983" y="584"/>
                  </a:moveTo>
                  <a:lnTo>
                    <a:pt x="1417" y="541"/>
                  </a:lnTo>
                  <a:lnTo>
                    <a:pt x="1552" y="150"/>
                  </a:lnTo>
                  <a:lnTo>
                    <a:pt x="1447" y="227"/>
                  </a:lnTo>
                  <a:lnTo>
                    <a:pt x="1398" y="186"/>
                  </a:lnTo>
                  <a:lnTo>
                    <a:pt x="1347" y="149"/>
                  </a:lnTo>
                  <a:lnTo>
                    <a:pt x="1294" y="116"/>
                  </a:lnTo>
                  <a:lnTo>
                    <a:pt x="1238" y="87"/>
                  </a:lnTo>
                  <a:lnTo>
                    <a:pt x="1181" y="61"/>
                  </a:lnTo>
                  <a:lnTo>
                    <a:pt x="1122" y="41"/>
                  </a:lnTo>
                  <a:lnTo>
                    <a:pt x="1060" y="23"/>
                  </a:lnTo>
                  <a:lnTo>
                    <a:pt x="999" y="12"/>
                  </a:lnTo>
                  <a:lnTo>
                    <a:pt x="936" y="4"/>
                  </a:lnTo>
                  <a:lnTo>
                    <a:pt x="873" y="0"/>
                  </a:lnTo>
                  <a:lnTo>
                    <a:pt x="810" y="2"/>
                  </a:lnTo>
                  <a:lnTo>
                    <a:pt x="748" y="8"/>
                  </a:lnTo>
                  <a:lnTo>
                    <a:pt x="685" y="19"/>
                  </a:lnTo>
                  <a:lnTo>
                    <a:pt x="624" y="34"/>
                  </a:lnTo>
                  <a:lnTo>
                    <a:pt x="564" y="53"/>
                  </a:lnTo>
                  <a:lnTo>
                    <a:pt x="506" y="76"/>
                  </a:lnTo>
                  <a:lnTo>
                    <a:pt x="449" y="104"/>
                  </a:lnTo>
                  <a:lnTo>
                    <a:pt x="395" y="137"/>
                  </a:lnTo>
                  <a:lnTo>
                    <a:pt x="342" y="172"/>
                  </a:lnTo>
                  <a:lnTo>
                    <a:pt x="294" y="212"/>
                  </a:lnTo>
                  <a:lnTo>
                    <a:pt x="248" y="254"/>
                  </a:lnTo>
                  <a:lnTo>
                    <a:pt x="205" y="301"/>
                  </a:lnTo>
                  <a:lnTo>
                    <a:pt x="165" y="350"/>
                  </a:lnTo>
                  <a:lnTo>
                    <a:pt x="130" y="401"/>
                  </a:lnTo>
                  <a:lnTo>
                    <a:pt x="98" y="456"/>
                  </a:lnTo>
                  <a:lnTo>
                    <a:pt x="71" y="512"/>
                  </a:lnTo>
                  <a:lnTo>
                    <a:pt x="46" y="570"/>
                  </a:lnTo>
                  <a:lnTo>
                    <a:pt x="27" y="631"/>
                  </a:lnTo>
                  <a:lnTo>
                    <a:pt x="11" y="692"/>
                  </a:lnTo>
                  <a:lnTo>
                    <a:pt x="0" y="752"/>
                  </a:lnTo>
                  <a:lnTo>
                    <a:pt x="222" y="608"/>
                  </a:lnTo>
                  <a:lnTo>
                    <a:pt x="440" y="749"/>
                  </a:lnTo>
                  <a:lnTo>
                    <a:pt x="455" y="710"/>
                  </a:lnTo>
                  <a:lnTo>
                    <a:pt x="474" y="670"/>
                  </a:lnTo>
                  <a:lnTo>
                    <a:pt x="498" y="632"/>
                  </a:lnTo>
                  <a:lnTo>
                    <a:pt x="525" y="596"/>
                  </a:lnTo>
                  <a:lnTo>
                    <a:pt x="556" y="563"/>
                  </a:lnTo>
                  <a:lnTo>
                    <a:pt x="589" y="533"/>
                  </a:lnTo>
                  <a:lnTo>
                    <a:pt x="626" y="507"/>
                  </a:lnTo>
                  <a:lnTo>
                    <a:pt x="665" y="485"/>
                  </a:lnTo>
                  <a:lnTo>
                    <a:pt x="706" y="467"/>
                  </a:lnTo>
                  <a:lnTo>
                    <a:pt x="749" y="453"/>
                  </a:lnTo>
                  <a:lnTo>
                    <a:pt x="793" y="443"/>
                  </a:lnTo>
                  <a:lnTo>
                    <a:pt x="837" y="438"/>
                  </a:lnTo>
                  <a:lnTo>
                    <a:pt x="882" y="438"/>
                  </a:lnTo>
                  <a:lnTo>
                    <a:pt x="927" y="442"/>
                  </a:lnTo>
                  <a:lnTo>
                    <a:pt x="971" y="450"/>
                  </a:lnTo>
                  <a:lnTo>
                    <a:pt x="1014" y="464"/>
                  </a:lnTo>
                  <a:lnTo>
                    <a:pt x="1055" y="480"/>
                  </a:lnTo>
                  <a:lnTo>
                    <a:pt x="1095" y="502"/>
                  </a:lnTo>
                  <a:lnTo>
                    <a:pt x="983" y="584"/>
                  </a:lnTo>
                </a:path>
              </a:pathLst>
            </a:custGeom>
            <a:solidFill>
              <a:schemeClr val="accent1"/>
            </a:solidFill>
            <a:ln w="12700" cap="rnd">
              <a:solidFill>
                <a:schemeClr val="bg1"/>
              </a:solidFill>
              <a:round/>
              <a:headEnd/>
              <a:tailEnd/>
            </a:ln>
          </p:spPr>
          <p:txBody>
            <a:bodyPr/>
            <a:lstStyle/>
            <a:p>
              <a:endParaRPr lang="en-US" sz="1200">
                <a:solidFill>
                  <a:schemeClr val="bg1"/>
                </a:solidFill>
              </a:endParaRPr>
            </a:p>
          </p:txBody>
        </p:sp>
        <p:sp>
          <p:nvSpPr>
            <p:cNvPr id="21" name="Freeform 13"/>
            <p:cNvSpPr>
              <a:spLocks/>
            </p:cNvSpPr>
            <p:nvPr/>
          </p:nvSpPr>
          <p:spPr bwMode="blackWhite">
            <a:xfrm>
              <a:off x="6188075" y="2309812"/>
              <a:ext cx="1554163" cy="1336675"/>
            </a:xfrm>
            <a:custGeom>
              <a:avLst/>
              <a:gdLst>
                <a:gd name="T0" fmla="*/ 1552890 w 1221"/>
                <a:gd name="T1" fmla="*/ 1300481 h 1071"/>
                <a:gd name="T2" fmla="*/ 1275406 w 1221"/>
                <a:gd name="T3" fmla="*/ 1057109 h 1071"/>
                <a:gd name="T4" fmla="*/ 1375963 w 1221"/>
                <a:gd name="T5" fmla="*/ 786279 h 1071"/>
                <a:gd name="T6" fmla="*/ 1321230 w 1221"/>
                <a:gd name="T7" fmla="*/ 792520 h 1071"/>
                <a:gd name="T8" fmla="*/ 1265223 w 1221"/>
                <a:gd name="T9" fmla="*/ 793768 h 1071"/>
                <a:gd name="T10" fmla="*/ 1209218 w 1221"/>
                <a:gd name="T11" fmla="*/ 791272 h 1071"/>
                <a:gd name="T12" fmla="*/ 1153212 w 1221"/>
                <a:gd name="T13" fmla="*/ 781287 h 1071"/>
                <a:gd name="T14" fmla="*/ 1101024 w 1221"/>
                <a:gd name="T15" fmla="*/ 766310 h 1071"/>
                <a:gd name="T16" fmla="*/ 1047564 w 1221"/>
                <a:gd name="T17" fmla="*/ 747589 h 1071"/>
                <a:gd name="T18" fmla="*/ 997923 w 1221"/>
                <a:gd name="T19" fmla="*/ 722628 h 1071"/>
                <a:gd name="T20" fmla="*/ 950827 w 1221"/>
                <a:gd name="T21" fmla="*/ 693923 h 1071"/>
                <a:gd name="T22" fmla="*/ 907550 w 1221"/>
                <a:gd name="T23" fmla="*/ 658977 h 1071"/>
                <a:gd name="T24" fmla="*/ 868091 w 1221"/>
                <a:gd name="T25" fmla="*/ 619039 h 1071"/>
                <a:gd name="T26" fmla="*/ 831178 w 1221"/>
                <a:gd name="T27" fmla="*/ 577853 h 1071"/>
                <a:gd name="T28" fmla="*/ 800629 w 1221"/>
                <a:gd name="T29" fmla="*/ 532923 h 1071"/>
                <a:gd name="T30" fmla="*/ 775172 w 1221"/>
                <a:gd name="T31" fmla="*/ 486744 h 1071"/>
                <a:gd name="T32" fmla="*/ 756079 w 1221"/>
                <a:gd name="T33" fmla="*/ 439318 h 1071"/>
                <a:gd name="T34" fmla="*/ 739532 w 1221"/>
                <a:gd name="T35" fmla="*/ 391892 h 1071"/>
                <a:gd name="T36" fmla="*/ 729349 w 1221"/>
                <a:gd name="T37" fmla="*/ 340721 h 1071"/>
                <a:gd name="T38" fmla="*/ 722985 w 1221"/>
                <a:gd name="T39" fmla="*/ 289550 h 1071"/>
                <a:gd name="T40" fmla="*/ 906277 w 1221"/>
                <a:gd name="T41" fmla="*/ 289550 h 1071"/>
                <a:gd name="T42" fmla="*/ 468413 w 1221"/>
                <a:gd name="T43" fmla="*/ 0 h 1071"/>
                <a:gd name="T44" fmla="*/ 0 w 1221"/>
                <a:gd name="T45" fmla="*/ 293295 h 1071"/>
                <a:gd name="T46" fmla="*/ 170563 w 1221"/>
                <a:gd name="T47" fmla="*/ 292047 h 1071"/>
                <a:gd name="T48" fmla="*/ 176928 w 1221"/>
                <a:gd name="T49" fmla="*/ 369427 h 1071"/>
                <a:gd name="T50" fmla="*/ 188383 w 1221"/>
                <a:gd name="T51" fmla="*/ 446806 h 1071"/>
                <a:gd name="T52" fmla="*/ 204931 w 1221"/>
                <a:gd name="T53" fmla="*/ 522938 h 1071"/>
                <a:gd name="T54" fmla="*/ 226569 w 1221"/>
                <a:gd name="T55" fmla="*/ 597822 h 1071"/>
                <a:gd name="T56" fmla="*/ 254572 w 1221"/>
                <a:gd name="T57" fmla="*/ 671458 h 1071"/>
                <a:gd name="T58" fmla="*/ 288939 w 1221"/>
                <a:gd name="T59" fmla="*/ 742597 h 1071"/>
                <a:gd name="T60" fmla="*/ 327125 w 1221"/>
                <a:gd name="T61" fmla="*/ 811241 h 1071"/>
                <a:gd name="T62" fmla="*/ 370402 w 1221"/>
                <a:gd name="T63" fmla="*/ 876140 h 1071"/>
                <a:gd name="T64" fmla="*/ 417498 w 1221"/>
                <a:gd name="T65" fmla="*/ 937295 h 1071"/>
                <a:gd name="T66" fmla="*/ 469686 w 1221"/>
                <a:gd name="T67" fmla="*/ 994706 h 1071"/>
                <a:gd name="T68" fmla="*/ 525691 w 1221"/>
                <a:gd name="T69" fmla="*/ 1049620 h 1071"/>
                <a:gd name="T70" fmla="*/ 584243 w 1221"/>
                <a:gd name="T71" fmla="*/ 1100791 h 1071"/>
                <a:gd name="T72" fmla="*/ 647886 w 1221"/>
                <a:gd name="T73" fmla="*/ 1146969 h 1071"/>
                <a:gd name="T74" fmla="*/ 715348 w 1221"/>
                <a:gd name="T75" fmla="*/ 1186907 h 1071"/>
                <a:gd name="T76" fmla="*/ 785355 w 1221"/>
                <a:gd name="T77" fmla="*/ 1224349 h 1071"/>
                <a:gd name="T78" fmla="*/ 856635 w 1221"/>
                <a:gd name="T79" fmla="*/ 1256799 h 1071"/>
                <a:gd name="T80" fmla="*/ 931734 w 1221"/>
                <a:gd name="T81" fmla="*/ 1281760 h 1071"/>
                <a:gd name="T82" fmla="*/ 1006833 w 1221"/>
                <a:gd name="T83" fmla="*/ 1304225 h 1071"/>
                <a:gd name="T84" fmla="*/ 1084477 w 1221"/>
                <a:gd name="T85" fmla="*/ 1319202 h 1071"/>
                <a:gd name="T86" fmla="*/ 1162122 w 1221"/>
                <a:gd name="T87" fmla="*/ 1331683 h 1071"/>
                <a:gd name="T88" fmla="*/ 1241039 w 1221"/>
                <a:gd name="T89" fmla="*/ 1335427 h 1071"/>
                <a:gd name="T90" fmla="*/ 1319957 w 1221"/>
                <a:gd name="T91" fmla="*/ 1335427 h 1071"/>
                <a:gd name="T92" fmla="*/ 1397601 w 1221"/>
                <a:gd name="T93" fmla="*/ 1330435 h 1071"/>
                <a:gd name="T94" fmla="*/ 1476519 w 1221"/>
                <a:gd name="T95" fmla="*/ 1317954 h 1071"/>
                <a:gd name="T96" fmla="*/ 1552890 w 1221"/>
                <a:gd name="T97" fmla="*/ 1300481 h 10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21"/>
                <a:gd name="T148" fmla="*/ 0 h 1071"/>
                <a:gd name="T149" fmla="*/ 1221 w 1221"/>
                <a:gd name="T150" fmla="*/ 1071 h 107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21" h="1071">
                  <a:moveTo>
                    <a:pt x="1220" y="1042"/>
                  </a:moveTo>
                  <a:lnTo>
                    <a:pt x="1002" y="847"/>
                  </a:lnTo>
                  <a:lnTo>
                    <a:pt x="1081" y="630"/>
                  </a:lnTo>
                  <a:lnTo>
                    <a:pt x="1038" y="635"/>
                  </a:lnTo>
                  <a:lnTo>
                    <a:pt x="994" y="636"/>
                  </a:lnTo>
                  <a:lnTo>
                    <a:pt x="950" y="634"/>
                  </a:lnTo>
                  <a:lnTo>
                    <a:pt x="906" y="626"/>
                  </a:lnTo>
                  <a:lnTo>
                    <a:pt x="865" y="614"/>
                  </a:lnTo>
                  <a:lnTo>
                    <a:pt x="823" y="599"/>
                  </a:lnTo>
                  <a:lnTo>
                    <a:pt x="784" y="579"/>
                  </a:lnTo>
                  <a:lnTo>
                    <a:pt x="747" y="556"/>
                  </a:lnTo>
                  <a:lnTo>
                    <a:pt x="713" y="528"/>
                  </a:lnTo>
                  <a:lnTo>
                    <a:pt x="682" y="496"/>
                  </a:lnTo>
                  <a:lnTo>
                    <a:pt x="653" y="463"/>
                  </a:lnTo>
                  <a:lnTo>
                    <a:pt x="629" y="427"/>
                  </a:lnTo>
                  <a:lnTo>
                    <a:pt x="609" y="390"/>
                  </a:lnTo>
                  <a:lnTo>
                    <a:pt x="594" y="352"/>
                  </a:lnTo>
                  <a:lnTo>
                    <a:pt x="581" y="314"/>
                  </a:lnTo>
                  <a:lnTo>
                    <a:pt x="573" y="273"/>
                  </a:lnTo>
                  <a:lnTo>
                    <a:pt x="568" y="232"/>
                  </a:lnTo>
                  <a:lnTo>
                    <a:pt x="712" y="232"/>
                  </a:lnTo>
                  <a:lnTo>
                    <a:pt x="368" y="0"/>
                  </a:lnTo>
                  <a:lnTo>
                    <a:pt x="0" y="235"/>
                  </a:lnTo>
                  <a:lnTo>
                    <a:pt x="134" y="234"/>
                  </a:lnTo>
                  <a:lnTo>
                    <a:pt x="139" y="296"/>
                  </a:lnTo>
                  <a:lnTo>
                    <a:pt x="148" y="358"/>
                  </a:lnTo>
                  <a:lnTo>
                    <a:pt x="161" y="419"/>
                  </a:lnTo>
                  <a:lnTo>
                    <a:pt x="178" y="479"/>
                  </a:lnTo>
                  <a:lnTo>
                    <a:pt x="200" y="538"/>
                  </a:lnTo>
                  <a:lnTo>
                    <a:pt x="227" y="595"/>
                  </a:lnTo>
                  <a:lnTo>
                    <a:pt x="257" y="650"/>
                  </a:lnTo>
                  <a:lnTo>
                    <a:pt x="291" y="702"/>
                  </a:lnTo>
                  <a:lnTo>
                    <a:pt x="328" y="751"/>
                  </a:lnTo>
                  <a:lnTo>
                    <a:pt x="369" y="797"/>
                  </a:lnTo>
                  <a:lnTo>
                    <a:pt x="413" y="841"/>
                  </a:lnTo>
                  <a:lnTo>
                    <a:pt x="459" y="882"/>
                  </a:lnTo>
                  <a:lnTo>
                    <a:pt x="509" y="919"/>
                  </a:lnTo>
                  <a:lnTo>
                    <a:pt x="562" y="951"/>
                  </a:lnTo>
                  <a:lnTo>
                    <a:pt x="617" y="981"/>
                  </a:lnTo>
                  <a:lnTo>
                    <a:pt x="673" y="1007"/>
                  </a:lnTo>
                  <a:lnTo>
                    <a:pt x="732" y="1027"/>
                  </a:lnTo>
                  <a:lnTo>
                    <a:pt x="791" y="1045"/>
                  </a:lnTo>
                  <a:lnTo>
                    <a:pt x="852" y="1057"/>
                  </a:lnTo>
                  <a:lnTo>
                    <a:pt x="913" y="1067"/>
                  </a:lnTo>
                  <a:lnTo>
                    <a:pt x="975" y="1070"/>
                  </a:lnTo>
                  <a:lnTo>
                    <a:pt x="1037" y="1070"/>
                  </a:lnTo>
                  <a:lnTo>
                    <a:pt x="1098" y="1066"/>
                  </a:lnTo>
                  <a:lnTo>
                    <a:pt x="1160" y="1056"/>
                  </a:lnTo>
                  <a:lnTo>
                    <a:pt x="1220" y="1042"/>
                  </a:lnTo>
                </a:path>
              </a:pathLst>
            </a:custGeom>
            <a:solidFill>
              <a:schemeClr val="accent3"/>
            </a:solidFill>
            <a:ln w="12700" cap="rnd">
              <a:solidFill>
                <a:schemeClr val="bg1"/>
              </a:solidFill>
              <a:round/>
              <a:headEnd/>
              <a:tailEnd/>
            </a:ln>
          </p:spPr>
          <p:txBody>
            <a:bodyPr/>
            <a:lstStyle/>
            <a:p>
              <a:pPr>
                <a:defRPr/>
              </a:pPr>
              <a:endParaRPr lang="en-US" sz="1200">
                <a:solidFill>
                  <a:schemeClr val="bg1"/>
                </a:solidFill>
              </a:endParaRPr>
            </a:p>
          </p:txBody>
        </p:sp>
        <p:sp>
          <p:nvSpPr>
            <p:cNvPr id="22" name="Freeform 14"/>
            <p:cNvSpPr>
              <a:spLocks/>
            </p:cNvSpPr>
            <p:nvPr/>
          </p:nvSpPr>
          <p:spPr bwMode="blackWhite">
            <a:xfrm>
              <a:off x="7554913" y="1901824"/>
              <a:ext cx="1009650" cy="1797050"/>
            </a:xfrm>
            <a:custGeom>
              <a:avLst/>
              <a:gdLst>
                <a:gd name="T0" fmla="*/ 2147483647 w 793"/>
                <a:gd name="T1" fmla="*/ 2147483647 h 1440"/>
                <a:gd name="T2" fmla="*/ 2147483647 w 793"/>
                <a:gd name="T3" fmla="*/ 2147483647 h 1440"/>
                <a:gd name="T4" fmla="*/ 2147483647 w 793"/>
                <a:gd name="T5" fmla="*/ 2147483647 h 1440"/>
                <a:gd name="T6" fmla="*/ 2147483647 w 793"/>
                <a:gd name="T7" fmla="*/ 2147483647 h 1440"/>
                <a:gd name="T8" fmla="*/ 2147483647 w 793"/>
                <a:gd name="T9" fmla="*/ 2147483647 h 1440"/>
                <a:gd name="T10" fmla="*/ 2147483647 w 793"/>
                <a:gd name="T11" fmla="*/ 2147483647 h 1440"/>
                <a:gd name="T12" fmla="*/ 2147483647 w 793"/>
                <a:gd name="T13" fmla="*/ 2147483647 h 1440"/>
                <a:gd name="T14" fmla="*/ 2147483647 w 793"/>
                <a:gd name="T15" fmla="*/ 2147483647 h 1440"/>
                <a:gd name="T16" fmla="*/ 2147483647 w 793"/>
                <a:gd name="T17" fmla="*/ 2147483647 h 1440"/>
                <a:gd name="T18" fmla="*/ 2147483647 w 793"/>
                <a:gd name="T19" fmla="*/ 2147483647 h 1440"/>
                <a:gd name="T20" fmla="*/ 2147483647 w 793"/>
                <a:gd name="T21" fmla="*/ 2147483647 h 1440"/>
                <a:gd name="T22" fmla="*/ 2147483647 w 793"/>
                <a:gd name="T23" fmla="*/ 2147483647 h 1440"/>
                <a:gd name="T24" fmla="*/ 2147483647 w 793"/>
                <a:gd name="T25" fmla="*/ 2147483647 h 1440"/>
                <a:gd name="T26" fmla="*/ 2147483647 w 793"/>
                <a:gd name="T27" fmla="*/ 2147483647 h 1440"/>
                <a:gd name="T28" fmla="*/ 2147483647 w 793"/>
                <a:gd name="T29" fmla="*/ 2147483647 h 1440"/>
                <a:gd name="T30" fmla="*/ 2147483647 w 793"/>
                <a:gd name="T31" fmla="*/ 2147483647 h 1440"/>
                <a:gd name="T32" fmla="*/ 2147483647 w 793"/>
                <a:gd name="T33" fmla="*/ 2147483647 h 1440"/>
                <a:gd name="T34" fmla="*/ 2147483647 w 793"/>
                <a:gd name="T35" fmla="*/ 2147483647 h 1440"/>
                <a:gd name="T36" fmla="*/ 2147483647 w 793"/>
                <a:gd name="T37" fmla="*/ 2147483647 h 1440"/>
                <a:gd name="T38" fmla="*/ 2147483647 w 793"/>
                <a:gd name="T39" fmla="*/ 2147483647 h 1440"/>
                <a:gd name="T40" fmla="*/ 2147483647 w 793"/>
                <a:gd name="T41" fmla="*/ 2147483647 h 1440"/>
                <a:gd name="T42" fmla="*/ 2147483647 w 793"/>
                <a:gd name="T43" fmla="*/ 2147483647 h 1440"/>
                <a:gd name="T44" fmla="*/ 2147483647 w 793"/>
                <a:gd name="T45" fmla="*/ 2147483647 h 1440"/>
                <a:gd name="T46" fmla="*/ 2147483647 w 793"/>
                <a:gd name="T47" fmla="*/ 2147483647 h 1440"/>
                <a:gd name="T48" fmla="*/ 2147483647 w 793"/>
                <a:gd name="T49" fmla="*/ 2147483647 h 1440"/>
                <a:gd name="T50" fmla="*/ 2147483647 w 793"/>
                <a:gd name="T51" fmla="*/ 2147483647 h 1440"/>
                <a:gd name="T52" fmla="*/ 2147483647 w 793"/>
                <a:gd name="T53" fmla="*/ 0 h 1440"/>
                <a:gd name="T54" fmla="*/ 2147483647 w 793"/>
                <a:gd name="T55" fmla="*/ 2147483647 h 1440"/>
                <a:gd name="T56" fmla="*/ 2147483647 w 793"/>
                <a:gd name="T57" fmla="*/ 2147483647 h 1440"/>
                <a:gd name="T58" fmla="*/ 2147483647 w 793"/>
                <a:gd name="T59" fmla="*/ 2147483647 h 1440"/>
                <a:gd name="T60" fmla="*/ 2147483647 w 793"/>
                <a:gd name="T61" fmla="*/ 2147483647 h 1440"/>
                <a:gd name="T62" fmla="*/ 2147483647 w 793"/>
                <a:gd name="T63" fmla="*/ 2147483647 h 1440"/>
                <a:gd name="T64" fmla="*/ 2147483647 w 793"/>
                <a:gd name="T65" fmla="*/ 2147483647 h 1440"/>
                <a:gd name="T66" fmla="*/ 2147483647 w 793"/>
                <a:gd name="T67" fmla="*/ 2147483647 h 1440"/>
                <a:gd name="T68" fmla="*/ 2147483647 w 793"/>
                <a:gd name="T69" fmla="*/ 2147483647 h 1440"/>
                <a:gd name="T70" fmla="*/ 2147483647 w 793"/>
                <a:gd name="T71" fmla="*/ 2147483647 h 1440"/>
                <a:gd name="T72" fmla="*/ 2147483647 w 793"/>
                <a:gd name="T73" fmla="*/ 2147483647 h 1440"/>
                <a:gd name="T74" fmla="*/ 2147483647 w 793"/>
                <a:gd name="T75" fmla="*/ 2147483647 h 1440"/>
                <a:gd name="T76" fmla="*/ 2147483647 w 793"/>
                <a:gd name="T77" fmla="*/ 2147483647 h 1440"/>
                <a:gd name="T78" fmla="*/ 2147483647 w 793"/>
                <a:gd name="T79" fmla="*/ 2147483647 h 1440"/>
                <a:gd name="T80" fmla="*/ 2147483647 w 793"/>
                <a:gd name="T81" fmla="*/ 2147483647 h 1440"/>
                <a:gd name="T82" fmla="*/ 2147483647 w 793"/>
                <a:gd name="T83" fmla="*/ 2147483647 h 1440"/>
                <a:gd name="T84" fmla="*/ 2147483647 w 793"/>
                <a:gd name="T85" fmla="*/ 2147483647 h 1440"/>
                <a:gd name="T86" fmla="*/ 2147483647 w 793"/>
                <a:gd name="T87" fmla="*/ 2147483647 h 1440"/>
                <a:gd name="T88" fmla="*/ 2147483647 w 793"/>
                <a:gd name="T89" fmla="*/ 2147483647 h 1440"/>
                <a:gd name="T90" fmla="*/ 2147483647 w 793"/>
                <a:gd name="T91" fmla="*/ 2147483647 h 1440"/>
                <a:gd name="T92" fmla="*/ 0 w 793"/>
                <a:gd name="T93" fmla="*/ 2147483647 h 1440"/>
                <a:gd name="T94" fmla="*/ 2147483647 w 793"/>
                <a:gd name="T95" fmla="*/ 2147483647 h 1440"/>
                <a:gd name="T96" fmla="*/ 2147483647 w 793"/>
                <a:gd name="T97" fmla="*/ 2147483647 h 144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93"/>
                <a:gd name="T148" fmla="*/ 0 h 1440"/>
                <a:gd name="T149" fmla="*/ 793 w 793"/>
                <a:gd name="T150" fmla="*/ 1440 h 144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93" h="1440">
                  <a:moveTo>
                    <a:pt x="286" y="1316"/>
                  </a:moveTo>
                  <a:lnTo>
                    <a:pt x="340" y="1290"/>
                  </a:lnTo>
                  <a:lnTo>
                    <a:pt x="392" y="1260"/>
                  </a:lnTo>
                  <a:lnTo>
                    <a:pt x="442" y="1225"/>
                  </a:lnTo>
                  <a:lnTo>
                    <a:pt x="490" y="1187"/>
                  </a:lnTo>
                  <a:lnTo>
                    <a:pt x="535" y="1146"/>
                  </a:lnTo>
                  <a:lnTo>
                    <a:pt x="576" y="1102"/>
                  </a:lnTo>
                  <a:lnTo>
                    <a:pt x="616" y="1055"/>
                  </a:lnTo>
                  <a:lnTo>
                    <a:pt x="650" y="1005"/>
                  </a:lnTo>
                  <a:lnTo>
                    <a:pt x="682" y="953"/>
                  </a:lnTo>
                  <a:lnTo>
                    <a:pt x="709" y="900"/>
                  </a:lnTo>
                  <a:lnTo>
                    <a:pt x="734" y="844"/>
                  </a:lnTo>
                  <a:lnTo>
                    <a:pt x="753" y="786"/>
                  </a:lnTo>
                  <a:lnTo>
                    <a:pt x="770" y="727"/>
                  </a:lnTo>
                  <a:lnTo>
                    <a:pt x="781" y="668"/>
                  </a:lnTo>
                  <a:lnTo>
                    <a:pt x="789" y="608"/>
                  </a:lnTo>
                  <a:lnTo>
                    <a:pt x="792" y="547"/>
                  </a:lnTo>
                  <a:lnTo>
                    <a:pt x="790" y="487"/>
                  </a:lnTo>
                  <a:lnTo>
                    <a:pt x="786" y="427"/>
                  </a:lnTo>
                  <a:lnTo>
                    <a:pt x="775" y="367"/>
                  </a:lnTo>
                  <a:lnTo>
                    <a:pt x="762" y="308"/>
                  </a:lnTo>
                  <a:lnTo>
                    <a:pt x="744" y="249"/>
                  </a:lnTo>
                  <a:lnTo>
                    <a:pt x="722" y="193"/>
                  </a:lnTo>
                  <a:lnTo>
                    <a:pt x="697" y="137"/>
                  </a:lnTo>
                  <a:lnTo>
                    <a:pt x="667" y="84"/>
                  </a:lnTo>
                  <a:lnTo>
                    <a:pt x="639" y="41"/>
                  </a:lnTo>
                  <a:lnTo>
                    <a:pt x="609" y="0"/>
                  </a:lnTo>
                  <a:lnTo>
                    <a:pt x="521" y="247"/>
                  </a:lnTo>
                  <a:lnTo>
                    <a:pt x="277" y="280"/>
                  </a:lnTo>
                  <a:lnTo>
                    <a:pt x="294" y="308"/>
                  </a:lnTo>
                  <a:lnTo>
                    <a:pt x="316" y="347"/>
                  </a:lnTo>
                  <a:lnTo>
                    <a:pt x="332" y="389"/>
                  </a:lnTo>
                  <a:lnTo>
                    <a:pt x="345" y="431"/>
                  </a:lnTo>
                  <a:lnTo>
                    <a:pt x="353" y="475"/>
                  </a:lnTo>
                  <a:lnTo>
                    <a:pt x="357" y="519"/>
                  </a:lnTo>
                  <a:lnTo>
                    <a:pt x="355" y="564"/>
                  </a:lnTo>
                  <a:lnTo>
                    <a:pt x="350" y="608"/>
                  </a:lnTo>
                  <a:lnTo>
                    <a:pt x="339" y="652"/>
                  </a:lnTo>
                  <a:lnTo>
                    <a:pt x="325" y="694"/>
                  </a:lnTo>
                  <a:lnTo>
                    <a:pt x="306" y="734"/>
                  </a:lnTo>
                  <a:lnTo>
                    <a:pt x="284" y="772"/>
                  </a:lnTo>
                  <a:lnTo>
                    <a:pt x="257" y="808"/>
                  </a:lnTo>
                  <a:lnTo>
                    <a:pt x="227" y="841"/>
                  </a:lnTo>
                  <a:lnTo>
                    <a:pt x="193" y="871"/>
                  </a:lnTo>
                  <a:lnTo>
                    <a:pt x="156" y="896"/>
                  </a:lnTo>
                  <a:lnTo>
                    <a:pt x="113" y="761"/>
                  </a:lnTo>
                  <a:lnTo>
                    <a:pt x="0" y="1169"/>
                  </a:lnTo>
                  <a:lnTo>
                    <a:pt x="321" y="1439"/>
                  </a:lnTo>
                  <a:lnTo>
                    <a:pt x="286" y="1316"/>
                  </a:lnTo>
                </a:path>
              </a:pathLst>
            </a:custGeom>
            <a:solidFill>
              <a:schemeClr val="accent2"/>
            </a:solidFill>
            <a:ln w="12700" cap="rnd">
              <a:solidFill>
                <a:schemeClr val="bg1"/>
              </a:solidFill>
              <a:round/>
              <a:headEnd/>
              <a:tailEnd/>
            </a:ln>
          </p:spPr>
          <p:txBody>
            <a:bodyPr/>
            <a:lstStyle/>
            <a:p>
              <a:endParaRPr lang="en-US" sz="1200">
                <a:solidFill>
                  <a:schemeClr val="bg1"/>
                </a:solidFill>
              </a:endParaRPr>
            </a:p>
          </p:txBody>
        </p:sp>
        <p:sp>
          <p:nvSpPr>
            <p:cNvPr id="29" name="Rectangle 33"/>
            <p:cNvSpPr>
              <a:spLocks noChangeArrowheads="1"/>
            </p:cNvSpPr>
            <p:nvPr/>
          </p:nvSpPr>
          <p:spPr bwMode="blackWhite">
            <a:xfrm>
              <a:off x="7034786" y="1618612"/>
              <a:ext cx="863558" cy="320327"/>
            </a:xfrm>
            <a:prstGeom prst="rect">
              <a:avLst/>
            </a:prstGeom>
            <a:noFill/>
            <a:ln w="12700">
              <a:noFill/>
              <a:miter lim="800000"/>
              <a:headEnd/>
              <a:tailEnd/>
            </a:ln>
          </p:spPr>
          <p:txBody>
            <a:bodyPr wrap="none" lIns="0" tIns="0" rIns="0" bIns="0" anchor="ctr" anchorCtr="1">
              <a:spAutoFit/>
            </a:bodyPr>
            <a:lstStyle/>
            <a:p>
              <a:pPr algn="ctr" defTabSz="787400" eaLnBrk="1" hangingPunct="1">
                <a:spcBef>
                  <a:spcPct val="80000"/>
                </a:spcBef>
                <a:buClr>
                  <a:schemeClr val="tx1"/>
                </a:buClr>
                <a:buFont typeface="Wingdings 2" pitchFamily="18" charset="2"/>
                <a:buNone/>
              </a:pPr>
              <a:r>
                <a:rPr lang="en-US" sz="1400" dirty="0">
                  <a:solidFill>
                    <a:schemeClr val="bg1"/>
                  </a:solidFill>
                </a:rPr>
                <a:t>Income keeping pace</a:t>
              </a:r>
            </a:p>
            <a:p>
              <a:pPr algn="ctr" defTabSz="787400" eaLnBrk="1" hangingPunct="1">
                <a:spcBef>
                  <a:spcPct val="80000"/>
                </a:spcBef>
                <a:buClr>
                  <a:schemeClr val="tx1"/>
                </a:buClr>
                <a:buFont typeface="Wingdings 2" pitchFamily="18" charset="2"/>
                <a:buNone/>
              </a:pPr>
              <a:r>
                <a:rPr lang="en-US" sz="1400" dirty="0">
                  <a:solidFill>
                    <a:schemeClr val="bg1"/>
                  </a:solidFill>
                </a:rPr>
                <a:t> with inflation</a:t>
              </a:r>
            </a:p>
          </p:txBody>
        </p:sp>
        <p:sp>
          <p:nvSpPr>
            <p:cNvPr id="30" name="Rectangle 37"/>
            <p:cNvSpPr>
              <a:spLocks noChangeArrowheads="1"/>
            </p:cNvSpPr>
            <p:nvPr/>
          </p:nvSpPr>
          <p:spPr bwMode="blackWhite">
            <a:xfrm>
              <a:off x="8001551" y="2469916"/>
              <a:ext cx="444395" cy="709294"/>
            </a:xfrm>
            <a:prstGeom prst="rect">
              <a:avLst/>
            </a:prstGeom>
            <a:noFill/>
            <a:ln w="12700">
              <a:noFill/>
              <a:miter lim="800000"/>
              <a:headEnd/>
              <a:tailEnd/>
            </a:ln>
          </p:spPr>
          <p:txBody>
            <a:bodyPr wrap="none" lIns="0" tIns="0" rIns="0" bIns="0" anchor="ctr" anchorCtr="1">
              <a:spAutoFit/>
            </a:bodyPr>
            <a:lstStyle/>
            <a:p>
              <a:pPr algn="ctr" defTabSz="787400" eaLnBrk="1" hangingPunct="1">
                <a:lnSpc>
                  <a:spcPct val="95000"/>
                </a:lnSpc>
                <a:spcBef>
                  <a:spcPct val="80000"/>
                </a:spcBef>
                <a:buClr>
                  <a:schemeClr val="tx1"/>
                </a:buClr>
                <a:buFont typeface="Wingdings 2" pitchFamily="18" charset="2"/>
                <a:buNone/>
              </a:pPr>
              <a:r>
                <a:rPr lang="en-US" sz="1400" dirty="0">
                  <a:solidFill>
                    <a:schemeClr val="bg1"/>
                  </a:solidFill>
                </a:rPr>
                <a:t>Risks</a:t>
              </a:r>
            </a:p>
            <a:p>
              <a:pPr algn="ctr" defTabSz="787400" eaLnBrk="1" hangingPunct="1">
                <a:lnSpc>
                  <a:spcPct val="95000"/>
                </a:lnSpc>
                <a:spcBef>
                  <a:spcPct val="80000"/>
                </a:spcBef>
                <a:buClr>
                  <a:schemeClr val="tx1"/>
                </a:buClr>
                <a:buFont typeface="Wingdings 2" pitchFamily="18" charset="2"/>
                <a:buNone/>
              </a:pPr>
              <a:r>
                <a:rPr lang="en-US" sz="1400" dirty="0">
                  <a:solidFill>
                    <a:schemeClr val="bg1"/>
                  </a:solidFill>
                </a:rPr>
                <a:t>Investment</a:t>
              </a:r>
            </a:p>
            <a:p>
              <a:pPr algn="ctr" defTabSz="787400" eaLnBrk="1" hangingPunct="1">
                <a:lnSpc>
                  <a:spcPct val="95000"/>
                </a:lnSpc>
                <a:spcBef>
                  <a:spcPct val="80000"/>
                </a:spcBef>
                <a:buClr>
                  <a:schemeClr val="tx1"/>
                </a:buClr>
                <a:buFont typeface="Wingdings 2" pitchFamily="18" charset="2"/>
                <a:buNone/>
              </a:pPr>
              <a:r>
                <a:rPr lang="en-US" sz="1400" dirty="0">
                  <a:solidFill>
                    <a:schemeClr val="bg1"/>
                  </a:solidFill>
                </a:rPr>
                <a:t>Mortality</a:t>
              </a:r>
            </a:p>
            <a:p>
              <a:pPr algn="ctr" defTabSz="787400" eaLnBrk="1" hangingPunct="1">
                <a:lnSpc>
                  <a:spcPct val="95000"/>
                </a:lnSpc>
                <a:spcBef>
                  <a:spcPct val="80000"/>
                </a:spcBef>
                <a:buClr>
                  <a:schemeClr val="tx1"/>
                </a:buClr>
                <a:buFont typeface="Wingdings 2" pitchFamily="18" charset="2"/>
                <a:buNone/>
              </a:pPr>
              <a:r>
                <a:rPr lang="en-US" sz="1400" dirty="0">
                  <a:solidFill>
                    <a:schemeClr val="bg1"/>
                  </a:solidFill>
                </a:rPr>
                <a:t>S.O.R</a:t>
              </a:r>
            </a:p>
          </p:txBody>
        </p:sp>
        <p:sp>
          <p:nvSpPr>
            <p:cNvPr id="31" name="Rectangle 38"/>
            <p:cNvSpPr>
              <a:spLocks noChangeArrowheads="1"/>
            </p:cNvSpPr>
            <p:nvPr/>
          </p:nvSpPr>
          <p:spPr bwMode="blackWhite">
            <a:xfrm>
              <a:off x="6518660" y="2998824"/>
              <a:ext cx="642175" cy="108682"/>
            </a:xfrm>
            <a:prstGeom prst="rect">
              <a:avLst/>
            </a:prstGeom>
            <a:noFill/>
            <a:ln w="12700">
              <a:noFill/>
              <a:miter lim="800000"/>
              <a:headEnd/>
              <a:tailEnd/>
            </a:ln>
          </p:spPr>
          <p:txBody>
            <a:bodyPr wrap="none" lIns="0" tIns="0" rIns="0" bIns="0" anchor="ctr" anchorCtr="1">
              <a:spAutoFit/>
            </a:bodyPr>
            <a:lstStyle/>
            <a:p>
              <a:pPr algn="ctr" defTabSz="787400" eaLnBrk="1" hangingPunct="1">
                <a:lnSpc>
                  <a:spcPct val="95000"/>
                </a:lnSpc>
                <a:spcBef>
                  <a:spcPct val="80000"/>
                </a:spcBef>
                <a:buClr>
                  <a:schemeClr val="tx1"/>
                </a:buClr>
                <a:buFont typeface="Wingdings 2" pitchFamily="18" charset="2"/>
                <a:buNone/>
              </a:pPr>
              <a:r>
                <a:rPr lang="en-US" sz="1400" dirty="0">
                  <a:solidFill>
                    <a:schemeClr val="tx2"/>
                  </a:solidFill>
                </a:rPr>
                <a:t>Behavioral risks</a:t>
              </a:r>
            </a:p>
          </p:txBody>
        </p:sp>
      </p:grpSp>
    </p:spTree>
    <p:extLst>
      <p:ext uri="{BB962C8B-B14F-4D97-AF65-F5344CB8AC3E}">
        <p14:creationId xmlns:p14="http://schemas.microsoft.com/office/powerpoint/2010/main" val="3706654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Annuity modelling</a:t>
            </a:r>
          </a:p>
        </p:txBody>
      </p:sp>
      <p:grpSp>
        <p:nvGrpSpPr>
          <p:cNvPr id="58" name="Group 57"/>
          <p:cNvGrpSpPr/>
          <p:nvPr/>
        </p:nvGrpSpPr>
        <p:grpSpPr>
          <a:xfrm>
            <a:off x="393698" y="1412776"/>
            <a:ext cx="3997326" cy="2160240"/>
            <a:chOff x="393698" y="1376361"/>
            <a:chExt cx="3997326" cy="2373680"/>
          </a:xfrm>
        </p:grpSpPr>
        <p:sp>
          <p:nvSpPr>
            <p:cNvPr id="62" name="Text Box 10"/>
            <p:cNvSpPr txBox="1">
              <a:spLocks noChangeArrowheads="1"/>
            </p:cNvSpPr>
            <p:nvPr>
              <p:custDataLst>
                <p:tags r:id="rId4"/>
              </p:custDataLst>
            </p:nvPr>
          </p:nvSpPr>
          <p:spPr bwMode="auto">
            <a:xfrm>
              <a:off x="393699" y="1376361"/>
              <a:ext cx="3997325" cy="394817"/>
            </a:xfrm>
            <a:prstGeom prst="rect">
              <a:avLst/>
            </a:prstGeom>
            <a:solidFill>
              <a:schemeClr val="accent1"/>
            </a:solidFill>
            <a:ln w="12700" algn="ctr">
              <a:solidFill>
                <a:schemeClr val="accent1"/>
              </a:solidFill>
              <a:miter lim="800000"/>
              <a:headEnd/>
              <a:tailEnd type="none" w="sm" len="med"/>
            </a:ln>
          </p:spPr>
          <p:txBody>
            <a:bodyPr lIns="36000" tIns="36000" rIns="36000" bIns="36000" anchor="ctr" anchorCtr="1"/>
            <a:lstStyle/>
            <a:p>
              <a:pPr algn="ctr" defTabSz="957263"/>
              <a:r>
                <a:rPr lang="en-US" sz="1400" b="1" dirty="0">
                  <a:solidFill>
                    <a:schemeClr val="bg1"/>
                  </a:solidFill>
                </a:rPr>
                <a:t>Product parameters</a:t>
              </a:r>
            </a:p>
          </p:txBody>
        </p:sp>
        <p:sp>
          <p:nvSpPr>
            <p:cNvPr id="63" name="Text Placeholder 5"/>
            <p:cNvSpPr txBox="1">
              <a:spLocks/>
            </p:cNvSpPr>
            <p:nvPr/>
          </p:nvSpPr>
          <p:spPr>
            <a:xfrm>
              <a:off x="393698" y="1771178"/>
              <a:ext cx="3997325" cy="1978863"/>
            </a:xfrm>
            <a:prstGeom prst="rect">
              <a:avLst/>
            </a:prstGeom>
            <a:ln w="12700">
              <a:solidFill>
                <a:schemeClr val="accent1"/>
              </a:solidFill>
            </a:ln>
          </p:spPr>
          <p:txBody>
            <a:bodyPr wrap="square" lIns="36000" tIns="36000" rIns="36000" bIns="36000"/>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dirty="0"/>
                <a:t>Fixed 30 year terms</a:t>
              </a:r>
            </a:p>
            <a:p>
              <a:pPr lvl="1"/>
              <a:r>
                <a:rPr lang="en-US" dirty="0"/>
                <a:t>Annual returns/incomes assumed</a:t>
              </a:r>
            </a:p>
            <a:p>
              <a:pPr lvl="1"/>
              <a:r>
                <a:rPr lang="en-US" dirty="0"/>
                <a:t>Product/advice fee – 1% pa</a:t>
              </a:r>
            </a:p>
            <a:p>
              <a:pPr lvl="1"/>
              <a:r>
                <a:rPr lang="en-US" dirty="0"/>
                <a:t>Fund manager fee – alpha</a:t>
              </a:r>
            </a:p>
            <a:p>
              <a:pPr lvl="1"/>
              <a:endParaRPr lang="en-US" dirty="0"/>
            </a:p>
          </p:txBody>
        </p:sp>
      </p:grpSp>
      <p:grpSp>
        <p:nvGrpSpPr>
          <p:cNvPr id="64" name="Group 63"/>
          <p:cNvGrpSpPr/>
          <p:nvPr/>
        </p:nvGrpSpPr>
        <p:grpSpPr>
          <a:xfrm>
            <a:off x="4751387" y="1412776"/>
            <a:ext cx="3997326" cy="2160240"/>
            <a:chOff x="393698" y="1376361"/>
            <a:chExt cx="3997326" cy="2373680"/>
          </a:xfrm>
        </p:grpSpPr>
        <p:sp>
          <p:nvSpPr>
            <p:cNvPr id="65" name="Text Box 10"/>
            <p:cNvSpPr txBox="1">
              <a:spLocks noChangeArrowheads="1"/>
            </p:cNvSpPr>
            <p:nvPr>
              <p:custDataLst>
                <p:tags r:id="rId3"/>
              </p:custDataLst>
            </p:nvPr>
          </p:nvSpPr>
          <p:spPr bwMode="auto">
            <a:xfrm>
              <a:off x="393699" y="1376361"/>
              <a:ext cx="3997325" cy="394817"/>
            </a:xfrm>
            <a:prstGeom prst="rect">
              <a:avLst/>
            </a:prstGeom>
            <a:solidFill>
              <a:schemeClr val="accent1"/>
            </a:solidFill>
            <a:ln w="12700" algn="ctr">
              <a:solidFill>
                <a:schemeClr val="accent1"/>
              </a:solidFill>
              <a:miter lim="800000"/>
              <a:headEnd/>
              <a:tailEnd type="none" w="sm" len="med"/>
            </a:ln>
          </p:spPr>
          <p:txBody>
            <a:bodyPr lIns="36000" tIns="36000" rIns="36000" bIns="36000" anchor="ctr" anchorCtr="1"/>
            <a:lstStyle/>
            <a:p>
              <a:pPr algn="ctr" defTabSz="957263"/>
              <a:r>
                <a:rPr lang="en-US" sz="1400" b="1" dirty="0">
                  <a:solidFill>
                    <a:schemeClr val="bg1"/>
                  </a:solidFill>
                </a:rPr>
                <a:t>Investment engine</a:t>
              </a:r>
            </a:p>
          </p:txBody>
        </p:sp>
        <p:sp>
          <p:nvSpPr>
            <p:cNvPr id="66" name="Text Placeholder 5"/>
            <p:cNvSpPr txBox="1">
              <a:spLocks/>
            </p:cNvSpPr>
            <p:nvPr/>
          </p:nvSpPr>
          <p:spPr>
            <a:xfrm>
              <a:off x="393698" y="1771178"/>
              <a:ext cx="3997325" cy="1978863"/>
            </a:xfrm>
            <a:prstGeom prst="rect">
              <a:avLst/>
            </a:prstGeom>
            <a:ln w="12700">
              <a:solidFill>
                <a:schemeClr val="accent1"/>
              </a:solidFill>
            </a:ln>
          </p:spPr>
          <p:txBody>
            <a:bodyPr wrap="square" lIns="36000" tIns="36000" rIns="36000" bIns="36000"/>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dirty="0"/>
                <a:t>Dimson/Marsh/Staunton dataset</a:t>
              </a:r>
            </a:p>
            <a:p>
              <a:pPr lvl="1"/>
              <a:r>
                <a:rPr lang="en-US" dirty="0"/>
                <a:t>SA Equity/Foreign Equity/SA Bonds/SA Cash</a:t>
              </a:r>
            </a:p>
            <a:p>
              <a:pPr lvl="1"/>
              <a:r>
                <a:rPr lang="en-US" dirty="0"/>
                <a:t>30 year rolling terms</a:t>
              </a:r>
            </a:p>
            <a:p>
              <a:pPr lvl="1"/>
              <a:r>
                <a:rPr lang="en-US" dirty="0"/>
                <a:t>Return series stepped in years</a:t>
              </a:r>
            </a:p>
            <a:p>
              <a:pPr lvl="1"/>
              <a:r>
                <a:rPr lang="en-US" dirty="0"/>
                <a:t>Some results also tested with simple normal distribution</a:t>
              </a:r>
            </a:p>
            <a:p>
              <a:pPr lvl="1"/>
              <a:r>
                <a:rPr lang="en-US" dirty="0" err="1"/>
                <a:t>Optimised</a:t>
              </a:r>
              <a:r>
                <a:rPr lang="en-US" dirty="0"/>
                <a:t> portfolios for every income level</a:t>
              </a:r>
            </a:p>
          </p:txBody>
        </p:sp>
      </p:grpSp>
      <p:grpSp>
        <p:nvGrpSpPr>
          <p:cNvPr id="67" name="Group 66"/>
          <p:cNvGrpSpPr/>
          <p:nvPr/>
        </p:nvGrpSpPr>
        <p:grpSpPr>
          <a:xfrm>
            <a:off x="402488" y="3694304"/>
            <a:ext cx="3988535" cy="1944216"/>
            <a:chOff x="393698" y="1376361"/>
            <a:chExt cx="3997326" cy="2373680"/>
          </a:xfrm>
        </p:grpSpPr>
        <p:sp>
          <p:nvSpPr>
            <p:cNvPr id="68" name="Text Box 10"/>
            <p:cNvSpPr txBox="1">
              <a:spLocks noChangeArrowheads="1"/>
            </p:cNvSpPr>
            <p:nvPr>
              <p:custDataLst>
                <p:tags r:id="rId2"/>
              </p:custDataLst>
            </p:nvPr>
          </p:nvSpPr>
          <p:spPr bwMode="auto">
            <a:xfrm>
              <a:off x="393700" y="1376361"/>
              <a:ext cx="3997324" cy="317845"/>
            </a:xfrm>
            <a:prstGeom prst="rect">
              <a:avLst/>
            </a:prstGeom>
            <a:solidFill>
              <a:schemeClr val="accent1"/>
            </a:solidFill>
            <a:ln w="12700" algn="ctr">
              <a:solidFill>
                <a:schemeClr val="accent1"/>
              </a:solidFill>
              <a:miter lim="800000"/>
              <a:headEnd/>
              <a:tailEnd type="none" w="sm" len="med"/>
            </a:ln>
          </p:spPr>
          <p:txBody>
            <a:bodyPr lIns="36000" tIns="36000" rIns="36000" bIns="36000" anchor="ctr" anchorCtr="1"/>
            <a:lstStyle/>
            <a:p>
              <a:pPr algn="ctr" defTabSz="957263"/>
              <a:r>
                <a:rPr lang="en-US" sz="1400" b="1" dirty="0">
                  <a:solidFill>
                    <a:schemeClr val="bg1"/>
                  </a:solidFill>
                </a:rPr>
                <a:t>Income strategy</a:t>
              </a:r>
            </a:p>
          </p:txBody>
        </p:sp>
        <p:sp>
          <p:nvSpPr>
            <p:cNvPr id="69" name="Text Placeholder 5"/>
            <p:cNvSpPr txBox="1">
              <a:spLocks/>
            </p:cNvSpPr>
            <p:nvPr/>
          </p:nvSpPr>
          <p:spPr>
            <a:xfrm>
              <a:off x="393698" y="1694206"/>
              <a:ext cx="3997324" cy="2055835"/>
            </a:xfrm>
            <a:prstGeom prst="rect">
              <a:avLst/>
            </a:prstGeom>
            <a:ln w="12700">
              <a:solidFill>
                <a:schemeClr val="accent1"/>
              </a:solidFill>
            </a:ln>
          </p:spPr>
          <p:txBody>
            <a:bodyPr wrap="square" lIns="36000" tIns="36000" rIns="36000" bIns="36000"/>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dirty="0"/>
                <a:t>Tested variety of strategies</a:t>
              </a:r>
            </a:p>
            <a:p>
              <a:pPr lvl="1"/>
              <a:r>
                <a:rPr lang="en-US" dirty="0"/>
                <a:t>CPI increases </a:t>
              </a:r>
            </a:p>
            <a:p>
              <a:pPr lvl="1"/>
              <a:r>
                <a:rPr lang="en-US" dirty="0"/>
                <a:t>Income increases as function of net investment return after income</a:t>
              </a:r>
            </a:p>
          </p:txBody>
        </p:sp>
      </p:grpSp>
      <p:grpSp>
        <p:nvGrpSpPr>
          <p:cNvPr id="70" name="Group 69"/>
          <p:cNvGrpSpPr/>
          <p:nvPr/>
        </p:nvGrpSpPr>
        <p:grpSpPr>
          <a:xfrm>
            <a:off x="4751387" y="3694304"/>
            <a:ext cx="3997325" cy="1944216"/>
            <a:chOff x="393698" y="1376361"/>
            <a:chExt cx="3997326" cy="2373680"/>
          </a:xfrm>
        </p:grpSpPr>
        <p:sp>
          <p:nvSpPr>
            <p:cNvPr id="71" name="Text Box 10"/>
            <p:cNvSpPr txBox="1">
              <a:spLocks noChangeArrowheads="1"/>
            </p:cNvSpPr>
            <p:nvPr>
              <p:custDataLst>
                <p:tags r:id="rId1"/>
              </p:custDataLst>
            </p:nvPr>
          </p:nvSpPr>
          <p:spPr bwMode="auto">
            <a:xfrm>
              <a:off x="393700" y="1376361"/>
              <a:ext cx="3997324" cy="317845"/>
            </a:xfrm>
            <a:prstGeom prst="rect">
              <a:avLst/>
            </a:prstGeom>
            <a:solidFill>
              <a:schemeClr val="accent1"/>
            </a:solidFill>
            <a:ln w="12700" algn="ctr">
              <a:solidFill>
                <a:schemeClr val="accent1"/>
              </a:solidFill>
              <a:miter lim="800000"/>
              <a:headEnd/>
              <a:tailEnd type="none" w="sm" len="med"/>
            </a:ln>
          </p:spPr>
          <p:txBody>
            <a:bodyPr lIns="36000" tIns="36000" rIns="36000" bIns="36000" anchor="ctr" anchorCtr="1"/>
            <a:lstStyle/>
            <a:p>
              <a:pPr algn="ctr" defTabSz="957263"/>
              <a:r>
                <a:rPr lang="en-US" sz="1400" b="1" dirty="0">
                  <a:solidFill>
                    <a:schemeClr val="bg1"/>
                  </a:solidFill>
                </a:rPr>
                <a:t>Defining success</a:t>
              </a:r>
            </a:p>
          </p:txBody>
        </p:sp>
        <p:sp>
          <p:nvSpPr>
            <p:cNvPr id="72" name="Text Placeholder 5"/>
            <p:cNvSpPr txBox="1">
              <a:spLocks/>
            </p:cNvSpPr>
            <p:nvPr/>
          </p:nvSpPr>
          <p:spPr>
            <a:xfrm>
              <a:off x="393698" y="1694206"/>
              <a:ext cx="3997324" cy="2055835"/>
            </a:xfrm>
            <a:prstGeom prst="rect">
              <a:avLst/>
            </a:prstGeom>
            <a:ln w="12700">
              <a:solidFill>
                <a:schemeClr val="accent1"/>
              </a:solidFill>
            </a:ln>
          </p:spPr>
          <p:txBody>
            <a:bodyPr wrap="square" lIns="36000" tIns="36000" rIns="36000" bIns="36000"/>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pPr lvl="1"/>
              <a:r>
                <a:rPr lang="en-US" dirty="0"/>
                <a:t>Tested annuity hitting income caps inside 30 years</a:t>
              </a:r>
            </a:p>
            <a:p>
              <a:pPr lvl="1"/>
              <a:r>
                <a:rPr lang="en-US" dirty="0"/>
                <a:t>Tested whether purchasing power of annuity at any stage dips below 50% of initial purchasing power</a:t>
              </a:r>
            </a:p>
          </p:txBody>
        </p:sp>
      </p:grpSp>
    </p:spTree>
    <p:extLst>
      <p:ext uri="{BB962C8B-B14F-4D97-AF65-F5344CB8AC3E}">
        <p14:creationId xmlns:p14="http://schemas.microsoft.com/office/powerpoint/2010/main" val="2975720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Modelling – core results</a:t>
            </a:r>
          </a:p>
        </p:txBody>
      </p:sp>
      <p:sp>
        <p:nvSpPr>
          <p:cNvPr id="2" name="TextBox 1">
            <a:extLst>
              <a:ext uri="{FF2B5EF4-FFF2-40B4-BE49-F238E27FC236}">
                <a16:creationId xmlns:a16="http://schemas.microsoft.com/office/drawing/2014/main" id="{5A806673-F129-4937-8EB9-D999F461B213}"/>
              </a:ext>
            </a:extLst>
          </p:cNvPr>
          <p:cNvSpPr txBox="1"/>
          <p:nvPr/>
        </p:nvSpPr>
        <p:spPr>
          <a:xfrm>
            <a:off x="685800" y="1036749"/>
            <a:ext cx="8280920" cy="369332"/>
          </a:xfrm>
          <a:prstGeom prst="rect">
            <a:avLst/>
          </a:prstGeom>
          <a:noFill/>
        </p:spPr>
        <p:txBody>
          <a:bodyPr wrap="square" rtlCol="0">
            <a:spAutoFit/>
          </a:bodyPr>
          <a:lstStyle/>
          <a:p>
            <a:r>
              <a:rPr lang="en-US" sz="1800" dirty="0">
                <a:solidFill>
                  <a:schemeClr val="bg2"/>
                </a:solidFill>
              </a:rPr>
              <a:t>DMS rolling return data vs calibrated normal distribution</a:t>
            </a:r>
          </a:p>
        </p:txBody>
      </p:sp>
      <p:pic>
        <p:nvPicPr>
          <p:cNvPr id="3" name="Picture 2">
            <a:extLst>
              <a:ext uri="{FF2B5EF4-FFF2-40B4-BE49-F238E27FC236}">
                <a16:creationId xmlns:a16="http://schemas.microsoft.com/office/drawing/2014/main" id="{C1612CDC-5DB2-479D-9A3E-EEE261599F7A}"/>
              </a:ext>
            </a:extLst>
          </p:cNvPr>
          <p:cNvPicPr>
            <a:picLocks noChangeAspect="1"/>
          </p:cNvPicPr>
          <p:nvPr/>
        </p:nvPicPr>
        <p:blipFill>
          <a:blip r:embed="rId4"/>
          <a:stretch>
            <a:fillRect/>
          </a:stretch>
        </p:blipFill>
        <p:spPr>
          <a:xfrm>
            <a:off x="301459" y="1496751"/>
            <a:ext cx="8823813" cy="4266728"/>
          </a:xfrm>
          <a:prstGeom prst="rect">
            <a:avLst/>
          </a:prstGeom>
        </p:spPr>
      </p:pic>
    </p:spTree>
    <p:extLst>
      <p:ext uri="{BB962C8B-B14F-4D97-AF65-F5344CB8AC3E}">
        <p14:creationId xmlns:p14="http://schemas.microsoft.com/office/powerpoint/2010/main" val="2102438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Modelling – core results</a:t>
            </a:r>
          </a:p>
        </p:txBody>
      </p:sp>
      <p:sp>
        <p:nvSpPr>
          <p:cNvPr id="2" name="TextBox 1">
            <a:extLst>
              <a:ext uri="{FF2B5EF4-FFF2-40B4-BE49-F238E27FC236}">
                <a16:creationId xmlns:a16="http://schemas.microsoft.com/office/drawing/2014/main" id="{5A806673-F129-4937-8EB9-D999F461B213}"/>
              </a:ext>
            </a:extLst>
          </p:cNvPr>
          <p:cNvSpPr txBox="1"/>
          <p:nvPr/>
        </p:nvSpPr>
        <p:spPr>
          <a:xfrm>
            <a:off x="685800" y="1036749"/>
            <a:ext cx="8280920" cy="369332"/>
          </a:xfrm>
          <a:prstGeom prst="rect">
            <a:avLst/>
          </a:prstGeom>
          <a:noFill/>
        </p:spPr>
        <p:txBody>
          <a:bodyPr wrap="square" rtlCol="0">
            <a:spAutoFit/>
          </a:bodyPr>
          <a:lstStyle/>
          <a:p>
            <a:r>
              <a:rPr lang="en-US" sz="1800" dirty="0">
                <a:solidFill>
                  <a:schemeClr val="bg2"/>
                </a:solidFill>
              </a:rPr>
              <a:t>DMS optimized portfolio allocations – growth assets</a:t>
            </a:r>
          </a:p>
        </p:txBody>
      </p:sp>
      <p:pic>
        <p:nvPicPr>
          <p:cNvPr id="3" name="Picture 2">
            <a:extLst>
              <a:ext uri="{FF2B5EF4-FFF2-40B4-BE49-F238E27FC236}">
                <a16:creationId xmlns:a16="http://schemas.microsoft.com/office/drawing/2014/main" id="{3378086F-40ED-46EE-A570-44EC7CC71434}"/>
              </a:ext>
            </a:extLst>
          </p:cNvPr>
          <p:cNvPicPr>
            <a:picLocks noChangeAspect="1"/>
          </p:cNvPicPr>
          <p:nvPr/>
        </p:nvPicPr>
        <p:blipFill>
          <a:blip r:embed="rId4"/>
          <a:stretch>
            <a:fillRect/>
          </a:stretch>
        </p:blipFill>
        <p:spPr>
          <a:xfrm>
            <a:off x="601366" y="1554766"/>
            <a:ext cx="8449788" cy="4029805"/>
          </a:xfrm>
          <a:prstGeom prst="rect">
            <a:avLst/>
          </a:prstGeom>
        </p:spPr>
      </p:pic>
    </p:spTree>
    <p:extLst>
      <p:ext uri="{BB962C8B-B14F-4D97-AF65-F5344CB8AC3E}">
        <p14:creationId xmlns:p14="http://schemas.microsoft.com/office/powerpoint/2010/main" val="4067998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Quantifying key relationships</a:t>
            </a:r>
          </a:p>
        </p:txBody>
      </p:sp>
      <p:graphicFrame>
        <p:nvGraphicFramePr>
          <p:cNvPr id="2" name="Table 1">
            <a:extLst>
              <a:ext uri="{FF2B5EF4-FFF2-40B4-BE49-F238E27FC236}">
                <a16:creationId xmlns:a16="http://schemas.microsoft.com/office/drawing/2014/main" id="{EC726D2B-31F5-4ADA-A10C-1743A79E524E}"/>
              </a:ext>
            </a:extLst>
          </p:cNvPr>
          <p:cNvGraphicFramePr>
            <a:graphicFrameLocks noGrp="1"/>
          </p:cNvGraphicFramePr>
          <p:nvPr>
            <p:extLst>
              <p:ext uri="{D42A27DB-BD31-4B8C-83A1-F6EECF244321}">
                <p14:modId xmlns:p14="http://schemas.microsoft.com/office/powerpoint/2010/main" val="3559721883"/>
              </p:ext>
            </p:extLst>
          </p:nvPr>
        </p:nvGraphicFramePr>
        <p:xfrm>
          <a:off x="685800" y="1699928"/>
          <a:ext cx="7742854" cy="3690664"/>
        </p:xfrm>
        <a:graphic>
          <a:graphicData uri="http://schemas.openxmlformats.org/drawingml/2006/table">
            <a:tbl>
              <a:tblPr firstRow="1" firstCol="1">
                <a:tableStyleId>{5C22544A-7EE6-4342-B048-85BDC9FD1C3A}</a:tableStyleId>
              </a:tblPr>
              <a:tblGrid>
                <a:gridCol w="1357829">
                  <a:extLst>
                    <a:ext uri="{9D8B030D-6E8A-4147-A177-3AD203B41FA5}">
                      <a16:colId xmlns:a16="http://schemas.microsoft.com/office/drawing/2014/main" val="4211750786"/>
                    </a:ext>
                  </a:extLst>
                </a:gridCol>
                <a:gridCol w="1277005">
                  <a:extLst>
                    <a:ext uri="{9D8B030D-6E8A-4147-A177-3AD203B41FA5}">
                      <a16:colId xmlns:a16="http://schemas.microsoft.com/office/drawing/2014/main" val="845555511"/>
                    </a:ext>
                  </a:extLst>
                </a:gridCol>
                <a:gridCol w="1277005">
                  <a:extLst>
                    <a:ext uri="{9D8B030D-6E8A-4147-A177-3AD203B41FA5}">
                      <a16:colId xmlns:a16="http://schemas.microsoft.com/office/drawing/2014/main" val="1136182553"/>
                    </a:ext>
                  </a:extLst>
                </a:gridCol>
                <a:gridCol w="1277005">
                  <a:extLst>
                    <a:ext uri="{9D8B030D-6E8A-4147-A177-3AD203B41FA5}">
                      <a16:colId xmlns:a16="http://schemas.microsoft.com/office/drawing/2014/main" val="3434439676"/>
                    </a:ext>
                  </a:extLst>
                </a:gridCol>
                <a:gridCol w="1277005">
                  <a:extLst>
                    <a:ext uri="{9D8B030D-6E8A-4147-A177-3AD203B41FA5}">
                      <a16:colId xmlns:a16="http://schemas.microsoft.com/office/drawing/2014/main" val="1189448624"/>
                    </a:ext>
                  </a:extLst>
                </a:gridCol>
                <a:gridCol w="1277005">
                  <a:extLst>
                    <a:ext uri="{9D8B030D-6E8A-4147-A177-3AD203B41FA5}">
                      <a16:colId xmlns:a16="http://schemas.microsoft.com/office/drawing/2014/main" val="3993675795"/>
                    </a:ext>
                  </a:extLst>
                </a:gridCol>
              </a:tblGrid>
              <a:tr h="461333">
                <a:tc>
                  <a:txBody>
                    <a:bodyPr/>
                    <a:lstStyle/>
                    <a:p>
                      <a:pPr algn="ctr" fontAlgn="b"/>
                      <a:endParaRPr lang="en-US" sz="1800" b="0" i="0" u="none" strike="noStrike" dirty="0">
                        <a:solidFill>
                          <a:srgbClr val="000000"/>
                        </a:solidFill>
                        <a:effectLst/>
                        <a:latin typeface="Arial" panose="020B0604020202020204" pitchFamily="34" charset="0"/>
                      </a:endParaRPr>
                    </a:p>
                  </a:txBody>
                  <a:tcPr marL="0" marR="0" marT="0" marB="0" anchor="ctr"/>
                </a:tc>
                <a:tc gridSpan="5">
                  <a:txBody>
                    <a:bodyPr/>
                    <a:lstStyle/>
                    <a:p>
                      <a:pPr algn="ctr" fontAlgn="b"/>
                      <a:r>
                        <a:rPr lang="en-US" sz="1800" u="none" strike="noStrike" dirty="0">
                          <a:effectLst/>
                        </a:rPr>
                        <a:t>Real Return</a:t>
                      </a:r>
                      <a:endParaRPr lang="en-US" sz="1800" b="1" i="0" u="none" strike="noStrike" dirty="0">
                        <a:solidFill>
                          <a:srgbClr val="000000"/>
                        </a:solidFill>
                        <a:effectLst/>
                        <a:latin typeface="Arial" panose="020B0604020202020204" pitchFamily="34"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ctr" fontAlgn="b"/>
                      <a:endParaRPr lang="en-US" sz="2000" b="0"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val="2630869570"/>
                  </a:ext>
                </a:extLst>
              </a:tr>
              <a:tr h="461333">
                <a:tc>
                  <a:txBody>
                    <a:bodyPr/>
                    <a:lstStyle/>
                    <a:p>
                      <a:pPr algn="ctr" fontAlgn="b"/>
                      <a:r>
                        <a:rPr lang="en-US" sz="1800" u="none" strike="noStrike" dirty="0">
                          <a:effectLst/>
                        </a:rPr>
                        <a:t>Real </a:t>
                      </a:r>
                      <a:r>
                        <a:rPr lang="en-US" sz="1800" u="none" strike="noStrike" dirty="0" err="1">
                          <a:effectLst/>
                        </a:rPr>
                        <a:t>Stdev</a:t>
                      </a:r>
                      <a:endParaRPr lang="en-US" sz="1800" b="1"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en-US" sz="1800" b="1" u="none" strike="noStrike" kern="1200" dirty="0">
                          <a:solidFill>
                            <a:schemeClr val="lt1"/>
                          </a:solidFill>
                          <a:effectLst/>
                          <a:latin typeface="+mn-lt"/>
                          <a:ea typeface="+mn-ea"/>
                          <a:cs typeface="+mn-cs"/>
                        </a:rPr>
                        <a:t>5%</a:t>
                      </a:r>
                    </a:p>
                  </a:txBody>
                  <a:tcPr marL="0" marR="0" marT="0" marB="0" anchor="ctr">
                    <a:solidFill>
                      <a:schemeClr val="accent1"/>
                    </a:solidFill>
                  </a:tcPr>
                </a:tc>
                <a:tc>
                  <a:txBody>
                    <a:bodyPr/>
                    <a:lstStyle/>
                    <a:p>
                      <a:pPr algn="ctr" fontAlgn="b"/>
                      <a:r>
                        <a:rPr lang="en-US" sz="1800" b="1" u="none" strike="noStrike" kern="1200" dirty="0">
                          <a:solidFill>
                            <a:schemeClr val="lt1"/>
                          </a:solidFill>
                          <a:effectLst/>
                          <a:latin typeface="+mn-lt"/>
                          <a:ea typeface="+mn-ea"/>
                          <a:cs typeface="+mn-cs"/>
                        </a:rPr>
                        <a:t>6%</a:t>
                      </a:r>
                    </a:p>
                  </a:txBody>
                  <a:tcPr marL="0" marR="0" marT="0" marB="0" anchor="ctr">
                    <a:solidFill>
                      <a:schemeClr val="accent1"/>
                    </a:solidFill>
                  </a:tcPr>
                </a:tc>
                <a:tc>
                  <a:txBody>
                    <a:bodyPr/>
                    <a:lstStyle/>
                    <a:p>
                      <a:pPr algn="ctr" fontAlgn="b"/>
                      <a:r>
                        <a:rPr lang="en-US" sz="1800" b="1" u="none" strike="noStrike" kern="1200" dirty="0">
                          <a:solidFill>
                            <a:schemeClr val="lt1"/>
                          </a:solidFill>
                          <a:effectLst/>
                          <a:latin typeface="+mn-lt"/>
                          <a:ea typeface="+mn-ea"/>
                          <a:cs typeface="+mn-cs"/>
                        </a:rPr>
                        <a:t>7%</a:t>
                      </a:r>
                    </a:p>
                  </a:txBody>
                  <a:tcPr marL="0" marR="0" marT="0" marB="0" anchor="ctr">
                    <a:solidFill>
                      <a:schemeClr val="accent1"/>
                    </a:solidFill>
                  </a:tcPr>
                </a:tc>
                <a:tc>
                  <a:txBody>
                    <a:bodyPr/>
                    <a:lstStyle/>
                    <a:p>
                      <a:pPr algn="ctr" fontAlgn="b"/>
                      <a:r>
                        <a:rPr lang="en-US" sz="1800" b="1" u="none" strike="noStrike" kern="1200" dirty="0">
                          <a:solidFill>
                            <a:schemeClr val="lt1"/>
                          </a:solidFill>
                          <a:effectLst/>
                          <a:latin typeface="+mn-lt"/>
                          <a:ea typeface="+mn-ea"/>
                          <a:cs typeface="+mn-cs"/>
                        </a:rPr>
                        <a:t>8%</a:t>
                      </a:r>
                    </a:p>
                  </a:txBody>
                  <a:tcPr marL="0" marR="0" marT="0" marB="0" anchor="ctr">
                    <a:solidFill>
                      <a:schemeClr val="accent1"/>
                    </a:solidFill>
                  </a:tcPr>
                </a:tc>
                <a:tc>
                  <a:txBody>
                    <a:bodyPr/>
                    <a:lstStyle/>
                    <a:p>
                      <a:pPr algn="ctr" fontAlgn="b"/>
                      <a:r>
                        <a:rPr lang="en-US" sz="1800" b="1" u="none" strike="noStrike" kern="1200" dirty="0">
                          <a:solidFill>
                            <a:schemeClr val="lt1"/>
                          </a:solidFill>
                          <a:effectLst/>
                          <a:latin typeface="+mn-lt"/>
                          <a:ea typeface="+mn-ea"/>
                          <a:cs typeface="+mn-cs"/>
                        </a:rPr>
                        <a:t>Return ∆</a:t>
                      </a:r>
                    </a:p>
                  </a:txBody>
                  <a:tcPr marL="0" marR="0" marT="0" marB="0" anchor="ctr">
                    <a:solidFill>
                      <a:schemeClr val="accent1"/>
                    </a:solidFill>
                  </a:tcPr>
                </a:tc>
                <a:extLst>
                  <a:ext uri="{0D108BD9-81ED-4DB2-BD59-A6C34878D82A}">
                    <a16:rowId xmlns:a16="http://schemas.microsoft.com/office/drawing/2014/main" val="2683738419"/>
                  </a:ext>
                </a:extLst>
              </a:tr>
              <a:tr h="461333">
                <a:tc>
                  <a:txBody>
                    <a:bodyPr/>
                    <a:lstStyle/>
                    <a:p>
                      <a:pPr algn="ctr" fontAlgn="b"/>
                      <a:r>
                        <a:rPr lang="en-US" sz="1800" u="none" strike="noStrike" dirty="0">
                          <a:effectLst/>
                        </a:rPr>
                        <a:t>10%</a:t>
                      </a:r>
                      <a:endParaRPr lang="en-US" sz="1800" b="1"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en-US" sz="1800" u="none" strike="noStrike" dirty="0">
                          <a:effectLst/>
                        </a:rPr>
                        <a:t>4.00%</a:t>
                      </a:r>
                      <a:endParaRPr lang="en-US" sz="18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en-US" sz="1800" u="none" strike="noStrike" dirty="0">
                          <a:effectLst/>
                        </a:rPr>
                        <a:t>4.90%</a:t>
                      </a:r>
                      <a:endParaRPr lang="en-US" sz="18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en-US" sz="1800" u="none" strike="noStrike" dirty="0">
                          <a:effectLst/>
                        </a:rPr>
                        <a:t>5.85%</a:t>
                      </a:r>
                      <a:endParaRPr lang="en-US" sz="18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en-US" sz="1800" u="none" strike="noStrike">
                          <a:effectLst/>
                        </a:rPr>
                        <a:t>6.80%</a:t>
                      </a:r>
                      <a:endParaRPr lang="en-US" sz="1800" b="0" i="0" u="none" strike="noStrike">
                        <a:solidFill>
                          <a:srgbClr val="000000"/>
                        </a:solidFill>
                        <a:effectLst/>
                        <a:latin typeface="Arial" panose="020B0604020202020204" pitchFamily="34" charset="0"/>
                      </a:endParaRPr>
                    </a:p>
                  </a:txBody>
                  <a:tcPr marL="0" marR="0" marT="0" marB="0" anchor="ctr"/>
                </a:tc>
                <a:tc>
                  <a:txBody>
                    <a:bodyPr/>
                    <a:lstStyle/>
                    <a:p>
                      <a:pPr algn="ctr" fontAlgn="b"/>
                      <a:r>
                        <a:rPr lang="en-US" sz="1800" b="1" u="none" strike="noStrike" dirty="0">
                          <a:solidFill>
                            <a:schemeClr val="bg1"/>
                          </a:solidFill>
                          <a:effectLst/>
                        </a:rPr>
                        <a:t>0.93%</a:t>
                      </a:r>
                      <a:endParaRPr lang="en-US" sz="1800" b="1" i="0" u="none" strike="noStrike" dirty="0">
                        <a:solidFill>
                          <a:schemeClr val="bg1"/>
                        </a:solidFill>
                        <a:effectLst/>
                        <a:latin typeface="Arial" panose="020B0604020202020204" pitchFamily="34" charset="0"/>
                      </a:endParaRPr>
                    </a:p>
                  </a:txBody>
                  <a:tcPr marL="0" marR="0" marT="0" marB="0" anchor="ctr">
                    <a:solidFill>
                      <a:schemeClr val="accent1"/>
                    </a:solidFill>
                  </a:tcPr>
                </a:tc>
                <a:extLst>
                  <a:ext uri="{0D108BD9-81ED-4DB2-BD59-A6C34878D82A}">
                    <a16:rowId xmlns:a16="http://schemas.microsoft.com/office/drawing/2014/main" val="1637411279"/>
                  </a:ext>
                </a:extLst>
              </a:tr>
              <a:tr h="461333">
                <a:tc>
                  <a:txBody>
                    <a:bodyPr/>
                    <a:lstStyle/>
                    <a:p>
                      <a:pPr algn="ctr" fontAlgn="b"/>
                      <a:r>
                        <a:rPr lang="en-US" sz="1800" u="none" strike="noStrike" dirty="0">
                          <a:effectLst/>
                        </a:rPr>
                        <a:t>11%</a:t>
                      </a:r>
                      <a:endParaRPr lang="en-US" sz="1800" b="1"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en-US" sz="1800" u="none" strike="noStrike">
                          <a:effectLst/>
                        </a:rPr>
                        <a:t>3.67%</a:t>
                      </a:r>
                      <a:endParaRPr lang="en-US" sz="1800" b="0" i="0" u="none" strike="noStrike">
                        <a:solidFill>
                          <a:srgbClr val="000000"/>
                        </a:solidFill>
                        <a:effectLst/>
                        <a:latin typeface="Arial" panose="020B0604020202020204" pitchFamily="34" charset="0"/>
                      </a:endParaRPr>
                    </a:p>
                  </a:txBody>
                  <a:tcPr marL="0" marR="0" marT="0" marB="0" anchor="ctr"/>
                </a:tc>
                <a:tc>
                  <a:txBody>
                    <a:bodyPr/>
                    <a:lstStyle/>
                    <a:p>
                      <a:pPr algn="ctr" fontAlgn="b"/>
                      <a:r>
                        <a:rPr lang="en-US" sz="1800" u="none" strike="noStrike" dirty="0">
                          <a:effectLst/>
                        </a:rPr>
                        <a:t>4.60%</a:t>
                      </a:r>
                      <a:endParaRPr lang="en-US" sz="18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en-US" sz="1800" u="none" strike="noStrike" dirty="0">
                          <a:effectLst/>
                        </a:rPr>
                        <a:t>5.60%</a:t>
                      </a:r>
                      <a:endParaRPr lang="en-US" sz="18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en-US" sz="1800" u="none" strike="noStrike" dirty="0">
                          <a:effectLst/>
                        </a:rPr>
                        <a:t>6.50%</a:t>
                      </a:r>
                      <a:endParaRPr lang="en-US" sz="18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en-US" sz="1800" b="1" u="none" strike="noStrike" dirty="0">
                          <a:solidFill>
                            <a:schemeClr val="bg1"/>
                          </a:solidFill>
                          <a:effectLst/>
                        </a:rPr>
                        <a:t>0.94%</a:t>
                      </a:r>
                      <a:endParaRPr lang="en-US" sz="1800" b="1" i="0" u="none" strike="noStrike" dirty="0">
                        <a:solidFill>
                          <a:schemeClr val="bg1"/>
                        </a:solidFill>
                        <a:effectLst/>
                        <a:latin typeface="Arial" panose="020B0604020202020204" pitchFamily="34" charset="0"/>
                      </a:endParaRPr>
                    </a:p>
                  </a:txBody>
                  <a:tcPr marL="0" marR="0" marT="0" marB="0" anchor="ctr">
                    <a:solidFill>
                      <a:schemeClr val="accent1"/>
                    </a:solidFill>
                  </a:tcPr>
                </a:tc>
                <a:extLst>
                  <a:ext uri="{0D108BD9-81ED-4DB2-BD59-A6C34878D82A}">
                    <a16:rowId xmlns:a16="http://schemas.microsoft.com/office/drawing/2014/main" val="2925800212"/>
                  </a:ext>
                </a:extLst>
              </a:tr>
              <a:tr h="461333">
                <a:tc>
                  <a:txBody>
                    <a:bodyPr/>
                    <a:lstStyle/>
                    <a:p>
                      <a:pPr algn="ctr" fontAlgn="b"/>
                      <a:r>
                        <a:rPr lang="en-US" sz="1800" u="none" strike="noStrike">
                          <a:effectLst/>
                        </a:rPr>
                        <a:t>12%</a:t>
                      </a:r>
                      <a:endParaRPr lang="en-US" sz="1800" b="1" i="0" u="none" strike="noStrike">
                        <a:solidFill>
                          <a:srgbClr val="000000"/>
                        </a:solidFill>
                        <a:effectLst/>
                        <a:latin typeface="Arial" panose="020B0604020202020204" pitchFamily="34" charset="0"/>
                      </a:endParaRPr>
                    </a:p>
                  </a:txBody>
                  <a:tcPr marL="0" marR="0" marT="0" marB="0" anchor="ctr"/>
                </a:tc>
                <a:tc>
                  <a:txBody>
                    <a:bodyPr/>
                    <a:lstStyle/>
                    <a:p>
                      <a:pPr algn="ctr" fontAlgn="b"/>
                      <a:r>
                        <a:rPr lang="en-US" sz="1800" u="none" strike="noStrike">
                          <a:effectLst/>
                        </a:rPr>
                        <a:t>3.40%</a:t>
                      </a:r>
                      <a:endParaRPr lang="en-US" sz="1800" b="0" i="0" u="none" strike="noStrike">
                        <a:solidFill>
                          <a:srgbClr val="000000"/>
                        </a:solidFill>
                        <a:effectLst/>
                        <a:latin typeface="Arial" panose="020B0604020202020204" pitchFamily="34" charset="0"/>
                      </a:endParaRPr>
                    </a:p>
                  </a:txBody>
                  <a:tcPr marL="0" marR="0" marT="0" marB="0" anchor="ctr"/>
                </a:tc>
                <a:tc>
                  <a:txBody>
                    <a:bodyPr/>
                    <a:lstStyle/>
                    <a:p>
                      <a:pPr algn="ctr" fontAlgn="b"/>
                      <a:r>
                        <a:rPr lang="en-US" sz="1800" u="none" strike="noStrike">
                          <a:effectLst/>
                        </a:rPr>
                        <a:t>4.40%</a:t>
                      </a:r>
                      <a:endParaRPr lang="en-US" sz="1800" b="0" i="0" u="none" strike="noStrike">
                        <a:solidFill>
                          <a:srgbClr val="000000"/>
                        </a:solidFill>
                        <a:effectLst/>
                        <a:latin typeface="Arial" panose="020B0604020202020204" pitchFamily="34" charset="0"/>
                      </a:endParaRPr>
                    </a:p>
                  </a:txBody>
                  <a:tcPr marL="0" marR="0" marT="0" marB="0" anchor="ctr"/>
                </a:tc>
                <a:tc>
                  <a:txBody>
                    <a:bodyPr/>
                    <a:lstStyle/>
                    <a:p>
                      <a:pPr algn="ctr" fontAlgn="b"/>
                      <a:r>
                        <a:rPr lang="en-US" sz="1800" u="none" strike="noStrike" dirty="0">
                          <a:effectLst/>
                        </a:rPr>
                        <a:t>5.30%</a:t>
                      </a:r>
                      <a:endParaRPr lang="en-US" sz="18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en-US" sz="1800" u="none" strike="noStrike" dirty="0">
                          <a:effectLst/>
                        </a:rPr>
                        <a:t>6.20%</a:t>
                      </a:r>
                      <a:endParaRPr lang="en-US" sz="18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en-US" sz="1800" b="1" u="none" strike="noStrike" dirty="0">
                          <a:solidFill>
                            <a:schemeClr val="bg1"/>
                          </a:solidFill>
                          <a:effectLst/>
                        </a:rPr>
                        <a:t>0.93%</a:t>
                      </a:r>
                      <a:endParaRPr lang="en-US" sz="1800" b="1" i="0" u="none" strike="noStrike" dirty="0">
                        <a:solidFill>
                          <a:schemeClr val="bg1"/>
                        </a:solidFill>
                        <a:effectLst/>
                        <a:latin typeface="Arial" panose="020B0604020202020204" pitchFamily="34" charset="0"/>
                      </a:endParaRPr>
                    </a:p>
                  </a:txBody>
                  <a:tcPr marL="0" marR="0" marT="0" marB="0" anchor="ctr">
                    <a:solidFill>
                      <a:schemeClr val="accent1"/>
                    </a:solidFill>
                  </a:tcPr>
                </a:tc>
                <a:extLst>
                  <a:ext uri="{0D108BD9-81ED-4DB2-BD59-A6C34878D82A}">
                    <a16:rowId xmlns:a16="http://schemas.microsoft.com/office/drawing/2014/main" val="2976564470"/>
                  </a:ext>
                </a:extLst>
              </a:tr>
              <a:tr h="461333">
                <a:tc>
                  <a:txBody>
                    <a:bodyPr/>
                    <a:lstStyle/>
                    <a:p>
                      <a:pPr algn="ctr" fontAlgn="b"/>
                      <a:r>
                        <a:rPr lang="en-US" sz="1800" u="none" strike="noStrike">
                          <a:effectLst/>
                        </a:rPr>
                        <a:t>13%</a:t>
                      </a:r>
                      <a:endParaRPr lang="en-US" sz="1800" b="1" i="0" u="none" strike="noStrike">
                        <a:solidFill>
                          <a:srgbClr val="000000"/>
                        </a:solidFill>
                        <a:effectLst/>
                        <a:latin typeface="Arial" panose="020B0604020202020204" pitchFamily="34" charset="0"/>
                      </a:endParaRPr>
                    </a:p>
                  </a:txBody>
                  <a:tcPr marL="0" marR="0" marT="0" marB="0" anchor="ctr"/>
                </a:tc>
                <a:tc>
                  <a:txBody>
                    <a:bodyPr/>
                    <a:lstStyle/>
                    <a:p>
                      <a:pPr algn="ctr" fontAlgn="b"/>
                      <a:r>
                        <a:rPr lang="en-US" sz="1800" u="none" strike="noStrike">
                          <a:effectLst/>
                        </a:rPr>
                        <a:t>3.10%</a:t>
                      </a:r>
                      <a:endParaRPr lang="en-US" sz="1800" b="0" i="0" u="none" strike="noStrike">
                        <a:solidFill>
                          <a:srgbClr val="000000"/>
                        </a:solidFill>
                        <a:effectLst/>
                        <a:latin typeface="Arial" panose="020B0604020202020204" pitchFamily="34" charset="0"/>
                      </a:endParaRPr>
                    </a:p>
                  </a:txBody>
                  <a:tcPr marL="0" marR="0" marT="0" marB="0" anchor="ctr"/>
                </a:tc>
                <a:tc>
                  <a:txBody>
                    <a:bodyPr/>
                    <a:lstStyle/>
                    <a:p>
                      <a:pPr algn="ctr" fontAlgn="b"/>
                      <a:r>
                        <a:rPr lang="en-US" sz="1800" u="none" strike="noStrike">
                          <a:effectLst/>
                        </a:rPr>
                        <a:t>4.10%</a:t>
                      </a:r>
                      <a:endParaRPr lang="en-US" sz="1800" b="0" i="0" u="none" strike="noStrike">
                        <a:solidFill>
                          <a:srgbClr val="000000"/>
                        </a:solidFill>
                        <a:effectLst/>
                        <a:latin typeface="Arial" panose="020B0604020202020204" pitchFamily="34" charset="0"/>
                      </a:endParaRPr>
                    </a:p>
                  </a:txBody>
                  <a:tcPr marL="0" marR="0" marT="0" marB="0" anchor="ctr"/>
                </a:tc>
                <a:tc>
                  <a:txBody>
                    <a:bodyPr/>
                    <a:lstStyle/>
                    <a:p>
                      <a:pPr algn="ctr" fontAlgn="b"/>
                      <a:r>
                        <a:rPr lang="en-US" sz="1800" u="none" strike="noStrike" dirty="0">
                          <a:effectLst/>
                        </a:rPr>
                        <a:t>5.00%</a:t>
                      </a:r>
                      <a:endParaRPr lang="en-US" sz="18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en-US" sz="1800" u="none" strike="noStrike" dirty="0">
                          <a:effectLst/>
                        </a:rPr>
                        <a:t>5.95%</a:t>
                      </a:r>
                      <a:endParaRPr lang="en-US" sz="18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en-US" sz="1800" b="1" u="none" strike="noStrike" dirty="0">
                          <a:solidFill>
                            <a:schemeClr val="bg1"/>
                          </a:solidFill>
                          <a:effectLst/>
                        </a:rPr>
                        <a:t>0.95%</a:t>
                      </a:r>
                      <a:endParaRPr lang="en-US" sz="1800" b="1" i="0" u="none" strike="noStrike" dirty="0">
                        <a:solidFill>
                          <a:schemeClr val="bg1"/>
                        </a:solidFill>
                        <a:effectLst/>
                        <a:latin typeface="Arial" panose="020B0604020202020204" pitchFamily="34" charset="0"/>
                      </a:endParaRPr>
                    </a:p>
                  </a:txBody>
                  <a:tcPr marL="0" marR="0" marT="0" marB="0" anchor="ctr">
                    <a:solidFill>
                      <a:schemeClr val="accent1"/>
                    </a:solidFill>
                  </a:tcPr>
                </a:tc>
                <a:extLst>
                  <a:ext uri="{0D108BD9-81ED-4DB2-BD59-A6C34878D82A}">
                    <a16:rowId xmlns:a16="http://schemas.microsoft.com/office/drawing/2014/main" val="189737179"/>
                  </a:ext>
                </a:extLst>
              </a:tr>
              <a:tr h="461333">
                <a:tc>
                  <a:txBody>
                    <a:bodyPr/>
                    <a:lstStyle/>
                    <a:p>
                      <a:pPr algn="ctr" fontAlgn="b"/>
                      <a:r>
                        <a:rPr lang="en-US" sz="1800" u="none" strike="noStrike">
                          <a:effectLst/>
                        </a:rPr>
                        <a:t>14%</a:t>
                      </a:r>
                      <a:endParaRPr lang="en-US" sz="1800" b="1" i="0" u="none" strike="noStrike">
                        <a:solidFill>
                          <a:srgbClr val="000000"/>
                        </a:solidFill>
                        <a:effectLst/>
                        <a:latin typeface="Arial" panose="020B0604020202020204" pitchFamily="34" charset="0"/>
                      </a:endParaRPr>
                    </a:p>
                  </a:txBody>
                  <a:tcPr marL="0" marR="0" marT="0" marB="0" anchor="ctr"/>
                </a:tc>
                <a:tc>
                  <a:txBody>
                    <a:bodyPr/>
                    <a:lstStyle/>
                    <a:p>
                      <a:pPr algn="ctr" fontAlgn="b"/>
                      <a:r>
                        <a:rPr lang="en-US" sz="1800" u="none" strike="noStrike">
                          <a:effectLst/>
                        </a:rPr>
                        <a:t>2.80%</a:t>
                      </a:r>
                      <a:endParaRPr lang="en-US" sz="1800" b="0" i="0" u="none" strike="noStrike">
                        <a:solidFill>
                          <a:srgbClr val="000000"/>
                        </a:solidFill>
                        <a:effectLst/>
                        <a:latin typeface="Arial" panose="020B0604020202020204" pitchFamily="34" charset="0"/>
                      </a:endParaRPr>
                    </a:p>
                  </a:txBody>
                  <a:tcPr marL="0" marR="0" marT="0" marB="0" anchor="ctr"/>
                </a:tc>
                <a:tc>
                  <a:txBody>
                    <a:bodyPr/>
                    <a:lstStyle/>
                    <a:p>
                      <a:pPr algn="ctr" fontAlgn="b"/>
                      <a:r>
                        <a:rPr lang="en-US" sz="1800" u="none" strike="noStrike">
                          <a:effectLst/>
                        </a:rPr>
                        <a:t>3.80%</a:t>
                      </a:r>
                      <a:endParaRPr lang="en-US" sz="1800" b="0" i="0" u="none" strike="noStrike">
                        <a:solidFill>
                          <a:srgbClr val="000000"/>
                        </a:solidFill>
                        <a:effectLst/>
                        <a:latin typeface="Arial" panose="020B0604020202020204" pitchFamily="34" charset="0"/>
                      </a:endParaRPr>
                    </a:p>
                  </a:txBody>
                  <a:tcPr marL="0" marR="0" marT="0" marB="0" anchor="ctr"/>
                </a:tc>
                <a:tc>
                  <a:txBody>
                    <a:bodyPr/>
                    <a:lstStyle/>
                    <a:p>
                      <a:pPr algn="ctr" fontAlgn="b"/>
                      <a:r>
                        <a:rPr lang="en-US" sz="1800" u="none" strike="noStrike">
                          <a:effectLst/>
                        </a:rPr>
                        <a:t>4.70%</a:t>
                      </a:r>
                      <a:endParaRPr lang="en-US" sz="1800" b="0" i="0" u="none" strike="noStrike">
                        <a:solidFill>
                          <a:srgbClr val="000000"/>
                        </a:solidFill>
                        <a:effectLst/>
                        <a:latin typeface="Arial" panose="020B0604020202020204" pitchFamily="34" charset="0"/>
                      </a:endParaRPr>
                    </a:p>
                  </a:txBody>
                  <a:tcPr marL="0" marR="0" marT="0" marB="0" anchor="ctr"/>
                </a:tc>
                <a:tc>
                  <a:txBody>
                    <a:bodyPr/>
                    <a:lstStyle/>
                    <a:p>
                      <a:pPr algn="ctr" fontAlgn="b"/>
                      <a:r>
                        <a:rPr lang="en-US" sz="1800" u="none" strike="noStrike" dirty="0">
                          <a:effectLst/>
                        </a:rPr>
                        <a:t>5.60%</a:t>
                      </a:r>
                      <a:endParaRPr lang="en-US" sz="18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en-US" sz="1800" b="1" u="none" strike="noStrike" dirty="0">
                          <a:solidFill>
                            <a:schemeClr val="bg1"/>
                          </a:solidFill>
                          <a:effectLst/>
                        </a:rPr>
                        <a:t>0.93%</a:t>
                      </a:r>
                      <a:endParaRPr lang="en-US" sz="1800" b="1" i="0" u="none" strike="noStrike" dirty="0">
                        <a:solidFill>
                          <a:schemeClr val="bg1"/>
                        </a:solidFill>
                        <a:effectLst/>
                        <a:latin typeface="Arial" panose="020B0604020202020204" pitchFamily="34" charset="0"/>
                      </a:endParaRPr>
                    </a:p>
                  </a:txBody>
                  <a:tcPr marL="0" marR="0" marT="0" marB="0" anchor="ctr">
                    <a:solidFill>
                      <a:schemeClr val="accent1"/>
                    </a:solidFill>
                  </a:tcPr>
                </a:tc>
                <a:extLst>
                  <a:ext uri="{0D108BD9-81ED-4DB2-BD59-A6C34878D82A}">
                    <a16:rowId xmlns:a16="http://schemas.microsoft.com/office/drawing/2014/main" val="1987744276"/>
                  </a:ext>
                </a:extLst>
              </a:tr>
              <a:tr h="461333">
                <a:tc>
                  <a:txBody>
                    <a:bodyPr/>
                    <a:lstStyle/>
                    <a:p>
                      <a:pPr marL="0" algn="ctr" defTabSz="914400" rtl="0" eaLnBrk="1" fontAlgn="b" latinLnBrk="0" hangingPunct="1"/>
                      <a:r>
                        <a:rPr lang="en-US" sz="1800" b="1" u="none" strike="noStrike" kern="1200" dirty="0" err="1">
                          <a:solidFill>
                            <a:schemeClr val="lt1"/>
                          </a:solidFill>
                          <a:effectLst/>
                          <a:latin typeface="+mn-lt"/>
                          <a:ea typeface="+mn-ea"/>
                          <a:cs typeface="+mn-cs"/>
                        </a:rPr>
                        <a:t>Stdev</a:t>
                      </a:r>
                      <a:r>
                        <a:rPr lang="en-US" sz="1800" b="1" u="none" strike="noStrike" kern="1200" dirty="0">
                          <a:solidFill>
                            <a:schemeClr val="lt1"/>
                          </a:solidFill>
                          <a:effectLst/>
                          <a:latin typeface="+mn-lt"/>
                          <a:ea typeface="+mn-ea"/>
                          <a:cs typeface="+mn-cs"/>
                        </a:rPr>
                        <a:t> ∆</a:t>
                      </a:r>
                    </a:p>
                  </a:txBody>
                  <a:tcPr marL="0" marR="0" marT="0" marB="0" anchor="ctr"/>
                </a:tc>
                <a:tc>
                  <a:txBody>
                    <a:bodyPr/>
                    <a:lstStyle/>
                    <a:p>
                      <a:pPr algn="ctr" fontAlgn="b"/>
                      <a:r>
                        <a:rPr lang="en-US" sz="1800" b="1" u="none" strike="noStrike" dirty="0">
                          <a:solidFill>
                            <a:schemeClr val="bg1"/>
                          </a:solidFill>
                          <a:effectLst/>
                        </a:rPr>
                        <a:t>0.30%</a:t>
                      </a:r>
                      <a:endParaRPr lang="en-US" sz="1800" b="1" i="0" u="none" strike="noStrike" dirty="0">
                        <a:solidFill>
                          <a:schemeClr val="bg1"/>
                        </a:solidFill>
                        <a:effectLst/>
                        <a:latin typeface="Arial" panose="020B0604020202020204" pitchFamily="34" charset="0"/>
                      </a:endParaRPr>
                    </a:p>
                  </a:txBody>
                  <a:tcPr marL="0" marR="0" marT="0" marB="0" anchor="ctr">
                    <a:solidFill>
                      <a:schemeClr val="accent1"/>
                    </a:solidFill>
                  </a:tcPr>
                </a:tc>
                <a:tc>
                  <a:txBody>
                    <a:bodyPr/>
                    <a:lstStyle/>
                    <a:p>
                      <a:pPr algn="ctr" fontAlgn="b"/>
                      <a:r>
                        <a:rPr lang="en-US" sz="1800" b="1" u="none" strike="noStrike" dirty="0">
                          <a:solidFill>
                            <a:schemeClr val="bg1"/>
                          </a:solidFill>
                          <a:effectLst/>
                        </a:rPr>
                        <a:t>0.28%</a:t>
                      </a:r>
                      <a:endParaRPr lang="en-US" sz="1800" b="1" i="0" u="none" strike="noStrike" dirty="0">
                        <a:solidFill>
                          <a:schemeClr val="bg1"/>
                        </a:solidFill>
                        <a:effectLst/>
                        <a:latin typeface="Arial" panose="020B0604020202020204" pitchFamily="34" charset="0"/>
                      </a:endParaRPr>
                    </a:p>
                  </a:txBody>
                  <a:tcPr marL="0" marR="0" marT="0" marB="0" anchor="ctr">
                    <a:solidFill>
                      <a:schemeClr val="accent1"/>
                    </a:solidFill>
                  </a:tcPr>
                </a:tc>
                <a:tc>
                  <a:txBody>
                    <a:bodyPr/>
                    <a:lstStyle/>
                    <a:p>
                      <a:pPr algn="ctr" fontAlgn="b"/>
                      <a:r>
                        <a:rPr lang="en-US" sz="1800" b="1" u="none" strike="noStrike" dirty="0">
                          <a:solidFill>
                            <a:schemeClr val="bg1"/>
                          </a:solidFill>
                          <a:effectLst/>
                        </a:rPr>
                        <a:t>0.29%</a:t>
                      </a:r>
                      <a:endParaRPr lang="en-US" sz="1800" b="1" i="0" u="none" strike="noStrike" dirty="0">
                        <a:solidFill>
                          <a:schemeClr val="bg1"/>
                        </a:solidFill>
                        <a:effectLst/>
                        <a:latin typeface="Arial" panose="020B0604020202020204" pitchFamily="34" charset="0"/>
                      </a:endParaRPr>
                    </a:p>
                  </a:txBody>
                  <a:tcPr marL="0" marR="0" marT="0" marB="0" anchor="ctr">
                    <a:solidFill>
                      <a:schemeClr val="accent1"/>
                    </a:solidFill>
                  </a:tcPr>
                </a:tc>
                <a:tc>
                  <a:txBody>
                    <a:bodyPr/>
                    <a:lstStyle/>
                    <a:p>
                      <a:pPr algn="ctr" fontAlgn="b"/>
                      <a:r>
                        <a:rPr lang="en-US" sz="1800" b="1" u="none" strike="noStrike" dirty="0">
                          <a:solidFill>
                            <a:schemeClr val="bg1"/>
                          </a:solidFill>
                          <a:effectLst/>
                        </a:rPr>
                        <a:t>0.30%</a:t>
                      </a:r>
                      <a:endParaRPr lang="en-US" sz="1800" b="1" i="0" u="none" strike="noStrike" dirty="0">
                        <a:solidFill>
                          <a:schemeClr val="bg1"/>
                        </a:solidFill>
                        <a:effectLst/>
                        <a:latin typeface="Arial" panose="020B0604020202020204" pitchFamily="34" charset="0"/>
                      </a:endParaRPr>
                    </a:p>
                  </a:txBody>
                  <a:tcPr marL="0" marR="0" marT="0" marB="0" anchor="ctr">
                    <a:solidFill>
                      <a:schemeClr val="accent1"/>
                    </a:solidFill>
                  </a:tcPr>
                </a:tc>
                <a:tc>
                  <a:txBody>
                    <a:bodyPr/>
                    <a:lstStyle/>
                    <a:p>
                      <a:pPr algn="ctr" fontAlgn="b"/>
                      <a:endParaRPr lang="en-US" sz="1800" b="0" i="0" u="none" strike="noStrike" dirty="0">
                        <a:solidFill>
                          <a:schemeClr val="bg1"/>
                        </a:solidFill>
                        <a:effectLst/>
                        <a:latin typeface="Arial" panose="020B0604020202020204" pitchFamily="34" charset="0"/>
                      </a:endParaRPr>
                    </a:p>
                  </a:txBody>
                  <a:tcPr marL="0" marR="0" marT="0" marB="0" anchor="ctr">
                    <a:solidFill>
                      <a:schemeClr val="accent1"/>
                    </a:solidFill>
                  </a:tcPr>
                </a:tc>
                <a:extLst>
                  <a:ext uri="{0D108BD9-81ED-4DB2-BD59-A6C34878D82A}">
                    <a16:rowId xmlns:a16="http://schemas.microsoft.com/office/drawing/2014/main" val="2152131925"/>
                  </a:ext>
                </a:extLst>
              </a:tr>
            </a:tbl>
          </a:graphicData>
        </a:graphic>
      </p:graphicFrame>
      <p:sp>
        <p:nvSpPr>
          <p:cNvPr id="6" name="TextBox 5">
            <a:extLst>
              <a:ext uri="{FF2B5EF4-FFF2-40B4-BE49-F238E27FC236}">
                <a16:creationId xmlns:a16="http://schemas.microsoft.com/office/drawing/2014/main" id="{2E969E2C-3B4F-4211-BE7F-99ACDE637F1F}"/>
              </a:ext>
            </a:extLst>
          </p:cNvPr>
          <p:cNvSpPr txBox="1"/>
          <p:nvPr/>
        </p:nvSpPr>
        <p:spPr>
          <a:xfrm>
            <a:off x="685800" y="1036749"/>
            <a:ext cx="8280920" cy="369332"/>
          </a:xfrm>
          <a:prstGeom prst="rect">
            <a:avLst/>
          </a:prstGeom>
          <a:noFill/>
        </p:spPr>
        <p:txBody>
          <a:bodyPr wrap="square" rtlCol="0">
            <a:spAutoFit/>
          </a:bodyPr>
          <a:lstStyle/>
          <a:p>
            <a:r>
              <a:rPr lang="en-US" sz="1800" dirty="0">
                <a:solidFill>
                  <a:schemeClr val="bg2"/>
                </a:solidFill>
              </a:rPr>
              <a:t>Maximum sustainable income (10% failure) for different portfolio parameters</a:t>
            </a:r>
          </a:p>
        </p:txBody>
      </p:sp>
    </p:spTree>
    <p:extLst>
      <p:ext uri="{BB962C8B-B14F-4D97-AF65-F5344CB8AC3E}">
        <p14:creationId xmlns:p14="http://schemas.microsoft.com/office/powerpoint/2010/main" val="471309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Application of results</a:t>
            </a:r>
          </a:p>
        </p:txBody>
      </p:sp>
      <p:sp>
        <p:nvSpPr>
          <p:cNvPr id="10" name="TextBox 9"/>
          <p:cNvSpPr txBox="1"/>
          <p:nvPr/>
        </p:nvSpPr>
        <p:spPr>
          <a:xfrm>
            <a:off x="685800" y="1745162"/>
            <a:ext cx="7704856" cy="1251790"/>
          </a:xfrm>
          <a:prstGeom prst="rect">
            <a:avLst/>
          </a:prstGeom>
          <a:noFill/>
        </p:spPr>
        <p:txBody>
          <a:bodyPr wrap="square" rtlCol="0">
            <a:noAutofit/>
          </a:bodyPr>
          <a:lstStyle/>
          <a:p>
            <a:pPr marL="285750" indent="-285750">
              <a:buFont typeface="Arial" panose="020B0604020202020204" pitchFamily="34" charset="0"/>
              <a:buChar char="•"/>
            </a:pPr>
            <a:r>
              <a:rPr lang="en-US" sz="1800" dirty="0">
                <a:latin typeface="Calibri" panose="020F0502020204030204" pitchFamily="34" charset="0"/>
              </a:rPr>
              <a:t>Modern portfolio theory – performance signatures better than the frontier not possible?</a:t>
            </a:r>
          </a:p>
          <a:p>
            <a:pPr marL="285750" indent="-285750">
              <a:buFont typeface="Arial" panose="020B0604020202020204" pitchFamily="34" charset="0"/>
              <a:buChar char="•"/>
            </a:pPr>
            <a:r>
              <a:rPr lang="en-US" sz="1800" dirty="0">
                <a:latin typeface="Calibri" panose="020F0502020204030204" pitchFamily="34" charset="0"/>
              </a:rPr>
              <a:t>Yet long-term studies on return and volatile signatures of different investment styles seem to indicate some volatility variations</a:t>
            </a:r>
          </a:p>
          <a:p>
            <a:pPr marL="285750" indent="-285750">
              <a:buFont typeface="Arial" panose="020B0604020202020204" pitchFamily="34" charset="0"/>
              <a:buChar char="•"/>
            </a:pPr>
            <a:r>
              <a:rPr lang="en-US" sz="1800" dirty="0">
                <a:latin typeface="Calibri" panose="020F0502020204030204" pitchFamily="34" charset="0"/>
              </a:rPr>
              <a:t>Excessive/unnecessary volatility big negative for annuities</a:t>
            </a:r>
          </a:p>
          <a:p>
            <a:pPr marL="285750" indent="-285750">
              <a:buFont typeface="Arial" panose="020B0604020202020204" pitchFamily="34" charset="0"/>
              <a:buChar char="•"/>
            </a:pPr>
            <a:endParaRPr lang="en-US" sz="1800" dirty="0">
              <a:latin typeface="Calibri" panose="020F0502020204030204" pitchFamily="34" charset="0"/>
            </a:endParaRPr>
          </a:p>
        </p:txBody>
      </p:sp>
      <p:sp>
        <p:nvSpPr>
          <p:cNvPr id="5" name="TextBox 4">
            <a:extLst>
              <a:ext uri="{FF2B5EF4-FFF2-40B4-BE49-F238E27FC236}">
                <a16:creationId xmlns:a16="http://schemas.microsoft.com/office/drawing/2014/main" id="{70572615-FCEA-4B5D-BBC6-9D0C69FFB793}"/>
              </a:ext>
            </a:extLst>
          </p:cNvPr>
          <p:cNvSpPr txBox="1"/>
          <p:nvPr/>
        </p:nvSpPr>
        <p:spPr>
          <a:xfrm>
            <a:off x="685800" y="1036749"/>
            <a:ext cx="8280920" cy="369332"/>
          </a:xfrm>
          <a:prstGeom prst="rect">
            <a:avLst/>
          </a:prstGeom>
          <a:noFill/>
        </p:spPr>
        <p:txBody>
          <a:bodyPr wrap="square" rtlCol="0">
            <a:spAutoFit/>
          </a:bodyPr>
          <a:lstStyle/>
          <a:p>
            <a:r>
              <a:rPr lang="en-US" sz="1800" dirty="0">
                <a:solidFill>
                  <a:schemeClr val="bg2"/>
                </a:solidFill>
              </a:rPr>
              <a:t>Portfolio construction and style blending</a:t>
            </a:r>
          </a:p>
        </p:txBody>
      </p:sp>
      <p:grpSp>
        <p:nvGrpSpPr>
          <p:cNvPr id="17" name="Group 16">
            <a:extLst>
              <a:ext uri="{FF2B5EF4-FFF2-40B4-BE49-F238E27FC236}">
                <a16:creationId xmlns:a16="http://schemas.microsoft.com/office/drawing/2014/main" id="{3F4F79CA-AF6C-4743-8237-723799A3B644}"/>
              </a:ext>
            </a:extLst>
          </p:cNvPr>
          <p:cNvGrpSpPr/>
          <p:nvPr>
            <p:custDataLst>
              <p:tags r:id="rId1"/>
            </p:custDataLst>
          </p:nvPr>
        </p:nvGrpSpPr>
        <p:grpSpPr>
          <a:xfrm>
            <a:off x="4631237" y="3429000"/>
            <a:ext cx="1669537" cy="1108638"/>
            <a:chOff x="393698" y="1376354"/>
            <a:chExt cx="3997326" cy="3165479"/>
          </a:xfrm>
        </p:grpSpPr>
        <p:sp>
          <p:nvSpPr>
            <p:cNvPr id="18" name="Text Box 10">
              <a:extLst>
                <a:ext uri="{FF2B5EF4-FFF2-40B4-BE49-F238E27FC236}">
                  <a16:creationId xmlns:a16="http://schemas.microsoft.com/office/drawing/2014/main" id="{15C4185A-2E9D-4478-9021-CE65F92ECE82}"/>
                </a:ext>
              </a:extLst>
            </p:cNvPr>
            <p:cNvSpPr txBox="1">
              <a:spLocks noChangeArrowheads="1"/>
            </p:cNvSpPr>
            <p:nvPr>
              <p:custDataLst>
                <p:tags r:id="rId6"/>
              </p:custDataLst>
            </p:nvPr>
          </p:nvSpPr>
          <p:spPr bwMode="auto">
            <a:xfrm>
              <a:off x="393698" y="1376354"/>
              <a:ext cx="3997326" cy="2055440"/>
            </a:xfrm>
            <a:prstGeom prst="rect">
              <a:avLst/>
            </a:prstGeom>
            <a:solidFill>
              <a:schemeClr val="accent1"/>
            </a:solidFill>
            <a:ln w="12700" algn="ctr">
              <a:solidFill>
                <a:schemeClr val="accent1"/>
              </a:solidFill>
              <a:miter lim="800000"/>
              <a:headEnd/>
              <a:tailEnd type="none" w="sm" len="med"/>
            </a:ln>
          </p:spPr>
          <p:txBody>
            <a:bodyPr lIns="36000" tIns="36000" rIns="36000" bIns="36000" anchor="ctr" anchorCtr="1"/>
            <a:lstStyle/>
            <a:p>
              <a:pPr defTabSz="957263"/>
              <a:r>
                <a:rPr lang="en-US" sz="1400" b="1" dirty="0">
                  <a:solidFill>
                    <a:schemeClr val="bg1"/>
                  </a:solidFill>
                </a:rPr>
                <a:t>Volatility</a:t>
              </a:r>
            </a:p>
          </p:txBody>
        </p:sp>
        <p:sp>
          <p:nvSpPr>
            <p:cNvPr id="19" name="Text Placeholder 5">
              <a:extLst>
                <a:ext uri="{FF2B5EF4-FFF2-40B4-BE49-F238E27FC236}">
                  <a16:creationId xmlns:a16="http://schemas.microsoft.com/office/drawing/2014/main" id="{CD258697-98FC-4663-B5D9-735BC9ED347E}"/>
                </a:ext>
              </a:extLst>
            </p:cNvPr>
            <p:cNvSpPr txBox="1">
              <a:spLocks/>
            </p:cNvSpPr>
            <p:nvPr/>
          </p:nvSpPr>
          <p:spPr>
            <a:xfrm>
              <a:off x="393698" y="1868907"/>
              <a:ext cx="3997326" cy="2672926"/>
            </a:xfrm>
            <a:prstGeom prst="rect">
              <a:avLst/>
            </a:prstGeom>
            <a:ln w="12700">
              <a:solidFill>
                <a:schemeClr val="accent1"/>
              </a:solidFill>
            </a:ln>
          </p:spPr>
          <p:txBody>
            <a:bodyPr wrap="square" lIns="36000" tIns="36000" rIns="36000" bIns="36000"/>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endParaRPr lang="en-US" dirty="0"/>
            </a:p>
          </p:txBody>
        </p:sp>
      </p:grpSp>
      <p:grpSp>
        <p:nvGrpSpPr>
          <p:cNvPr id="20" name="Group 19">
            <a:extLst>
              <a:ext uri="{FF2B5EF4-FFF2-40B4-BE49-F238E27FC236}">
                <a16:creationId xmlns:a16="http://schemas.microsoft.com/office/drawing/2014/main" id="{C8B66E18-EFA4-489E-9C43-3C6F5EBC6FB3}"/>
              </a:ext>
            </a:extLst>
          </p:cNvPr>
          <p:cNvGrpSpPr/>
          <p:nvPr>
            <p:custDataLst>
              <p:tags r:id="rId2"/>
            </p:custDataLst>
          </p:nvPr>
        </p:nvGrpSpPr>
        <p:grpSpPr>
          <a:xfrm>
            <a:off x="2661017" y="3892545"/>
            <a:ext cx="1666954" cy="1082899"/>
            <a:chOff x="393698" y="1376359"/>
            <a:chExt cx="3997326" cy="3165474"/>
          </a:xfrm>
        </p:grpSpPr>
        <p:sp>
          <p:nvSpPr>
            <p:cNvPr id="21" name="Text Box 10">
              <a:extLst>
                <a:ext uri="{FF2B5EF4-FFF2-40B4-BE49-F238E27FC236}">
                  <a16:creationId xmlns:a16="http://schemas.microsoft.com/office/drawing/2014/main" id="{050C22CC-744B-4616-B95D-43299EB620F2}"/>
                </a:ext>
              </a:extLst>
            </p:cNvPr>
            <p:cNvSpPr txBox="1">
              <a:spLocks noChangeArrowheads="1"/>
            </p:cNvSpPr>
            <p:nvPr>
              <p:custDataLst>
                <p:tags r:id="rId5"/>
              </p:custDataLst>
            </p:nvPr>
          </p:nvSpPr>
          <p:spPr bwMode="auto">
            <a:xfrm>
              <a:off x="393698" y="1376359"/>
              <a:ext cx="3997326" cy="2018908"/>
            </a:xfrm>
            <a:prstGeom prst="rect">
              <a:avLst/>
            </a:prstGeom>
            <a:solidFill>
              <a:schemeClr val="accent1"/>
            </a:solidFill>
            <a:ln w="12700" algn="ctr">
              <a:solidFill>
                <a:schemeClr val="accent1"/>
              </a:solidFill>
              <a:miter lim="800000"/>
              <a:headEnd/>
              <a:tailEnd type="none" w="sm" len="med"/>
            </a:ln>
          </p:spPr>
          <p:txBody>
            <a:bodyPr lIns="36000" tIns="36000" rIns="36000" bIns="36000" anchor="ctr" anchorCtr="1"/>
            <a:lstStyle/>
            <a:p>
              <a:pPr defTabSz="957263"/>
              <a:r>
                <a:rPr lang="en-US" sz="1400" b="1" dirty="0">
                  <a:solidFill>
                    <a:schemeClr val="bg1"/>
                  </a:solidFill>
                </a:rPr>
                <a:t>Return</a:t>
              </a:r>
            </a:p>
          </p:txBody>
        </p:sp>
        <p:sp>
          <p:nvSpPr>
            <p:cNvPr id="22" name="Text Placeholder 5">
              <a:extLst>
                <a:ext uri="{FF2B5EF4-FFF2-40B4-BE49-F238E27FC236}">
                  <a16:creationId xmlns:a16="http://schemas.microsoft.com/office/drawing/2014/main" id="{190996E3-9547-45B0-AF2F-57B758BC0C73}"/>
                </a:ext>
              </a:extLst>
            </p:cNvPr>
            <p:cNvSpPr txBox="1">
              <a:spLocks/>
            </p:cNvSpPr>
            <p:nvPr/>
          </p:nvSpPr>
          <p:spPr>
            <a:xfrm>
              <a:off x="393698" y="1951852"/>
              <a:ext cx="3997326" cy="2589981"/>
            </a:xfrm>
            <a:prstGeom prst="rect">
              <a:avLst/>
            </a:prstGeom>
            <a:ln w="12700">
              <a:solidFill>
                <a:schemeClr val="accent1"/>
              </a:solidFill>
            </a:ln>
          </p:spPr>
          <p:txBody>
            <a:bodyPr wrap="square" lIns="36000" tIns="36000" rIns="36000" bIns="36000"/>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endParaRPr lang="en-US" dirty="0"/>
            </a:p>
          </p:txBody>
        </p:sp>
      </p:grpSp>
      <p:grpSp>
        <p:nvGrpSpPr>
          <p:cNvPr id="23" name="Group 6">
            <a:extLst>
              <a:ext uri="{FF2B5EF4-FFF2-40B4-BE49-F238E27FC236}">
                <a16:creationId xmlns:a16="http://schemas.microsoft.com/office/drawing/2014/main" id="{02672C19-5CD2-480D-83FE-6EBDAD55C9A6}"/>
              </a:ext>
            </a:extLst>
          </p:cNvPr>
          <p:cNvGrpSpPr>
            <a:grpSpLocks/>
          </p:cNvGrpSpPr>
          <p:nvPr>
            <p:custDataLst>
              <p:tags r:id="rId3"/>
            </p:custDataLst>
          </p:nvPr>
        </p:nvGrpSpPr>
        <p:grpSpPr bwMode="auto">
          <a:xfrm>
            <a:off x="3563888" y="4561564"/>
            <a:ext cx="1885459" cy="678265"/>
            <a:chOff x="1390" y="2928"/>
            <a:chExt cx="2929" cy="769"/>
          </a:xfrm>
        </p:grpSpPr>
        <p:sp>
          <p:nvSpPr>
            <p:cNvPr id="24" name="Freeform 7">
              <a:extLst>
                <a:ext uri="{FF2B5EF4-FFF2-40B4-BE49-F238E27FC236}">
                  <a16:creationId xmlns:a16="http://schemas.microsoft.com/office/drawing/2014/main" id="{B2EA263F-7AF9-4873-B240-E13E0D418358}"/>
                </a:ext>
              </a:extLst>
            </p:cNvPr>
            <p:cNvSpPr>
              <a:spLocks/>
            </p:cNvSpPr>
            <p:nvPr/>
          </p:nvSpPr>
          <p:spPr bwMode="auto">
            <a:xfrm>
              <a:off x="1390" y="2928"/>
              <a:ext cx="2929" cy="769"/>
            </a:xfrm>
            <a:custGeom>
              <a:avLst/>
              <a:gdLst>
                <a:gd name="T0" fmla="*/ 0 w 2929"/>
                <a:gd name="T1" fmla="*/ 528 h 769"/>
                <a:gd name="T2" fmla="*/ 0 w 2929"/>
                <a:gd name="T3" fmla="*/ 768 h 769"/>
                <a:gd name="T4" fmla="*/ 2928 w 2929"/>
                <a:gd name="T5" fmla="*/ 240 h 769"/>
                <a:gd name="T6" fmla="*/ 2928 w 2929"/>
                <a:gd name="T7" fmla="*/ 0 h 769"/>
                <a:gd name="T8" fmla="*/ 0 60000 65536"/>
                <a:gd name="T9" fmla="*/ 0 60000 65536"/>
                <a:gd name="T10" fmla="*/ 0 60000 65536"/>
                <a:gd name="T11" fmla="*/ 0 60000 65536"/>
                <a:gd name="T12" fmla="*/ 0 w 2929"/>
                <a:gd name="T13" fmla="*/ 0 h 769"/>
                <a:gd name="T14" fmla="*/ 2929 w 2929"/>
                <a:gd name="T15" fmla="*/ 769 h 769"/>
              </a:gdLst>
              <a:ahLst/>
              <a:cxnLst>
                <a:cxn ang="T8">
                  <a:pos x="T0" y="T1"/>
                </a:cxn>
                <a:cxn ang="T9">
                  <a:pos x="T2" y="T3"/>
                </a:cxn>
                <a:cxn ang="T10">
                  <a:pos x="T4" y="T5"/>
                </a:cxn>
                <a:cxn ang="T11">
                  <a:pos x="T6" y="T7"/>
                </a:cxn>
              </a:cxnLst>
              <a:rect l="T12" t="T13" r="T14" b="T15"/>
              <a:pathLst>
                <a:path w="2929" h="769">
                  <a:moveTo>
                    <a:pt x="0" y="528"/>
                  </a:moveTo>
                  <a:lnTo>
                    <a:pt x="0" y="768"/>
                  </a:lnTo>
                  <a:lnTo>
                    <a:pt x="2928" y="240"/>
                  </a:lnTo>
                  <a:lnTo>
                    <a:pt x="2928" y="0"/>
                  </a:lnTo>
                </a:path>
              </a:pathLst>
            </a:custGeom>
            <a:noFill/>
            <a:ln w="57150" cap="rnd">
              <a:solidFill>
                <a:schemeClr val="accent1"/>
              </a:solidFill>
              <a:round/>
              <a:headEnd type="none" w="sm" len="sm"/>
              <a:tailEnd type="none" w="sm" len="sm"/>
            </a:ln>
          </p:spPr>
          <p:txBody>
            <a:bodyPr lIns="36000" tIns="36000" rIns="36000" bIns="36000"/>
            <a:lstStyle/>
            <a:p>
              <a:pPr>
                <a:defRPr/>
              </a:pPr>
              <a:endParaRPr lang="en-US" dirty="0"/>
            </a:p>
          </p:txBody>
        </p:sp>
        <p:sp>
          <p:nvSpPr>
            <p:cNvPr id="25" name="Line 8">
              <a:extLst>
                <a:ext uri="{FF2B5EF4-FFF2-40B4-BE49-F238E27FC236}">
                  <a16:creationId xmlns:a16="http://schemas.microsoft.com/office/drawing/2014/main" id="{D0021A54-5B24-4DA3-80BB-2CDD7B8E2AF8}"/>
                </a:ext>
              </a:extLst>
            </p:cNvPr>
            <p:cNvSpPr>
              <a:spLocks noChangeShapeType="1"/>
            </p:cNvSpPr>
            <p:nvPr/>
          </p:nvSpPr>
          <p:spPr bwMode="auto">
            <a:xfrm rot="20993914" flipV="1">
              <a:off x="2822" y="3168"/>
              <a:ext cx="0" cy="480"/>
            </a:xfrm>
            <a:prstGeom prst="line">
              <a:avLst/>
            </a:prstGeom>
            <a:noFill/>
            <a:ln w="57150">
              <a:solidFill>
                <a:schemeClr val="accent1"/>
              </a:solidFill>
              <a:round/>
              <a:headEnd/>
              <a:tailEnd type="triangle" w="med" len="med"/>
            </a:ln>
          </p:spPr>
          <p:txBody>
            <a:bodyPr wrap="none" lIns="36000" tIns="36000" rIns="36000" bIns="36000" anchor="ctr"/>
            <a:lstStyle/>
            <a:p>
              <a:pPr>
                <a:defRPr/>
              </a:pPr>
              <a:endParaRPr lang="en-US" dirty="0"/>
            </a:p>
          </p:txBody>
        </p:sp>
      </p:grpSp>
      <p:sp>
        <p:nvSpPr>
          <p:cNvPr id="26" name="AutoShape 3">
            <a:extLst>
              <a:ext uri="{FF2B5EF4-FFF2-40B4-BE49-F238E27FC236}">
                <a16:creationId xmlns:a16="http://schemas.microsoft.com/office/drawing/2014/main" id="{72CE0754-7F81-4AA3-8C10-E4F1C1F8D5E8}"/>
              </a:ext>
            </a:extLst>
          </p:cNvPr>
          <p:cNvSpPr>
            <a:spLocks noChangeArrowheads="1"/>
          </p:cNvSpPr>
          <p:nvPr>
            <p:custDataLst>
              <p:tags r:id="rId4"/>
            </p:custDataLst>
          </p:nvPr>
        </p:nvSpPr>
        <p:spPr bwMode="auto">
          <a:xfrm flipV="1">
            <a:off x="4207373" y="5181790"/>
            <a:ext cx="598488" cy="5207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6772 w 21600"/>
              <a:gd name="T13" fmla="*/ 6772 h 21600"/>
              <a:gd name="T14" fmla="*/ 14828 w 21600"/>
              <a:gd name="T15" fmla="*/ 14828 h 21600"/>
            </a:gdLst>
            <a:ahLst/>
            <a:cxnLst>
              <a:cxn ang="T8">
                <a:pos x="T0" y="T1"/>
              </a:cxn>
              <a:cxn ang="T9">
                <a:pos x="T2" y="T3"/>
              </a:cxn>
              <a:cxn ang="T10">
                <a:pos x="T4" y="T5"/>
              </a:cxn>
              <a:cxn ang="T11">
                <a:pos x="T6" y="T7"/>
              </a:cxn>
            </a:cxnLst>
            <a:rect l="T12" t="T13" r="T14" b="T15"/>
            <a:pathLst>
              <a:path w="21600" h="21600">
                <a:moveTo>
                  <a:pt x="0" y="0"/>
                </a:moveTo>
                <a:lnTo>
                  <a:pt x="9943" y="21600"/>
                </a:lnTo>
                <a:lnTo>
                  <a:pt x="11657" y="21600"/>
                </a:lnTo>
                <a:lnTo>
                  <a:pt x="21600" y="0"/>
                </a:lnTo>
                <a:close/>
              </a:path>
            </a:pathLst>
          </a:custGeom>
          <a:solidFill>
            <a:schemeClr val="accent1"/>
          </a:solidFill>
          <a:ln w="12700">
            <a:solidFill>
              <a:schemeClr val="bg1"/>
            </a:solidFill>
            <a:miter lim="800000"/>
            <a:headEnd/>
            <a:tailEnd/>
          </a:ln>
        </p:spPr>
        <p:txBody>
          <a:bodyPr rot="10800000" wrap="none" lIns="36000" tIns="36000" rIns="36000" bIns="36000" anchor="ctr"/>
          <a:lstStyle/>
          <a:p>
            <a:pPr algn="ctr">
              <a:defRPr/>
            </a:pPr>
            <a:endParaRPr lang="en-US" sz="1400" dirty="0"/>
          </a:p>
        </p:txBody>
      </p:sp>
      <p:sp>
        <p:nvSpPr>
          <p:cNvPr id="2" name="TextBox 1">
            <a:extLst>
              <a:ext uri="{FF2B5EF4-FFF2-40B4-BE49-F238E27FC236}">
                <a16:creationId xmlns:a16="http://schemas.microsoft.com/office/drawing/2014/main" id="{CB2D995A-A304-4280-98BD-2706FF32B658}"/>
              </a:ext>
            </a:extLst>
          </p:cNvPr>
          <p:cNvSpPr txBox="1"/>
          <p:nvPr/>
        </p:nvSpPr>
        <p:spPr>
          <a:xfrm>
            <a:off x="2757435" y="4607133"/>
            <a:ext cx="1363565" cy="338554"/>
          </a:xfrm>
          <a:prstGeom prst="rect">
            <a:avLst/>
          </a:prstGeom>
          <a:noFill/>
        </p:spPr>
        <p:txBody>
          <a:bodyPr wrap="square" rtlCol="0">
            <a:spAutoFit/>
          </a:bodyPr>
          <a:lstStyle/>
          <a:p>
            <a:pPr algn="ctr"/>
            <a:r>
              <a:rPr lang="en-US" sz="1600" dirty="0"/>
              <a:t>1:1</a:t>
            </a:r>
          </a:p>
        </p:txBody>
      </p:sp>
      <p:sp>
        <p:nvSpPr>
          <p:cNvPr id="27" name="TextBox 26">
            <a:extLst>
              <a:ext uri="{FF2B5EF4-FFF2-40B4-BE49-F238E27FC236}">
                <a16:creationId xmlns:a16="http://schemas.microsoft.com/office/drawing/2014/main" id="{5B088C58-97CC-4F9B-B956-6E5A0B022454}"/>
              </a:ext>
            </a:extLst>
          </p:cNvPr>
          <p:cNvSpPr txBox="1"/>
          <p:nvPr/>
        </p:nvSpPr>
        <p:spPr>
          <a:xfrm>
            <a:off x="4767564" y="4172798"/>
            <a:ext cx="1363565" cy="338554"/>
          </a:xfrm>
          <a:prstGeom prst="rect">
            <a:avLst/>
          </a:prstGeom>
          <a:noFill/>
        </p:spPr>
        <p:txBody>
          <a:bodyPr wrap="square" rtlCol="0">
            <a:spAutoFit/>
          </a:bodyPr>
          <a:lstStyle/>
          <a:p>
            <a:pPr algn="ctr"/>
            <a:r>
              <a:rPr lang="en-US" sz="1600" dirty="0"/>
              <a:t>1:3</a:t>
            </a:r>
          </a:p>
        </p:txBody>
      </p:sp>
    </p:spTree>
    <p:extLst>
      <p:ext uri="{BB962C8B-B14F-4D97-AF65-F5344CB8AC3E}">
        <p14:creationId xmlns:p14="http://schemas.microsoft.com/office/powerpoint/2010/main" val="2663895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Application of results</a:t>
            </a:r>
          </a:p>
        </p:txBody>
      </p:sp>
      <p:sp>
        <p:nvSpPr>
          <p:cNvPr id="10" name="TextBox 9"/>
          <p:cNvSpPr txBox="1"/>
          <p:nvPr/>
        </p:nvSpPr>
        <p:spPr>
          <a:xfrm>
            <a:off x="685800" y="1745162"/>
            <a:ext cx="7704856" cy="1251790"/>
          </a:xfrm>
          <a:prstGeom prst="rect">
            <a:avLst/>
          </a:prstGeom>
          <a:noFill/>
        </p:spPr>
        <p:txBody>
          <a:bodyPr wrap="square" rtlCol="0">
            <a:noAutofit/>
          </a:bodyPr>
          <a:lstStyle/>
          <a:p>
            <a:pPr marL="285750" indent="-285750">
              <a:buFont typeface="Arial" panose="020B0604020202020204" pitchFamily="34" charset="0"/>
              <a:buChar char="•"/>
            </a:pPr>
            <a:r>
              <a:rPr lang="en-US" sz="1800" dirty="0">
                <a:latin typeface="Calibri" panose="020F0502020204030204" pitchFamily="34" charset="0"/>
              </a:rPr>
              <a:t>Smoothed investment return products often touted as more appropriate for drawdown annuities</a:t>
            </a:r>
          </a:p>
          <a:p>
            <a:pPr marL="285750" indent="-285750">
              <a:buFont typeface="Arial" panose="020B0604020202020204" pitchFamily="34" charset="0"/>
              <a:buChar char="•"/>
            </a:pPr>
            <a:r>
              <a:rPr lang="en-US" sz="1800" dirty="0">
                <a:latin typeface="Calibri" panose="020F0502020204030204" pitchFamily="34" charset="0"/>
              </a:rPr>
              <a:t>Ignoring differences in asset allocation – smoothing charge cannot be more than 0.30% for every 1% pa reduction in real volatility</a:t>
            </a:r>
          </a:p>
          <a:p>
            <a:pPr marL="285750" indent="-285750">
              <a:buFont typeface="Arial" panose="020B0604020202020204" pitchFamily="34" charset="0"/>
              <a:buChar char="•"/>
            </a:pPr>
            <a:endParaRPr lang="en-US" sz="1800" dirty="0">
              <a:latin typeface="Calibri" panose="020F0502020204030204" pitchFamily="34" charset="0"/>
            </a:endParaRPr>
          </a:p>
        </p:txBody>
      </p:sp>
      <p:sp>
        <p:nvSpPr>
          <p:cNvPr id="5" name="TextBox 4">
            <a:extLst>
              <a:ext uri="{FF2B5EF4-FFF2-40B4-BE49-F238E27FC236}">
                <a16:creationId xmlns:a16="http://schemas.microsoft.com/office/drawing/2014/main" id="{70572615-FCEA-4B5D-BBC6-9D0C69FFB793}"/>
              </a:ext>
            </a:extLst>
          </p:cNvPr>
          <p:cNvSpPr txBox="1"/>
          <p:nvPr/>
        </p:nvSpPr>
        <p:spPr>
          <a:xfrm>
            <a:off x="685800" y="1036749"/>
            <a:ext cx="8280920" cy="369332"/>
          </a:xfrm>
          <a:prstGeom prst="rect">
            <a:avLst/>
          </a:prstGeom>
          <a:noFill/>
        </p:spPr>
        <p:txBody>
          <a:bodyPr wrap="square" rtlCol="0">
            <a:spAutoFit/>
          </a:bodyPr>
          <a:lstStyle/>
          <a:p>
            <a:r>
              <a:rPr lang="en-US" sz="1800" dirty="0">
                <a:solidFill>
                  <a:schemeClr val="bg2"/>
                </a:solidFill>
              </a:rPr>
              <a:t>Pricing volatility reduction strategies/smoothing strategies</a:t>
            </a:r>
          </a:p>
        </p:txBody>
      </p:sp>
      <p:grpSp>
        <p:nvGrpSpPr>
          <p:cNvPr id="6" name="Group 5">
            <a:extLst>
              <a:ext uri="{FF2B5EF4-FFF2-40B4-BE49-F238E27FC236}">
                <a16:creationId xmlns:a16="http://schemas.microsoft.com/office/drawing/2014/main" id="{DBC257A2-5A6D-4B40-A4C1-62B3A107FCB0}"/>
              </a:ext>
            </a:extLst>
          </p:cNvPr>
          <p:cNvGrpSpPr/>
          <p:nvPr>
            <p:custDataLst>
              <p:tags r:id="rId1"/>
            </p:custDataLst>
          </p:nvPr>
        </p:nvGrpSpPr>
        <p:grpSpPr>
          <a:xfrm>
            <a:off x="4631237" y="3185600"/>
            <a:ext cx="1669537" cy="1108638"/>
            <a:chOff x="393698" y="1376354"/>
            <a:chExt cx="3997326" cy="3165479"/>
          </a:xfrm>
        </p:grpSpPr>
        <p:sp>
          <p:nvSpPr>
            <p:cNvPr id="7" name="Text Box 10">
              <a:extLst>
                <a:ext uri="{FF2B5EF4-FFF2-40B4-BE49-F238E27FC236}">
                  <a16:creationId xmlns:a16="http://schemas.microsoft.com/office/drawing/2014/main" id="{21234312-4DA6-4D09-BA23-63074DCEBA2F}"/>
                </a:ext>
              </a:extLst>
            </p:cNvPr>
            <p:cNvSpPr txBox="1">
              <a:spLocks noChangeArrowheads="1"/>
            </p:cNvSpPr>
            <p:nvPr>
              <p:custDataLst>
                <p:tags r:id="rId6"/>
              </p:custDataLst>
            </p:nvPr>
          </p:nvSpPr>
          <p:spPr bwMode="auto">
            <a:xfrm>
              <a:off x="393698" y="1376354"/>
              <a:ext cx="3997326" cy="2055440"/>
            </a:xfrm>
            <a:prstGeom prst="rect">
              <a:avLst/>
            </a:prstGeom>
            <a:solidFill>
              <a:schemeClr val="accent1"/>
            </a:solidFill>
            <a:ln w="12700" algn="ctr">
              <a:solidFill>
                <a:schemeClr val="accent1"/>
              </a:solidFill>
              <a:miter lim="800000"/>
              <a:headEnd/>
              <a:tailEnd type="none" w="sm" len="med"/>
            </a:ln>
          </p:spPr>
          <p:txBody>
            <a:bodyPr lIns="36000" tIns="36000" rIns="36000" bIns="36000" anchor="ctr" anchorCtr="1"/>
            <a:lstStyle/>
            <a:p>
              <a:pPr defTabSz="957263"/>
              <a:r>
                <a:rPr lang="en-US" sz="1400" b="1" dirty="0">
                  <a:solidFill>
                    <a:schemeClr val="bg1"/>
                  </a:solidFill>
                </a:rPr>
                <a:t>Volatility</a:t>
              </a:r>
            </a:p>
          </p:txBody>
        </p:sp>
        <p:sp>
          <p:nvSpPr>
            <p:cNvPr id="8" name="Text Placeholder 5">
              <a:extLst>
                <a:ext uri="{FF2B5EF4-FFF2-40B4-BE49-F238E27FC236}">
                  <a16:creationId xmlns:a16="http://schemas.microsoft.com/office/drawing/2014/main" id="{81902181-5B14-43A6-8693-BF28ACE0D22D}"/>
                </a:ext>
              </a:extLst>
            </p:cNvPr>
            <p:cNvSpPr txBox="1">
              <a:spLocks/>
            </p:cNvSpPr>
            <p:nvPr/>
          </p:nvSpPr>
          <p:spPr>
            <a:xfrm>
              <a:off x="393698" y="1868907"/>
              <a:ext cx="3997326" cy="2672926"/>
            </a:xfrm>
            <a:prstGeom prst="rect">
              <a:avLst/>
            </a:prstGeom>
            <a:ln w="12700">
              <a:solidFill>
                <a:schemeClr val="accent1"/>
              </a:solidFill>
            </a:ln>
          </p:spPr>
          <p:txBody>
            <a:bodyPr wrap="square" lIns="36000" tIns="36000" rIns="36000" bIns="36000"/>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endParaRPr lang="en-US" dirty="0"/>
            </a:p>
          </p:txBody>
        </p:sp>
      </p:grpSp>
      <p:grpSp>
        <p:nvGrpSpPr>
          <p:cNvPr id="9" name="Group 8">
            <a:extLst>
              <a:ext uri="{FF2B5EF4-FFF2-40B4-BE49-F238E27FC236}">
                <a16:creationId xmlns:a16="http://schemas.microsoft.com/office/drawing/2014/main" id="{3C77FE44-8DD7-4E24-90E3-12A7CF8EBC34}"/>
              </a:ext>
            </a:extLst>
          </p:cNvPr>
          <p:cNvGrpSpPr/>
          <p:nvPr>
            <p:custDataLst>
              <p:tags r:id="rId2"/>
            </p:custDataLst>
          </p:nvPr>
        </p:nvGrpSpPr>
        <p:grpSpPr>
          <a:xfrm>
            <a:off x="2661017" y="3660113"/>
            <a:ext cx="1666954" cy="1082899"/>
            <a:chOff x="393698" y="1376359"/>
            <a:chExt cx="3997326" cy="3165474"/>
          </a:xfrm>
        </p:grpSpPr>
        <p:sp>
          <p:nvSpPr>
            <p:cNvPr id="11" name="Text Box 10">
              <a:extLst>
                <a:ext uri="{FF2B5EF4-FFF2-40B4-BE49-F238E27FC236}">
                  <a16:creationId xmlns:a16="http://schemas.microsoft.com/office/drawing/2014/main" id="{D2E68B2F-FDC6-44B4-B9A4-DE5B7E0D2107}"/>
                </a:ext>
              </a:extLst>
            </p:cNvPr>
            <p:cNvSpPr txBox="1">
              <a:spLocks noChangeArrowheads="1"/>
            </p:cNvSpPr>
            <p:nvPr>
              <p:custDataLst>
                <p:tags r:id="rId5"/>
              </p:custDataLst>
            </p:nvPr>
          </p:nvSpPr>
          <p:spPr bwMode="auto">
            <a:xfrm>
              <a:off x="393698" y="1376359"/>
              <a:ext cx="3997326" cy="2018908"/>
            </a:xfrm>
            <a:prstGeom prst="rect">
              <a:avLst/>
            </a:prstGeom>
            <a:solidFill>
              <a:schemeClr val="accent1"/>
            </a:solidFill>
            <a:ln w="12700" algn="ctr">
              <a:solidFill>
                <a:schemeClr val="accent1"/>
              </a:solidFill>
              <a:miter lim="800000"/>
              <a:headEnd/>
              <a:tailEnd type="none" w="sm" len="med"/>
            </a:ln>
          </p:spPr>
          <p:txBody>
            <a:bodyPr lIns="36000" tIns="36000" rIns="36000" bIns="36000" anchor="ctr" anchorCtr="1"/>
            <a:lstStyle/>
            <a:p>
              <a:pPr defTabSz="957263"/>
              <a:r>
                <a:rPr lang="en-US" sz="1400" b="1" dirty="0">
                  <a:solidFill>
                    <a:schemeClr val="bg1"/>
                  </a:solidFill>
                </a:rPr>
                <a:t>Return</a:t>
              </a:r>
            </a:p>
          </p:txBody>
        </p:sp>
        <p:sp>
          <p:nvSpPr>
            <p:cNvPr id="12" name="Text Placeholder 5">
              <a:extLst>
                <a:ext uri="{FF2B5EF4-FFF2-40B4-BE49-F238E27FC236}">
                  <a16:creationId xmlns:a16="http://schemas.microsoft.com/office/drawing/2014/main" id="{EC3C14E1-E1EF-4267-A843-3DA745B3195A}"/>
                </a:ext>
              </a:extLst>
            </p:cNvPr>
            <p:cNvSpPr txBox="1">
              <a:spLocks/>
            </p:cNvSpPr>
            <p:nvPr/>
          </p:nvSpPr>
          <p:spPr>
            <a:xfrm>
              <a:off x="393698" y="1951852"/>
              <a:ext cx="3997326" cy="2589981"/>
            </a:xfrm>
            <a:prstGeom prst="rect">
              <a:avLst/>
            </a:prstGeom>
            <a:ln w="12700">
              <a:solidFill>
                <a:schemeClr val="accent1"/>
              </a:solidFill>
            </a:ln>
          </p:spPr>
          <p:txBody>
            <a:bodyPr wrap="square" lIns="36000" tIns="36000" rIns="36000" bIns="36000"/>
            <a:lstStyle>
              <a:lvl1pPr marL="0" indent="0" algn="l" defTabSz="957263" rtl="0" eaLnBrk="1" fontAlgn="base" hangingPunct="1">
                <a:lnSpc>
                  <a:spcPct val="100000"/>
                </a:lnSpc>
                <a:spcBef>
                  <a:spcPts val="400"/>
                </a:spcBef>
                <a:spcAft>
                  <a:spcPts val="0"/>
                </a:spcAft>
                <a:buFont typeface="Arial" charset="0"/>
                <a:defRPr lang="en-US" sz="1400" kern="1200">
                  <a:solidFill>
                    <a:schemeClr val="tx2"/>
                  </a:solidFill>
                  <a:latin typeface="+mn-lt"/>
                  <a:ea typeface="+mn-ea"/>
                  <a:cs typeface="+mn-cs"/>
                </a:defRPr>
              </a:lvl1pPr>
              <a:lvl2pPr marL="180000" indent="-180000" algn="l" defTabSz="957263" rtl="0" eaLnBrk="1" fontAlgn="base" hangingPunct="1">
                <a:lnSpc>
                  <a:spcPct val="100000"/>
                </a:lnSpc>
                <a:spcBef>
                  <a:spcPts val="400"/>
                </a:spcBef>
                <a:spcAft>
                  <a:spcPts val="0"/>
                </a:spcAft>
                <a:buFont typeface="Arial" charset="0"/>
                <a:buChar char="•"/>
                <a:defRPr lang="en-US" sz="1400" kern="1200">
                  <a:solidFill>
                    <a:schemeClr val="tx2"/>
                  </a:solidFill>
                  <a:latin typeface="+mn-lt"/>
                  <a:ea typeface="+mj-ea"/>
                  <a:cs typeface="+mj-cs"/>
                </a:defRPr>
              </a:lvl2pPr>
              <a:lvl3pPr marL="36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3pPr>
              <a:lvl4pPr marL="540000" indent="-180000" algn="l" defTabSz="957263" rtl="0" eaLnBrk="1" fontAlgn="base" hangingPunct="1">
                <a:lnSpc>
                  <a:spcPct val="100000"/>
                </a:lnSpc>
                <a:spcBef>
                  <a:spcPts val="400"/>
                </a:spcBef>
                <a:spcAft>
                  <a:spcPts val="0"/>
                </a:spcAft>
                <a:buFont typeface="Arial" charset="0"/>
                <a:buChar char="•"/>
                <a:defRPr lang="en-US" sz="1200" kern="1200">
                  <a:solidFill>
                    <a:schemeClr val="tx2"/>
                  </a:solidFill>
                  <a:latin typeface="+mn-lt"/>
                  <a:ea typeface="+mj-ea"/>
                  <a:cs typeface="+mj-cs"/>
                </a:defRPr>
              </a:lvl4pPr>
              <a:lvl5pPr marL="720000" indent="-179388" algn="l" defTabSz="957263" rtl="0" eaLnBrk="1" fontAlgn="base" hangingPunct="1">
                <a:lnSpc>
                  <a:spcPct val="100000"/>
                </a:lnSpc>
                <a:spcBef>
                  <a:spcPts val="400"/>
                </a:spcBef>
                <a:spcAft>
                  <a:spcPts val="0"/>
                </a:spcAft>
                <a:buFont typeface="Arial" charset="0"/>
                <a:buChar char="‒"/>
                <a:defRPr lang="en-GB" sz="1200" kern="1200">
                  <a:solidFill>
                    <a:schemeClr val="tx2"/>
                  </a:solidFill>
                  <a:latin typeface="+mn-lt"/>
                  <a:ea typeface="+mj-ea"/>
                  <a:cs typeface="+mj-cs"/>
                </a:defRPr>
              </a:lvl5pPr>
              <a:lvl6pPr marL="900000" indent="-180000" algn="l" defTabSz="859512" rtl="0" eaLnBrk="1" latinLnBrk="0" hangingPunct="1">
                <a:lnSpc>
                  <a:spcPct val="100000"/>
                </a:lnSpc>
                <a:spcBef>
                  <a:spcPts val="400"/>
                </a:spcBef>
                <a:spcAft>
                  <a:spcPts val="0"/>
                </a:spcAft>
                <a:buFont typeface="Arial" pitchFamily="34" charset="0"/>
                <a:buChar char="•"/>
                <a:defRPr sz="1200" kern="1200" baseline="0">
                  <a:solidFill>
                    <a:schemeClr val="accent1"/>
                  </a:solidFill>
                  <a:latin typeface="+mn-lt"/>
                  <a:ea typeface="+mn-ea"/>
                  <a:cs typeface="+mn-cs"/>
                </a:defRPr>
              </a:lvl6pPr>
              <a:lvl7pPr marL="108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7pPr>
              <a:lvl8pPr marL="126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8pPr>
              <a:lvl9pPr marL="1440000" indent="-180000" algn="l" defTabSz="859512" rtl="0" eaLnBrk="1" latinLnBrk="0" hangingPunct="1">
                <a:lnSpc>
                  <a:spcPct val="100000"/>
                </a:lnSpc>
                <a:spcBef>
                  <a:spcPts val="400"/>
                </a:spcBef>
                <a:spcAft>
                  <a:spcPts val="0"/>
                </a:spcAft>
                <a:buFont typeface="Arial" pitchFamily="34" charset="0"/>
                <a:buChar char="‒"/>
                <a:defRPr sz="1200" kern="1200">
                  <a:solidFill>
                    <a:schemeClr val="accent1"/>
                  </a:solidFill>
                  <a:latin typeface="+mn-lt"/>
                  <a:ea typeface="+mn-ea"/>
                  <a:cs typeface="+mn-cs"/>
                </a:defRPr>
              </a:lvl9pPr>
            </a:lstStyle>
            <a:p>
              <a:endParaRPr lang="en-US" dirty="0"/>
            </a:p>
          </p:txBody>
        </p:sp>
      </p:grpSp>
      <p:grpSp>
        <p:nvGrpSpPr>
          <p:cNvPr id="13" name="Group 6">
            <a:extLst>
              <a:ext uri="{FF2B5EF4-FFF2-40B4-BE49-F238E27FC236}">
                <a16:creationId xmlns:a16="http://schemas.microsoft.com/office/drawing/2014/main" id="{5B1BCD90-AE85-4261-AE63-A104E37505C1}"/>
              </a:ext>
            </a:extLst>
          </p:cNvPr>
          <p:cNvGrpSpPr>
            <a:grpSpLocks/>
          </p:cNvGrpSpPr>
          <p:nvPr>
            <p:custDataLst>
              <p:tags r:id="rId3"/>
            </p:custDataLst>
          </p:nvPr>
        </p:nvGrpSpPr>
        <p:grpSpPr bwMode="auto">
          <a:xfrm>
            <a:off x="3563888" y="4318164"/>
            <a:ext cx="1885459" cy="678265"/>
            <a:chOff x="1390" y="2928"/>
            <a:chExt cx="2929" cy="769"/>
          </a:xfrm>
        </p:grpSpPr>
        <p:sp>
          <p:nvSpPr>
            <p:cNvPr id="14" name="Freeform 7">
              <a:extLst>
                <a:ext uri="{FF2B5EF4-FFF2-40B4-BE49-F238E27FC236}">
                  <a16:creationId xmlns:a16="http://schemas.microsoft.com/office/drawing/2014/main" id="{0F09AC03-38B5-4569-A1EF-965440D6C255}"/>
                </a:ext>
              </a:extLst>
            </p:cNvPr>
            <p:cNvSpPr>
              <a:spLocks/>
            </p:cNvSpPr>
            <p:nvPr/>
          </p:nvSpPr>
          <p:spPr bwMode="auto">
            <a:xfrm>
              <a:off x="1390" y="2928"/>
              <a:ext cx="2929" cy="769"/>
            </a:xfrm>
            <a:custGeom>
              <a:avLst/>
              <a:gdLst>
                <a:gd name="T0" fmla="*/ 0 w 2929"/>
                <a:gd name="T1" fmla="*/ 528 h 769"/>
                <a:gd name="T2" fmla="*/ 0 w 2929"/>
                <a:gd name="T3" fmla="*/ 768 h 769"/>
                <a:gd name="T4" fmla="*/ 2928 w 2929"/>
                <a:gd name="T5" fmla="*/ 240 h 769"/>
                <a:gd name="T6" fmla="*/ 2928 w 2929"/>
                <a:gd name="T7" fmla="*/ 0 h 769"/>
                <a:gd name="T8" fmla="*/ 0 60000 65536"/>
                <a:gd name="T9" fmla="*/ 0 60000 65536"/>
                <a:gd name="T10" fmla="*/ 0 60000 65536"/>
                <a:gd name="T11" fmla="*/ 0 60000 65536"/>
                <a:gd name="T12" fmla="*/ 0 w 2929"/>
                <a:gd name="T13" fmla="*/ 0 h 769"/>
                <a:gd name="T14" fmla="*/ 2929 w 2929"/>
                <a:gd name="T15" fmla="*/ 769 h 769"/>
              </a:gdLst>
              <a:ahLst/>
              <a:cxnLst>
                <a:cxn ang="T8">
                  <a:pos x="T0" y="T1"/>
                </a:cxn>
                <a:cxn ang="T9">
                  <a:pos x="T2" y="T3"/>
                </a:cxn>
                <a:cxn ang="T10">
                  <a:pos x="T4" y="T5"/>
                </a:cxn>
                <a:cxn ang="T11">
                  <a:pos x="T6" y="T7"/>
                </a:cxn>
              </a:cxnLst>
              <a:rect l="T12" t="T13" r="T14" b="T15"/>
              <a:pathLst>
                <a:path w="2929" h="769">
                  <a:moveTo>
                    <a:pt x="0" y="528"/>
                  </a:moveTo>
                  <a:lnTo>
                    <a:pt x="0" y="768"/>
                  </a:lnTo>
                  <a:lnTo>
                    <a:pt x="2928" y="240"/>
                  </a:lnTo>
                  <a:lnTo>
                    <a:pt x="2928" y="0"/>
                  </a:lnTo>
                </a:path>
              </a:pathLst>
            </a:custGeom>
            <a:noFill/>
            <a:ln w="57150" cap="rnd">
              <a:solidFill>
                <a:schemeClr val="accent1"/>
              </a:solidFill>
              <a:round/>
              <a:headEnd type="none" w="sm" len="sm"/>
              <a:tailEnd type="none" w="sm" len="sm"/>
            </a:ln>
          </p:spPr>
          <p:txBody>
            <a:bodyPr lIns="36000" tIns="36000" rIns="36000" bIns="36000"/>
            <a:lstStyle/>
            <a:p>
              <a:pPr>
                <a:defRPr/>
              </a:pPr>
              <a:endParaRPr lang="en-US" dirty="0"/>
            </a:p>
          </p:txBody>
        </p:sp>
        <p:sp>
          <p:nvSpPr>
            <p:cNvPr id="15" name="Line 8">
              <a:extLst>
                <a:ext uri="{FF2B5EF4-FFF2-40B4-BE49-F238E27FC236}">
                  <a16:creationId xmlns:a16="http://schemas.microsoft.com/office/drawing/2014/main" id="{53708B2D-98DF-413F-90A9-7B94B5201125}"/>
                </a:ext>
              </a:extLst>
            </p:cNvPr>
            <p:cNvSpPr>
              <a:spLocks noChangeShapeType="1"/>
            </p:cNvSpPr>
            <p:nvPr/>
          </p:nvSpPr>
          <p:spPr bwMode="auto">
            <a:xfrm rot="20993914" flipV="1">
              <a:off x="2822" y="3168"/>
              <a:ext cx="0" cy="480"/>
            </a:xfrm>
            <a:prstGeom prst="line">
              <a:avLst/>
            </a:prstGeom>
            <a:noFill/>
            <a:ln w="57150">
              <a:solidFill>
                <a:schemeClr val="accent1"/>
              </a:solidFill>
              <a:round/>
              <a:headEnd/>
              <a:tailEnd type="triangle" w="med" len="med"/>
            </a:ln>
          </p:spPr>
          <p:txBody>
            <a:bodyPr wrap="none" lIns="36000" tIns="36000" rIns="36000" bIns="36000" anchor="ctr"/>
            <a:lstStyle/>
            <a:p>
              <a:pPr>
                <a:defRPr/>
              </a:pPr>
              <a:endParaRPr lang="en-US" dirty="0"/>
            </a:p>
          </p:txBody>
        </p:sp>
      </p:grpSp>
      <p:sp>
        <p:nvSpPr>
          <p:cNvPr id="16" name="AutoShape 3">
            <a:extLst>
              <a:ext uri="{FF2B5EF4-FFF2-40B4-BE49-F238E27FC236}">
                <a16:creationId xmlns:a16="http://schemas.microsoft.com/office/drawing/2014/main" id="{DE8CBF9B-8AA8-4854-A7C5-EC168AA874C9}"/>
              </a:ext>
            </a:extLst>
          </p:cNvPr>
          <p:cNvSpPr>
            <a:spLocks noChangeArrowheads="1"/>
          </p:cNvSpPr>
          <p:nvPr>
            <p:custDataLst>
              <p:tags r:id="rId4"/>
            </p:custDataLst>
          </p:nvPr>
        </p:nvSpPr>
        <p:spPr bwMode="auto">
          <a:xfrm flipV="1">
            <a:off x="4207373" y="4938390"/>
            <a:ext cx="598488" cy="5207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6772 w 21600"/>
              <a:gd name="T13" fmla="*/ 6772 h 21600"/>
              <a:gd name="T14" fmla="*/ 14828 w 21600"/>
              <a:gd name="T15" fmla="*/ 14828 h 21600"/>
            </a:gdLst>
            <a:ahLst/>
            <a:cxnLst>
              <a:cxn ang="T8">
                <a:pos x="T0" y="T1"/>
              </a:cxn>
              <a:cxn ang="T9">
                <a:pos x="T2" y="T3"/>
              </a:cxn>
              <a:cxn ang="T10">
                <a:pos x="T4" y="T5"/>
              </a:cxn>
              <a:cxn ang="T11">
                <a:pos x="T6" y="T7"/>
              </a:cxn>
            </a:cxnLst>
            <a:rect l="T12" t="T13" r="T14" b="T15"/>
            <a:pathLst>
              <a:path w="21600" h="21600">
                <a:moveTo>
                  <a:pt x="0" y="0"/>
                </a:moveTo>
                <a:lnTo>
                  <a:pt x="9943" y="21600"/>
                </a:lnTo>
                <a:lnTo>
                  <a:pt x="11657" y="21600"/>
                </a:lnTo>
                <a:lnTo>
                  <a:pt x="21600" y="0"/>
                </a:lnTo>
                <a:close/>
              </a:path>
            </a:pathLst>
          </a:custGeom>
          <a:solidFill>
            <a:schemeClr val="accent1"/>
          </a:solidFill>
          <a:ln w="12700">
            <a:solidFill>
              <a:schemeClr val="bg1"/>
            </a:solidFill>
            <a:miter lim="800000"/>
            <a:headEnd/>
            <a:tailEnd/>
          </a:ln>
        </p:spPr>
        <p:txBody>
          <a:bodyPr rot="10800000" wrap="none" lIns="36000" tIns="36000" rIns="36000" bIns="36000" anchor="ctr"/>
          <a:lstStyle/>
          <a:p>
            <a:pPr algn="ctr">
              <a:defRPr/>
            </a:pPr>
            <a:endParaRPr lang="en-US" sz="1400" dirty="0"/>
          </a:p>
        </p:txBody>
      </p:sp>
      <p:sp>
        <p:nvSpPr>
          <p:cNvPr id="17" name="TextBox 16">
            <a:extLst>
              <a:ext uri="{FF2B5EF4-FFF2-40B4-BE49-F238E27FC236}">
                <a16:creationId xmlns:a16="http://schemas.microsoft.com/office/drawing/2014/main" id="{95EABCAC-D894-4827-8F86-89E54655AF36}"/>
              </a:ext>
            </a:extLst>
          </p:cNvPr>
          <p:cNvSpPr txBox="1"/>
          <p:nvPr/>
        </p:nvSpPr>
        <p:spPr>
          <a:xfrm>
            <a:off x="2801968" y="4328260"/>
            <a:ext cx="1363565" cy="338554"/>
          </a:xfrm>
          <a:prstGeom prst="rect">
            <a:avLst/>
          </a:prstGeom>
          <a:noFill/>
        </p:spPr>
        <p:txBody>
          <a:bodyPr wrap="square" rtlCol="0">
            <a:spAutoFit/>
          </a:bodyPr>
          <a:lstStyle/>
          <a:p>
            <a:pPr algn="ctr"/>
            <a:r>
              <a:rPr lang="en-US" sz="1600" dirty="0"/>
              <a:t>1:1</a:t>
            </a:r>
          </a:p>
        </p:txBody>
      </p:sp>
      <p:sp>
        <p:nvSpPr>
          <p:cNvPr id="18" name="TextBox 17">
            <a:extLst>
              <a:ext uri="{FF2B5EF4-FFF2-40B4-BE49-F238E27FC236}">
                <a16:creationId xmlns:a16="http://schemas.microsoft.com/office/drawing/2014/main" id="{C4489ADC-D82B-492D-A4D4-C5ED9E37597B}"/>
              </a:ext>
            </a:extLst>
          </p:cNvPr>
          <p:cNvSpPr txBox="1"/>
          <p:nvPr/>
        </p:nvSpPr>
        <p:spPr>
          <a:xfrm>
            <a:off x="4784182" y="3910974"/>
            <a:ext cx="1363565" cy="338554"/>
          </a:xfrm>
          <a:prstGeom prst="rect">
            <a:avLst/>
          </a:prstGeom>
          <a:noFill/>
        </p:spPr>
        <p:txBody>
          <a:bodyPr wrap="square" rtlCol="0">
            <a:spAutoFit/>
          </a:bodyPr>
          <a:lstStyle/>
          <a:p>
            <a:pPr algn="ctr"/>
            <a:r>
              <a:rPr lang="en-US" sz="1600" dirty="0"/>
              <a:t>1:3</a:t>
            </a:r>
          </a:p>
        </p:txBody>
      </p:sp>
    </p:spTree>
    <p:extLst>
      <p:ext uri="{BB962C8B-B14F-4D97-AF65-F5344CB8AC3E}">
        <p14:creationId xmlns:p14="http://schemas.microsoft.com/office/powerpoint/2010/main" val="703197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6" descr="ASSA PTT-03-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392"/>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835696" y="4437112"/>
            <a:ext cx="5616624" cy="461665"/>
          </a:xfrm>
          <a:prstGeom prst="rect">
            <a:avLst/>
          </a:prstGeom>
          <a:noFill/>
        </p:spPr>
        <p:txBody>
          <a:bodyPr wrap="square" rtlCol="0">
            <a:spAutoFit/>
          </a:bodyPr>
          <a:lstStyle/>
          <a:p>
            <a:pPr algn="ctr"/>
            <a:r>
              <a:rPr lang="en-US" dirty="0">
                <a:solidFill>
                  <a:schemeClr val="bg1"/>
                </a:solidFill>
              </a:rPr>
              <a:t>Questions?</a:t>
            </a:r>
          </a:p>
        </p:txBody>
      </p:sp>
      <p:sp>
        <p:nvSpPr>
          <p:cNvPr id="4" name="TextBox 3"/>
          <p:cNvSpPr txBox="1"/>
          <p:nvPr/>
        </p:nvSpPr>
        <p:spPr>
          <a:xfrm>
            <a:off x="6372200" y="5517232"/>
            <a:ext cx="2483768" cy="584775"/>
          </a:xfrm>
          <a:prstGeom prst="rect">
            <a:avLst/>
          </a:prstGeom>
          <a:noFill/>
        </p:spPr>
        <p:txBody>
          <a:bodyPr wrap="square" rtlCol="0">
            <a:spAutoFit/>
          </a:bodyPr>
          <a:lstStyle/>
          <a:p>
            <a:r>
              <a:rPr lang="en-US" sz="1600" dirty="0">
                <a:solidFill>
                  <a:schemeClr val="bg1"/>
                </a:solidFill>
              </a:rPr>
              <a:t>Author: Jaco van Tonder</a:t>
            </a:r>
          </a:p>
          <a:p>
            <a:r>
              <a:rPr lang="en-US" sz="1600" dirty="0">
                <a:solidFill>
                  <a:schemeClr val="bg1"/>
                </a:solidFill>
              </a:rPr>
              <a:t>Date: August  2018</a:t>
            </a:r>
          </a:p>
        </p:txBody>
      </p:sp>
    </p:spTree>
    <p:extLst>
      <p:ext uri="{BB962C8B-B14F-4D97-AF65-F5344CB8AC3E}">
        <p14:creationId xmlns:p14="http://schemas.microsoft.com/office/powerpoint/2010/main" val="12794063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0uy9cPoXIka_xjt35BcYN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0uy9cPoXIka_xjt35BcYN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0uy9cPoXIka_xjt35BcYN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0uy9cPoXIka_xjt35BcYN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kkcbl8bdvEGuLU6ySl9rM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LLZtLA43VEqP9hD6AHGFG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1GkSgtMpMUOOUpKSKXCHR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phcO.jd60UGFKzf3rRzas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0uy9cPoXIka_xjt35BcYN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0uy9cPoXIka_xjt35BcYN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kkcbl8bdvEGuLU6ySl9rM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LLZtLA43VEqP9hD6AHGFG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1GkSgtMpMUOOUpKSKXCHR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phcO.jd60UGFKzf3rRzas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0uy9cPoXIka_xjt35BcYN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0uy9cPoXIka_xjt35BcYNw"/>
</p:tagLst>
</file>

<file path=ppt/theme/theme1.xml><?xml version="1.0" encoding="utf-8"?>
<a:theme xmlns:a="http://schemas.openxmlformats.org/drawingml/2006/main" name="Blank Presentation">
  <a:themeElements>
    <a:clrScheme name="Custom 13">
      <a:dk1>
        <a:srgbClr val="000000"/>
      </a:dk1>
      <a:lt1>
        <a:srgbClr val="FFFFFF"/>
      </a:lt1>
      <a:dk2>
        <a:srgbClr val="000000"/>
      </a:dk2>
      <a:lt2>
        <a:srgbClr val="7F7F7F"/>
      </a:lt2>
      <a:accent1>
        <a:srgbClr val="C00000"/>
      </a:accent1>
      <a:accent2>
        <a:srgbClr val="808080"/>
      </a:accent2>
      <a:accent3>
        <a:srgbClr val="FF7111"/>
      </a:accent3>
      <a:accent4>
        <a:srgbClr val="000000"/>
      </a:accent4>
      <a:accent5>
        <a:srgbClr val="00759E"/>
      </a:accent5>
      <a:accent6>
        <a:srgbClr val="B2B2B2"/>
      </a:accent6>
      <a:hlink>
        <a:srgbClr val="FFBFBF"/>
      </a:hlink>
      <a:folHlink>
        <a:srgbClr val="99CC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CC2131EC6BC245BE80808FF2395D20" ma:contentTypeVersion="15" ma:contentTypeDescription="Create a new document." ma:contentTypeScope="" ma:versionID="969708624394e5cf9920bd9fa2589401">
  <xsd:schema xmlns:xsd="http://www.w3.org/2001/XMLSchema" xmlns:xs="http://www.w3.org/2001/XMLSchema" xmlns:p="http://schemas.microsoft.com/office/2006/metadata/properties" xmlns:ns2="96d2161b-6042-486a-ae80-a686226e8ade" xmlns:ns3="4973980f-dc49-4b73-885d-baabe04b5290" targetNamespace="http://schemas.microsoft.com/office/2006/metadata/properties" ma:root="true" ma:fieldsID="2eca130d87e522a2dc615cc464dbb96a" ns2:_="" ns3:_="">
    <xsd:import namespace="96d2161b-6042-486a-ae80-a686226e8ade"/>
    <xsd:import namespace="4973980f-dc49-4b73-885d-baabe04b529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d2161b-6042-486a-ae80-a686226e8ad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1db6a357-f029-49c2-bf43-a7a50e729ab6}" ma:internalName="TaxCatchAll" ma:showField="CatchAllData" ma:web="96d2161b-6042-486a-ae80-a686226e8ad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973980f-dc49-4b73-885d-baabe04b529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5ef5152-bb20-4323-97fa-b2191cfb060f"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6d2161b-6042-486a-ae80-a686226e8ade" xsi:nil="true"/>
    <lcf76f155ced4ddcb4097134ff3c332f xmlns="4973980f-dc49-4b73-885d-baabe04b529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524277C-35AC-4240-A1F8-E4B3260557C4}"/>
</file>

<file path=customXml/itemProps2.xml><?xml version="1.0" encoding="utf-8"?>
<ds:datastoreItem xmlns:ds="http://schemas.openxmlformats.org/officeDocument/2006/customXml" ds:itemID="{EC87682D-73F8-49A1-A771-C389D7217735}"/>
</file>

<file path=customXml/itemProps3.xml><?xml version="1.0" encoding="utf-8"?>
<ds:datastoreItem xmlns:ds="http://schemas.openxmlformats.org/officeDocument/2006/customXml" ds:itemID="{752F87CA-C1F8-4105-BE3C-3037701755D8}"/>
</file>

<file path=docProps/app.xml><?xml version="1.0" encoding="utf-8"?>
<Properties xmlns="http://schemas.openxmlformats.org/officeDocument/2006/extended-properties" xmlns:vt="http://schemas.openxmlformats.org/officeDocument/2006/docPropsVTypes">
  <Template>TM03090434[[fn=Wood Type]]</Template>
  <TotalTime>8342</TotalTime>
  <Words>2478</Words>
  <Application>Microsoft Office PowerPoint</Application>
  <PresentationFormat>On-screen Show (4:3)</PresentationFormat>
  <Paragraphs>230</Paragraphs>
  <Slides>12</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Wingdings 2</vt:lpstr>
      <vt:lpstr>Blank Presentation</vt:lpstr>
      <vt:lpstr>PowerPoint Presentation</vt:lpstr>
      <vt:lpstr>Content</vt:lpstr>
      <vt:lpstr>Background</vt:lpstr>
      <vt:lpstr>Sequencing risk in practice</vt:lpstr>
      <vt:lpstr>Pensioner drawdown puzzle</vt:lpstr>
      <vt:lpstr>Annuity modelling</vt:lpstr>
      <vt:lpstr>Modelling – core results</vt:lpstr>
      <vt:lpstr>Modelling – core results</vt:lpstr>
      <vt:lpstr>Quantifying key relationships</vt:lpstr>
      <vt:lpstr>Application of results</vt:lpstr>
      <vt:lpstr>Application of results</vt:lpstr>
      <vt:lpstr>PowerPoint Presentation</vt:lpstr>
    </vt:vector>
  </TitlesOfParts>
  <Company>Francois Rey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Francois Rey</dc:creator>
  <cp:lastModifiedBy>Nicky September</cp:lastModifiedBy>
  <cp:revision>317</cp:revision>
  <dcterms:created xsi:type="dcterms:W3CDTF">2010-02-24T10:45:37Z</dcterms:created>
  <dcterms:modified xsi:type="dcterms:W3CDTF">2025-07-30T13:45:31Z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-1041632768</vt:i4>
  </property>
  <property fmtid="{D5CDD505-2E9C-101B-9397-08002B2CF9AE}" pid="3" name="_NewReviewCycle">
    <vt:lpwstr/>
  </property>
  <property fmtid="{D5CDD505-2E9C-101B-9397-08002B2CF9AE}" pid="4" name="_EmailSubject">
    <vt:lpwstr>Jaco van Tonder - presentation for Pensions seminar tomorrow</vt:lpwstr>
  </property>
  <property fmtid="{D5CDD505-2E9C-101B-9397-08002B2CF9AE}" pid="5" name="_AuthorEmail">
    <vt:lpwstr>Jaco.vanTonder@investecmail.com</vt:lpwstr>
  </property>
  <property fmtid="{D5CDD505-2E9C-101B-9397-08002B2CF9AE}" pid="6" name="_AuthorEmailDisplayName">
    <vt:lpwstr>Jaco van Tonder</vt:lpwstr>
  </property>
  <property fmtid="{D5CDD505-2E9C-101B-9397-08002B2CF9AE}" pid="7" name="ContentTypeId">
    <vt:lpwstr>0x01010005CC2131EC6BC245BE80808FF2395D20</vt:lpwstr>
  </property>
</Properties>
</file>