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3"/>
  </p:notesMasterIdLst>
  <p:sldIdLst>
    <p:sldId id="256" r:id="rId2"/>
    <p:sldId id="334" r:id="rId3"/>
    <p:sldId id="337" r:id="rId4"/>
    <p:sldId id="373" r:id="rId5"/>
    <p:sldId id="375" r:id="rId6"/>
    <p:sldId id="374" r:id="rId7"/>
    <p:sldId id="380" r:id="rId8"/>
    <p:sldId id="376" r:id="rId9"/>
    <p:sldId id="381" r:id="rId10"/>
    <p:sldId id="377" r:id="rId11"/>
    <p:sldId id="382" r:id="rId1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DE5A00"/>
    <a:srgbClr val="CF7C03"/>
    <a:srgbClr val="339966"/>
    <a:srgbClr val="000000"/>
    <a:srgbClr val="C00000"/>
    <a:srgbClr val="00C478"/>
    <a:srgbClr val="00C450"/>
    <a:srgbClr val="00C4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94" autoAdjust="0"/>
    <p:restoredTop sz="95468" autoAdjust="0"/>
  </p:normalViewPr>
  <p:slideViewPr>
    <p:cSldViewPr>
      <p:cViewPr varScale="1">
        <p:scale>
          <a:sx n="111" d="100"/>
          <a:sy n="111" d="100"/>
        </p:scale>
        <p:origin x="1824" y="108"/>
      </p:cViewPr>
      <p:guideLst>
        <p:guide orient="horz" pos="2160"/>
        <p:guide pos="2880"/>
      </p:guideLst>
    </p:cSldViewPr>
  </p:slideViewPr>
  <p:outlineViewPr>
    <p:cViewPr>
      <p:scale>
        <a:sx n="33" d="100"/>
        <a:sy n="33" d="100"/>
      </p:scale>
      <p:origin x="0" y="36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2025/07/30</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this</a:t>
            </a:r>
            <a:r>
              <a:rPr lang="en-US" baseline="0" dirty="0"/>
              <a:t> short introductions to Moodle.  The objective of this presentation is to provide every student with a short but helpful overview of Moodle as well as to share some tips and tools on how to use Moodle and avoid unnecessary frustrations. Lastly we will provide some information on where to find additional help when you get stuck in Moodle!</a:t>
            </a:r>
          </a:p>
          <a:p>
            <a:endParaRPr lang="en-US" baseline="0" dirty="0"/>
          </a:p>
          <a:p>
            <a:r>
              <a:rPr lang="en-US" baseline="0" dirty="0"/>
              <a:t>This presentation will cover – What is Moodle?; How to log-on to Moodle; Moodle courses and structure and navigation in Moodle as well a short overview of some key Moodle functions that you may encounter in the course of your studies.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385675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3</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4</a:t>
            </a:fld>
            <a:endParaRPr lang="en-ZA" dirty="0"/>
          </a:p>
        </p:txBody>
      </p:sp>
    </p:spTree>
    <p:extLst>
      <p:ext uri="{BB962C8B-B14F-4D97-AF65-F5344CB8AC3E}">
        <p14:creationId xmlns:p14="http://schemas.microsoft.com/office/powerpoint/2010/main" val="611024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5</a:t>
            </a:fld>
            <a:endParaRPr lang="en-ZA" dirty="0"/>
          </a:p>
        </p:txBody>
      </p:sp>
    </p:spTree>
    <p:extLst>
      <p:ext uri="{BB962C8B-B14F-4D97-AF65-F5344CB8AC3E}">
        <p14:creationId xmlns:p14="http://schemas.microsoft.com/office/powerpoint/2010/main" val="716064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6</a:t>
            </a:fld>
            <a:endParaRPr lang="en-ZA" dirty="0"/>
          </a:p>
        </p:txBody>
      </p:sp>
    </p:spTree>
    <p:extLst>
      <p:ext uri="{BB962C8B-B14F-4D97-AF65-F5344CB8AC3E}">
        <p14:creationId xmlns:p14="http://schemas.microsoft.com/office/powerpoint/2010/main" val="1692082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7</a:t>
            </a:fld>
            <a:endParaRPr lang="en-ZA" dirty="0"/>
          </a:p>
        </p:txBody>
      </p:sp>
    </p:spTree>
    <p:extLst>
      <p:ext uri="{BB962C8B-B14F-4D97-AF65-F5344CB8AC3E}">
        <p14:creationId xmlns:p14="http://schemas.microsoft.com/office/powerpoint/2010/main" val="1921138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8</a:t>
            </a:fld>
            <a:endParaRPr lang="en-ZA" dirty="0"/>
          </a:p>
        </p:txBody>
      </p:sp>
    </p:spTree>
    <p:extLst>
      <p:ext uri="{BB962C8B-B14F-4D97-AF65-F5344CB8AC3E}">
        <p14:creationId xmlns:p14="http://schemas.microsoft.com/office/powerpoint/2010/main" val="1313560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9</a:t>
            </a:fld>
            <a:endParaRPr lang="en-ZA" dirty="0"/>
          </a:p>
        </p:txBody>
      </p:sp>
    </p:spTree>
    <p:extLst>
      <p:ext uri="{BB962C8B-B14F-4D97-AF65-F5344CB8AC3E}">
        <p14:creationId xmlns:p14="http://schemas.microsoft.com/office/powerpoint/2010/main" val="340740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10</a:t>
            </a:fld>
            <a:endParaRPr lang="en-ZA" dirty="0"/>
          </a:p>
        </p:txBody>
      </p:sp>
    </p:spTree>
    <p:extLst>
      <p:ext uri="{BB962C8B-B14F-4D97-AF65-F5344CB8AC3E}">
        <p14:creationId xmlns:p14="http://schemas.microsoft.com/office/powerpoint/2010/main" val="2383812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11</a:t>
            </a:fld>
            <a:endParaRPr lang="en-ZA" dirty="0"/>
          </a:p>
        </p:txBody>
      </p:sp>
    </p:spTree>
    <p:extLst>
      <p:ext uri="{BB962C8B-B14F-4D97-AF65-F5344CB8AC3E}">
        <p14:creationId xmlns:p14="http://schemas.microsoft.com/office/powerpoint/2010/main" val="4276729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350" y="-243408"/>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830997"/>
          </a:xfrm>
          <a:prstGeom prst="rect">
            <a:avLst/>
          </a:prstGeom>
          <a:noFill/>
        </p:spPr>
        <p:txBody>
          <a:bodyPr wrap="square" rtlCol="0">
            <a:spAutoFit/>
          </a:bodyPr>
          <a:lstStyle/>
          <a:p>
            <a:pPr algn="ctr"/>
            <a:r>
              <a:rPr lang="en-US" dirty="0">
                <a:solidFill>
                  <a:schemeClr val="bg1"/>
                </a:solidFill>
              </a:rPr>
              <a:t>Retirement Matters Committee Feedback</a:t>
            </a:r>
          </a:p>
        </p:txBody>
      </p:sp>
      <p:sp>
        <p:nvSpPr>
          <p:cNvPr id="4" name="TextBox 3"/>
          <p:cNvSpPr txBox="1"/>
          <p:nvPr/>
        </p:nvSpPr>
        <p:spPr>
          <a:xfrm>
            <a:off x="6084168" y="5517232"/>
            <a:ext cx="2771800" cy="584775"/>
          </a:xfrm>
          <a:prstGeom prst="rect">
            <a:avLst/>
          </a:prstGeom>
          <a:noFill/>
        </p:spPr>
        <p:txBody>
          <a:bodyPr wrap="square" rtlCol="0">
            <a:spAutoFit/>
          </a:bodyPr>
          <a:lstStyle/>
          <a:p>
            <a:r>
              <a:rPr lang="en-US" sz="1600" dirty="0">
                <a:solidFill>
                  <a:schemeClr val="bg1"/>
                </a:solidFill>
              </a:rPr>
              <a:t>Natasha Huggett-Henchie</a:t>
            </a:r>
          </a:p>
          <a:p>
            <a:r>
              <a:rPr lang="en-US" sz="1600" dirty="0">
                <a:solidFill>
                  <a:schemeClr val="bg1"/>
                </a:solidFill>
              </a:rPr>
              <a:t>Date: August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Content</a:t>
            </a:r>
          </a:p>
        </p:txBody>
      </p:sp>
      <p:sp>
        <p:nvSpPr>
          <p:cNvPr id="3075" name="Rectangle 3"/>
          <p:cNvSpPr>
            <a:spLocks noGrp="1" noChangeArrowheads="1"/>
          </p:cNvSpPr>
          <p:nvPr>
            <p:ph type="body" idx="1"/>
          </p:nvPr>
        </p:nvSpPr>
        <p:spPr>
          <a:xfrm>
            <a:off x="685800" y="1412776"/>
            <a:ext cx="7772400" cy="360040"/>
          </a:xfrm>
          <a:solidFill>
            <a:srgbClr val="C00000"/>
          </a:solidFill>
          <a:effectLst>
            <a:outerShdw blurRad="50800" dist="38100" dir="2700000" algn="tl" rotWithShape="0">
              <a:prstClr val="black">
                <a:alpha val="40000"/>
              </a:prstClr>
            </a:outerShdw>
          </a:effectLst>
        </p:spPr>
        <p:txBody>
          <a:bodyPr/>
          <a:lstStyle/>
          <a:p>
            <a:pPr marL="0" indent="0">
              <a:buNone/>
            </a:pPr>
            <a:r>
              <a:rPr lang="en-US" sz="1600" b="1" dirty="0">
                <a:solidFill>
                  <a:schemeClr val="bg1"/>
                </a:solidFill>
              </a:rPr>
              <a:t>Who are we?</a:t>
            </a:r>
          </a:p>
          <a:p>
            <a:pPr marL="0" indent="0">
              <a:buNone/>
            </a:pPr>
            <a:endParaRPr lang="en-US" sz="1600" b="1" dirty="0">
              <a:solidFill>
                <a:schemeClr val="bg1"/>
              </a:solidFill>
            </a:endParaRPr>
          </a:p>
        </p:txBody>
      </p:sp>
      <p:sp>
        <p:nvSpPr>
          <p:cNvPr id="4" name="Rectangle 3"/>
          <p:cNvSpPr txBox="1">
            <a:spLocks noChangeArrowheads="1"/>
          </p:cNvSpPr>
          <p:nvPr/>
        </p:nvSpPr>
        <p:spPr bwMode="auto">
          <a:xfrm>
            <a:off x="688032" y="1902430"/>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What have we been doing?</a:t>
            </a:r>
          </a:p>
          <a:p>
            <a:pPr marL="0" indent="0">
              <a:buFontTx/>
              <a:buNone/>
            </a:pPr>
            <a:r>
              <a:rPr lang="en-US" sz="1600" b="1" kern="0" dirty="0">
                <a:solidFill>
                  <a:schemeClr val="bg1"/>
                </a:solidFill>
              </a:rPr>
              <a:t>W</a:t>
            </a:r>
          </a:p>
        </p:txBody>
      </p:sp>
      <p:sp>
        <p:nvSpPr>
          <p:cNvPr id="5" name="Rectangle 3"/>
          <p:cNvSpPr txBox="1">
            <a:spLocks noChangeArrowheads="1"/>
          </p:cNvSpPr>
          <p:nvPr/>
        </p:nvSpPr>
        <p:spPr bwMode="auto">
          <a:xfrm>
            <a:off x="683568" y="2363282"/>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What issues we are grappling with?</a:t>
            </a:r>
          </a:p>
          <a:p>
            <a:pPr marL="0" indent="0">
              <a:buFontTx/>
              <a:buNone/>
            </a:pPr>
            <a:endParaRPr lang="en-US" sz="1600" b="1" kern="0" dirty="0">
              <a:solidFill>
                <a:schemeClr val="bg1"/>
              </a:solidFill>
            </a:endParaRPr>
          </a:p>
        </p:txBody>
      </p:sp>
    </p:spTree>
    <p:extLst>
      <p:ext uri="{BB962C8B-B14F-4D97-AF65-F5344CB8AC3E}">
        <p14:creationId xmlns:p14="http://schemas.microsoft.com/office/powerpoint/2010/main" val="2483577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Committee Members - Current</a:t>
            </a:r>
          </a:p>
        </p:txBody>
      </p:sp>
      <p:sp>
        <p:nvSpPr>
          <p:cNvPr id="10" name="TextBox 9"/>
          <p:cNvSpPr txBox="1"/>
          <p:nvPr/>
        </p:nvSpPr>
        <p:spPr>
          <a:xfrm>
            <a:off x="827584" y="1340768"/>
            <a:ext cx="8136904" cy="3960440"/>
          </a:xfrm>
          <a:prstGeom prst="rect">
            <a:avLst/>
          </a:prstGeom>
          <a:noFill/>
        </p:spPr>
        <p:txBody>
          <a:bodyPr wrap="square" rtlCol="0">
            <a:noAutofit/>
          </a:bodyPr>
          <a:lstStyle/>
          <a:p>
            <a:r>
              <a:rPr lang="en-US" sz="2000" dirty="0">
                <a:latin typeface="Calibri" panose="020F0502020204030204" pitchFamily="34" charset="0"/>
              </a:rPr>
              <a:t>Natasha Huggett-Henchie (NMG) – Chairperson </a:t>
            </a:r>
          </a:p>
          <a:p>
            <a:r>
              <a:rPr lang="en-US" sz="2000" dirty="0">
                <a:latin typeface="Calibri" panose="020F0502020204030204" pitchFamily="34" charset="0"/>
              </a:rPr>
              <a:t>Costa </a:t>
            </a:r>
            <a:r>
              <a:rPr lang="en-US" sz="2000" dirty="0" err="1">
                <a:latin typeface="Calibri" panose="020F0502020204030204" pitchFamily="34" charset="0"/>
              </a:rPr>
              <a:t>Economou</a:t>
            </a:r>
            <a:r>
              <a:rPr lang="en-US" sz="2000" dirty="0">
                <a:latin typeface="Calibri" panose="020F0502020204030204" pitchFamily="34" charset="0"/>
              </a:rPr>
              <a:t> (</a:t>
            </a:r>
            <a:r>
              <a:rPr lang="en-US" sz="2000" dirty="0" err="1">
                <a:latin typeface="Calibri" panose="020F0502020204030204" pitchFamily="34" charset="0"/>
              </a:rPr>
              <a:t>Colourfields</a:t>
            </a:r>
            <a:r>
              <a:rPr lang="en-US" sz="2000" dirty="0">
                <a:latin typeface="Calibri" panose="020F0502020204030204" pitchFamily="34" charset="0"/>
              </a:rPr>
              <a:t>) - Deputy Chairperson</a:t>
            </a:r>
          </a:p>
          <a:p>
            <a:r>
              <a:rPr lang="en-US" sz="2000" dirty="0">
                <a:latin typeface="Calibri" panose="020F0502020204030204" pitchFamily="34" charset="0"/>
              </a:rPr>
              <a:t>Sean Neethling (Momentum)	Gavin Finch (Independent)</a:t>
            </a:r>
          </a:p>
          <a:p>
            <a:r>
              <a:rPr lang="en-US" sz="2000" dirty="0">
                <a:latin typeface="Calibri" panose="020F0502020204030204" pitchFamily="34" charset="0"/>
              </a:rPr>
              <a:t>Niel </a:t>
            </a:r>
            <a:r>
              <a:rPr lang="en-US" sz="2000" dirty="0" err="1">
                <a:latin typeface="Calibri" panose="020F0502020204030204" pitchFamily="34" charset="0"/>
              </a:rPr>
              <a:t>Gerryts</a:t>
            </a:r>
            <a:r>
              <a:rPr lang="en-US" sz="2000" dirty="0">
                <a:latin typeface="Calibri" panose="020F0502020204030204" pitchFamily="34" charset="0"/>
              </a:rPr>
              <a:t> (PWC)		Andre Bezuidenhout (ABSA)</a:t>
            </a:r>
          </a:p>
          <a:p>
            <a:r>
              <a:rPr lang="en-US" sz="2000" dirty="0">
                <a:latin typeface="Calibri" panose="020F0502020204030204" pitchFamily="34" charset="0"/>
              </a:rPr>
              <a:t>Joanna </a:t>
            </a:r>
            <a:r>
              <a:rPr lang="en-US" sz="2000" dirty="0" err="1">
                <a:latin typeface="Calibri" panose="020F0502020204030204" pitchFamily="34" charset="0"/>
              </a:rPr>
              <a:t>Combrink</a:t>
            </a:r>
            <a:r>
              <a:rPr lang="en-US" sz="2000" dirty="0">
                <a:latin typeface="Calibri" panose="020F0502020204030204" pitchFamily="34" charset="0"/>
              </a:rPr>
              <a:t> (WTW)		Lucia </a:t>
            </a:r>
            <a:r>
              <a:rPr lang="en-US" sz="2000" dirty="0" err="1">
                <a:latin typeface="Calibri" panose="020F0502020204030204" pitchFamily="34" charset="0"/>
              </a:rPr>
              <a:t>Viegas</a:t>
            </a:r>
            <a:r>
              <a:rPr lang="en-US" sz="2000" dirty="0">
                <a:latin typeface="Calibri" panose="020F0502020204030204" pitchFamily="34" charset="0"/>
              </a:rPr>
              <a:t> (Wits)</a:t>
            </a:r>
          </a:p>
          <a:p>
            <a:r>
              <a:rPr lang="en-US" sz="2000" dirty="0">
                <a:latin typeface="Calibri" panose="020F0502020204030204" pitchFamily="34" charset="0"/>
              </a:rPr>
              <a:t>Katherine Barker (Momentum) 	Stephen Walker (OMAC) </a:t>
            </a:r>
          </a:p>
          <a:p>
            <a:r>
              <a:rPr lang="en-US" sz="2000" dirty="0">
                <a:latin typeface="Calibri" panose="020F0502020204030204" pitchFamily="34" charset="0"/>
              </a:rPr>
              <a:t>Tommie </a:t>
            </a:r>
            <a:r>
              <a:rPr lang="en-US" sz="2000" dirty="0" err="1">
                <a:latin typeface="Calibri" panose="020F0502020204030204" pitchFamily="34" charset="0"/>
              </a:rPr>
              <a:t>Doubell</a:t>
            </a:r>
            <a:r>
              <a:rPr lang="en-US" sz="2000" dirty="0">
                <a:latin typeface="Calibri" panose="020F0502020204030204" pitchFamily="34" charset="0"/>
              </a:rPr>
              <a:t> (</a:t>
            </a:r>
            <a:r>
              <a:rPr lang="en-US" sz="2000" dirty="0" err="1">
                <a:latin typeface="Calibri" panose="020F0502020204030204" pitchFamily="34" charset="0"/>
              </a:rPr>
              <a:t>Argen</a:t>
            </a:r>
            <a:r>
              <a:rPr lang="en-US" sz="2000" dirty="0">
                <a:latin typeface="Calibri" panose="020F0502020204030204" pitchFamily="34" charset="0"/>
              </a:rPr>
              <a:t>)		Michael de Villiers (Liberty)</a:t>
            </a:r>
          </a:p>
          <a:p>
            <a:r>
              <a:rPr lang="en-US" sz="2000" dirty="0">
                <a:latin typeface="Calibri" panose="020F0502020204030204" pitchFamily="34" charset="0"/>
              </a:rPr>
              <a:t>Pieter Gericke (</a:t>
            </a:r>
            <a:r>
              <a:rPr lang="en-US" sz="2000" dirty="0" err="1">
                <a:latin typeface="Calibri" panose="020F0502020204030204" pitchFamily="34" charset="0"/>
              </a:rPr>
              <a:t>Simeka</a:t>
            </a:r>
            <a:r>
              <a:rPr lang="en-US" sz="2000" dirty="0">
                <a:latin typeface="Calibri" panose="020F0502020204030204" pitchFamily="34" charset="0"/>
              </a:rPr>
              <a:t>) 		</a:t>
            </a:r>
            <a:r>
              <a:rPr lang="en-US" sz="2000" dirty="0" err="1">
                <a:latin typeface="Calibri" panose="020F0502020204030204" pitchFamily="34" charset="0"/>
              </a:rPr>
              <a:t>Henré</a:t>
            </a:r>
            <a:r>
              <a:rPr lang="en-US" sz="2000" dirty="0">
                <a:latin typeface="Calibri" panose="020F0502020204030204" pitchFamily="34" charset="0"/>
              </a:rPr>
              <a:t> Prinsloo (QED) - new</a:t>
            </a:r>
          </a:p>
          <a:p>
            <a:r>
              <a:rPr lang="en-US" sz="2000" dirty="0" err="1">
                <a:latin typeface="Calibri" panose="020F0502020204030204" pitchFamily="34" charset="0"/>
              </a:rPr>
              <a:t>Subedra</a:t>
            </a:r>
            <a:r>
              <a:rPr lang="en-US" sz="2000" dirty="0">
                <a:latin typeface="Calibri" panose="020F0502020204030204" pitchFamily="34" charset="0"/>
              </a:rPr>
              <a:t> Reddy (NBC) – new	Andrea Bezuidenhout (Alex Forbes) - new</a:t>
            </a:r>
          </a:p>
          <a:p>
            <a:r>
              <a:rPr lang="en-US" sz="2000" dirty="0">
                <a:latin typeface="Calibri" panose="020F0502020204030204" pitchFamily="34" charset="0"/>
              </a:rPr>
              <a:t>Niel Fourie - ASSA		Nick Gibbs (Liberty) – Secretary</a:t>
            </a:r>
          </a:p>
          <a:p>
            <a:r>
              <a:rPr lang="en-US" sz="2000" dirty="0">
                <a:latin typeface="Calibri" panose="020F0502020204030204" pitchFamily="34" charset="0"/>
              </a:rPr>
              <a:t>Giulia Tognon – FSCA		Marius du Toit - FSCA</a:t>
            </a:r>
          </a:p>
          <a:p>
            <a:endParaRPr lang="en-US" sz="2000" dirty="0">
              <a:latin typeface="Calibri" panose="020F0502020204030204" pitchFamily="34" charset="0"/>
            </a:endParaRPr>
          </a:p>
          <a:p>
            <a:r>
              <a:rPr lang="en-US" dirty="0">
                <a:latin typeface="Calibri" panose="020F0502020204030204" pitchFamily="34" charset="0"/>
              </a:rPr>
              <a:t>Welcome to the new joiners  and thanks to all for the hard work!</a:t>
            </a:r>
          </a:p>
          <a:p>
            <a:endParaRPr lang="en-US" sz="1800" dirty="0">
              <a:latin typeface="Calibri" panose="020F0502020204030204" pitchFamily="34" charset="0"/>
            </a:endParaRPr>
          </a:p>
        </p:txBody>
      </p:sp>
    </p:spTree>
    <p:extLst>
      <p:ext uri="{BB962C8B-B14F-4D97-AF65-F5344CB8AC3E}">
        <p14:creationId xmlns:p14="http://schemas.microsoft.com/office/powerpoint/2010/main" val="3263862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Committee Members – Resigned</a:t>
            </a:r>
          </a:p>
        </p:txBody>
      </p:sp>
      <p:sp>
        <p:nvSpPr>
          <p:cNvPr id="10" name="TextBox 9"/>
          <p:cNvSpPr txBox="1"/>
          <p:nvPr/>
        </p:nvSpPr>
        <p:spPr>
          <a:xfrm>
            <a:off x="759349" y="1126735"/>
            <a:ext cx="7704856" cy="3960440"/>
          </a:xfrm>
          <a:prstGeom prst="rect">
            <a:avLst/>
          </a:prstGeom>
          <a:noFill/>
        </p:spPr>
        <p:txBody>
          <a:bodyPr wrap="square" rtlCol="0">
            <a:noAutofit/>
          </a:bodyPr>
          <a:lstStyle/>
          <a:p>
            <a:r>
              <a:rPr lang="en-US" dirty="0">
                <a:latin typeface="Calibri" panose="020F0502020204030204" pitchFamily="34" charset="0"/>
              </a:rPr>
              <a:t>Joanna Legutko (UCT)</a:t>
            </a:r>
          </a:p>
          <a:p>
            <a:r>
              <a:rPr lang="en-US" dirty="0">
                <a:latin typeface="Calibri" panose="020F0502020204030204" pitchFamily="34" charset="0"/>
              </a:rPr>
              <a:t>Gary Velcich (Alexander Forbes)</a:t>
            </a:r>
          </a:p>
          <a:p>
            <a:r>
              <a:rPr lang="en-US" dirty="0" err="1">
                <a:latin typeface="Calibri" panose="020F0502020204030204" pitchFamily="34" charset="0"/>
              </a:rPr>
              <a:t>Sanelle</a:t>
            </a:r>
            <a:r>
              <a:rPr lang="en-US" dirty="0">
                <a:latin typeface="Calibri" panose="020F0502020204030204" pitchFamily="34" charset="0"/>
              </a:rPr>
              <a:t> </a:t>
            </a:r>
            <a:r>
              <a:rPr lang="en-US" dirty="0" err="1">
                <a:latin typeface="Calibri" panose="020F0502020204030204" pitchFamily="34" charset="0"/>
              </a:rPr>
              <a:t>Heyneke</a:t>
            </a:r>
            <a:r>
              <a:rPr lang="en-US" dirty="0">
                <a:latin typeface="Calibri" panose="020F0502020204030204" pitchFamily="34" charset="0"/>
              </a:rPr>
              <a:t> (Alexander Forbes) 	</a:t>
            </a:r>
            <a:endParaRPr lang="en-ZA" dirty="0"/>
          </a:p>
          <a:p>
            <a:endParaRPr lang="en-ZA" dirty="0"/>
          </a:p>
          <a:p>
            <a:r>
              <a:rPr lang="en-US" dirty="0"/>
              <a:t>With thanks for their service over the years.</a:t>
            </a:r>
          </a:p>
          <a:p>
            <a:endParaRPr lang="en-US" sz="1800" dirty="0">
              <a:latin typeface="Calibri" panose="020F0502020204030204" pitchFamily="34" charset="0"/>
            </a:endParaRPr>
          </a:p>
        </p:txBody>
      </p:sp>
    </p:spTree>
    <p:extLst>
      <p:ext uri="{BB962C8B-B14F-4D97-AF65-F5344CB8AC3E}">
        <p14:creationId xmlns:p14="http://schemas.microsoft.com/office/powerpoint/2010/main" val="2780820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Sub-committees</a:t>
            </a:r>
          </a:p>
        </p:txBody>
      </p:sp>
      <p:sp>
        <p:nvSpPr>
          <p:cNvPr id="10" name="TextBox 9"/>
          <p:cNvSpPr txBox="1"/>
          <p:nvPr/>
        </p:nvSpPr>
        <p:spPr>
          <a:xfrm>
            <a:off x="759349" y="1126735"/>
            <a:ext cx="7704856" cy="3960440"/>
          </a:xfrm>
          <a:prstGeom prst="rect">
            <a:avLst/>
          </a:prstGeom>
          <a:noFill/>
        </p:spPr>
        <p:txBody>
          <a:bodyPr wrap="square" rtlCol="0">
            <a:noAutofit/>
          </a:bodyPr>
          <a:lstStyle/>
          <a:p>
            <a:pPr marL="342900" indent="-342900">
              <a:buFont typeface="Arial" panose="020B0604020202020204" pitchFamily="34" charset="0"/>
              <a:buChar char="•"/>
            </a:pPr>
            <a:r>
              <a:rPr lang="en-ZA" dirty="0">
                <a:latin typeface="Calibri" panose="020F0502020204030204" pitchFamily="34" charset="0"/>
              </a:rPr>
              <a:t>Valuator Practicing Certificates (Sean Neethling)</a:t>
            </a:r>
          </a:p>
          <a:p>
            <a:pPr marL="342900" indent="-342900">
              <a:buFont typeface="Arial" panose="020B0604020202020204" pitchFamily="34" charset="0"/>
              <a:buChar char="•"/>
            </a:pPr>
            <a:r>
              <a:rPr lang="en-ZA" dirty="0">
                <a:latin typeface="Calibri" panose="020F0502020204030204" pitchFamily="34" charset="0"/>
              </a:rPr>
              <a:t>Core Reading and Syllabus for RSASA4 (Lucia Viegas)</a:t>
            </a:r>
          </a:p>
          <a:p>
            <a:pPr marL="342900" indent="-342900">
              <a:buFont typeface="Arial" panose="020B0604020202020204" pitchFamily="34" charset="0"/>
              <a:buChar char="•"/>
            </a:pPr>
            <a:r>
              <a:rPr lang="en-ZA" dirty="0">
                <a:latin typeface="Calibri" panose="020F0502020204030204" pitchFamily="34" charset="0"/>
              </a:rPr>
              <a:t>Actuarial Guidance and Legislation (Tommie </a:t>
            </a:r>
            <a:r>
              <a:rPr lang="en-ZA" dirty="0" err="1">
                <a:latin typeface="Calibri" panose="020F0502020204030204" pitchFamily="34" charset="0"/>
              </a:rPr>
              <a:t>Doubell</a:t>
            </a:r>
            <a:r>
              <a:rPr lang="en-ZA" dirty="0">
                <a:latin typeface="Calibri" panose="020F0502020204030204" pitchFamily="34" charset="0"/>
              </a:rPr>
              <a:t>)	</a:t>
            </a:r>
          </a:p>
          <a:p>
            <a:pPr marL="342900" indent="-342900">
              <a:buFont typeface="Arial" panose="020B0604020202020204" pitchFamily="34" charset="0"/>
              <a:buChar char="•"/>
            </a:pPr>
            <a:r>
              <a:rPr lang="en-ZA" dirty="0">
                <a:latin typeface="Calibri" panose="020F0502020204030204" pitchFamily="34" charset="0"/>
              </a:rPr>
              <a:t>Accounting Standards (Niel </a:t>
            </a:r>
            <a:r>
              <a:rPr lang="en-ZA" dirty="0" err="1">
                <a:latin typeface="Calibri" panose="020F0502020204030204" pitchFamily="34" charset="0"/>
              </a:rPr>
              <a:t>Gerryts</a:t>
            </a:r>
            <a:r>
              <a:rPr lang="en-ZA" dirty="0">
                <a:latin typeface="Calibri" panose="020F0502020204030204" pitchFamily="34" charset="0"/>
              </a:rPr>
              <a:t>)</a:t>
            </a:r>
          </a:p>
          <a:p>
            <a:pPr marL="342900" indent="-342900">
              <a:buFont typeface="Arial" panose="020B0604020202020204" pitchFamily="34" charset="0"/>
              <a:buChar char="•"/>
            </a:pPr>
            <a:r>
              <a:rPr lang="en-ZA" dirty="0">
                <a:latin typeface="Calibri" panose="020F0502020204030204" pitchFamily="34" charset="0"/>
              </a:rPr>
              <a:t>Events (Costa </a:t>
            </a:r>
            <a:r>
              <a:rPr lang="en-ZA" dirty="0" err="1">
                <a:latin typeface="Calibri" panose="020F0502020204030204" pitchFamily="34" charset="0"/>
              </a:rPr>
              <a:t>Economou</a:t>
            </a:r>
            <a:r>
              <a:rPr lang="en-ZA" dirty="0">
                <a:latin typeface="Calibri" panose="020F0502020204030204" pitchFamily="34" charset="0"/>
              </a:rPr>
              <a:t>)</a:t>
            </a:r>
          </a:p>
          <a:p>
            <a:pPr marL="342900" indent="-342900">
              <a:buFont typeface="Arial" panose="020B0604020202020204" pitchFamily="34" charset="0"/>
              <a:buChar char="•"/>
            </a:pPr>
            <a:endParaRPr lang="en-US" dirty="0">
              <a:latin typeface="Calibri" panose="020F0502020204030204" pitchFamily="34" charset="0"/>
            </a:endParaRPr>
          </a:p>
        </p:txBody>
      </p:sp>
    </p:spTree>
    <p:extLst>
      <p:ext uri="{BB962C8B-B14F-4D97-AF65-F5344CB8AC3E}">
        <p14:creationId xmlns:p14="http://schemas.microsoft.com/office/powerpoint/2010/main" val="2178236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Representatives</a:t>
            </a:r>
          </a:p>
        </p:txBody>
      </p:sp>
      <p:sp>
        <p:nvSpPr>
          <p:cNvPr id="10" name="TextBox 9"/>
          <p:cNvSpPr txBox="1"/>
          <p:nvPr/>
        </p:nvSpPr>
        <p:spPr>
          <a:xfrm>
            <a:off x="759349" y="1126735"/>
            <a:ext cx="7704856" cy="3960440"/>
          </a:xfrm>
          <a:prstGeom prst="rect">
            <a:avLst/>
          </a:prstGeom>
          <a:noFill/>
        </p:spPr>
        <p:txBody>
          <a:bodyPr wrap="square" rtlCol="0">
            <a:noAutofit/>
          </a:bodyPr>
          <a:lstStyle/>
          <a:p>
            <a:pPr marL="342900" indent="-342900">
              <a:buFont typeface="Arial" panose="020B0604020202020204" pitchFamily="34" charset="0"/>
              <a:buChar char="•"/>
            </a:pPr>
            <a:r>
              <a:rPr lang="en-US" dirty="0">
                <a:latin typeface="Calibri" panose="020F0502020204030204" pitchFamily="34" charset="0"/>
              </a:rPr>
              <a:t>Africa Committee – Tommie </a:t>
            </a:r>
            <a:r>
              <a:rPr lang="en-US" dirty="0" err="1">
                <a:latin typeface="Calibri" panose="020F0502020204030204" pitchFamily="34" charset="0"/>
              </a:rPr>
              <a:t>Doubell</a:t>
            </a:r>
            <a:r>
              <a:rPr lang="en-US" dirty="0">
                <a:latin typeface="Calibri" panose="020F0502020204030204" pitchFamily="34" charset="0"/>
              </a:rPr>
              <a:t>	</a:t>
            </a:r>
          </a:p>
          <a:p>
            <a:pPr marL="342900" indent="-342900">
              <a:buFont typeface="Arial" panose="020B0604020202020204" pitchFamily="34" charset="0"/>
              <a:buChar char="•"/>
            </a:pPr>
            <a:r>
              <a:rPr lang="en-US" dirty="0">
                <a:latin typeface="Calibri" panose="020F0502020204030204" pitchFamily="34" charset="0"/>
              </a:rPr>
              <a:t>Curriculum Committee – Lucia </a:t>
            </a:r>
            <a:r>
              <a:rPr lang="en-US" dirty="0" err="1">
                <a:latin typeface="Calibri" panose="020F0502020204030204" pitchFamily="34" charset="0"/>
              </a:rPr>
              <a:t>Viegas</a:t>
            </a:r>
            <a:r>
              <a:rPr lang="en-US" dirty="0">
                <a:latin typeface="Calibri" panose="020F0502020204030204" pitchFamily="34" charset="0"/>
              </a:rPr>
              <a:t> &amp; Niel Fourie	</a:t>
            </a:r>
          </a:p>
          <a:p>
            <a:pPr marL="342900" indent="-342900">
              <a:buFont typeface="Arial" panose="020B0604020202020204" pitchFamily="34" charset="0"/>
              <a:buChar char="•"/>
            </a:pPr>
            <a:r>
              <a:rPr lang="en-US" dirty="0">
                <a:latin typeface="Calibri" panose="020F0502020204030204" pitchFamily="34" charset="0"/>
              </a:rPr>
              <a:t>Professionalism Committee – Niel Fourie</a:t>
            </a:r>
          </a:p>
          <a:p>
            <a:pPr marL="342900" indent="-342900">
              <a:buFont typeface="Arial" panose="020B0604020202020204" pitchFamily="34" charset="0"/>
              <a:buChar char="•"/>
            </a:pPr>
            <a:r>
              <a:rPr lang="en-US" dirty="0">
                <a:latin typeface="Calibri" panose="020F0502020204030204" pitchFamily="34" charset="0"/>
              </a:rPr>
              <a:t>Enterprise and Financial Risks Committee – Niel Fourie</a:t>
            </a:r>
          </a:p>
          <a:p>
            <a:pPr marL="342900" indent="-342900">
              <a:buFont typeface="Arial" panose="020B0604020202020204" pitchFamily="34" charset="0"/>
              <a:buChar char="•"/>
            </a:pPr>
            <a:r>
              <a:rPr lang="en-US" dirty="0">
                <a:latin typeface="Calibri" panose="020F0502020204030204" pitchFamily="34" charset="0"/>
              </a:rPr>
              <a:t>Research Committee – Stephen Walker</a:t>
            </a:r>
          </a:p>
          <a:p>
            <a:pPr marL="342900" indent="-342900">
              <a:buFont typeface="Arial" panose="020B0604020202020204" pitchFamily="34" charset="0"/>
              <a:buChar char="•"/>
            </a:pPr>
            <a:r>
              <a:rPr lang="en-US" dirty="0">
                <a:latin typeface="Calibri" panose="020F0502020204030204" pitchFamily="34" charset="0"/>
              </a:rPr>
              <a:t>Investments Committee –  Gavin Finch	</a:t>
            </a:r>
          </a:p>
          <a:p>
            <a:pPr marL="342900" indent="-342900">
              <a:buFont typeface="Arial" panose="020B0604020202020204" pitchFamily="34" charset="0"/>
              <a:buChar char="•"/>
            </a:pPr>
            <a:r>
              <a:rPr lang="en-US" dirty="0">
                <a:latin typeface="Calibri" panose="020F0502020204030204" pitchFamily="34" charset="0"/>
              </a:rPr>
              <a:t>Market Conduct Committee – </a:t>
            </a:r>
            <a:r>
              <a:rPr lang="en-US" dirty="0" err="1">
                <a:latin typeface="Calibri" panose="020F0502020204030204" pitchFamily="34" charset="0"/>
              </a:rPr>
              <a:t>Shamiel</a:t>
            </a:r>
            <a:r>
              <a:rPr lang="en-US" dirty="0">
                <a:latin typeface="Calibri" panose="020F0502020204030204" pitchFamily="34" charset="0"/>
              </a:rPr>
              <a:t> </a:t>
            </a:r>
            <a:r>
              <a:rPr lang="en-US" dirty="0" err="1">
                <a:latin typeface="Calibri" panose="020F0502020204030204" pitchFamily="34" charset="0"/>
              </a:rPr>
              <a:t>Basadien</a:t>
            </a:r>
            <a:r>
              <a:rPr lang="en-US" dirty="0">
                <a:latin typeface="Calibri" panose="020F0502020204030204" pitchFamily="34" charset="0"/>
              </a:rPr>
              <a:t> (Stephen Walker)</a:t>
            </a:r>
          </a:p>
          <a:p>
            <a:pPr marL="342900" indent="-342900">
              <a:buFont typeface="Arial" panose="020B0604020202020204" pitchFamily="34" charset="0"/>
              <a:buChar char="•"/>
            </a:pPr>
            <a:r>
              <a:rPr lang="fr-FR" dirty="0">
                <a:latin typeface="Calibri" panose="020F0502020204030204" pitchFamily="34" charset="0"/>
              </a:rPr>
              <a:t>IAA Liaison – Marius du Toit	</a:t>
            </a:r>
            <a:endParaRPr lang="en-US" dirty="0">
              <a:latin typeface="Calibri" panose="020F0502020204030204" pitchFamily="34" charset="0"/>
            </a:endParaRPr>
          </a:p>
          <a:p>
            <a:pPr marL="342900" indent="-342900">
              <a:buFont typeface="Arial" panose="020B0604020202020204" pitchFamily="34" charset="0"/>
              <a:buChar char="•"/>
            </a:pPr>
            <a:endParaRPr lang="en-US" dirty="0">
              <a:latin typeface="Calibri" panose="020F0502020204030204" pitchFamily="34" charset="0"/>
            </a:endParaRPr>
          </a:p>
        </p:txBody>
      </p:sp>
    </p:spTree>
    <p:extLst>
      <p:ext uri="{BB962C8B-B14F-4D97-AF65-F5344CB8AC3E}">
        <p14:creationId xmlns:p14="http://schemas.microsoft.com/office/powerpoint/2010/main" val="763117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Activities of the sub-committees</a:t>
            </a:r>
          </a:p>
        </p:txBody>
      </p:sp>
      <p:sp>
        <p:nvSpPr>
          <p:cNvPr id="10" name="TextBox 9"/>
          <p:cNvSpPr txBox="1"/>
          <p:nvPr/>
        </p:nvSpPr>
        <p:spPr>
          <a:xfrm>
            <a:off x="759349" y="1126735"/>
            <a:ext cx="7704856" cy="3960440"/>
          </a:xfrm>
          <a:prstGeom prst="rect">
            <a:avLst/>
          </a:prstGeom>
          <a:noFill/>
        </p:spPr>
        <p:txBody>
          <a:bodyPr wrap="square" rtlCol="0">
            <a:noAutofit/>
          </a:bodyPr>
          <a:lstStyle/>
          <a:p>
            <a:pPr marL="342900" indent="-342900">
              <a:buFont typeface="Arial" panose="020B0604020202020204" pitchFamily="34" charset="0"/>
              <a:buChar char="•"/>
            </a:pPr>
            <a:r>
              <a:rPr lang="en-ZA" dirty="0">
                <a:solidFill>
                  <a:srgbClr val="C00000"/>
                </a:solidFill>
                <a:latin typeface="Calibri" panose="020F0502020204030204" pitchFamily="34" charset="0"/>
              </a:rPr>
              <a:t>Events</a:t>
            </a:r>
          </a:p>
          <a:p>
            <a:pPr marL="342900" indent="-342900">
              <a:buFont typeface="Arial" panose="020B0604020202020204" pitchFamily="34" charset="0"/>
              <a:buChar char="•"/>
            </a:pPr>
            <a:endParaRPr lang="en-ZA" dirty="0">
              <a:latin typeface="Calibri" panose="020F0502020204030204" pitchFamily="34" charset="0"/>
            </a:endParaRPr>
          </a:p>
          <a:p>
            <a:pPr marL="342900" indent="-342900">
              <a:buFont typeface="Arial" panose="020B0604020202020204" pitchFamily="34" charset="0"/>
              <a:buChar char="•"/>
            </a:pPr>
            <a:r>
              <a:rPr lang="en-ZA" dirty="0">
                <a:latin typeface="Calibri" panose="020F0502020204030204" pitchFamily="34" charset="0"/>
              </a:rPr>
              <a:t>Sessional meetings and this event</a:t>
            </a:r>
          </a:p>
          <a:p>
            <a:pPr marL="342900" indent="-342900">
              <a:buFont typeface="Arial" panose="020B0604020202020204" pitchFamily="34" charset="0"/>
              <a:buChar char="•"/>
            </a:pPr>
            <a:r>
              <a:rPr lang="en-ZA" dirty="0">
                <a:latin typeface="Calibri" panose="020F0502020204030204" pitchFamily="34" charset="0"/>
              </a:rPr>
              <a:t>Big thanks to Costa and team (Stephen Walker, Giulia Tognon, Nick Gibbs, Katherine Barker)</a:t>
            </a:r>
          </a:p>
          <a:p>
            <a:pPr marL="342900" indent="-342900">
              <a:buFont typeface="Arial" panose="020B0604020202020204" pitchFamily="34" charset="0"/>
              <a:buChar char="•"/>
            </a:pPr>
            <a:endParaRPr lang="en-US" dirty="0">
              <a:latin typeface="Calibri" panose="020F0502020204030204" pitchFamily="34" charset="0"/>
            </a:endParaRPr>
          </a:p>
        </p:txBody>
      </p:sp>
    </p:spTree>
    <p:extLst>
      <p:ext uri="{BB962C8B-B14F-4D97-AF65-F5344CB8AC3E}">
        <p14:creationId xmlns:p14="http://schemas.microsoft.com/office/powerpoint/2010/main" val="3109068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Activities of the sub-committees</a:t>
            </a:r>
          </a:p>
        </p:txBody>
      </p:sp>
      <p:sp>
        <p:nvSpPr>
          <p:cNvPr id="10" name="TextBox 9"/>
          <p:cNvSpPr txBox="1"/>
          <p:nvPr/>
        </p:nvSpPr>
        <p:spPr>
          <a:xfrm>
            <a:off x="759349" y="1126735"/>
            <a:ext cx="7704856" cy="3960440"/>
          </a:xfrm>
          <a:prstGeom prst="rect">
            <a:avLst/>
          </a:prstGeom>
          <a:noFill/>
        </p:spPr>
        <p:txBody>
          <a:bodyPr wrap="square" rtlCol="0">
            <a:noAutofit/>
          </a:bodyPr>
          <a:lstStyle/>
          <a:p>
            <a:pPr marL="342900" indent="-342900">
              <a:buFont typeface="Arial" panose="020B0604020202020204" pitchFamily="34" charset="0"/>
              <a:buChar char="•"/>
            </a:pPr>
            <a:r>
              <a:rPr lang="en-ZA" dirty="0">
                <a:solidFill>
                  <a:srgbClr val="C00000"/>
                </a:solidFill>
                <a:latin typeface="Calibri" panose="020F0502020204030204" pitchFamily="34" charset="0"/>
              </a:rPr>
              <a:t>Valuator Practicing Certificates</a:t>
            </a:r>
            <a:r>
              <a:rPr lang="en-ZA" dirty="0">
                <a:latin typeface="Calibri" panose="020F0502020204030204" pitchFamily="34" charset="0"/>
              </a:rPr>
              <a:t> </a:t>
            </a:r>
          </a:p>
          <a:p>
            <a:endParaRPr lang="en-ZA" dirty="0">
              <a:latin typeface="Calibri" panose="020F0502020204030204" pitchFamily="34" charset="0"/>
            </a:endParaRPr>
          </a:p>
          <a:p>
            <a:pPr marL="342900" indent="-342900">
              <a:buFont typeface="Arial" panose="020B0604020202020204" pitchFamily="34" charset="0"/>
              <a:buChar char="•"/>
            </a:pPr>
            <a:r>
              <a:rPr lang="en-ZA" dirty="0">
                <a:latin typeface="Calibri" panose="020F0502020204030204" pitchFamily="34" charset="0"/>
              </a:rPr>
              <a:t>Approval of new valuators</a:t>
            </a:r>
          </a:p>
          <a:p>
            <a:endParaRPr lang="en-ZA" sz="900" dirty="0">
              <a:latin typeface="Calibri" panose="020F0502020204030204" pitchFamily="34" charset="0"/>
            </a:endParaRPr>
          </a:p>
          <a:p>
            <a:pPr marL="342900" indent="-342900">
              <a:buFont typeface="Arial" panose="020B0604020202020204" pitchFamily="34" charset="0"/>
              <a:buChar char="•"/>
            </a:pPr>
            <a:r>
              <a:rPr lang="en-ZA" dirty="0">
                <a:latin typeface="Calibri" panose="020F0502020204030204" pitchFamily="34" charset="0"/>
              </a:rPr>
              <a:t>Important to remember:</a:t>
            </a:r>
          </a:p>
          <a:p>
            <a:pPr marL="800100" lvl="1" indent="-342900">
              <a:buFont typeface="Arial" panose="020B0604020202020204" pitchFamily="34" charset="0"/>
              <a:buChar char="•"/>
            </a:pPr>
            <a:r>
              <a:rPr lang="en-ZA" dirty="0">
                <a:latin typeface="Calibri" panose="020F0502020204030204" pitchFamily="34" charset="0"/>
              </a:rPr>
              <a:t>CPD Records </a:t>
            </a:r>
          </a:p>
          <a:p>
            <a:pPr marL="800100" lvl="1" indent="-342900">
              <a:buFont typeface="Arial" panose="020B0604020202020204" pitchFamily="34" charset="0"/>
              <a:buChar char="•"/>
            </a:pPr>
            <a:r>
              <a:rPr lang="en-ZA" dirty="0">
                <a:latin typeface="Calibri" panose="020F0502020204030204" pitchFamily="34" charset="0"/>
              </a:rPr>
              <a:t>Valuations</a:t>
            </a:r>
          </a:p>
          <a:p>
            <a:pPr marL="800100" lvl="1" indent="-342900">
              <a:buFont typeface="Arial" panose="020B0604020202020204" pitchFamily="34" charset="0"/>
              <a:buChar char="•"/>
            </a:pPr>
            <a:r>
              <a:rPr lang="en-ZA" dirty="0">
                <a:latin typeface="Calibri" panose="020F0502020204030204" pitchFamily="34" charset="0"/>
              </a:rPr>
              <a:t>Peer review does count!</a:t>
            </a:r>
          </a:p>
          <a:p>
            <a:pPr lvl="2"/>
            <a:endParaRPr lang="en-ZA" dirty="0">
              <a:latin typeface="Calibri" panose="020F0502020204030204" pitchFamily="34" charset="0"/>
            </a:endParaRPr>
          </a:p>
          <a:p>
            <a:pPr marL="342900" indent="-342900">
              <a:buFont typeface="Arial" panose="020B0604020202020204" pitchFamily="34" charset="0"/>
              <a:buChar char="•"/>
            </a:pPr>
            <a:r>
              <a:rPr lang="en-ZA" dirty="0">
                <a:solidFill>
                  <a:srgbClr val="C00000"/>
                </a:solidFill>
                <a:latin typeface="Calibri" panose="020F0502020204030204" pitchFamily="34" charset="0"/>
              </a:rPr>
              <a:t>Recent development </a:t>
            </a:r>
            <a:r>
              <a:rPr lang="en-ZA" dirty="0">
                <a:latin typeface="Calibri" panose="020F0502020204030204" pitchFamily="34" charset="0"/>
              </a:rPr>
              <a:t>– Namibian Funds and work</a:t>
            </a:r>
          </a:p>
          <a:p>
            <a:pPr marL="800100" lvl="1" indent="-342900">
              <a:buFont typeface="Arial" panose="020B0604020202020204" pitchFamily="34" charset="0"/>
              <a:buChar char="•"/>
            </a:pPr>
            <a:r>
              <a:rPr lang="en-ZA" dirty="0">
                <a:latin typeface="Calibri" panose="020F0502020204030204" pitchFamily="34" charset="0"/>
              </a:rPr>
              <a:t>Assisting NAMFISA/SAN with valuator framework?</a:t>
            </a:r>
          </a:p>
          <a:p>
            <a:endParaRPr lang="en-ZA" dirty="0">
              <a:latin typeface="Calibri" panose="020F0502020204030204" pitchFamily="34" charset="0"/>
            </a:endParaRPr>
          </a:p>
          <a:p>
            <a:pPr marL="342900" indent="-342900">
              <a:buFont typeface="Arial" panose="020B0604020202020204" pitchFamily="34" charset="0"/>
              <a:buChar char="•"/>
            </a:pPr>
            <a:r>
              <a:rPr lang="en-ZA" dirty="0">
                <a:latin typeface="Calibri" panose="020F0502020204030204" pitchFamily="34" charset="0"/>
              </a:rPr>
              <a:t>Ongoing issue – integrating new CPD system</a:t>
            </a:r>
          </a:p>
        </p:txBody>
      </p:sp>
      <p:sp>
        <p:nvSpPr>
          <p:cNvPr id="3" name="Plaque 2"/>
          <p:cNvSpPr/>
          <p:nvPr/>
        </p:nvSpPr>
        <p:spPr bwMode="auto">
          <a:xfrm>
            <a:off x="5148064" y="2708920"/>
            <a:ext cx="3168352" cy="1152128"/>
          </a:xfrm>
          <a:prstGeom prst="plaque">
            <a:avLst/>
          </a:prstGeom>
          <a:solidFill>
            <a:srgbClr val="CF7C0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Arial" charset="0"/>
                <a:ea typeface="ＭＳ Ｐゴシック" pitchFamily="1" charset="-128"/>
              </a:rPr>
              <a:t>Provide as much detail as you can!</a:t>
            </a:r>
          </a:p>
        </p:txBody>
      </p:sp>
    </p:spTree>
    <p:extLst>
      <p:ext uri="{BB962C8B-B14F-4D97-AF65-F5344CB8AC3E}">
        <p14:creationId xmlns:p14="http://schemas.microsoft.com/office/powerpoint/2010/main" val="3874865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Activities of the sub-committees</a:t>
            </a:r>
          </a:p>
        </p:txBody>
      </p:sp>
      <p:sp>
        <p:nvSpPr>
          <p:cNvPr id="10" name="TextBox 9"/>
          <p:cNvSpPr txBox="1"/>
          <p:nvPr/>
        </p:nvSpPr>
        <p:spPr>
          <a:xfrm>
            <a:off x="767284" y="1108348"/>
            <a:ext cx="7704856" cy="3960440"/>
          </a:xfrm>
          <a:prstGeom prst="rect">
            <a:avLst/>
          </a:prstGeom>
          <a:noFill/>
        </p:spPr>
        <p:txBody>
          <a:bodyPr wrap="square" rtlCol="0">
            <a:noAutofit/>
          </a:bodyPr>
          <a:lstStyle/>
          <a:p>
            <a:pPr marL="342900" indent="-342900">
              <a:buFont typeface="Arial" panose="020B0604020202020204" pitchFamily="34" charset="0"/>
              <a:buChar char="•"/>
            </a:pPr>
            <a:r>
              <a:rPr lang="en-ZA" dirty="0">
                <a:solidFill>
                  <a:srgbClr val="C00000"/>
                </a:solidFill>
                <a:latin typeface="Calibri" panose="020F0502020204030204" pitchFamily="34" charset="0"/>
              </a:rPr>
              <a:t>Actuarial Guidance and Legislation</a:t>
            </a:r>
          </a:p>
          <a:p>
            <a:pPr marL="342900" indent="-342900">
              <a:buFont typeface="Arial" panose="020B0604020202020204" pitchFamily="34" charset="0"/>
              <a:buChar char="•"/>
            </a:pPr>
            <a:endParaRPr lang="en-ZA" dirty="0">
              <a:solidFill>
                <a:srgbClr val="C00000"/>
              </a:solidFill>
              <a:latin typeface="Calibri" panose="020F0502020204030204" pitchFamily="34" charset="0"/>
            </a:endParaRPr>
          </a:p>
          <a:p>
            <a:pPr marL="342900" indent="-342900">
              <a:buFont typeface="Arial" panose="020B0604020202020204" pitchFamily="34" charset="0"/>
              <a:buChar char="•"/>
            </a:pPr>
            <a:r>
              <a:rPr lang="en-ZA" dirty="0">
                <a:latin typeface="Calibri" panose="020F0502020204030204" pitchFamily="34" charset="0"/>
              </a:rPr>
              <a:t>Financial soundness (PF Notice 2 of 2016) – </a:t>
            </a:r>
          </a:p>
          <a:p>
            <a:pPr marL="800100" lvl="1" indent="-342900">
              <a:buFont typeface="Arial" panose="020B0604020202020204" pitchFamily="34" charset="0"/>
              <a:buChar char="•"/>
            </a:pPr>
            <a:r>
              <a:rPr lang="en-ZA" dirty="0">
                <a:latin typeface="Calibri" panose="020F0502020204030204" pitchFamily="34" charset="0"/>
              </a:rPr>
              <a:t>Changes to SAP201 following approval process </a:t>
            </a:r>
          </a:p>
          <a:p>
            <a:pPr marL="342900" indent="-342900">
              <a:buFont typeface="Arial" panose="020B0604020202020204" pitchFamily="34" charset="0"/>
              <a:buChar char="•"/>
            </a:pPr>
            <a:r>
              <a:rPr lang="en-US" dirty="0">
                <a:latin typeface="Calibri" panose="020F0502020204030204" pitchFamily="34" charset="0"/>
              </a:rPr>
              <a:t>SAP203 (Valuation exemption) </a:t>
            </a:r>
            <a:r>
              <a:rPr lang="en-ZA" dirty="0">
                <a:latin typeface="Calibri" panose="020F0502020204030204" pitchFamily="34" charset="0"/>
              </a:rPr>
              <a:t>following withdrawal process</a:t>
            </a:r>
          </a:p>
          <a:p>
            <a:pPr marL="342900" indent="-342900">
              <a:buFont typeface="Arial" panose="020B0604020202020204" pitchFamily="34" charset="0"/>
              <a:buChar char="•"/>
            </a:pPr>
            <a:r>
              <a:rPr lang="en-ZA" dirty="0">
                <a:latin typeface="Calibri" panose="020F0502020204030204" pitchFamily="34" charset="0"/>
              </a:rPr>
              <a:t>Pension projections directive (Back with FSCA)</a:t>
            </a:r>
          </a:p>
          <a:p>
            <a:endParaRPr lang="en-US" dirty="0">
              <a:latin typeface="Calibri" panose="020F0502020204030204" pitchFamily="34" charset="0"/>
            </a:endParaRPr>
          </a:p>
          <a:p>
            <a:pPr marL="342900" indent="-342900">
              <a:buFont typeface="Arial" panose="020B0604020202020204" pitchFamily="34" charset="0"/>
              <a:buChar char="•"/>
            </a:pPr>
            <a:r>
              <a:rPr lang="en-ZA" dirty="0">
                <a:latin typeface="Calibri" panose="020F0502020204030204" pitchFamily="34" charset="0"/>
              </a:rPr>
              <a:t>Actuarial certification (section 14 transfers) – process or detail?</a:t>
            </a:r>
          </a:p>
          <a:p>
            <a:pPr marL="800100" lvl="1" indent="-342900">
              <a:buFont typeface="Arial" panose="020B0604020202020204" pitchFamily="34" charset="0"/>
              <a:buChar char="•"/>
            </a:pPr>
            <a:r>
              <a:rPr lang="en-ZA" dirty="0">
                <a:latin typeface="Calibri" panose="020F0502020204030204" pitchFamily="34" charset="0"/>
              </a:rPr>
              <a:t>Await new directive 6</a:t>
            </a:r>
          </a:p>
          <a:p>
            <a:pPr marL="342900" indent="-342900">
              <a:buFont typeface="Arial" panose="020B0604020202020204" pitchFamily="34" charset="0"/>
              <a:buChar char="•"/>
            </a:pPr>
            <a:r>
              <a:rPr lang="en-ZA" dirty="0">
                <a:latin typeface="Calibri" panose="020F0502020204030204" pitchFamily="34" charset="0"/>
              </a:rPr>
              <a:t>Pensions splitting on divorce</a:t>
            </a:r>
          </a:p>
          <a:p>
            <a:pPr marL="342900" indent="-342900">
              <a:buFont typeface="Arial" panose="020B0604020202020204" pitchFamily="34" charset="0"/>
              <a:buChar char="•"/>
            </a:pPr>
            <a:endParaRPr lang="en-ZA" dirty="0">
              <a:latin typeface="Calibri" panose="020F0502020204030204" pitchFamily="34" charset="0"/>
            </a:endParaRPr>
          </a:p>
        </p:txBody>
      </p:sp>
    </p:spTree>
    <p:extLst>
      <p:ext uri="{BB962C8B-B14F-4D97-AF65-F5344CB8AC3E}">
        <p14:creationId xmlns:p14="http://schemas.microsoft.com/office/powerpoint/2010/main" val="2948729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Issues</a:t>
            </a:r>
          </a:p>
        </p:txBody>
      </p:sp>
      <p:sp>
        <p:nvSpPr>
          <p:cNvPr id="10" name="TextBox 9"/>
          <p:cNvSpPr txBox="1"/>
          <p:nvPr/>
        </p:nvSpPr>
        <p:spPr>
          <a:xfrm>
            <a:off x="767284" y="1108348"/>
            <a:ext cx="7704856" cy="3960440"/>
          </a:xfrm>
          <a:prstGeom prst="rect">
            <a:avLst/>
          </a:prstGeom>
          <a:noFill/>
        </p:spPr>
        <p:txBody>
          <a:bodyPr wrap="square" rtlCol="0">
            <a:noAutofit/>
          </a:bodyPr>
          <a:lstStyle/>
          <a:p>
            <a:pPr marL="342900" indent="-342900">
              <a:buFont typeface="Arial" panose="020B0604020202020204" pitchFamily="34" charset="0"/>
              <a:buChar char="•"/>
            </a:pPr>
            <a:r>
              <a:rPr lang="en-ZA" dirty="0">
                <a:latin typeface="Calibri" panose="020F0502020204030204" pitchFamily="34" charset="0"/>
              </a:rPr>
              <a:t>Standard Terminology around NRR/GRR/IRR/CRR?</a:t>
            </a:r>
          </a:p>
          <a:p>
            <a:pPr marL="800100" lvl="1" indent="-342900">
              <a:buFont typeface="Arial" panose="020B0604020202020204" pitchFamily="34" charset="0"/>
              <a:buChar char="•"/>
            </a:pPr>
            <a:r>
              <a:rPr lang="en-ZA" dirty="0">
                <a:latin typeface="Calibri" panose="020F0502020204030204" pitchFamily="34" charset="0"/>
              </a:rPr>
              <a:t>Await projections directive FSCA</a:t>
            </a:r>
          </a:p>
          <a:p>
            <a:pPr marL="800100" lvl="1" indent="-342900">
              <a:buFont typeface="Arial" panose="020B0604020202020204" pitchFamily="34" charset="0"/>
              <a:buChar char="•"/>
            </a:pPr>
            <a:r>
              <a:rPr lang="en-ZA" dirty="0">
                <a:latin typeface="Calibri" panose="020F0502020204030204" pitchFamily="34" charset="0"/>
              </a:rPr>
              <a:t>Work with wider body (</a:t>
            </a:r>
            <a:r>
              <a:rPr lang="en-ZA" dirty="0" err="1">
                <a:latin typeface="Calibri" panose="020F0502020204030204" pitchFamily="34" charset="0"/>
              </a:rPr>
              <a:t>eg</a:t>
            </a:r>
            <a:r>
              <a:rPr lang="en-ZA" dirty="0">
                <a:latin typeface="Calibri" panose="020F0502020204030204" pitchFamily="34" charset="0"/>
              </a:rPr>
              <a:t> ASISA)</a:t>
            </a:r>
          </a:p>
          <a:p>
            <a:pPr marL="342900" indent="-342900">
              <a:buFont typeface="Arial" panose="020B0604020202020204" pitchFamily="34" charset="0"/>
              <a:buChar char="•"/>
            </a:pPr>
            <a:r>
              <a:rPr lang="en-ZA" dirty="0">
                <a:latin typeface="Calibri" panose="020F0502020204030204" pitchFamily="34" charset="0"/>
              </a:rPr>
              <a:t>Terminating funds</a:t>
            </a:r>
          </a:p>
          <a:p>
            <a:pPr marL="800100" lvl="1" indent="-342900">
              <a:buFont typeface="Arial" panose="020B0604020202020204" pitchFamily="34" charset="0"/>
              <a:buChar char="•"/>
            </a:pPr>
            <a:r>
              <a:rPr lang="en-ZA" dirty="0">
                <a:latin typeface="Calibri" panose="020F0502020204030204" pitchFamily="34" charset="0"/>
              </a:rPr>
              <a:t>Costs and delays</a:t>
            </a:r>
          </a:p>
          <a:p>
            <a:pPr marL="800100" lvl="1" indent="-342900">
              <a:buFont typeface="Arial" panose="020B0604020202020204" pitchFamily="34" charset="0"/>
              <a:buChar char="•"/>
            </a:pPr>
            <a:r>
              <a:rPr lang="en-ZA" dirty="0">
                <a:latin typeface="Calibri" panose="020F0502020204030204" pitchFamily="34" charset="0"/>
              </a:rPr>
              <a:t>GN3 of 2018 does assist</a:t>
            </a:r>
          </a:p>
          <a:p>
            <a:pPr marL="342900" indent="-342900">
              <a:buFont typeface="Arial" panose="020B0604020202020204" pitchFamily="34" charset="0"/>
              <a:buChar char="•"/>
            </a:pPr>
            <a:r>
              <a:rPr lang="en-ZA" dirty="0">
                <a:latin typeface="Calibri" panose="020F0502020204030204" pitchFamily="34" charset="0"/>
              </a:rPr>
              <a:t>Longevity in pensions</a:t>
            </a:r>
          </a:p>
          <a:p>
            <a:pPr marL="342900" indent="-342900">
              <a:buFont typeface="Arial" panose="020B0604020202020204" pitchFamily="34" charset="0"/>
              <a:buChar char="•"/>
            </a:pPr>
            <a:r>
              <a:rPr lang="en-ZA" dirty="0">
                <a:latin typeface="Calibri" panose="020F0502020204030204" pitchFamily="34" charset="0"/>
              </a:rPr>
              <a:t>Actuaries in the DC world (Subcommittee)</a:t>
            </a:r>
          </a:p>
          <a:p>
            <a:pPr marL="342900" indent="-342900">
              <a:buFont typeface="Arial" panose="020B0604020202020204" pitchFamily="34" charset="0"/>
              <a:buChar char="•"/>
            </a:pPr>
            <a:r>
              <a:rPr lang="en-ZA" dirty="0">
                <a:latin typeface="Calibri" panose="020F0502020204030204" pitchFamily="34" charset="0"/>
              </a:rPr>
              <a:t>Decline in pensions candidates</a:t>
            </a:r>
          </a:p>
          <a:p>
            <a:pPr marL="342900" indent="-342900">
              <a:buFont typeface="Arial" panose="020B0604020202020204" pitchFamily="34" charset="0"/>
              <a:buChar char="•"/>
            </a:pPr>
            <a:r>
              <a:rPr lang="en-ZA" dirty="0">
                <a:latin typeface="Calibri" panose="020F0502020204030204" pitchFamily="34" charset="0"/>
              </a:rPr>
              <a:t>Transformation</a:t>
            </a:r>
          </a:p>
          <a:p>
            <a:pPr marL="800100" lvl="1" indent="-342900">
              <a:buFont typeface="Arial" panose="020B0604020202020204" pitchFamily="34" charset="0"/>
              <a:buChar char="•"/>
            </a:pPr>
            <a:r>
              <a:rPr lang="en-ZA" dirty="0">
                <a:latin typeface="Calibri" panose="020F0502020204030204" pitchFamily="34" charset="0"/>
              </a:rPr>
              <a:t>Committee</a:t>
            </a:r>
          </a:p>
          <a:p>
            <a:pPr marL="800100" lvl="1" indent="-342900">
              <a:buFont typeface="Arial" panose="020B0604020202020204" pitchFamily="34" charset="0"/>
              <a:buChar char="•"/>
            </a:pPr>
            <a:r>
              <a:rPr lang="en-ZA" dirty="0">
                <a:latin typeface="Calibri" panose="020F0502020204030204" pitchFamily="34" charset="0"/>
              </a:rPr>
              <a:t>Products and services?</a:t>
            </a:r>
          </a:p>
          <a:p>
            <a:pPr marL="800100" lvl="1" indent="-342900">
              <a:buFont typeface="Arial" panose="020B0604020202020204" pitchFamily="34" charset="0"/>
              <a:buChar char="•"/>
            </a:pPr>
            <a:endParaRPr lang="en-ZA" dirty="0">
              <a:latin typeface="Calibri" panose="020F0502020204030204" pitchFamily="34" charset="0"/>
            </a:endParaRPr>
          </a:p>
        </p:txBody>
      </p:sp>
    </p:spTree>
    <p:extLst>
      <p:ext uri="{BB962C8B-B14F-4D97-AF65-F5344CB8AC3E}">
        <p14:creationId xmlns:p14="http://schemas.microsoft.com/office/powerpoint/2010/main" val="927922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 final word</a:t>
            </a:r>
          </a:p>
        </p:txBody>
      </p:sp>
      <p:pic>
        <p:nvPicPr>
          <p:cNvPr id="1028" name="Picture 4" descr="Image result for quote definition of insanity">
            <a:extLst>
              <a:ext uri="{FF2B5EF4-FFF2-40B4-BE49-F238E27FC236}">
                <a16:creationId xmlns:a16="http://schemas.microsoft.com/office/drawing/2014/main" id="{1C6F8DBA-F1BF-4553-91D2-B427FC6C82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1268760"/>
            <a:ext cx="6912768"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177266"/>
      </p:ext>
    </p:extLst>
  </p:cSld>
  <p:clrMapOvr>
    <a:masterClrMapping/>
  </p:clrMapOvr>
</p:sld>
</file>

<file path=ppt/theme/theme1.xml><?xml version="1.0" encoding="utf-8"?>
<a:theme xmlns:a="http://schemas.openxmlformats.org/drawingml/2006/main" name="Blank Presentation">
  <a:themeElements>
    <a:clrScheme name="Custom 13">
      <a:dk1>
        <a:srgbClr val="000000"/>
      </a:dk1>
      <a:lt1>
        <a:srgbClr val="FFFFFF"/>
      </a:lt1>
      <a:dk2>
        <a:srgbClr val="000000"/>
      </a:dk2>
      <a:lt2>
        <a:srgbClr val="7F7F7F"/>
      </a:lt2>
      <a:accent1>
        <a:srgbClr val="C00000"/>
      </a:accent1>
      <a:accent2>
        <a:srgbClr val="808080"/>
      </a:accent2>
      <a:accent3>
        <a:srgbClr val="FF7111"/>
      </a:accent3>
      <a:accent4>
        <a:srgbClr val="000000"/>
      </a:accent4>
      <a:accent5>
        <a:srgbClr val="00759E"/>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8F60494-4A67-4D60-A197-FF98CF443905}"/>
</file>

<file path=customXml/itemProps2.xml><?xml version="1.0" encoding="utf-8"?>
<ds:datastoreItem xmlns:ds="http://schemas.openxmlformats.org/officeDocument/2006/customXml" ds:itemID="{26372368-63F4-4B52-B558-5BFA159D5D1F}"/>
</file>

<file path=customXml/itemProps3.xml><?xml version="1.0" encoding="utf-8"?>
<ds:datastoreItem xmlns:ds="http://schemas.openxmlformats.org/officeDocument/2006/customXml" ds:itemID="{A7C801A6-5E6C-4A24-B660-CEA0C4E25538}"/>
</file>

<file path=docProps/app.xml><?xml version="1.0" encoding="utf-8"?>
<Properties xmlns="http://schemas.openxmlformats.org/officeDocument/2006/extended-properties" xmlns:vt="http://schemas.openxmlformats.org/officeDocument/2006/docPropsVTypes">
  <Template>TM03090434[[fn=Wood Type]]</Template>
  <TotalTime>6243</TotalTime>
  <Words>2491</Words>
  <Application>Microsoft Office PowerPoint</Application>
  <PresentationFormat>On-screen Show (4:3)</PresentationFormat>
  <Paragraphs>200</Paragraphs>
  <Slides>11</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Blank Presentation</vt:lpstr>
      <vt:lpstr>PowerPoint Presentation</vt:lpstr>
      <vt:lpstr>Content</vt:lpstr>
      <vt:lpstr>Committee Members - Current</vt:lpstr>
      <vt:lpstr>Committee Members – Resigned</vt:lpstr>
      <vt:lpstr>Sub-committees</vt:lpstr>
      <vt:lpstr>Representatives</vt:lpstr>
      <vt:lpstr>Activities of the sub-committees</vt:lpstr>
      <vt:lpstr>Activities of the sub-committees</vt:lpstr>
      <vt:lpstr>Activities of the sub-committees</vt:lpstr>
      <vt:lpstr>Issues</vt:lpstr>
      <vt:lpstr>A final word</vt:lpstr>
    </vt:vector>
  </TitlesOfParts>
  <Company>Francois 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Nicky September</cp:lastModifiedBy>
  <cp:revision>304</cp:revision>
  <dcterms:created xsi:type="dcterms:W3CDTF">2010-02-24T10:45:37Z</dcterms:created>
  <dcterms:modified xsi:type="dcterms:W3CDTF">2025-07-30T13:47:12Z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0x01010005CC2131EC6BC245BE80808FF2395D20</vt:lpwstr>
  </property>
</Properties>
</file>