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2.xml" ContentType="application/vnd.openxmlformats-officedocument.presentationml.notesSlide+xml"/>
  <Override PartName="/ppt/notesSlides/notesSlide10.xml" ContentType="application/vnd.openxmlformats-officedocument.presentationml.notesSlide+xml"/>
  <Override PartName="/ppt/notesSlides/notesSlide1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colors14.xml" ContentType="application/vnd.ms-office.chartcolor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1.xml" ContentType="application/vnd.openxmlformats-officedocument.them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style9.xml" ContentType="application/vnd.ms-office.chart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58" r:id="rId2"/>
    <p:sldId id="430" r:id="rId3"/>
    <p:sldId id="432" r:id="rId4"/>
    <p:sldId id="433" r:id="rId5"/>
    <p:sldId id="434" r:id="rId6"/>
    <p:sldId id="436" r:id="rId7"/>
    <p:sldId id="435" r:id="rId8"/>
    <p:sldId id="437" r:id="rId9"/>
    <p:sldId id="438" r:id="rId10"/>
    <p:sldId id="529" r:id="rId11"/>
    <p:sldId id="441" r:id="rId12"/>
    <p:sldId id="442" r:id="rId13"/>
    <p:sldId id="443" r:id="rId14"/>
    <p:sldId id="444" r:id="rId15"/>
    <p:sldId id="445" r:id="rId16"/>
    <p:sldId id="521" r:id="rId17"/>
    <p:sldId id="447" r:id="rId18"/>
    <p:sldId id="448" r:id="rId19"/>
    <p:sldId id="449" r:id="rId20"/>
    <p:sldId id="522" r:id="rId21"/>
    <p:sldId id="523" r:id="rId22"/>
    <p:sldId id="526" r:id="rId23"/>
    <p:sldId id="527" r:id="rId24"/>
    <p:sldId id="52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A00E34D-6915-4D4E-86A7-17253435BD23}">
          <p14:sldIdLst>
            <p14:sldId id="258"/>
          </p14:sldIdLst>
        </p14:section>
        <p14:section name="SATRIX" id="{4BE9BAE1-2B7F-4B56-85FA-2CB6EB6D60E7}">
          <p14:sldIdLst>
            <p14:sldId id="430"/>
            <p14:sldId id="432"/>
            <p14:sldId id="433"/>
            <p14:sldId id="434"/>
            <p14:sldId id="436"/>
            <p14:sldId id="435"/>
            <p14:sldId id="437"/>
            <p14:sldId id="438"/>
            <p14:sldId id="529"/>
            <p14:sldId id="441"/>
            <p14:sldId id="442"/>
            <p14:sldId id="443"/>
            <p14:sldId id="444"/>
            <p14:sldId id="445"/>
            <p14:sldId id="521"/>
            <p14:sldId id="447"/>
            <p14:sldId id="448"/>
            <p14:sldId id="449"/>
            <p14:sldId id="522"/>
            <p14:sldId id="523"/>
            <p14:sldId id="526"/>
            <p14:sldId id="527"/>
            <p14:sldId id="52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78D3"/>
    <a:srgbClr val="7D542B"/>
    <a:srgbClr val="C4D600"/>
    <a:srgbClr val="000000"/>
    <a:srgbClr val="00AFA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60"/>
  </p:normalViewPr>
  <p:slideViewPr>
    <p:cSldViewPr snapToGrid="0" showGuides="1">
      <p:cViewPr varScale="1">
        <p:scale>
          <a:sx n="111" d="100"/>
          <a:sy n="111" d="100"/>
        </p:scale>
        <p:origin x="594" y="96"/>
      </p:cViewPr>
      <p:guideLst/>
    </p:cSldViewPr>
  </p:slideViewPr>
  <p:notesTextViewPr>
    <p:cViewPr>
      <p:scale>
        <a:sx n="3" d="2"/>
        <a:sy n="3" d="2"/>
      </p:scale>
      <p:origin x="0" y="0"/>
    </p:cViewPr>
  </p:notesTextViewPr>
  <p:sorterViewPr>
    <p:cViewPr>
      <p:scale>
        <a:sx n="75" d="100"/>
        <a:sy n="75" d="100"/>
      </p:scale>
      <p:origin x="0" y="0"/>
    </p:cViewPr>
  </p:sorterViewPr>
  <p:notesViewPr>
    <p:cSldViewPr snapToGrid="0" showGuides="1">
      <p:cViewPr varScale="1">
        <p:scale>
          <a:sx n="81" d="100"/>
          <a:sy n="81" d="100"/>
        </p:scale>
        <p:origin x="304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solidFill>
                <a:schemeClr val="accent1">
                  <a:shade val="50000"/>
                </a:schemeClr>
              </a:solidFill>
            </a:ln>
            <a:effectLst/>
          </c:spPr>
          <c:invertIfNegative val="0"/>
          <c:dPt>
            <c:idx val="0"/>
            <c:invertIfNegative val="0"/>
            <c:bubble3D val="0"/>
            <c:spPr>
              <a:solidFill>
                <a:srgbClr val="385E9D"/>
              </a:solidFill>
              <a:ln>
                <a:noFill/>
              </a:ln>
              <a:effectLst/>
            </c:spPr>
            <c:extLst>
              <c:ext xmlns:c16="http://schemas.microsoft.com/office/drawing/2014/chart" uri="{C3380CC4-5D6E-409C-BE32-E72D297353CC}">
                <c16:uniqueId val="{00000003-ADB8-4C48-A9CA-2670DC1240D6}"/>
              </c:ext>
            </c:extLst>
          </c:dPt>
          <c:dPt>
            <c:idx val="1"/>
            <c:invertIfNegative val="0"/>
            <c:bubble3D val="0"/>
            <c:spPr>
              <a:solidFill>
                <a:srgbClr val="385E9D"/>
              </a:solidFill>
              <a:ln>
                <a:noFill/>
              </a:ln>
              <a:effectLst/>
            </c:spPr>
            <c:extLst>
              <c:ext xmlns:c16="http://schemas.microsoft.com/office/drawing/2014/chart" uri="{C3380CC4-5D6E-409C-BE32-E72D297353CC}">
                <c16:uniqueId val="{00000004-ADB8-4C48-A9CA-2670DC1240D6}"/>
              </c:ext>
            </c:extLst>
          </c:dPt>
          <c:dPt>
            <c:idx val="2"/>
            <c:invertIfNegative val="0"/>
            <c:bubble3D val="0"/>
            <c:spPr>
              <a:solidFill>
                <a:srgbClr val="00B5E2"/>
              </a:solidFill>
              <a:ln>
                <a:noFill/>
              </a:ln>
              <a:effectLst/>
            </c:spPr>
            <c:extLst>
              <c:ext xmlns:c16="http://schemas.microsoft.com/office/drawing/2014/chart" uri="{C3380CC4-5D6E-409C-BE32-E72D297353CC}">
                <c16:uniqueId val="{00000001-ADB8-4C48-A9CA-2670DC1240D6}"/>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Q1</c:v>
                </c:pt>
                <c:pt idx="1">
                  <c:v>Q4</c:v>
                </c:pt>
                <c:pt idx="2">
                  <c:v>Spread</c:v>
                </c:pt>
              </c:strCache>
            </c:strRef>
          </c:cat>
          <c:val>
            <c:numRef>
              <c:f>Sheet1!$B$2:$B$4</c:f>
              <c:numCache>
                <c:formatCode>General</c:formatCode>
                <c:ptCount val="3"/>
                <c:pt idx="0">
                  <c:v>5.7</c:v>
                </c:pt>
                <c:pt idx="1">
                  <c:v>2.5</c:v>
                </c:pt>
                <c:pt idx="2">
                  <c:v>3.2</c:v>
                </c:pt>
              </c:numCache>
            </c:numRef>
          </c:val>
          <c:extLst>
            <c:ext xmlns:c16="http://schemas.microsoft.com/office/drawing/2014/chart" uri="{C3380CC4-5D6E-409C-BE32-E72D297353CC}">
              <c16:uniqueId val="{00000002-ADB8-4C48-A9CA-2670DC1240D6}"/>
            </c:ext>
          </c:extLst>
        </c:ser>
        <c:dLbls>
          <c:showLegendKey val="0"/>
          <c:showVal val="0"/>
          <c:showCatName val="0"/>
          <c:showSerName val="0"/>
          <c:showPercent val="0"/>
          <c:showBubbleSize val="0"/>
        </c:dLbls>
        <c:gapWidth val="50"/>
        <c:overlap val="-27"/>
        <c:axId val="339679128"/>
        <c:axId val="339679520"/>
      </c:barChart>
      <c:catAx>
        <c:axId val="339679128"/>
        <c:scaling>
          <c:orientation val="minMax"/>
        </c:scaling>
        <c:delete val="0"/>
        <c:axPos val="b"/>
        <c:numFmt formatCode="General" sourceLinked="1"/>
        <c:majorTickMark val="out"/>
        <c:minorTickMark val="none"/>
        <c:tickLblPos val="nextTo"/>
        <c:spPr>
          <a:noFill/>
          <a:ln w="9525" cap="flat" cmpd="sng" algn="ctr">
            <a:solidFill>
              <a:srgbClr val="385E9D">
                <a:shade val="50000"/>
              </a:srgb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39679520"/>
        <c:crosses val="autoZero"/>
        <c:auto val="1"/>
        <c:lblAlgn val="ctr"/>
        <c:lblOffset val="100"/>
        <c:noMultiLvlLbl val="0"/>
      </c:catAx>
      <c:valAx>
        <c:axId val="339679520"/>
        <c:scaling>
          <c:orientation val="minMax"/>
        </c:scaling>
        <c:delete val="1"/>
        <c:axPos val="l"/>
        <c:numFmt formatCode="General" sourceLinked="1"/>
        <c:majorTickMark val="none"/>
        <c:minorTickMark val="none"/>
        <c:tickLblPos val="nextTo"/>
        <c:crossAx val="339679128"/>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455685585405735E-2"/>
          <c:y val="3.127599688111065E-2"/>
          <c:w val="0.94328444905869779"/>
          <c:h val="0.8961698507082092"/>
        </c:manualLayout>
      </c:layout>
      <c:lineChart>
        <c:grouping val="standard"/>
        <c:varyColors val="0"/>
        <c:ser>
          <c:idx val="0"/>
          <c:order val="0"/>
          <c:tx>
            <c:strRef>
              <c:f>Sheet1!$B$1</c:f>
              <c:strCache>
                <c:ptCount val="1"/>
                <c:pt idx="0">
                  <c:v>Universe</c:v>
                </c:pt>
              </c:strCache>
            </c:strRef>
          </c:tx>
          <c:spPr>
            <a:ln w="28575" cap="rnd">
              <a:solidFill>
                <a:sysClr val="windowText" lastClr="000000"/>
              </a:solidFill>
              <a:round/>
            </a:ln>
            <a:effectLst/>
          </c:spPr>
          <c:marker>
            <c:symbol val="none"/>
          </c:marker>
          <c:cat>
            <c:numRef>
              <c:f>Sheet1!$A$2:$A$205</c:f>
              <c:numCache>
                <c:formatCode>d\-mmm\-yy</c:formatCode>
                <c:ptCount val="204"/>
                <c:pt idx="0">
                  <c:v>37287</c:v>
                </c:pt>
                <c:pt idx="1">
                  <c:v>37315</c:v>
                </c:pt>
                <c:pt idx="2">
                  <c:v>37346</c:v>
                </c:pt>
                <c:pt idx="3">
                  <c:v>37376</c:v>
                </c:pt>
                <c:pt idx="4">
                  <c:v>37407</c:v>
                </c:pt>
                <c:pt idx="5">
                  <c:v>37437</c:v>
                </c:pt>
                <c:pt idx="6">
                  <c:v>37468</c:v>
                </c:pt>
                <c:pt idx="7">
                  <c:v>37499</c:v>
                </c:pt>
                <c:pt idx="8">
                  <c:v>37529</c:v>
                </c:pt>
                <c:pt idx="9">
                  <c:v>37560</c:v>
                </c:pt>
                <c:pt idx="10">
                  <c:v>37590</c:v>
                </c:pt>
                <c:pt idx="11">
                  <c:v>37621</c:v>
                </c:pt>
                <c:pt idx="12">
                  <c:v>37652</c:v>
                </c:pt>
                <c:pt idx="13">
                  <c:v>37680</c:v>
                </c:pt>
                <c:pt idx="14">
                  <c:v>37711</c:v>
                </c:pt>
                <c:pt idx="15">
                  <c:v>37741</c:v>
                </c:pt>
                <c:pt idx="16">
                  <c:v>37772</c:v>
                </c:pt>
                <c:pt idx="17">
                  <c:v>37802</c:v>
                </c:pt>
                <c:pt idx="18">
                  <c:v>37833</c:v>
                </c:pt>
                <c:pt idx="19">
                  <c:v>37864</c:v>
                </c:pt>
                <c:pt idx="20">
                  <c:v>37894</c:v>
                </c:pt>
                <c:pt idx="21">
                  <c:v>37925</c:v>
                </c:pt>
                <c:pt idx="22">
                  <c:v>37955</c:v>
                </c:pt>
                <c:pt idx="23">
                  <c:v>37986</c:v>
                </c:pt>
                <c:pt idx="24">
                  <c:v>38017</c:v>
                </c:pt>
                <c:pt idx="25">
                  <c:v>38046</c:v>
                </c:pt>
                <c:pt idx="26">
                  <c:v>38077</c:v>
                </c:pt>
                <c:pt idx="27">
                  <c:v>38107</c:v>
                </c:pt>
                <c:pt idx="28">
                  <c:v>38138</c:v>
                </c:pt>
                <c:pt idx="29">
                  <c:v>38168</c:v>
                </c:pt>
                <c:pt idx="30">
                  <c:v>38199</c:v>
                </c:pt>
                <c:pt idx="31">
                  <c:v>38230</c:v>
                </c:pt>
                <c:pt idx="32">
                  <c:v>38260</c:v>
                </c:pt>
                <c:pt idx="33">
                  <c:v>38291</c:v>
                </c:pt>
                <c:pt idx="34">
                  <c:v>38321</c:v>
                </c:pt>
                <c:pt idx="35">
                  <c:v>38352</c:v>
                </c:pt>
                <c:pt idx="36">
                  <c:v>38383</c:v>
                </c:pt>
                <c:pt idx="37">
                  <c:v>38411</c:v>
                </c:pt>
                <c:pt idx="38">
                  <c:v>38442</c:v>
                </c:pt>
                <c:pt idx="39">
                  <c:v>38472</c:v>
                </c:pt>
                <c:pt idx="40">
                  <c:v>38503</c:v>
                </c:pt>
                <c:pt idx="41">
                  <c:v>38533</c:v>
                </c:pt>
                <c:pt idx="42">
                  <c:v>38564</c:v>
                </c:pt>
                <c:pt idx="43">
                  <c:v>38595</c:v>
                </c:pt>
                <c:pt idx="44">
                  <c:v>38625</c:v>
                </c:pt>
                <c:pt idx="45">
                  <c:v>38656</c:v>
                </c:pt>
                <c:pt idx="46">
                  <c:v>38686</c:v>
                </c:pt>
                <c:pt idx="47">
                  <c:v>38717</c:v>
                </c:pt>
                <c:pt idx="48">
                  <c:v>38748</c:v>
                </c:pt>
                <c:pt idx="49">
                  <c:v>38776</c:v>
                </c:pt>
                <c:pt idx="50">
                  <c:v>38807</c:v>
                </c:pt>
                <c:pt idx="51">
                  <c:v>38837</c:v>
                </c:pt>
                <c:pt idx="52">
                  <c:v>38868</c:v>
                </c:pt>
                <c:pt idx="53">
                  <c:v>38898</c:v>
                </c:pt>
                <c:pt idx="54">
                  <c:v>38929</c:v>
                </c:pt>
                <c:pt idx="55">
                  <c:v>38960</c:v>
                </c:pt>
                <c:pt idx="56">
                  <c:v>38990</c:v>
                </c:pt>
                <c:pt idx="57">
                  <c:v>39021</c:v>
                </c:pt>
                <c:pt idx="58">
                  <c:v>39051</c:v>
                </c:pt>
                <c:pt idx="59">
                  <c:v>39082</c:v>
                </c:pt>
                <c:pt idx="60">
                  <c:v>39113</c:v>
                </c:pt>
                <c:pt idx="61">
                  <c:v>39141</c:v>
                </c:pt>
                <c:pt idx="62">
                  <c:v>39172</c:v>
                </c:pt>
                <c:pt idx="63">
                  <c:v>39202</c:v>
                </c:pt>
                <c:pt idx="64">
                  <c:v>39233</c:v>
                </c:pt>
                <c:pt idx="65">
                  <c:v>39263</c:v>
                </c:pt>
                <c:pt idx="66">
                  <c:v>39294</c:v>
                </c:pt>
                <c:pt idx="67">
                  <c:v>39325</c:v>
                </c:pt>
                <c:pt idx="68">
                  <c:v>39355</c:v>
                </c:pt>
                <c:pt idx="69">
                  <c:v>39386</c:v>
                </c:pt>
                <c:pt idx="70">
                  <c:v>39416</c:v>
                </c:pt>
                <c:pt idx="71">
                  <c:v>39447</c:v>
                </c:pt>
                <c:pt idx="72">
                  <c:v>39478</c:v>
                </c:pt>
                <c:pt idx="73">
                  <c:v>39507</c:v>
                </c:pt>
                <c:pt idx="74">
                  <c:v>39538</c:v>
                </c:pt>
                <c:pt idx="75">
                  <c:v>39568</c:v>
                </c:pt>
                <c:pt idx="76">
                  <c:v>39599</c:v>
                </c:pt>
                <c:pt idx="77">
                  <c:v>39629</c:v>
                </c:pt>
                <c:pt idx="78">
                  <c:v>39660</c:v>
                </c:pt>
                <c:pt idx="79">
                  <c:v>39691</c:v>
                </c:pt>
                <c:pt idx="80">
                  <c:v>39721</c:v>
                </c:pt>
                <c:pt idx="81">
                  <c:v>39752</c:v>
                </c:pt>
                <c:pt idx="82">
                  <c:v>39782</c:v>
                </c:pt>
                <c:pt idx="83">
                  <c:v>39813</c:v>
                </c:pt>
                <c:pt idx="84">
                  <c:v>39844</c:v>
                </c:pt>
                <c:pt idx="85">
                  <c:v>39872</c:v>
                </c:pt>
                <c:pt idx="86">
                  <c:v>39903</c:v>
                </c:pt>
                <c:pt idx="87">
                  <c:v>39933</c:v>
                </c:pt>
                <c:pt idx="88">
                  <c:v>39964</c:v>
                </c:pt>
                <c:pt idx="89">
                  <c:v>39994</c:v>
                </c:pt>
                <c:pt idx="90">
                  <c:v>40025</c:v>
                </c:pt>
                <c:pt idx="91">
                  <c:v>40056</c:v>
                </c:pt>
                <c:pt idx="92">
                  <c:v>40086</c:v>
                </c:pt>
                <c:pt idx="93">
                  <c:v>40117</c:v>
                </c:pt>
                <c:pt idx="94">
                  <c:v>40147</c:v>
                </c:pt>
                <c:pt idx="95">
                  <c:v>40178</c:v>
                </c:pt>
                <c:pt idx="96">
                  <c:v>40209</c:v>
                </c:pt>
                <c:pt idx="97">
                  <c:v>40237</c:v>
                </c:pt>
                <c:pt idx="98">
                  <c:v>40268</c:v>
                </c:pt>
                <c:pt idx="99">
                  <c:v>40298</c:v>
                </c:pt>
                <c:pt idx="100">
                  <c:v>40329</c:v>
                </c:pt>
                <c:pt idx="101">
                  <c:v>40359</c:v>
                </c:pt>
                <c:pt idx="102">
                  <c:v>40390</c:v>
                </c:pt>
                <c:pt idx="103">
                  <c:v>40421</c:v>
                </c:pt>
                <c:pt idx="104">
                  <c:v>40451</c:v>
                </c:pt>
                <c:pt idx="105">
                  <c:v>40482</c:v>
                </c:pt>
                <c:pt idx="106">
                  <c:v>40512</c:v>
                </c:pt>
                <c:pt idx="107">
                  <c:v>40543</c:v>
                </c:pt>
                <c:pt idx="108">
                  <c:v>40574</c:v>
                </c:pt>
                <c:pt idx="109">
                  <c:v>40602</c:v>
                </c:pt>
                <c:pt idx="110">
                  <c:v>40633</c:v>
                </c:pt>
                <c:pt idx="111">
                  <c:v>40663</c:v>
                </c:pt>
                <c:pt idx="112">
                  <c:v>40694</c:v>
                </c:pt>
                <c:pt idx="113">
                  <c:v>40724</c:v>
                </c:pt>
                <c:pt idx="114">
                  <c:v>40755</c:v>
                </c:pt>
                <c:pt idx="115">
                  <c:v>40786</c:v>
                </c:pt>
                <c:pt idx="116">
                  <c:v>40816</c:v>
                </c:pt>
                <c:pt idx="117">
                  <c:v>40847</c:v>
                </c:pt>
                <c:pt idx="118">
                  <c:v>40877</c:v>
                </c:pt>
                <c:pt idx="119">
                  <c:v>40908</c:v>
                </c:pt>
                <c:pt idx="120">
                  <c:v>40939</c:v>
                </c:pt>
                <c:pt idx="121">
                  <c:v>40968</c:v>
                </c:pt>
                <c:pt idx="122">
                  <c:v>40999</c:v>
                </c:pt>
                <c:pt idx="123">
                  <c:v>41029</c:v>
                </c:pt>
                <c:pt idx="124">
                  <c:v>41060</c:v>
                </c:pt>
                <c:pt idx="125">
                  <c:v>41090</c:v>
                </c:pt>
                <c:pt idx="126">
                  <c:v>41121</c:v>
                </c:pt>
                <c:pt idx="127">
                  <c:v>41152</c:v>
                </c:pt>
                <c:pt idx="128">
                  <c:v>41182</c:v>
                </c:pt>
                <c:pt idx="129">
                  <c:v>41213</c:v>
                </c:pt>
                <c:pt idx="130">
                  <c:v>41243</c:v>
                </c:pt>
                <c:pt idx="131">
                  <c:v>41274</c:v>
                </c:pt>
                <c:pt idx="132">
                  <c:v>41305</c:v>
                </c:pt>
                <c:pt idx="133">
                  <c:v>41333</c:v>
                </c:pt>
                <c:pt idx="134">
                  <c:v>41364</c:v>
                </c:pt>
                <c:pt idx="135">
                  <c:v>41394</c:v>
                </c:pt>
                <c:pt idx="136">
                  <c:v>41425</c:v>
                </c:pt>
                <c:pt idx="137">
                  <c:v>41455</c:v>
                </c:pt>
                <c:pt idx="138">
                  <c:v>41486</c:v>
                </c:pt>
                <c:pt idx="139">
                  <c:v>41517</c:v>
                </c:pt>
                <c:pt idx="140">
                  <c:v>41547</c:v>
                </c:pt>
                <c:pt idx="141">
                  <c:v>41578</c:v>
                </c:pt>
                <c:pt idx="142">
                  <c:v>41608</c:v>
                </c:pt>
                <c:pt idx="143">
                  <c:v>41639</c:v>
                </c:pt>
                <c:pt idx="144">
                  <c:v>41670</c:v>
                </c:pt>
                <c:pt idx="145">
                  <c:v>41698</c:v>
                </c:pt>
                <c:pt idx="146">
                  <c:v>41729</c:v>
                </c:pt>
                <c:pt idx="147">
                  <c:v>41759</c:v>
                </c:pt>
                <c:pt idx="148">
                  <c:v>41790</c:v>
                </c:pt>
                <c:pt idx="149">
                  <c:v>41820</c:v>
                </c:pt>
                <c:pt idx="150">
                  <c:v>41851</c:v>
                </c:pt>
                <c:pt idx="151">
                  <c:v>41882</c:v>
                </c:pt>
                <c:pt idx="152">
                  <c:v>41912</c:v>
                </c:pt>
                <c:pt idx="153">
                  <c:v>41943</c:v>
                </c:pt>
                <c:pt idx="154">
                  <c:v>41973</c:v>
                </c:pt>
                <c:pt idx="155">
                  <c:v>42004</c:v>
                </c:pt>
                <c:pt idx="156">
                  <c:v>42035</c:v>
                </c:pt>
                <c:pt idx="157">
                  <c:v>42063</c:v>
                </c:pt>
                <c:pt idx="158">
                  <c:v>42094</c:v>
                </c:pt>
                <c:pt idx="159">
                  <c:v>42124</c:v>
                </c:pt>
                <c:pt idx="160">
                  <c:v>42155</c:v>
                </c:pt>
                <c:pt idx="161">
                  <c:v>42185</c:v>
                </c:pt>
                <c:pt idx="162">
                  <c:v>42216</c:v>
                </c:pt>
                <c:pt idx="163">
                  <c:v>42247</c:v>
                </c:pt>
                <c:pt idx="164">
                  <c:v>42277</c:v>
                </c:pt>
                <c:pt idx="165">
                  <c:v>42308</c:v>
                </c:pt>
                <c:pt idx="166">
                  <c:v>42338</c:v>
                </c:pt>
                <c:pt idx="167">
                  <c:v>42369</c:v>
                </c:pt>
                <c:pt idx="168">
                  <c:v>42400</c:v>
                </c:pt>
                <c:pt idx="169">
                  <c:v>42429</c:v>
                </c:pt>
                <c:pt idx="170">
                  <c:v>42460</c:v>
                </c:pt>
                <c:pt idx="171">
                  <c:v>42490</c:v>
                </c:pt>
                <c:pt idx="172">
                  <c:v>42521</c:v>
                </c:pt>
                <c:pt idx="173">
                  <c:v>42551</c:v>
                </c:pt>
                <c:pt idx="174">
                  <c:v>42582</c:v>
                </c:pt>
                <c:pt idx="175">
                  <c:v>42613</c:v>
                </c:pt>
                <c:pt idx="176">
                  <c:v>42643</c:v>
                </c:pt>
                <c:pt idx="177">
                  <c:v>42674</c:v>
                </c:pt>
                <c:pt idx="178">
                  <c:v>42704</c:v>
                </c:pt>
                <c:pt idx="179">
                  <c:v>42735</c:v>
                </c:pt>
                <c:pt idx="180">
                  <c:v>42766</c:v>
                </c:pt>
                <c:pt idx="181">
                  <c:v>42794</c:v>
                </c:pt>
                <c:pt idx="182">
                  <c:v>42825</c:v>
                </c:pt>
                <c:pt idx="183">
                  <c:v>42855</c:v>
                </c:pt>
                <c:pt idx="184">
                  <c:v>42886</c:v>
                </c:pt>
                <c:pt idx="185">
                  <c:v>42916</c:v>
                </c:pt>
                <c:pt idx="186">
                  <c:v>42947</c:v>
                </c:pt>
                <c:pt idx="187">
                  <c:v>42978</c:v>
                </c:pt>
                <c:pt idx="188">
                  <c:v>43008</c:v>
                </c:pt>
                <c:pt idx="189">
                  <c:v>43039</c:v>
                </c:pt>
                <c:pt idx="190">
                  <c:v>43069</c:v>
                </c:pt>
                <c:pt idx="191">
                  <c:v>43100</c:v>
                </c:pt>
                <c:pt idx="192">
                  <c:v>43131</c:v>
                </c:pt>
                <c:pt idx="193">
                  <c:v>43159</c:v>
                </c:pt>
                <c:pt idx="194">
                  <c:v>43190</c:v>
                </c:pt>
                <c:pt idx="195">
                  <c:v>43220</c:v>
                </c:pt>
                <c:pt idx="196">
                  <c:v>43251</c:v>
                </c:pt>
                <c:pt idx="197">
                  <c:v>43281</c:v>
                </c:pt>
                <c:pt idx="198">
                  <c:v>43312</c:v>
                </c:pt>
                <c:pt idx="199">
                  <c:v>43343</c:v>
                </c:pt>
                <c:pt idx="200">
                  <c:v>43373</c:v>
                </c:pt>
                <c:pt idx="201">
                  <c:v>43404</c:v>
                </c:pt>
                <c:pt idx="202">
                  <c:v>43434</c:v>
                </c:pt>
                <c:pt idx="203">
                  <c:v>43465</c:v>
                </c:pt>
              </c:numCache>
            </c:numRef>
          </c:cat>
          <c:val>
            <c:numRef>
              <c:f>Sheet1!$B$2:$B$205</c:f>
              <c:numCache>
                <c:formatCode>General</c:formatCode>
                <c:ptCount val="204"/>
                <c:pt idx="0">
                  <c:v>1</c:v>
                </c:pt>
                <c:pt idx="1">
                  <c:v>1.0042800258505382</c:v>
                </c:pt>
                <c:pt idx="2">
                  <c:v>1.0130544745930579</c:v>
                </c:pt>
                <c:pt idx="3">
                  <c:v>1.099550672513514</c:v>
                </c:pt>
                <c:pt idx="4">
                  <c:v>1.1619206210134956</c:v>
                </c:pt>
                <c:pt idx="5">
                  <c:v>1.1330166517254066</c:v>
                </c:pt>
                <c:pt idx="6">
                  <c:v>1.063998489292119</c:v>
                </c:pt>
                <c:pt idx="7">
                  <c:v>1.083536563454065</c:v>
                </c:pt>
                <c:pt idx="8">
                  <c:v>1.0890357331550173</c:v>
                </c:pt>
                <c:pt idx="9">
                  <c:v>1.1346920192194461</c:v>
                </c:pt>
                <c:pt idx="10">
                  <c:v>1.1951717059106499</c:v>
                </c:pt>
                <c:pt idx="11">
                  <c:v>1.1826626292923832</c:v>
                </c:pt>
                <c:pt idx="12">
                  <c:v>1.1586169111475026</c:v>
                </c:pt>
                <c:pt idx="13">
                  <c:v>1.1117252892861176</c:v>
                </c:pt>
                <c:pt idx="14">
                  <c:v>1.0322465423392648</c:v>
                </c:pt>
                <c:pt idx="15">
                  <c:v>1.0307752899666545</c:v>
                </c:pt>
                <c:pt idx="16">
                  <c:v>1.1448164549142983</c:v>
                </c:pt>
                <c:pt idx="17">
                  <c:v>1.1483513453866661</c:v>
                </c:pt>
                <c:pt idx="18">
                  <c:v>1.2227336490225678</c:v>
                </c:pt>
                <c:pt idx="19">
                  <c:v>1.2796412330804816</c:v>
                </c:pt>
                <c:pt idx="20">
                  <c:v>1.2694636569059168</c:v>
                </c:pt>
                <c:pt idx="21">
                  <c:v>1.3624980833506979</c:v>
                </c:pt>
                <c:pt idx="22">
                  <c:v>1.4120360693671434</c:v>
                </c:pt>
                <c:pt idx="23">
                  <c:v>1.5012071622124101</c:v>
                </c:pt>
                <c:pt idx="24">
                  <c:v>1.5478504707659133</c:v>
                </c:pt>
                <c:pt idx="25">
                  <c:v>1.5437587461441156</c:v>
                </c:pt>
                <c:pt idx="26">
                  <c:v>1.5598614381349647</c:v>
                </c:pt>
                <c:pt idx="27">
                  <c:v>1.5482318302085043</c:v>
                </c:pt>
                <c:pt idx="28">
                  <c:v>1.5252987861064826</c:v>
                </c:pt>
                <c:pt idx="29">
                  <c:v>1.5260070590018202</c:v>
                </c:pt>
                <c:pt idx="30">
                  <c:v>1.5459579253337044</c:v>
                </c:pt>
                <c:pt idx="31">
                  <c:v>1.6439391714361413</c:v>
                </c:pt>
                <c:pt idx="32">
                  <c:v>1.7432453918806659</c:v>
                </c:pt>
                <c:pt idx="33">
                  <c:v>1.8410820880046932</c:v>
                </c:pt>
                <c:pt idx="34">
                  <c:v>2.0139421751984847</c:v>
                </c:pt>
                <c:pt idx="35">
                  <c:v>2.0720909641018044</c:v>
                </c:pt>
                <c:pt idx="36">
                  <c:v>2.0888718149926362</c:v>
                </c:pt>
                <c:pt idx="37">
                  <c:v>2.1643153770453583</c:v>
                </c:pt>
                <c:pt idx="38">
                  <c:v>2.1320373321117914</c:v>
                </c:pt>
                <c:pt idx="39">
                  <c:v>2.0784071039821406</c:v>
                </c:pt>
                <c:pt idx="40">
                  <c:v>2.2337460240322602</c:v>
                </c:pt>
                <c:pt idx="41">
                  <c:v>2.2923156707561696</c:v>
                </c:pt>
                <c:pt idx="42">
                  <c:v>2.4645551649363169</c:v>
                </c:pt>
                <c:pt idx="43">
                  <c:v>2.5222101187065578</c:v>
                </c:pt>
                <c:pt idx="44">
                  <c:v>2.7286229565891311</c:v>
                </c:pt>
                <c:pt idx="45">
                  <c:v>2.6850191636648248</c:v>
                </c:pt>
                <c:pt idx="46">
                  <c:v>2.790780250861896</c:v>
                </c:pt>
                <c:pt idx="47">
                  <c:v>3.0250690719173239</c:v>
                </c:pt>
                <c:pt idx="48">
                  <c:v>3.3373787577107703</c:v>
                </c:pt>
                <c:pt idx="49">
                  <c:v>3.3688221711412791</c:v>
                </c:pt>
                <c:pt idx="50">
                  <c:v>3.5847047260932019</c:v>
                </c:pt>
                <c:pt idx="51">
                  <c:v>3.6375637436576604</c:v>
                </c:pt>
                <c:pt idx="52">
                  <c:v>3.450585327875078</c:v>
                </c:pt>
                <c:pt idx="53">
                  <c:v>3.3695398025513565</c:v>
                </c:pt>
                <c:pt idx="54">
                  <c:v>3.3887565936678326</c:v>
                </c:pt>
                <c:pt idx="55">
                  <c:v>3.5711320812233036</c:v>
                </c:pt>
                <c:pt idx="56">
                  <c:v>3.6311028704978074</c:v>
                </c:pt>
                <c:pt idx="57">
                  <c:v>3.8797944000518911</c:v>
                </c:pt>
                <c:pt idx="58">
                  <c:v>4.0782179018003664</c:v>
                </c:pt>
                <c:pt idx="59">
                  <c:v>4.3058396857514047</c:v>
                </c:pt>
                <c:pt idx="60">
                  <c:v>4.5062771248928284</c:v>
                </c:pt>
                <c:pt idx="61">
                  <c:v>4.5868526892019821</c:v>
                </c:pt>
                <c:pt idx="62">
                  <c:v>4.7915746465579394</c:v>
                </c:pt>
                <c:pt idx="63">
                  <c:v>5.1082123894911078</c:v>
                </c:pt>
                <c:pt idx="64">
                  <c:v>5.1537721722969838</c:v>
                </c:pt>
                <c:pt idx="65">
                  <c:v>4.9892945890334754</c:v>
                </c:pt>
                <c:pt idx="66">
                  <c:v>4.9660235432708673</c:v>
                </c:pt>
                <c:pt idx="67">
                  <c:v>4.9504799824099992</c:v>
                </c:pt>
                <c:pt idx="68">
                  <c:v>5.0932711521732132</c:v>
                </c:pt>
                <c:pt idx="69">
                  <c:v>5.3884764970652599</c:v>
                </c:pt>
                <c:pt idx="70">
                  <c:v>5.1281141427851376</c:v>
                </c:pt>
                <c:pt idx="71">
                  <c:v>5.0247913811161702</c:v>
                </c:pt>
                <c:pt idx="72">
                  <c:v>4.4771318298245193</c:v>
                </c:pt>
                <c:pt idx="73">
                  <c:v>4.8770989788240522</c:v>
                </c:pt>
                <c:pt idx="74">
                  <c:v>4.7103125028352135</c:v>
                </c:pt>
                <c:pt idx="75">
                  <c:v>4.7090441252694299</c:v>
                </c:pt>
                <c:pt idx="76">
                  <c:v>4.6864400501356389</c:v>
                </c:pt>
                <c:pt idx="77">
                  <c:v>4.3349026837542484</c:v>
                </c:pt>
                <c:pt idx="78">
                  <c:v>4.3972627540509421</c:v>
                </c:pt>
                <c:pt idx="79">
                  <c:v>4.6044014268301403</c:v>
                </c:pt>
                <c:pt idx="80">
                  <c:v>4.27278481979525</c:v>
                </c:pt>
                <c:pt idx="81">
                  <c:v>3.8295852758086975</c:v>
                </c:pt>
                <c:pt idx="82">
                  <c:v>3.7988952686307118</c:v>
                </c:pt>
                <c:pt idx="83">
                  <c:v>4.0474893039497006</c:v>
                </c:pt>
                <c:pt idx="84">
                  <c:v>3.9322406748059144</c:v>
                </c:pt>
                <c:pt idx="85">
                  <c:v>3.6328798520335535</c:v>
                </c:pt>
                <c:pt idx="86">
                  <c:v>3.8445050450689595</c:v>
                </c:pt>
                <c:pt idx="87">
                  <c:v>4.0258591904429544</c:v>
                </c:pt>
                <c:pt idx="88">
                  <c:v>4.2586266796486667</c:v>
                </c:pt>
                <c:pt idx="89">
                  <c:v>4.280565577389571</c:v>
                </c:pt>
                <c:pt idx="90">
                  <c:v>4.6760118225915983</c:v>
                </c:pt>
                <c:pt idx="91">
                  <c:v>4.887618140345678</c:v>
                </c:pt>
                <c:pt idx="92">
                  <c:v>4.9941272485194945</c:v>
                </c:pt>
                <c:pt idx="93">
                  <c:v>5.2059933187545493</c:v>
                </c:pt>
                <c:pt idx="94">
                  <c:v>5.140833907899145</c:v>
                </c:pt>
                <c:pt idx="95">
                  <c:v>5.3438184658299184</c:v>
                </c:pt>
                <c:pt idx="96">
                  <c:v>5.2504152582454555</c:v>
                </c:pt>
                <c:pt idx="97">
                  <c:v>5.366258666868239</c:v>
                </c:pt>
                <c:pt idx="98">
                  <c:v>5.6839106302968752</c:v>
                </c:pt>
                <c:pt idx="99">
                  <c:v>5.7711488321483548</c:v>
                </c:pt>
                <c:pt idx="100">
                  <c:v>5.5665783726352176</c:v>
                </c:pt>
                <c:pt idx="101">
                  <c:v>5.4671831842368279</c:v>
                </c:pt>
                <c:pt idx="102">
                  <c:v>5.8535170112094521</c:v>
                </c:pt>
                <c:pt idx="103">
                  <c:v>5.7540474065502414</c:v>
                </c:pt>
                <c:pt idx="104">
                  <c:v>6.1761881450753391</c:v>
                </c:pt>
                <c:pt idx="105">
                  <c:v>6.3343738266437022</c:v>
                </c:pt>
                <c:pt idx="106">
                  <c:v>6.3263801298057913</c:v>
                </c:pt>
                <c:pt idx="107">
                  <c:v>6.6171655965137335</c:v>
                </c:pt>
                <c:pt idx="108">
                  <c:v>6.4011388980416202</c:v>
                </c:pt>
                <c:pt idx="109">
                  <c:v>6.4832520894672765</c:v>
                </c:pt>
                <c:pt idx="110">
                  <c:v>6.5453450666840514</c:v>
                </c:pt>
                <c:pt idx="111">
                  <c:v>6.7216796449659091</c:v>
                </c:pt>
                <c:pt idx="112">
                  <c:v>6.7257594009419188</c:v>
                </c:pt>
                <c:pt idx="113">
                  <c:v>6.6773072124961343</c:v>
                </c:pt>
                <c:pt idx="114">
                  <c:v>6.6588963041375226</c:v>
                </c:pt>
                <c:pt idx="115">
                  <c:v>6.6603709323254954</c:v>
                </c:pt>
                <c:pt idx="116">
                  <c:v>6.4827043331660841</c:v>
                </c:pt>
                <c:pt idx="117">
                  <c:v>6.8570197312928887</c:v>
                </c:pt>
                <c:pt idx="118">
                  <c:v>6.9530468076449221</c:v>
                </c:pt>
                <c:pt idx="119">
                  <c:v>6.9385877407527383</c:v>
                </c:pt>
                <c:pt idx="120">
                  <c:v>7.2737416845129301</c:v>
                </c:pt>
                <c:pt idx="121">
                  <c:v>7.5136245193021045</c:v>
                </c:pt>
                <c:pt idx="122">
                  <c:v>7.6031124300236668</c:v>
                </c:pt>
                <c:pt idx="123">
                  <c:v>7.7784881683141132</c:v>
                </c:pt>
                <c:pt idx="124">
                  <c:v>7.5860510188689618</c:v>
                </c:pt>
                <c:pt idx="125">
                  <c:v>7.7775919430079314</c:v>
                </c:pt>
                <c:pt idx="126">
                  <c:v>8.0260103137191745</c:v>
                </c:pt>
                <c:pt idx="127">
                  <c:v>8.1739255066653325</c:v>
                </c:pt>
                <c:pt idx="128">
                  <c:v>8.288963401712655</c:v>
                </c:pt>
                <c:pt idx="129">
                  <c:v>8.4748966437037208</c:v>
                </c:pt>
                <c:pt idx="130">
                  <c:v>8.6408751355734985</c:v>
                </c:pt>
                <c:pt idx="131">
                  <c:v>9.0235004972086479</c:v>
                </c:pt>
                <c:pt idx="132">
                  <c:v>9.1744815442203986</c:v>
                </c:pt>
                <c:pt idx="133">
                  <c:v>9.1763838148272985</c:v>
                </c:pt>
                <c:pt idx="134">
                  <c:v>9.404205302982211</c:v>
                </c:pt>
                <c:pt idx="135">
                  <c:v>9.2625708763431707</c:v>
                </c:pt>
                <c:pt idx="136">
                  <c:v>9.5318075625937553</c:v>
                </c:pt>
                <c:pt idx="137">
                  <c:v>9.3008787608927346</c:v>
                </c:pt>
                <c:pt idx="138">
                  <c:v>9.5105656504599327</c:v>
                </c:pt>
                <c:pt idx="139">
                  <c:v>9.6591160893840069</c:v>
                </c:pt>
                <c:pt idx="140">
                  <c:v>10.213604414081313</c:v>
                </c:pt>
                <c:pt idx="141">
                  <c:v>10.671341486331496</c:v>
                </c:pt>
                <c:pt idx="142">
                  <c:v>10.43000180647126</c:v>
                </c:pt>
                <c:pt idx="143">
                  <c:v>10.551893285006228</c:v>
                </c:pt>
                <c:pt idx="144">
                  <c:v>10.23545612423503</c:v>
                </c:pt>
                <c:pt idx="145">
                  <c:v>10.564548763700069</c:v>
                </c:pt>
                <c:pt idx="146">
                  <c:v>10.96230712174458</c:v>
                </c:pt>
                <c:pt idx="147">
                  <c:v>11.397576219007162</c:v>
                </c:pt>
                <c:pt idx="148">
                  <c:v>11.395406571103507</c:v>
                </c:pt>
                <c:pt idx="149">
                  <c:v>11.620805487329854</c:v>
                </c:pt>
                <c:pt idx="150">
                  <c:v>11.827624344507729</c:v>
                </c:pt>
                <c:pt idx="151">
                  <c:v>11.824005541392339</c:v>
                </c:pt>
                <c:pt idx="152">
                  <c:v>11.495013189299037</c:v>
                </c:pt>
                <c:pt idx="153">
                  <c:v>11.772697416664416</c:v>
                </c:pt>
                <c:pt idx="154">
                  <c:v>12.110276978174017</c:v>
                </c:pt>
                <c:pt idx="155">
                  <c:v>12.181932456590378</c:v>
                </c:pt>
                <c:pt idx="156">
                  <c:v>12.74324950462394</c:v>
                </c:pt>
                <c:pt idx="157">
                  <c:v>13.035460483820929</c:v>
                </c:pt>
                <c:pt idx="158">
                  <c:v>12.828165586319917</c:v>
                </c:pt>
                <c:pt idx="159">
                  <c:v>13.300480755604475</c:v>
                </c:pt>
                <c:pt idx="160">
                  <c:v>12.80157338304452</c:v>
                </c:pt>
                <c:pt idx="161">
                  <c:v>12.644886286847555</c:v>
                </c:pt>
                <c:pt idx="162">
                  <c:v>12.652609634328178</c:v>
                </c:pt>
                <c:pt idx="163">
                  <c:v>12.537121742160728</c:v>
                </c:pt>
                <c:pt idx="164">
                  <c:v>12.156533771187267</c:v>
                </c:pt>
                <c:pt idx="165">
                  <c:v>12.953862604214208</c:v>
                </c:pt>
                <c:pt idx="166">
                  <c:v>12.271022581685225</c:v>
                </c:pt>
                <c:pt idx="167">
                  <c:v>11.894031886795716</c:v>
                </c:pt>
                <c:pt idx="168">
                  <c:v>11.632068665832556</c:v>
                </c:pt>
                <c:pt idx="169">
                  <c:v>12.041817810524787</c:v>
                </c:pt>
                <c:pt idx="170">
                  <c:v>13.119038258656154</c:v>
                </c:pt>
                <c:pt idx="171">
                  <c:v>13.576559048284013</c:v>
                </c:pt>
                <c:pt idx="172">
                  <c:v>13.142468422959318</c:v>
                </c:pt>
                <c:pt idx="173">
                  <c:v>13.228714957342245</c:v>
                </c:pt>
                <c:pt idx="174">
                  <c:v>13.920681531463481</c:v>
                </c:pt>
                <c:pt idx="175">
                  <c:v>13.579869568094237</c:v>
                </c:pt>
                <c:pt idx="176">
                  <c:v>13.624869658296703</c:v>
                </c:pt>
                <c:pt idx="177">
                  <c:v>13.404029536887638</c:v>
                </c:pt>
                <c:pt idx="178">
                  <c:v>13.252866443564519</c:v>
                </c:pt>
                <c:pt idx="179">
                  <c:v>13.544572089370604</c:v>
                </c:pt>
                <c:pt idx="180">
                  <c:v>13.987736295443007</c:v>
                </c:pt>
                <c:pt idx="181">
                  <c:v>13.85722532011874</c:v>
                </c:pt>
                <c:pt idx="182">
                  <c:v>13.903508510904308</c:v>
                </c:pt>
                <c:pt idx="183">
                  <c:v>14.090407669996489</c:v>
                </c:pt>
                <c:pt idx="184">
                  <c:v>13.719074021849734</c:v>
                </c:pt>
                <c:pt idx="185">
                  <c:v>13.318527974341682</c:v>
                </c:pt>
                <c:pt idx="186">
                  <c:v>13.898184960448921</c:v>
                </c:pt>
                <c:pt idx="187">
                  <c:v>14.249662556026317</c:v>
                </c:pt>
                <c:pt idx="188">
                  <c:v>13.929860511299081</c:v>
                </c:pt>
                <c:pt idx="189">
                  <c:v>14.421692879426526</c:v>
                </c:pt>
                <c:pt idx="190">
                  <c:v>14.607494123138826</c:v>
                </c:pt>
                <c:pt idx="191">
                  <c:v>15.178891746586425</c:v>
                </c:pt>
                <c:pt idx="192">
                  <c:v>15.097405485632558</c:v>
                </c:pt>
                <c:pt idx="193">
                  <c:v>14.916537735380633</c:v>
                </c:pt>
                <c:pt idx="194">
                  <c:v>14.328964045627751</c:v>
                </c:pt>
                <c:pt idx="195">
                  <c:v>14.867623371134307</c:v>
                </c:pt>
                <c:pt idx="196">
                  <c:v>13.954934758916766</c:v>
                </c:pt>
                <c:pt idx="197">
                  <c:v>13.841245342605994</c:v>
                </c:pt>
                <c:pt idx="198">
                  <c:v>13.908420403350618</c:v>
                </c:pt>
                <c:pt idx="199">
                  <c:v>14.10213959206081</c:v>
                </c:pt>
                <c:pt idx="200">
                  <c:v>13.846342018246959</c:v>
                </c:pt>
                <c:pt idx="201">
                  <c:v>13.524468939707258</c:v>
                </c:pt>
                <c:pt idx="202">
                  <c:v>13.281810090707738</c:v>
                </c:pt>
                <c:pt idx="203">
                  <c:v>13.491948558168247</c:v>
                </c:pt>
              </c:numCache>
            </c:numRef>
          </c:val>
          <c:smooth val="0"/>
          <c:extLst>
            <c:ext xmlns:c16="http://schemas.microsoft.com/office/drawing/2014/chart" uri="{C3380CC4-5D6E-409C-BE32-E72D297353CC}">
              <c16:uniqueId val="{00000000-690B-4639-8BBF-C9D88F8C8566}"/>
            </c:ext>
          </c:extLst>
        </c:ser>
        <c:ser>
          <c:idx val="1"/>
          <c:order val="1"/>
          <c:tx>
            <c:strRef>
              <c:f>Sheet1!$C$1</c:f>
              <c:strCache>
                <c:ptCount val="1"/>
                <c:pt idx="0">
                  <c:v>Momentum</c:v>
                </c:pt>
              </c:strCache>
            </c:strRef>
          </c:tx>
          <c:spPr>
            <a:ln w="28575" cap="rnd">
              <a:solidFill>
                <a:srgbClr val="385E9D"/>
              </a:solidFill>
              <a:round/>
            </a:ln>
            <a:effectLst/>
          </c:spPr>
          <c:marker>
            <c:symbol val="none"/>
          </c:marker>
          <c:cat>
            <c:numRef>
              <c:f>Sheet1!$A$2:$A$205</c:f>
              <c:numCache>
                <c:formatCode>d\-mmm\-yy</c:formatCode>
                <c:ptCount val="204"/>
                <c:pt idx="0">
                  <c:v>37287</c:v>
                </c:pt>
                <c:pt idx="1">
                  <c:v>37315</c:v>
                </c:pt>
                <c:pt idx="2">
                  <c:v>37346</c:v>
                </c:pt>
                <c:pt idx="3">
                  <c:v>37376</c:v>
                </c:pt>
                <c:pt idx="4">
                  <c:v>37407</c:v>
                </c:pt>
                <c:pt idx="5">
                  <c:v>37437</c:v>
                </c:pt>
                <c:pt idx="6">
                  <c:v>37468</c:v>
                </c:pt>
                <c:pt idx="7">
                  <c:v>37499</c:v>
                </c:pt>
                <c:pt idx="8">
                  <c:v>37529</c:v>
                </c:pt>
                <c:pt idx="9">
                  <c:v>37560</c:v>
                </c:pt>
                <c:pt idx="10">
                  <c:v>37590</c:v>
                </c:pt>
                <c:pt idx="11">
                  <c:v>37621</c:v>
                </c:pt>
                <c:pt idx="12">
                  <c:v>37652</c:v>
                </c:pt>
                <c:pt idx="13">
                  <c:v>37680</c:v>
                </c:pt>
                <c:pt idx="14">
                  <c:v>37711</c:v>
                </c:pt>
                <c:pt idx="15">
                  <c:v>37741</c:v>
                </c:pt>
                <c:pt idx="16">
                  <c:v>37772</c:v>
                </c:pt>
                <c:pt idx="17">
                  <c:v>37802</c:v>
                </c:pt>
                <c:pt idx="18">
                  <c:v>37833</c:v>
                </c:pt>
                <c:pt idx="19">
                  <c:v>37864</c:v>
                </c:pt>
                <c:pt idx="20">
                  <c:v>37894</c:v>
                </c:pt>
                <c:pt idx="21">
                  <c:v>37925</c:v>
                </c:pt>
                <c:pt idx="22">
                  <c:v>37955</c:v>
                </c:pt>
                <c:pt idx="23">
                  <c:v>37986</c:v>
                </c:pt>
                <c:pt idx="24">
                  <c:v>38017</c:v>
                </c:pt>
                <c:pt idx="25">
                  <c:v>38046</c:v>
                </c:pt>
                <c:pt idx="26">
                  <c:v>38077</c:v>
                </c:pt>
                <c:pt idx="27">
                  <c:v>38107</c:v>
                </c:pt>
                <c:pt idx="28">
                  <c:v>38138</c:v>
                </c:pt>
                <c:pt idx="29">
                  <c:v>38168</c:v>
                </c:pt>
                <c:pt idx="30">
                  <c:v>38199</c:v>
                </c:pt>
                <c:pt idx="31">
                  <c:v>38230</c:v>
                </c:pt>
                <c:pt idx="32">
                  <c:v>38260</c:v>
                </c:pt>
                <c:pt idx="33">
                  <c:v>38291</c:v>
                </c:pt>
                <c:pt idx="34">
                  <c:v>38321</c:v>
                </c:pt>
                <c:pt idx="35">
                  <c:v>38352</c:v>
                </c:pt>
                <c:pt idx="36">
                  <c:v>38383</c:v>
                </c:pt>
                <c:pt idx="37">
                  <c:v>38411</c:v>
                </c:pt>
                <c:pt idx="38">
                  <c:v>38442</c:v>
                </c:pt>
                <c:pt idx="39">
                  <c:v>38472</c:v>
                </c:pt>
                <c:pt idx="40">
                  <c:v>38503</c:v>
                </c:pt>
                <c:pt idx="41">
                  <c:v>38533</c:v>
                </c:pt>
                <c:pt idx="42">
                  <c:v>38564</c:v>
                </c:pt>
                <c:pt idx="43">
                  <c:v>38595</c:v>
                </c:pt>
                <c:pt idx="44">
                  <c:v>38625</c:v>
                </c:pt>
                <c:pt idx="45">
                  <c:v>38656</c:v>
                </c:pt>
                <c:pt idx="46">
                  <c:v>38686</c:v>
                </c:pt>
                <c:pt idx="47">
                  <c:v>38717</c:v>
                </c:pt>
                <c:pt idx="48">
                  <c:v>38748</c:v>
                </c:pt>
                <c:pt idx="49">
                  <c:v>38776</c:v>
                </c:pt>
                <c:pt idx="50">
                  <c:v>38807</c:v>
                </c:pt>
                <c:pt idx="51">
                  <c:v>38837</c:v>
                </c:pt>
                <c:pt idx="52">
                  <c:v>38868</c:v>
                </c:pt>
                <c:pt idx="53">
                  <c:v>38898</c:v>
                </c:pt>
                <c:pt idx="54">
                  <c:v>38929</c:v>
                </c:pt>
                <c:pt idx="55">
                  <c:v>38960</c:v>
                </c:pt>
                <c:pt idx="56">
                  <c:v>38990</c:v>
                </c:pt>
                <c:pt idx="57">
                  <c:v>39021</c:v>
                </c:pt>
                <c:pt idx="58">
                  <c:v>39051</c:v>
                </c:pt>
                <c:pt idx="59">
                  <c:v>39082</c:v>
                </c:pt>
                <c:pt idx="60">
                  <c:v>39113</c:v>
                </c:pt>
                <c:pt idx="61">
                  <c:v>39141</c:v>
                </c:pt>
                <c:pt idx="62">
                  <c:v>39172</c:v>
                </c:pt>
                <c:pt idx="63">
                  <c:v>39202</c:v>
                </c:pt>
                <c:pt idx="64">
                  <c:v>39233</c:v>
                </c:pt>
                <c:pt idx="65">
                  <c:v>39263</c:v>
                </c:pt>
                <c:pt idx="66">
                  <c:v>39294</c:v>
                </c:pt>
                <c:pt idx="67">
                  <c:v>39325</c:v>
                </c:pt>
                <c:pt idx="68">
                  <c:v>39355</c:v>
                </c:pt>
                <c:pt idx="69">
                  <c:v>39386</c:v>
                </c:pt>
                <c:pt idx="70">
                  <c:v>39416</c:v>
                </c:pt>
                <c:pt idx="71">
                  <c:v>39447</c:v>
                </c:pt>
                <c:pt idx="72">
                  <c:v>39478</c:v>
                </c:pt>
                <c:pt idx="73">
                  <c:v>39507</c:v>
                </c:pt>
                <c:pt idx="74">
                  <c:v>39538</c:v>
                </c:pt>
                <c:pt idx="75">
                  <c:v>39568</c:v>
                </c:pt>
                <c:pt idx="76">
                  <c:v>39599</c:v>
                </c:pt>
                <c:pt idx="77">
                  <c:v>39629</c:v>
                </c:pt>
                <c:pt idx="78">
                  <c:v>39660</c:v>
                </c:pt>
                <c:pt idx="79">
                  <c:v>39691</c:v>
                </c:pt>
                <c:pt idx="80">
                  <c:v>39721</c:v>
                </c:pt>
                <c:pt idx="81">
                  <c:v>39752</c:v>
                </c:pt>
                <c:pt idx="82">
                  <c:v>39782</c:v>
                </c:pt>
                <c:pt idx="83">
                  <c:v>39813</c:v>
                </c:pt>
                <c:pt idx="84">
                  <c:v>39844</c:v>
                </c:pt>
                <c:pt idx="85">
                  <c:v>39872</c:v>
                </c:pt>
                <c:pt idx="86">
                  <c:v>39903</c:v>
                </c:pt>
                <c:pt idx="87">
                  <c:v>39933</c:v>
                </c:pt>
                <c:pt idx="88">
                  <c:v>39964</c:v>
                </c:pt>
                <c:pt idx="89">
                  <c:v>39994</c:v>
                </c:pt>
                <c:pt idx="90">
                  <c:v>40025</c:v>
                </c:pt>
                <c:pt idx="91">
                  <c:v>40056</c:v>
                </c:pt>
                <c:pt idx="92">
                  <c:v>40086</c:v>
                </c:pt>
                <c:pt idx="93">
                  <c:v>40117</c:v>
                </c:pt>
                <c:pt idx="94">
                  <c:v>40147</c:v>
                </c:pt>
                <c:pt idx="95">
                  <c:v>40178</c:v>
                </c:pt>
                <c:pt idx="96">
                  <c:v>40209</c:v>
                </c:pt>
                <c:pt idx="97">
                  <c:v>40237</c:v>
                </c:pt>
                <c:pt idx="98">
                  <c:v>40268</c:v>
                </c:pt>
                <c:pt idx="99">
                  <c:v>40298</c:v>
                </c:pt>
                <c:pt idx="100">
                  <c:v>40329</c:v>
                </c:pt>
                <c:pt idx="101">
                  <c:v>40359</c:v>
                </c:pt>
                <c:pt idx="102">
                  <c:v>40390</c:v>
                </c:pt>
                <c:pt idx="103">
                  <c:v>40421</c:v>
                </c:pt>
                <c:pt idx="104">
                  <c:v>40451</c:v>
                </c:pt>
                <c:pt idx="105">
                  <c:v>40482</c:v>
                </c:pt>
                <c:pt idx="106">
                  <c:v>40512</c:v>
                </c:pt>
                <c:pt idx="107">
                  <c:v>40543</c:v>
                </c:pt>
                <c:pt idx="108">
                  <c:v>40574</c:v>
                </c:pt>
                <c:pt idx="109">
                  <c:v>40602</c:v>
                </c:pt>
                <c:pt idx="110">
                  <c:v>40633</c:v>
                </c:pt>
                <c:pt idx="111">
                  <c:v>40663</c:v>
                </c:pt>
                <c:pt idx="112">
                  <c:v>40694</c:v>
                </c:pt>
                <c:pt idx="113">
                  <c:v>40724</c:v>
                </c:pt>
                <c:pt idx="114">
                  <c:v>40755</c:v>
                </c:pt>
                <c:pt idx="115">
                  <c:v>40786</c:v>
                </c:pt>
                <c:pt idx="116">
                  <c:v>40816</c:v>
                </c:pt>
                <c:pt idx="117">
                  <c:v>40847</c:v>
                </c:pt>
                <c:pt idx="118">
                  <c:v>40877</c:v>
                </c:pt>
                <c:pt idx="119">
                  <c:v>40908</c:v>
                </c:pt>
                <c:pt idx="120">
                  <c:v>40939</c:v>
                </c:pt>
                <c:pt idx="121">
                  <c:v>40968</c:v>
                </c:pt>
                <c:pt idx="122">
                  <c:v>40999</c:v>
                </c:pt>
                <c:pt idx="123">
                  <c:v>41029</c:v>
                </c:pt>
                <c:pt idx="124">
                  <c:v>41060</c:v>
                </c:pt>
                <c:pt idx="125">
                  <c:v>41090</c:v>
                </c:pt>
                <c:pt idx="126">
                  <c:v>41121</c:v>
                </c:pt>
                <c:pt idx="127">
                  <c:v>41152</c:v>
                </c:pt>
                <c:pt idx="128">
                  <c:v>41182</c:v>
                </c:pt>
                <c:pt idx="129">
                  <c:v>41213</c:v>
                </c:pt>
                <c:pt idx="130">
                  <c:v>41243</c:v>
                </c:pt>
                <c:pt idx="131">
                  <c:v>41274</c:v>
                </c:pt>
                <c:pt idx="132">
                  <c:v>41305</c:v>
                </c:pt>
                <c:pt idx="133">
                  <c:v>41333</c:v>
                </c:pt>
                <c:pt idx="134">
                  <c:v>41364</c:v>
                </c:pt>
                <c:pt idx="135">
                  <c:v>41394</c:v>
                </c:pt>
                <c:pt idx="136">
                  <c:v>41425</c:v>
                </c:pt>
                <c:pt idx="137">
                  <c:v>41455</c:v>
                </c:pt>
                <c:pt idx="138">
                  <c:v>41486</c:v>
                </c:pt>
                <c:pt idx="139">
                  <c:v>41517</c:v>
                </c:pt>
                <c:pt idx="140">
                  <c:v>41547</c:v>
                </c:pt>
                <c:pt idx="141">
                  <c:v>41578</c:v>
                </c:pt>
                <c:pt idx="142">
                  <c:v>41608</c:v>
                </c:pt>
                <c:pt idx="143">
                  <c:v>41639</c:v>
                </c:pt>
                <c:pt idx="144">
                  <c:v>41670</c:v>
                </c:pt>
                <c:pt idx="145">
                  <c:v>41698</c:v>
                </c:pt>
                <c:pt idx="146">
                  <c:v>41729</c:v>
                </c:pt>
                <c:pt idx="147">
                  <c:v>41759</c:v>
                </c:pt>
                <c:pt idx="148">
                  <c:v>41790</c:v>
                </c:pt>
                <c:pt idx="149">
                  <c:v>41820</c:v>
                </c:pt>
                <c:pt idx="150">
                  <c:v>41851</c:v>
                </c:pt>
                <c:pt idx="151">
                  <c:v>41882</c:v>
                </c:pt>
                <c:pt idx="152">
                  <c:v>41912</c:v>
                </c:pt>
                <c:pt idx="153">
                  <c:v>41943</c:v>
                </c:pt>
                <c:pt idx="154">
                  <c:v>41973</c:v>
                </c:pt>
                <c:pt idx="155">
                  <c:v>42004</c:v>
                </c:pt>
                <c:pt idx="156">
                  <c:v>42035</c:v>
                </c:pt>
                <c:pt idx="157">
                  <c:v>42063</c:v>
                </c:pt>
                <c:pt idx="158">
                  <c:v>42094</c:v>
                </c:pt>
                <c:pt idx="159">
                  <c:v>42124</c:v>
                </c:pt>
                <c:pt idx="160">
                  <c:v>42155</c:v>
                </c:pt>
                <c:pt idx="161">
                  <c:v>42185</c:v>
                </c:pt>
                <c:pt idx="162">
                  <c:v>42216</c:v>
                </c:pt>
                <c:pt idx="163">
                  <c:v>42247</c:v>
                </c:pt>
                <c:pt idx="164">
                  <c:v>42277</c:v>
                </c:pt>
                <c:pt idx="165">
                  <c:v>42308</c:v>
                </c:pt>
                <c:pt idx="166">
                  <c:v>42338</c:v>
                </c:pt>
                <c:pt idx="167">
                  <c:v>42369</c:v>
                </c:pt>
                <c:pt idx="168">
                  <c:v>42400</c:v>
                </c:pt>
                <c:pt idx="169">
                  <c:v>42429</c:v>
                </c:pt>
                <c:pt idx="170">
                  <c:v>42460</c:v>
                </c:pt>
                <c:pt idx="171">
                  <c:v>42490</c:v>
                </c:pt>
                <c:pt idx="172">
                  <c:v>42521</c:v>
                </c:pt>
                <c:pt idx="173">
                  <c:v>42551</c:v>
                </c:pt>
                <c:pt idx="174">
                  <c:v>42582</c:v>
                </c:pt>
                <c:pt idx="175">
                  <c:v>42613</c:v>
                </c:pt>
                <c:pt idx="176">
                  <c:v>42643</c:v>
                </c:pt>
                <c:pt idx="177">
                  <c:v>42674</c:v>
                </c:pt>
                <c:pt idx="178">
                  <c:v>42704</c:v>
                </c:pt>
                <c:pt idx="179">
                  <c:v>42735</c:v>
                </c:pt>
                <c:pt idx="180">
                  <c:v>42766</c:v>
                </c:pt>
                <c:pt idx="181">
                  <c:v>42794</c:v>
                </c:pt>
                <c:pt idx="182">
                  <c:v>42825</c:v>
                </c:pt>
                <c:pt idx="183">
                  <c:v>42855</c:v>
                </c:pt>
                <c:pt idx="184">
                  <c:v>42886</c:v>
                </c:pt>
                <c:pt idx="185">
                  <c:v>42916</c:v>
                </c:pt>
                <c:pt idx="186">
                  <c:v>42947</c:v>
                </c:pt>
                <c:pt idx="187">
                  <c:v>42978</c:v>
                </c:pt>
                <c:pt idx="188">
                  <c:v>43008</c:v>
                </c:pt>
                <c:pt idx="189">
                  <c:v>43039</c:v>
                </c:pt>
                <c:pt idx="190">
                  <c:v>43069</c:v>
                </c:pt>
                <c:pt idx="191">
                  <c:v>43100</c:v>
                </c:pt>
                <c:pt idx="192">
                  <c:v>43131</c:v>
                </c:pt>
                <c:pt idx="193">
                  <c:v>43159</c:v>
                </c:pt>
                <c:pt idx="194">
                  <c:v>43190</c:v>
                </c:pt>
                <c:pt idx="195">
                  <c:v>43220</c:v>
                </c:pt>
                <c:pt idx="196">
                  <c:v>43251</c:v>
                </c:pt>
                <c:pt idx="197">
                  <c:v>43281</c:v>
                </c:pt>
                <c:pt idx="198">
                  <c:v>43312</c:v>
                </c:pt>
                <c:pt idx="199">
                  <c:v>43343</c:v>
                </c:pt>
                <c:pt idx="200">
                  <c:v>43373</c:v>
                </c:pt>
                <c:pt idx="201">
                  <c:v>43404</c:v>
                </c:pt>
                <c:pt idx="202">
                  <c:v>43434</c:v>
                </c:pt>
                <c:pt idx="203">
                  <c:v>43465</c:v>
                </c:pt>
              </c:numCache>
            </c:numRef>
          </c:cat>
          <c:val>
            <c:numRef>
              <c:f>Sheet1!$C$2:$C$205</c:f>
              <c:numCache>
                <c:formatCode>General</c:formatCode>
                <c:ptCount val="204"/>
                <c:pt idx="0">
                  <c:v>1</c:v>
                </c:pt>
                <c:pt idx="1">
                  <c:v>1.0900861488408435</c:v>
                </c:pt>
                <c:pt idx="2">
                  <c:v>1.146365786358311</c:v>
                </c:pt>
                <c:pt idx="3">
                  <c:v>1.1608348222865239</c:v>
                </c:pt>
                <c:pt idx="4">
                  <c:v>1.2174854887362787</c:v>
                </c:pt>
                <c:pt idx="5">
                  <c:v>1.1849621419426415</c:v>
                </c:pt>
                <c:pt idx="6">
                  <c:v>1.1148336415723232</c:v>
                </c:pt>
                <c:pt idx="7">
                  <c:v>1.1685613131710038</c:v>
                </c:pt>
                <c:pt idx="8">
                  <c:v>1.2224829717665828</c:v>
                </c:pt>
                <c:pt idx="9">
                  <c:v>1.2628437825669299</c:v>
                </c:pt>
                <c:pt idx="10">
                  <c:v>1.3088213470891144</c:v>
                </c:pt>
                <c:pt idx="11">
                  <c:v>1.3558432462354346</c:v>
                </c:pt>
                <c:pt idx="12">
                  <c:v>1.3324474799156019</c:v>
                </c:pt>
                <c:pt idx="13">
                  <c:v>1.2677998820858849</c:v>
                </c:pt>
                <c:pt idx="14">
                  <c:v>1.1730003758271565</c:v>
                </c:pt>
                <c:pt idx="15">
                  <c:v>1.1912439538190909</c:v>
                </c:pt>
                <c:pt idx="16">
                  <c:v>1.2695756983499937</c:v>
                </c:pt>
                <c:pt idx="17">
                  <c:v>1.3286695397655846</c:v>
                </c:pt>
                <c:pt idx="18">
                  <c:v>1.4323361206147958</c:v>
                </c:pt>
                <c:pt idx="19">
                  <c:v>1.4987505061657678</c:v>
                </c:pt>
                <c:pt idx="20">
                  <c:v>1.5078077608916096</c:v>
                </c:pt>
                <c:pt idx="21">
                  <c:v>1.6739207236637028</c:v>
                </c:pt>
                <c:pt idx="22">
                  <c:v>1.7751762669472622</c:v>
                </c:pt>
                <c:pt idx="23">
                  <c:v>1.891669558582352</c:v>
                </c:pt>
                <c:pt idx="24">
                  <c:v>1.9219151225160098</c:v>
                </c:pt>
                <c:pt idx="25">
                  <c:v>1.9702251312144585</c:v>
                </c:pt>
                <c:pt idx="26">
                  <c:v>2.0476710075868243</c:v>
                </c:pt>
                <c:pt idx="27">
                  <c:v>2.0178375581850903</c:v>
                </c:pt>
                <c:pt idx="28">
                  <c:v>1.9712643459169981</c:v>
                </c:pt>
                <c:pt idx="29">
                  <c:v>2.0543240495149968</c:v>
                </c:pt>
                <c:pt idx="30">
                  <c:v>2.0800012833424395</c:v>
                </c:pt>
                <c:pt idx="31">
                  <c:v>2.1898565465812569</c:v>
                </c:pt>
                <c:pt idx="32">
                  <c:v>2.3756006193380803</c:v>
                </c:pt>
                <c:pt idx="33">
                  <c:v>2.6123072855987162</c:v>
                </c:pt>
                <c:pt idx="34">
                  <c:v>2.9564934390275774</c:v>
                </c:pt>
                <c:pt idx="35">
                  <c:v>3.116732501032311</c:v>
                </c:pt>
                <c:pt idx="36">
                  <c:v>3.0682505041708992</c:v>
                </c:pt>
                <c:pt idx="37">
                  <c:v>3.1572269930509109</c:v>
                </c:pt>
                <c:pt idx="38">
                  <c:v>3.0450432745438527</c:v>
                </c:pt>
                <c:pt idx="39">
                  <c:v>3.0128244976669545</c:v>
                </c:pt>
                <c:pt idx="40">
                  <c:v>3.2519060563497786</c:v>
                </c:pt>
                <c:pt idx="41">
                  <c:v>3.2633388635262053</c:v>
                </c:pt>
                <c:pt idx="42">
                  <c:v>3.5036084649007266</c:v>
                </c:pt>
                <c:pt idx="43">
                  <c:v>3.6689571166928872</c:v>
                </c:pt>
                <c:pt idx="44">
                  <c:v>3.9549910513439199</c:v>
                </c:pt>
                <c:pt idx="45">
                  <c:v>3.8748723588238962</c:v>
                </c:pt>
                <c:pt idx="46">
                  <c:v>4.0368074425375555</c:v>
                </c:pt>
                <c:pt idx="47">
                  <c:v>4.3094488294877697</c:v>
                </c:pt>
                <c:pt idx="48">
                  <c:v>4.8556691792211844</c:v>
                </c:pt>
                <c:pt idx="49">
                  <c:v>4.9316029472270628</c:v>
                </c:pt>
                <c:pt idx="50">
                  <c:v>5.259956478451441</c:v>
                </c:pt>
                <c:pt idx="51">
                  <c:v>5.3916024878570159</c:v>
                </c:pt>
                <c:pt idx="52">
                  <c:v>5.2196360878585342</c:v>
                </c:pt>
                <c:pt idx="53">
                  <c:v>5.2662942922356137</c:v>
                </c:pt>
                <c:pt idx="54">
                  <c:v>5.242061696680663</c:v>
                </c:pt>
                <c:pt idx="55">
                  <c:v>5.502538597853774</c:v>
                </c:pt>
                <c:pt idx="56">
                  <c:v>5.5113624280631361</c:v>
                </c:pt>
                <c:pt idx="57">
                  <c:v>5.8539531893909889</c:v>
                </c:pt>
                <c:pt idx="58">
                  <c:v>6.0908269138757554</c:v>
                </c:pt>
                <c:pt idx="59">
                  <c:v>6.4808366396426784</c:v>
                </c:pt>
                <c:pt idx="60">
                  <c:v>6.8597164537062216</c:v>
                </c:pt>
                <c:pt idx="61">
                  <c:v>7.012070537109734</c:v>
                </c:pt>
                <c:pt idx="62">
                  <c:v>7.5755667072738682</c:v>
                </c:pt>
                <c:pt idx="63">
                  <c:v>8.2007885703006256</c:v>
                </c:pt>
                <c:pt idx="64">
                  <c:v>8.6354490203636161</c:v>
                </c:pt>
                <c:pt idx="65">
                  <c:v>8.2565568971097321</c:v>
                </c:pt>
                <c:pt idx="66">
                  <c:v>8.3555469540604275</c:v>
                </c:pt>
                <c:pt idx="67">
                  <c:v>8.4407979724422795</c:v>
                </c:pt>
                <c:pt idx="68">
                  <c:v>8.7283343031868572</c:v>
                </c:pt>
                <c:pt idx="69">
                  <c:v>9.4628151638270452</c:v>
                </c:pt>
                <c:pt idx="70">
                  <c:v>8.9223812035840222</c:v>
                </c:pt>
                <c:pt idx="71">
                  <c:v>8.9388916349964607</c:v>
                </c:pt>
                <c:pt idx="72">
                  <c:v>7.9803193440471683</c:v>
                </c:pt>
                <c:pt idx="73">
                  <c:v>8.812627420732186</c:v>
                </c:pt>
                <c:pt idx="74">
                  <c:v>8.5012057505239795</c:v>
                </c:pt>
                <c:pt idx="75">
                  <c:v>8.7948896891562711</c:v>
                </c:pt>
                <c:pt idx="76">
                  <c:v>9.1286089018770689</c:v>
                </c:pt>
                <c:pt idx="77">
                  <c:v>8.5522769488857584</c:v>
                </c:pt>
                <c:pt idx="78">
                  <c:v>7.4711530893092819</c:v>
                </c:pt>
                <c:pt idx="79">
                  <c:v>7.5909079398445654</c:v>
                </c:pt>
                <c:pt idx="80">
                  <c:v>6.4331643187825351</c:v>
                </c:pt>
                <c:pt idx="81">
                  <c:v>5.8612482932833183</c:v>
                </c:pt>
                <c:pt idx="82">
                  <c:v>5.6837228745969011</c:v>
                </c:pt>
                <c:pt idx="83">
                  <c:v>5.9969313103926902</c:v>
                </c:pt>
                <c:pt idx="84">
                  <c:v>5.9836237720368866</c:v>
                </c:pt>
                <c:pt idx="85">
                  <c:v>5.6009980372331984</c:v>
                </c:pt>
                <c:pt idx="86">
                  <c:v>5.7079592001225894</c:v>
                </c:pt>
                <c:pt idx="87">
                  <c:v>5.6519588582489524</c:v>
                </c:pt>
                <c:pt idx="88">
                  <c:v>5.9721481665402001</c:v>
                </c:pt>
                <c:pt idx="89">
                  <c:v>6.039258918656448</c:v>
                </c:pt>
                <c:pt idx="90">
                  <c:v>6.72489702847815</c:v>
                </c:pt>
                <c:pt idx="91">
                  <c:v>6.9432878429293696</c:v>
                </c:pt>
                <c:pt idx="92">
                  <c:v>7.1037478581543922</c:v>
                </c:pt>
                <c:pt idx="93">
                  <c:v>7.5533925645644278</c:v>
                </c:pt>
                <c:pt idx="94">
                  <c:v>7.5434163137324202</c:v>
                </c:pt>
                <c:pt idx="95">
                  <c:v>7.8434691719713241</c:v>
                </c:pt>
                <c:pt idx="96">
                  <c:v>7.7562871069211763</c:v>
                </c:pt>
                <c:pt idx="97">
                  <c:v>7.9283801555464128</c:v>
                </c:pt>
                <c:pt idx="98">
                  <c:v>8.4235408820955602</c:v>
                </c:pt>
                <c:pt idx="99">
                  <c:v>8.4922147653770761</c:v>
                </c:pt>
                <c:pt idx="100">
                  <c:v>8.1097582812442202</c:v>
                </c:pt>
                <c:pt idx="101">
                  <c:v>7.739500654837105</c:v>
                </c:pt>
                <c:pt idx="102">
                  <c:v>8.4621887649535648</c:v>
                </c:pt>
                <c:pt idx="103">
                  <c:v>8.3810174668662309</c:v>
                </c:pt>
                <c:pt idx="104">
                  <c:v>9.0329330633658813</c:v>
                </c:pt>
                <c:pt idx="105">
                  <c:v>9.11291016943545</c:v>
                </c:pt>
                <c:pt idx="106">
                  <c:v>9.1011695647094548</c:v>
                </c:pt>
                <c:pt idx="107">
                  <c:v>9.4271574106780935</c:v>
                </c:pt>
                <c:pt idx="108">
                  <c:v>9.0770122670431093</c:v>
                </c:pt>
                <c:pt idx="109">
                  <c:v>9.3328889791602183</c:v>
                </c:pt>
                <c:pt idx="110">
                  <c:v>9.5043623952960541</c:v>
                </c:pt>
                <c:pt idx="111">
                  <c:v>9.7422366473656634</c:v>
                </c:pt>
                <c:pt idx="112">
                  <c:v>9.7464163348457973</c:v>
                </c:pt>
                <c:pt idx="113">
                  <c:v>9.6720840628353741</c:v>
                </c:pt>
                <c:pt idx="114">
                  <c:v>9.7980431913846928</c:v>
                </c:pt>
                <c:pt idx="115">
                  <c:v>9.864769965703637</c:v>
                </c:pt>
                <c:pt idx="116">
                  <c:v>9.5195137917288655</c:v>
                </c:pt>
                <c:pt idx="117">
                  <c:v>10.16348800599391</c:v>
                </c:pt>
                <c:pt idx="118">
                  <c:v>10.423354849849025</c:v>
                </c:pt>
                <c:pt idx="119">
                  <c:v>10.229030568268346</c:v>
                </c:pt>
                <c:pt idx="120">
                  <c:v>10.73155519681438</c:v>
                </c:pt>
                <c:pt idx="121">
                  <c:v>11.197828770335366</c:v>
                </c:pt>
                <c:pt idx="122">
                  <c:v>11.470286855462824</c:v>
                </c:pt>
                <c:pt idx="123">
                  <c:v>11.877407803309069</c:v>
                </c:pt>
                <c:pt idx="124">
                  <c:v>11.349855733099853</c:v>
                </c:pt>
                <c:pt idx="125">
                  <c:v>11.696674193346057</c:v>
                </c:pt>
                <c:pt idx="126">
                  <c:v>12.48892609447284</c:v>
                </c:pt>
                <c:pt idx="127">
                  <c:v>12.868256341421418</c:v>
                </c:pt>
                <c:pt idx="128">
                  <c:v>12.941622494381106</c:v>
                </c:pt>
                <c:pt idx="129">
                  <c:v>13.374539127966278</c:v>
                </c:pt>
                <c:pt idx="130">
                  <c:v>13.554603193644351</c:v>
                </c:pt>
                <c:pt idx="131">
                  <c:v>14.25581750776495</c:v>
                </c:pt>
                <c:pt idx="132">
                  <c:v>14.429205597328441</c:v>
                </c:pt>
                <c:pt idx="133">
                  <c:v>14.650629738030366</c:v>
                </c:pt>
                <c:pt idx="134">
                  <c:v>15.149475123655336</c:v>
                </c:pt>
                <c:pt idx="135">
                  <c:v>15.287510443651673</c:v>
                </c:pt>
                <c:pt idx="136">
                  <c:v>16.101101683238664</c:v>
                </c:pt>
                <c:pt idx="137">
                  <c:v>15.818127751811458</c:v>
                </c:pt>
                <c:pt idx="138">
                  <c:v>16.585405298945599</c:v>
                </c:pt>
                <c:pt idx="139">
                  <c:v>17.003465287413114</c:v>
                </c:pt>
                <c:pt idx="140">
                  <c:v>17.825789250631559</c:v>
                </c:pt>
                <c:pt idx="141">
                  <c:v>18.754403493395404</c:v>
                </c:pt>
                <c:pt idx="142">
                  <c:v>18.521987904130651</c:v>
                </c:pt>
                <c:pt idx="143">
                  <c:v>18.889814660997878</c:v>
                </c:pt>
                <c:pt idx="144">
                  <c:v>18.476455370398067</c:v>
                </c:pt>
                <c:pt idx="145">
                  <c:v>19.824724099872348</c:v>
                </c:pt>
                <c:pt idx="146">
                  <c:v>20.361883505810642</c:v>
                </c:pt>
                <c:pt idx="147">
                  <c:v>20.96066874137744</c:v>
                </c:pt>
                <c:pt idx="148">
                  <c:v>20.846718420974401</c:v>
                </c:pt>
                <c:pt idx="149">
                  <c:v>21.33974728912748</c:v>
                </c:pt>
                <c:pt idx="150">
                  <c:v>21.599772594309222</c:v>
                </c:pt>
                <c:pt idx="151">
                  <c:v>22.018247053177369</c:v>
                </c:pt>
                <c:pt idx="152">
                  <c:v>21.601760418709958</c:v>
                </c:pt>
                <c:pt idx="153">
                  <c:v>22.985316215103317</c:v>
                </c:pt>
                <c:pt idx="154">
                  <c:v>23.894588593380117</c:v>
                </c:pt>
                <c:pt idx="155">
                  <c:v>24.061854818278665</c:v>
                </c:pt>
                <c:pt idx="156">
                  <c:v>25.830168302784063</c:v>
                </c:pt>
                <c:pt idx="157">
                  <c:v>25.891809707889998</c:v>
                </c:pt>
                <c:pt idx="158">
                  <c:v>26.850568345775262</c:v>
                </c:pt>
                <c:pt idx="159">
                  <c:v>27.93319256862938</c:v>
                </c:pt>
                <c:pt idx="160">
                  <c:v>26.601900758881939</c:v>
                </c:pt>
                <c:pt idx="161">
                  <c:v>26.162596120194106</c:v>
                </c:pt>
                <c:pt idx="162">
                  <c:v>26.735429186363319</c:v>
                </c:pt>
                <c:pt idx="163">
                  <c:v>26.59653419727465</c:v>
                </c:pt>
                <c:pt idx="164">
                  <c:v>26.389934510528995</c:v>
                </c:pt>
                <c:pt idx="165">
                  <c:v>28.194071158633559</c:v>
                </c:pt>
                <c:pt idx="166">
                  <c:v>27.69597584203991</c:v>
                </c:pt>
                <c:pt idx="167">
                  <c:v>26.260511001891679</c:v>
                </c:pt>
                <c:pt idx="168">
                  <c:v>24.725541384067903</c:v>
                </c:pt>
                <c:pt idx="169">
                  <c:v>24.621683404423226</c:v>
                </c:pt>
                <c:pt idx="170">
                  <c:v>26.346468761016659</c:v>
                </c:pt>
                <c:pt idx="171">
                  <c:v>27.565387280458818</c:v>
                </c:pt>
                <c:pt idx="172">
                  <c:v>25.763969977600393</c:v>
                </c:pt>
                <c:pt idx="173">
                  <c:v>26.303789091354076</c:v>
                </c:pt>
                <c:pt idx="174">
                  <c:v>28.070538380669142</c:v>
                </c:pt>
                <c:pt idx="175">
                  <c:v>26.895163196692689</c:v>
                </c:pt>
                <c:pt idx="176">
                  <c:v>26.994764514463025</c:v>
                </c:pt>
                <c:pt idx="177">
                  <c:v>26.647191818392667</c:v>
                </c:pt>
                <c:pt idx="178">
                  <c:v>26.499556316430489</c:v>
                </c:pt>
                <c:pt idx="179">
                  <c:v>25.746210847331174</c:v>
                </c:pt>
                <c:pt idx="180">
                  <c:v>26.99086158270968</c:v>
                </c:pt>
                <c:pt idx="181">
                  <c:v>26.330891101654512</c:v>
                </c:pt>
                <c:pt idx="182">
                  <c:v>26.354822575736456</c:v>
                </c:pt>
                <c:pt idx="183">
                  <c:v>26.151107777887979</c:v>
                </c:pt>
                <c:pt idx="184">
                  <c:v>24.903452058590549</c:v>
                </c:pt>
                <c:pt idx="185">
                  <c:v>24.519349747872631</c:v>
                </c:pt>
                <c:pt idx="186">
                  <c:v>25.58144920493605</c:v>
                </c:pt>
                <c:pt idx="187">
                  <c:v>25.952570000215708</c:v>
                </c:pt>
                <c:pt idx="188">
                  <c:v>25.868974913163349</c:v>
                </c:pt>
                <c:pt idx="189">
                  <c:v>26.581919072792758</c:v>
                </c:pt>
                <c:pt idx="190">
                  <c:v>27.492552198048447</c:v>
                </c:pt>
                <c:pt idx="191">
                  <c:v>28.289866659249544</c:v>
                </c:pt>
                <c:pt idx="192">
                  <c:v>27.822485668027312</c:v>
                </c:pt>
                <c:pt idx="193">
                  <c:v>27.028532976275056</c:v>
                </c:pt>
                <c:pt idx="194">
                  <c:v>25.0042203133582</c:v>
                </c:pt>
                <c:pt idx="195">
                  <c:v>25.978284735104513</c:v>
                </c:pt>
                <c:pt idx="196">
                  <c:v>23.831606588830581</c:v>
                </c:pt>
                <c:pt idx="197">
                  <c:v>23.331587676819275</c:v>
                </c:pt>
                <c:pt idx="198">
                  <c:v>23.162455455385199</c:v>
                </c:pt>
                <c:pt idx="199">
                  <c:v>23.642300247686681</c:v>
                </c:pt>
                <c:pt idx="200">
                  <c:v>23.266104902165328</c:v>
                </c:pt>
                <c:pt idx="201">
                  <c:v>22.641168595319602</c:v>
                </c:pt>
                <c:pt idx="202">
                  <c:v>22.208718551971128</c:v>
                </c:pt>
                <c:pt idx="203">
                  <c:v>23.052787277726811</c:v>
                </c:pt>
              </c:numCache>
            </c:numRef>
          </c:val>
          <c:smooth val="0"/>
          <c:extLst>
            <c:ext xmlns:c16="http://schemas.microsoft.com/office/drawing/2014/chart" uri="{C3380CC4-5D6E-409C-BE32-E72D297353CC}">
              <c16:uniqueId val="{00000001-690B-4639-8BBF-C9D88F8C8566}"/>
            </c:ext>
          </c:extLst>
        </c:ser>
        <c:ser>
          <c:idx val="2"/>
          <c:order val="2"/>
          <c:tx>
            <c:strRef>
              <c:f>Sheet1!$D$1</c:f>
              <c:strCache>
                <c:ptCount val="1"/>
                <c:pt idx="0">
                  <c:v>Value</c:v>
                </c:pt>
              </c:strCache>
            </c:strRef>
          </c:tx>
          <c:spPr>
            <a:ln w="28575" cap="rnd">
              <a:solidFill>
                <a:srgbClr val="00B5E2"/>
              </a:solidFill>
              <a:round/>
            </a:ln>
            <a:effectLst/>
          </c:spPr>
          <c:marker>
            <c:symbol val="none"/>
          </c:marker>
          <c:cat>
            <c:numRef>
              <c:f>Sheet1!$A$2:$A$205</c:f>
              <c:numCache>
                <c:formatCode>d\-mmm\-yy</c:formatCode>
                <c:ptCount val="204"/>
                <c:pt idx="0">
                  <c:v>37287</c:v>
                </c:pt>
                <c:pt idx="1">
                  <c:v>37315</c:v>
                </c:pt>
                <c:pt idx="2">
                  <c:v>37346</c:v>
                </c:pt>
                <c:pt idx="3">
                  <c:v>37376</c:v>
                </c:pt>
                <c:pt idx="4">
                  <c:v>37407</c:v>
                </c:pt>
                <c:pt idx="5">
                  <c:v>37437</c:v>
                </c:pt>
                <c:pt idx="6">
                  <c:v>37468</c:v>
                </c:pt>
                <c:pt idx="7">
                  <c:v>37499</c:v>
                </c:pt>
                <c:pt idx="8">
                  <c:v>37529</c:v>
                </c:pt>
                <c:pt idx="9">
                  <c:v>37560</c:v>
                </c:pt>
                <c:pt idx="10">
                  <c:v>37590</c:v>
                </c:pt>
                <c:pt idx="11">
                  <c:v>37621</c:v>
                </c:pt>
                <c:pt idx="12">
                  <c:v>37652</c:v>
                </c:pt>
                <c:pt idx="13">
                  <c:v>37680</c:v>
                </c:pt>
                <c:pt idx="14">
                  <c:v>37711</c:v>
                </c:pt>
                <c:pt idx="15">
                  <c:v>37741</c:v>
                </c:pt>
                <c:pt idx="16">
                  <c:v>37772</c:v>
                </c:pt>
                <c:pt idx="17">
                  <c:v>37802</c:v>
                </c:pt>
                <c:pt idx="18">
                  <c:v>37833</c:v>
                </c:pt>
                <c:pt idx="19">
                  <c:v>37864</c:v>
                </c:pt>
                <c:pt idx="20">
                  <c:v>37894</c:v>
                </c:pt>
                <c:pt idx="21">
                  <c:v>37925</c:v>
                </c:pt>
                <c:pt idx="22">
                  <c:v>37955</c:v>
                </c:pt>
                <c:pt idx="23">
                  <c:v>37986</c:v>
                </c:pt>
                <c:pt idx="24">
                  <c:v>38017</c:v>
                </c:pt>
                <c:pt idx="25">
                  <c:v>38046</c:v>
                </c:pt>
                <c:pt idx="26">
                  <c:v>38077</c:v>
                </c:pt>
                <c:pt idx="27">
                  <c:v>38107</c:v>
                </c:pt>
                <c:pt idx="28">
                  <c:v>38138</c:v>
                </c:pt>
                <c:pt idx="29">
                  <c:v>38168</c:v>
                </c:pt>
                <c:pt idx="30">
                  <c:v>38199</c:v>
                </c:pt>
                <c:pt idx="31">
                  <c:v>38230</c:v>
                </c:pt>
                <c:pt idx="32">
                  <c:v>38260</c:v>
                </c:pt>
                <c:pt idx="33">
                  <c:v>38291</c:v>
                </c:pt>
                <c:pt idx="34">
                  <c:v>38321</c:v>
                </c:pt>
                <c:pt idx="35">
                  <c:v>38352</c:v>
                </c:pt>
                <c:pt idx="36">
                  <c:v>38383</c:v>
                </c:pt>
                <c:pt idx="37">
                  <c:v>38411</c:v>
                </c:pt>
                <c:pt idx="38">
                  <c:v>38442</c:v>
                </c:pt>
                <c:pt idx="39">
                  <c:v>38472</c:v>
                </c:pt>
                <c:pt idx="40">
                  <c:v>38503</c:v>
                </c:pt>
                <c:pt idx="41">
                  <c:v>38533</c:v>
                </c:pt>
                <c:pt idx="42">
                  <c:v>38564</c:v>
                </c:pt>
                <c:pt idx="43">
                  <c:v>38595</c:v>
                </c:pt>
                <c:pt idx="44">
                  <c:v>38625</c:v>
                </c:pt>
                <c:pt idx="45">
                  <c:v>38656</c:v>
                </c:pt>
                <c:pt idx="46">
                  <c:v>38686</c:v>
                </c:pt>
                <c:pt idx="47">
                  <c:v>38717</c:v>
                </c:pt>
                <c:pt idx="48">
                  <c:v>38748</c:v>
                </c:pt>
                <c:pt idx="49">
                  <c:v>38776</c:v>
                </c:pt>
                <c:pt idx="50">
                  <c:v>38807</c:v>
                </c:pt>
                <c:pt idx="51">
                  <c:v>38837</c:v>
                </c:pt>
                <c:pt idx="52">
                  <c:v>38868</c:v>
                </c:pt>
                <c:pt idx="53">
                  <c:v>38898</c:v>
                </c:pt>
                <c:pt idx="54">
                  <c:v>38929</c:v>
                </c:pt>
                <c:pt idx="55">
                  <c:v>38960</c:v>
                </c:pt>
                <c:pt idx="56">
                  <c:v>38990</c:v>
                </c:pt>
                <c:pt idx="57">
                  <c:v>39021</c:v>
                </c:pt>
                <c:pt idx="58">
                  <c:v>39051</c:v>
                </c:pt>
                <c:pt idx="59">
                  <c:v>39082</c:v>
                </c:pt>
                <c:pt idx="60">
                  <c:v>39113</c:v>
                </c:pt>
                <c:pt idx="61">
                  <c:v>39141</c:v>
                </c:pt>
                <c:pt idx="62">
                  <c:v>39172</c:v>
                </c:pt>
                <c:pt idx="63">
                  <c:v>39202</c:v>
                </c:pt>
                <c:pt idx="64">
                  <c:v>39233</c:v>
                </c:pt>
                <c:pt idx="65">
                  <c:v>39263</c:v>
                </c:pt>
                <c:pt idx="66">
                  <c:v>39294</c:v>
                </c:pt>
                <c:pt idx="67">
                  <c:v>39325</c:v>
                </c:pt>
                <c:pt idx="68">
                  <c:v>39355</c:v>
                </c:pt>
                <c:pt idx="69">
                  <c:v>39386</c:v>
                </c:pt>
                <c:pt idx="70">
                  <c:v>39416</c:v>
                </c:pt>
                <c:pt idx="71">
                  <c:v>39447</c:v>
                </c:pt>
                <c:pt idx="72">
                  <c:v>39478</c:v>
                </c:pt>
                <c:pt idx="73">
                  <c:v>39507</c:v>
                </c:pt>
                <c:pt idx="74">
                  <c:v>39538</c:v>
                </c:pt>
                <c:pt idx="75">
                  <c:v>39568</c:v>
                </c:pt>
                <c:pt idx="76">
                  <c:v>39599</c:v>
                </c:pt>
                <c:pt idx="77">
                  <c:v>39629</c:v>
                </c:pt>
                <c:pt idx="78">
                  <c:v>39660</c:v>
                </c:pt>
                <c:pt idx="79">
                  <c:v>39691</c:v>
                </c:pt>
                <c:pt idx="80">
                  <c:v>39721</c:v>
                </c:pt>
                <c:pt idx="81">
                  <c:v>39752</c:v>
                </c:pt>
                <c:pt idx="82">
                  <c:v>39782</c:v>
                </c:pt>
                <c:pt idx="83">
                  <c:v>39813</c:v>
                </c:pt>
                <c:pt idx="84">
                  <c:v>39844</c:v>
                </c:pt>
                <c:pt idx="85">
                  <c:v>39872</c:v>
                </c:pt>
                <c:pt idx="86">
                  <c:v>39903</c:v>
                </c:pt>
                <c:pt idx="87">
                  <c:v>39933</c:v>
                </c:pt>
                <c:pt idx="88">
                  <c:v>39964</c:v>
                </c:pt>
                <c:pt idx="89">
                  <c:v>39994</c:v>
                </c:pt>
                <c:pt idx="90">
                  <c:v>40025</c:v>
                </c:pt>
                <c:pt idx="91">
                  <c:v>40056</c:v>
                </c:pt>
                <c:pt idx="92">
                  <c:v>40086</c:v>
                </c:pt>
                <c:pt idx="93">
                  <c:v>40117</c:v>
                </c:pt>
                <c:pt idx="94">
                  <c:v>40147</c:v>
                </c:pt>
                <c:pt idx="95">
                  <c:v>40178</c:v>
                </c:pt>
                <c:pt idx="96">
                  <c:v>40209</c:v>
                </c:pt>
                <c:pt idx="97">
                  <c:v>40237</c:v>
                </c:pt>
                <c:pt idx="98">
                  <c:v>40268</c:v>
                </c:pt>
                <c:pt idx="99">
                  <c:v>40298</c:v>
                </c:pt>
                <c:pt idx="100">
                  <c:v>40329</c:v>
                </c:pt>
                <c:pt idx="101">
                  <c:v>40359</c:v>
                </c:pt>
                <c:pt idx="102">
                  <c:v>40390</c:v>
                </c:pt>
                <c:pt idx="103">
                  <c:v>40421</c:v>
                </c:pt>
                <c:pt idx="104">
                  <c:v>40451</c:v>
                </c:pt>
                <c:pt idx="105">
                  <c:v>40482</c:v>
                </c:pt>
                <c:pt idx="106">
                  <c:v>40512</c:v>
                </c:pt>
                <c:pt idx="107">
                  <c:v>40543</c:v>
                </c:pt>
                <c:pt idx="108">
                  <c:v>40574</c:v>
                </c:pt>
                <c:pt idx="109">
                  <c:v>40602</c:v>
                </c:pt>
                <c:pt idx="110">
                  <c:v>40633</c:v>
                </c:pt>
                <c:pt idx="111">
                  <c:v>40663</c:v>
                </c:pt>
                <c:pt idx="112">
                  <c:v>40694</c:v>
                </c:pt>
                <c:pt idx="113">
                  <c:v>40724</c:v>
                </c:pt>
                <c:pt idx="114">
                  <c:v>40755</c:v>
                </c:pt>
                <c:pt idx="115">
                  <c:v>40786</c:v>
                </c:pt>
                <c:pt idx="116">
                  <c:v>40816</c:v>
                </c:pt>
                <c:pt idx="117">
                  <c:v>40847</c:v>
                </c:pt>
                <c:pt idx="118">
                  <c:v>40877</c:v>
                </c:pt>
                <c:pt idx="119">
                  <c:v>40908</c:v>
                </c:pt>
                <c:pt idx="120">
                  <c:v>40939</c:v>
                </c:pt>
                <c:pt idx="121">
                  <c:v>40968</c:v>
                </c:pt>
                <c:pt idx="122">
                  <c:v>40999</c:v>
                </c:pt>
                <c:pt idx="123">
                  <c:v>41029</c:v>
                </c:pt>
                <c:pt idx="124">
                  <c:v>41060</c:v>
                </c:pt>
                <c:pt idx="125">
                  <c:v>41090</c:v>
                </c:pt>
                <c:pt idx="126">
                  <c:v>41121</c:v>
                </c:pt>
                <c:pt idx="127">
                  <c:v>41152</c:v>
                </c:pt>
                <c:pt idx="128">
                  <c:v>41182</c:v>
                </c:pt>
                <c:pt idx="129">
                  <c:v>41213</c:v>
                </c:pt>
                <c:pt idx="130">
                  <c:v>41243</c:v>
                </c:pt>
                <c:pt idx="131">
                  <c:v>41274</c:v>
                </c:pt>
                <c:pt idx="132">
                  <c:v>41305</c:v>
                </c:pt>
                <c:pt idx="133">
                  <c:v>41333</c:v>
                </c:pt>
                <c:pt idx="134">
                  <c:v>41364</c:v>
                </c:pt>
                <c:pt idx="135">
                  <c:v>41394</c:v>
                </c:pt>
                <c:pt idx="136">
                  <c:v>41425</c:v>
                </c:pt>
                <c:pt idx="137">
                  <c:v>41455</c:v>
                </c:pt>
                <c:pt idx="138">
                  <c:v>41486</c:v>
                </c:pt>
                <c:pt idx="139">
                  <c:v>41517</c:v>
                </c:pt>
                <c:pt idx="140">
                  <c:v>41547</c:v>
                </c:pt>
                <c:pt idx="141">
                  <c:v>41578</c:v>
                </c:pt>
                <c:pt idx="142">
                  <c:v>41608</c:v>
                </c:pt>
                <c:pt idx="143">
                  <c:v>41639</c:v>
                </c:pt>
                <c:pt idx="144">
                  <c:v>41670</c:v>
                </c:pt>
                <c:pt idx="145">
                  <c:v>41698</c:v>
                </c:pt>
                <c:pt idx="146">
                  <c:v>41729</c:v>
                </c:pt>
                <c:pt idx="147">
                  <c:v>41759</c:v>
                </c:pt>
                <c:pt idx="148">
                  <c:v>41790</c:v>
                </c:pt>
                <c:pt idx="149">
                  <c:v>41820</c:v>
                </c:pt>
                <c:pt idx="150">
                  <c:v>41851</c:v>
                </c:pt>
                <c:pt idx="151">
                  <c:v>41882</c:v>
                </c:pt>
                <c:pt idx="152">
                  <c:v>41912</c:v>
                </c:pt>
                <c:pt idx="153">
                  <c:v>41943</c:v>
                </c:pt>
                <c:pt idx="154">
                  <c:v>41973</c:v>
                </c:pt>
                <c:pt idx="155">
                  <c:v>42004</c:v>
                </c:pt>
                <c:pt idx="156">
                  <c:v>42035</c:v>
                </c:pt>
                <c:pt idx="157">
                  <c:v>42063</c:v>
                </c:pt>
                <c:pt idx="158">
                  <c:v>42094</c:v>
                </c:pt>
                <c:pt idx="159">
                  <c:v>42124</c:v>
                </c:pt>
                <c:pt idx="160">
                  <c:v>42155</c:v>
                </c:pt>
                <c:pt idx="161">
                  <c:v>42185</c:v>
                </c:pt>
                <c:pt idx="162">
                  <c:v>42216</c:v>
                </c:pt>
                <c:pt idx="163">
                  <c:v>42247</c:v>
                </c:pt>
                <c:pt idx="164">
                  <c:v>42277</c:v>
                </c:pt>
                <c:pt idx="165">
                  <c:v>42308</c:v>
                </c:pt>
                <c:pt idx="166">
                  <c:v>42338</c:v>
                </c:pt>
                <c:pt idx="167">
                  <c:v>42369</c:v>
                </c:pt>
                <c:pt idx="168">
                  <c:v>42400</c:v>
                </c:pt>
                <c:pt idx="169">
                  <c:v>42429</c:v>
                </c:pt>
                <c:pt idx="170">
                  <c:v>42460</c:v>
                </c:pt>
                <c:pt idx="171">
                  <c:v>42490</c:v>
                </c:pt>
                <c:pt idx="172">
                  <c:v>42521</c:v>
                </c:pt>
                <c:pt idx="173">
                  <c:v>42551</c:v>
                </c:pt>
                <c:pt idx="174">
                  <c:v>42582</c:v>
                </c:pt>
                <c:pt idx="175">
                  <c:v>42613</c:v>
                </c:pt>
                <c:pt idx="176">
                  <c:v>42643</c:v>
                </c:pt>
                <c:pt idx="177">
                  <c:v>42674</c:v>
                </c:pt>
                <c:pt idx="178">
                  <c:v>42704</c:v>
                </c:pt>
                <c:pt idx="179">
                  <c:v>42735</c:v>
                </c:pt>
                <c:pt idx="180">
                  <c:v>42766</c:v>
                </c:pt>
                <c:pt idx="181">
                  <c:v>42794</c:v>
                </c:pt>
                <c:pt idx="182">
                  <c:v>42825</c:v>
                </c:pt>
                <c:pt idx="183">
                  <c:v>42855</c:v>
                </c:pt>
                <c:pt idx="184">
                  <c:v>42886</c:v>
                </c:pt>
                <c:pt idx="185">
                  <c:v>42916</c:v>
                </c:pt>
                <c:pt idx="186">
                  <c:v>42947</c:v>
                </c:pt>
                <c:pt idx="187">
                  <c:v>42978</c:v>
                </c:pt>
                <c:pt idx="188">
                  <c:v>43008</c:v>
                </c:pt>
                <c:pt idx="189">
                  <c:v>43039</c:v>
                </c:pt>
                <c:pt idx="190">
                  <c:v>43069</c:v>
                </c:pt>
                <c:pt idx="191">
                  <c:v>43100</c:v>
                </c:pt>
                <c:pt idx="192">
                  <c:v>43131</c:v>
                </c:pt>
                <c:pt idx="193">
                  <c:v>43159</c:v>
                </c:pt>
                <c:pt idx="194">
                  <c:v>43190</c:v>
                </c:pt>
                <c:pt idx="195">
                  <c:v>43220</c:v>
                </c:pt>
                <c:pt idx="196">
                  <c:v>43251</c:v>
                </c:pt>
                <c:pt idx="197">
                  <c:v>43281</c:v>
                </c:pt>
                <c:pt idx="198">
                  <c:v>43312</c:v>
                </c:pt>
                <c:pt idx="199">
                  <c:v>43343</c:v>
                </c:pt>
                <c:pt idx="200">
                  <c:v>43373</c:v>
                </c:pt>
                <c:pt idx="201">
                  <c:v>43404</c:v>
                </c:pt>
                <c:pt idx="202">
                  <c:v>43434</c:v>
                </c:pt>
                <c:pt idx="203">
                  <c:v>43465</c:v>
                </c:pt>
              </c:numCache>
            </c:numRef>
          </c:cat>
          <c:val>
            <c:numRef>
              <c:f>Sheet1!$D$2:$D$205</c:f>
              <c:numCache>
                <c:formatCode>General</c:formatCode>
                <c:ptCount val="204"/>
                <c:pt idx="0">
                  <c:v>1</c:v>
                </c:pt>
                <c:pt idx="1">
                  <c:v>1.0131359227483723</c:v>
                </c:pt>
                <c:pt idx="2">
                  <c:v>1.0291156132903516</c:v>
                </c:pt>
                <c:pt idx="3">
                  <c:v>1.1571017112923661</c:v>
                </c:pt>
                <c:pt idx="4">
                  <c:v>1.2090905995695429</c:v>
                </c:pt>
                <c:pt idx="5">
                  <c:v>1.2029525668240526</c:v>
                </c:pt>
                <c:pt idx="6">
                  <c:v>1.1620533195369795</c:v>
                </c:pt>
                <c:pt idx="7">
                  <c:v>1.1721671166737611</c:v>
                </c:pt>
                <c:pt idx="8">
                  <c:v>1.1617886583202643</c:v>
                </c:pt>
                <c:pt idx="9">
                  <c:v>1.251114039384704</c:v>
                </c:pt>
                <c:pt idx="10">
                  <c:v>1.3597981673368706</c:v>
                </c:pt>
                <c:pt idx="11">
                  <c:v>1.3310517321874176</c:v>
                </c:pt>
                <c:pt idx="12">
                  <c:v>1.3054563067885536</c:v>
                </c:pt>
                <c:pt idx="13">
                  <c:v>1.2787868624276097</c:v>
                </c:pt>
                <c:pt idx="14">
                  <c:v>1.1912017735535469</c:v>
                </c:pt>
                <c:pt idx="15">
                  <c:v>1.1805190672591073</c:v>
                </c:pt>
                <c:pt idx="16">
                  <c:v>1.3380356559852724</c:v>
                </c:pt>
                <c:pt idx="17">
                  <c:v>1.2867666068853856</c:v>
                </c:pt>
                <c:pt idx="18">
                  <c:v>1.3975923355125843</c:v>
                </c:pt>
                <c:pt idx="19">
                  <c:v>1.449829427108851</c:v>
                </c:pt>
                <c:pt idx="20">
                  <c:v>1.4612890945943555</c:v>
                </c:pt>
                <c:pt idx="21">
                  <c:v>1.5791906372722178</c:v>
                </c:pt>
                <c:pt idx="22">
                  <c:v>1.628725744517451</c:v>
                </c:pt>
                <c:pt idx="23">
                  <c:v>1.7476722020534561</c:v>
                </c:pt>
                <c:pt idx="24">
                  <c:v>1.8194943945570619</c:v>
                </c:pt>
                <c:pt idx="25">
                  <c:v>1.8225635519714805</c:v>
                </c:pt>
                <c:pt idx="26">
                  <c:v>1.8628510799889708</c:v>
                </c:pt>
                <c:pt idx="27">
                  <c:v>1.8403708743570828</c:v>
                </c:pt>
                <c:pt idx="28">
                  <c:v>1.8057166186694131</c:v>
                </c:pt>
                <c:pt idx="29">
                  <c:v>1.7968179126793711</c:v>
                </c:pt>
                <c:pt idx="30">
                  <c:v>1.7961143074717134</c:v>
                </c:pt>
                <c:pt idx="31">
                  <c:v>1.9363016240210005</c:v>
                </c:pt>
                <c:pt idx="32">
                  <c:v>2.0262073524719226</c:v>
                </c:pt>
                <c:pt idx="33">
                  <c:v>2.1520948841666723</c:v>
                </c:pt>
                <c:pt idx="34">
                  <c:v>2.3310745274459177</c:v>
                </c:pt>
                <c:pt idx="35">
                  <c:v>2.393918929339093</c:v>
                </c:pt>
                <c:pt idx="36">
                  <c:v>2.3951558211374073</c:v>
                </c:pt>
                <c:pt idx="37">
                  <c:v>2.5015376462167933</c:v>
                </c:pt>
                <c:pt idx="38">
                  <c:v>2.4803324417858748</c:v>
                </c:pt>
                <c:pt idx="39">
                  <c:v>2.3919242050925185</c:v>
                </c:pt>
                <c:pt idx="40">
                  <c:v>2.5993805917555548</c:v>
                </c:pt>
                <c:pt idx="41">
                  <c:v>2.7090727960153407</c:v>
                </c:pt>
                <c:pt idx="42">
                  <c:v>2.9123303704811749</c:v>
                </c:pt>
                <c:pt idx="43">
                  <c:v>2.9494778760625966</c:v>
                </c:pt>
                <c:pt idx="44">
                  <c:v>3.2568914515970926</c:v>
                </c:pt>
                <c:pt idx="45">
                  <c:v>3.183308400006414</c:v>
                </c:pt>
                <c:pt idx="46">
                  <c:v>3.2946884462271031</c:v>
                </c:pt>
                <c:pt idx="47">
                  <c:v>3.5631979421349471</c:v>
                </c:pt>
                <c:pt idx="48">
                  <c:v>3.9434444220266247</c:v>
                </c:pt>
                <c:pt idx="49">
                  <c:v>4.0058393310136928</c:v>
                </c:pt>
                <c:pt idx="50">
                  <c:v>4.2763435557922547</c:v>
                </c:pt>
                <c:pt idx="51">
                  <c:v>4.3822760374128755</c:v>
                </c:pt>
                <c:pt idx="52">
                  <c:v>4.1856701173020552</c:v>
                </c:pt>
                <c:pt idx="53">
                  <c:v>4.1959395425651875</c:v>
                </c:pt>
                <c:pt idx="54">
                  <c:v>4.2801096923629744</c:v>
                </c:pt>
                <c:pt idx="55">
                  <c:v>4.5547264298986327</c:v>
                </c:pt>
                <c:pt idx="56">
                  <c:v>4.6607188919620137</c:v>
                </c:pt>
                <c:pt idx="57">
                  <c:v>4.9412147152174546</c:v>
                </c:pt>
                <c:pt idx="58">
                  <c:v>5.204843615602111</c:v>
                </c:pt>
                <c:pt idx="59">
                  <c:v>5.5465114352602063</c:v>
                </c:pt>
                <c:pt idx="60">
                  <c:v>5.7679239686783461</c:v>
                </c:pt>
                <c:pt idx="61">
                  <c:v>5.7795465368311616</c:v>
                </c:pt>
                <c:pt idx="62">
                  <c:v>6.0383533428644558</c:v>
                </c:pt>
                <c:pt idx="63">
                  <c:v>6.4420198197963732</c:v>
                </c:pt>
                <c:pt idx="64">
                  <c:v>6.5923407206774627</c:v>
                </c:pt>
                <c:pt idx="65">
                  <c:v>6.5225146921583246</c:v>
                </c:pt>
                <c:pt idx="66">
                  <c:v>6.5014213842208068</c:v>
                </c:pt>
                <c:pt idx="67">
                  <c:v>6.5923713263480703</c:v>
                </c:pt>
                <c:pt idx="68">
                  <c:v>6.6067002758732523</c:v>
                </c:pt>
                <c:pt idx="69">
                  <c:v>7.0047499738857413</c:v>
                </c:pt>
                <c:pt idx="70">
                  <c:v>6.6221016772622967</c:v>
                </c:pt>
                <c:pt idx="71">
                  <c:v>6.4694277798056792</c:v>
                </c:pt>
                <c:pt idx="72">
                  <c:v>5.6858903802424852</c:v>
                </c:pt>
                <c:pt idx="73">
                  <c:v>6.1791606403724266</c:v>
                </c:pt>
                <c:pt idx="74">
                  <c:v>5.9703187112017009</c:v>
                </c:pt>
                <c:pt idx="75">
                  <c:v>5.9437770145041835</c:v>
                </c:pt>
                <c:pt idx="76">
                  <c:v>5.7348610851831197</c:v>
                </c:pt>
                <c:pt idx="77">
                  <c:v>5.243934542164058</c:v>
                </c:pt>
                <c:pt idx="78">
                  <c:v>5.6089480418490689</c:v>
                </c:pt>
                <c:pt idx="79">
                  <c:v>5.9063689062216165</c:v>
                </c:pt>
                <c:pt idx="80">
                  <c:v>5.5524173849274074</c:v>
                </c:pt>
                <c:pt idx="81">
                  <c:v>4.9306659092960547</c:v>
                </c:pt>
                <c:pt idx="82">
                  <c:v>4.6921610060350654</c:v>
                </c:pt>
                <c:pt idx="83">
                  <c:v>4.9842598580460731</c:v>
                </c:pt>
                <c:pt idx="84">
                  <c:v>4.6436421878787915</c:v>
                </c:pt>
                <c:pt idx="85">
                  <c:v>4.1707747976498526</c:v>
                </c:pt>
                <c:pt idx="86">
                  <c:v>4.5773009446289006</c:v>
                </c:pt>
                <c:pt idx="87">
                  <c:v>4.9859540969511089</c:v>
                </c:pt>
                <c:pt idx="88">
                  <c:v>5.4792915293308955</c:v>
                </c:pt>
                <c:pt idx="89">
                  <c:v>5.4471805016973684</c:v>
                </c:pt>
                <c:pt idx="90">
                  <c:v>6.0959406556509581</c:v>
                </c:pt>
                <c:pt idx="91">
                  <c:v>6.450707395841599</c:v>
                </c:pt>
                <c:pt idx="92">
                  <c:v>6.5251065516336793</c:v>
                </c:pt>
                <c:pt idx="93">
                  <c:v>6.9099108522319277</c:v>
                </c:pt>
                <c:pt idx="94">
                  <c:v>6.713319258471488</c:v>
                </c:pt>
                <c:pt idx="95">
                  <c:v>6.9391662309962658</c:v>
                </c:pt>
                <c:pt idx="96">
                  <c:v>6.7998514626557904</c:v>
                </c:pt>
                <c:pt idx="97">
                  <c:v>6.886275579248232</c:v>
                </c:pt>
                <c:pt idx="98">
                  <c:v>7.4563659549260031</c:v>
                </c:pt>
                <c:pt idx="99">
                  <c:v>7.5139251860232772</c:v>
                </c:pt>
                <c:pt idx="100">
                  <c:v>7.2113864777463661</c:v>
                </c:pt>
                <c:pt idx="101">
                  <c:v>7.0442409370243659</c:v>
                </c:pt>
                <c:pt idx="102">
                  <c:v>7.6687998557005077</c:v>
                </c:pt>
                <c:pt idx="103">
                  <c:v>7.5855923790035034</c:v>
                </c:pt>
                <c:pt idx="104">
                  <c:v>8.1951893004083747</c:v>
                </c:pt>
                <c:pt idx="105">
                  <c:v>8.331450722237129</c:v>
                </c:pt>
                <c:pt idx="106">
                  <c:v>8.2459079406227556</c:v>
                </c:pt>
                <c:pt idx="107">
                  <c:v>8.689647591120778</c:v>
                </c:pt>
                <c:pt idx="108">
                  <c:v>8.5653658078768018</c:v>
                </c:pt>
                <c:pt idx="109">
                  <c:v>8.764366864751624</c:v>
                </c:pt>
                <c:pt idx="110">
                  <c:v>8.9027363401859869</c:v>
                </c:pt>
                <c:pt idx="111">
                  <c:v>9.1333753891785054</c:v>
                </c:pt>
                <c:pt idx="112">
                  <c:v>9.2326333091665962</c:v>
                </c:pt>
                <c:pt idx="113">
                  <c:v>9.1574368308257341</c:v>
                </c:pt>
                <c:pt idx="114">
                  <c:v>9.0855599866418402</c:v>
                </c:pt>
                <c:pt idx="115">
                  <c:v>9.0664749043346013</c:v>
                </c:pt>
                <c:pt idx="116">
                  <c:v>8.8203599278413574</c:v>
                </c:pt>
                <c:pt idx="117">
                  <c:v>9.345650941185669</c:v>
                </c:pt>
                <c:pt idx="118">
                  <c:v>9.3103321390133029</c:v>
                </c:pt>
                <c:pt idx="119">
                  <c:v>9.2902672010176683</c:v>
                </c:pt>
                <c:pt idx="120">
                  <c:v>9.8774123092896993</c:v>
                </c:pt>
                <c:pt idx="121">
                  <c:v>10.137187692460145</c:v>
                </c:pt>
                <c:pt idx="122">
                  <c:v>10.246887086632906</c:v>
                </c:pt>
                <c:pt idx="123">
                  <c:v>10.441561078268759</c:v>
                </c:pt>
                <c:pt idx="124">
                  <c:v>10.277756084500345</c:v>
                </c:pt>
                <c:pt idx="125">
                  <c:v>10.393154608815008</c:v>
                </c:pt>
                <c:pt idx="126">
                  <c:v>10.529194255433596</c:v>
                </c:pt>
                <c:pt idx="127">
                  <c:v>10.548706053917506</c:v>
                </c:pt>
                <c:pt idx="128">
                  <c:v>10.863530196195651</c:v>
                </c:pt>
                <c:pt idx="129">
                  <c:v>11.07026818098233</c:v>
                </c:pt>
                <c:pt idx="130">
                  <c:v>11.088421917381027</c:v>
                </c:pt>
                <c:pt idx="131">
                  <c:v>11.395855573103235</c:v>
                </c:pt>
                <c:pt idx="132">
                  <c:v>11.785221272355196</c:v>
                </c:pt>
                <c:pt idx="133">
                  <c:v>11.709211434369069</c:v>
                </c:pt>
                <c:pt idx="134">
                  <c:v>12.060746160317702</c:v>
                </c:pt>
                <c:pt idx="135">
                  <c:v>11.429859407987751</c:v>
                </c:pt>
                <c:pt idx="136">
                  <c:v>11.712477005042192</c:v>
                </c:pt>
                <c:pt idx="137">
                  <c:v>11.455093675691211</c:v>
                </c:pt>
                <c:pt idx="138">
                  <c:v>11.818570771916113</c:v>
                </c:pt>
                <c:pt idx="139">
                  <c:v>12.19439864623323</c:v>
                </c:pt>
                <c:pt idx="140">
                  <c:v>12.87701326991621</c:v>
                </c:pt>
                <c:pt idx="141">
                  <c:v>13.607173952428084</c:v>
                </c:pt>
                <c:pt idx="142">
                  <c:v>13.349191678970636</c:v>
                </c:pt>
                <c:pt idx="143">
                  <c:v>13.434577411442778</c:v>
                </c:pt>
                <c:pt idx="144">
                  <c:v>13.311987319109868</c:v>
                </c:pt>
                <c:pt idx="145">
                  <c:v>14.012698352572249</c:v>
                </c:pt>
                <c:pt idx="146">
                  <c:v>14.727940740384154</c:v>
                </c:pt>
                <c:pt idx="147">
                  <c:v>15.612444934039974</c:v>
                </c:pt>
                <c:pt idx="148">
                  <c:v>15.257421714384046</c:v>
                </c:pt>
                <c:pt idx="149">
                  <c:v>15.874998649214767</c:v>
                </c:pt>
                <c:pt idx="150">
                  <c:v>16.14023753152134</c:v>
                </c:pt>
                <c:pt idx="151">
                  <c:v>15.81444259570393</c:v>
                </c:pt>
                <c:pt idx="152">
                  <c:v>15.183094911587872</c:v>
                </c:pt>
                <c:pt idx="153">
                  <c:v>15.041150575541192</c:v>
                </c:pt>
                <c:pt idx="154">
                  <c:v>15.05594576459122</c:v>
                </c:pt>
                <c:pt idx="155">
                  <c:v>15.16765655070404</c:v>
                </c:pt>
                <c:pt idx="156">
                  <c:v>16.201481048478552</c:v>
                </c:pt>
                <c:pt idx="157">
                  <c:v>16.546839652552947</c:v>
                </c:pt>
                <c:pt idx="158">
                  <c:v>15.822843988375487</c:v>
                </c:pt>
                <c:pt idx="159">
                  <c:v>16.824217513381349</c:v>
                </c:pt>
                <c:pt idx="160">
                  <c:v>16.128240154332811</c:v>
                </c:pt>
                <c:pt idx="161">
                  <c:v>15.844543756227813</c:v>
                </c:pt>
                <c:pt idx="162">
                  <c:v>15.481480195004096</c:v>
                </c:pt>
                <c:pt idx="163">
                  <c:v>15.35466943457241</c:v>
                </c:pt>
                <c:pt idx="164">
                  <c:v>15.048413324394783</c:v>
                </c:pt>
                <c:pt idx="165">
                  <c:v>16.397790411121019</c:v>
                </c:pt>
                <c:pt idx="166">
                  <c:v>14.984559410228222</c:v>
                </c:pt>
                <c:pt idx="167">
                  <c:v>14.539439809710743</c:v>
                </c:pt>
                <c:pt idx="168">
                  <c:v>14.531260479981677</c:v>
                </c:pt>
                <c:pt idx="169">
                  <c:v>15.447090943878335</c:v>
                </c:pt>
                <c:pt idx="170">
                  <c:v>16.807095182511876</c:v>
                </c:pt>
                <c:pt idx="171">
                  <c:v>17.67690774875803</c:v>
                </c:pt>
                <c:pt idx="172">
                  <c:v>17.005497800532385</c:v>
                </c:pt>
                <c:pt idx="173">
                  <c:v>16.738177329357377</c:v>
                </c:pt>
                <c:pt idx="174">
                  <c:v>17.65793846170024</c:v>
                </c:pt>
                <c:pt idx="175">
                  <c:v>17.603710970941101</c:v>
                </c:pt>
                <c:pt idx="176">
                  <c:v>18.290894779840141</c:v>
                </c:pt>
                <c:pt idx="177">
                  <c:v>18.511522607721634</c:v>
                </c:pt>
                <c:pt idx="178">
                  <c:v>19.119284807139692</c:v>
                </c:pt>
                <c:pt idx="179">
                  <c:v>19.479115184134415</c:v>
                </c:pt>
                <c:pt idx="180">
                  <c:v>20.588218568888703</c:v>
                </c:pt>
                <c:pt idx="181">
                  <c:v>19.864016866784457</c:v>
                </c:pt>
                <c:pt idx="182">
                  <c:v>20.392437658539883</c:v>
                </c:pt>
                <c:pt idx="183">
                  <c:v>20.26176130123222</c:v>
                </c:pt>
                <c:pt idx="184">
                  <c:v>19.764137375605809</c:v>
                </c:pt>
                <c:pt idx="185">
                  <c:v>19.037377800654518</c:v>
                </c:pt>
                <c:pt idx="186">
                  <c:v>20.417723962774037</c:v>
                </c:pt>
                <c:pt idx="187">
                  <c:v>21.442216683435298</c:v>
                </c:pt>
                <c:pt idx="188">
                  <c:v>21.362769124559197</c:v>
                </c:pt>
                <c:pt idx="189">
                  <c:v>22.296656873719037</c:v>
                </c:pt>
                <c:pt idx="190">
                  <c:v>22.563028800042328</c:v>
                </c:pt>
                <c:pt idx="191">
                  <c:v>23.70457240639054</c:v>
                </c:pt>
                <c:pt idx="192">
                  <c:v>23.528683203305462</c:v>
                </c:pt>
                <c:pt idx="193">
                  <c:v>23.82266385148241</c:v>
                </c:pt>
                <c:pt idx="194">
                  <c:v>22.63072751128232</c:v>
                </c:pt>
                <c:pt idx="195">
                  <c:v>23.559104203169451</c:v>
                </c:pt>
                <c:pt idx="196">
                  <c:v>22.718497092661902</c:v>
                </c:pt>
                <c:pt idx="197">
                  <c:v>23.080328119364008</c:v>
                </c:pt>
                <c:pt idx="198">
                  <c:v>22.939948164068841</c:v>
                </c:pt>
                <c:pt idx="199">
                  <c:v>22.860692012462245</c:v>
                </c:pt>
                <c:pt idx="200">
                  <c:v>23.423268993157539</c:v>
                </c:pt>
                <c:pt idx="201">
                  <c:v>22.8199837514933</c:v>
                </c:pt>
                <c:pt idx="202">
                  <c:v>22.009610321198238</c:v>
                </c:pt>
                <c:pt idx="203">
                  <c:v>22.388270272085517</c:v>
                </c:pt>
              </c:numCache>
            </c:numRef>
          </c:val>
          <c:smooth val="0"/>
          <c:extLst>
            <c:ext xmlns:c16="http://schemas.microsoft.com/office/drawing/2014/chart" uri="{C3380CC4-5D6E-409C-BE32-E72D297353CC}">
              <c16:uniqueId val="{00000002-690B-4639-8BBF-C9D88F8C8566}"/>
            </c:ext>
          </c:extLst>
        </c:ser>
        <c:ser>
          <c:idx val="3"/>
          <c:order val="3"/>
          <c:tx>
            <c:strRef>
              <c:f>Sheet1!$E$1</c:f>
              <c:strCache>
                <c:ptCount val="1"/>
                <c:pt idx="0">
                  <c:v>Quality</c:v>
                </c:pt>
              </c:strCache>
            </c:strRef>
          </c:tx>
          <c:spPr>
            <a:ln w="28575" cap="rnd">
              <a:solidFill>
                <a:srgbClr val="9778D3"/>
              </a:solidFill>
              <a:round/>
            </a:ln>
            <a:effectLst/>
          </c:spPr>
          <c:marker>
            <c:symbol val="none"/>
          </c:marker>
          <c:cat>
            <c:numRef>
              <c:f>Sheet1!$A$2:$A$205</c:f>
              <c:numCache>
                <c:formatCode>d\-mmm\-yy</c:formatCode>
                <c:ptCount val="204"/>
                <c:pt idx="0">
                  <c:v>37287</c:v>
                </c:pt>
                <c:pt idx="1">
                  <c:v>37315</c:v>
                </c:pt>
                <c:pt idx="2">
                  <c:v>37346</c:v>
                </c:pt>
                <c:pt idx="3">
                  <c:v>37376</c:v>
                </c:pt>
                <c:pt idx="4">
                  <c:v>37407</c:v>
                </c:pt>
                <c:pt idx="5">
                  <c:v>37437</c:v>
                </c:pt>
                <c:pt idx="6">
                  <c:v>37468</c:v>
                </c:pt>
                <c:pt idx="7">
                  <c:v>37499</c:v>
                </c:pt>
                <c:pt idx="8">
                  <c:v>37529</c:v>
                </c:pt>
                <c:pt idx="9">
                  <c:v>37560</c:v>
                </c:pt>
                <c:pt idx="10">
                  <c:v>37590</c:v>
                </c:pt>
                <c:pt idx="11">
                  <c:v>37621</c:v>
                </c:pt>
                <c:pt idx="12">
                  <c:v>37652</c:v>
                </c:pt>
                <c:pt idx="13">
                  <c:v>37680</c:v>
                </c:pt>
                <c:pt idx="14">
                  <c:v>37711</c:v>
                </c:pt>
                <c:pt idx="15">
                  <c:v>37741</c:v>
                </c:pt>
                <c:pt idx="16">
                  <c:v>37772</c:v>
                </c:pt>
                <c:pt idx="17">
                  <c:v>37802</c:v>
                </c:pt>
                <c:pt idx="18">
                  <c:v>37833</c:v>
                </c:pt>
                <c:pt idx="19">
                  <c:v>37864</c:v>
                </c:pt>
                <c:pt idx="20">
                  <c:v>37894</c:v>
                </c:pt>
                <c:pt idx="21">
                  <c:v>37925</c:v>
                </c:pt>
                <c:pt idx="22">
                  <c:v>37955</c:v>
                </c:pt>
                <c:pt idx="23">
                  <c:v>37986</c:v>
                </c:pt>
                <c:pt idx="24">
                  <c:v>38017</c:v>
                </c:pt>
                <c:pt idx="25">
                  <c:v>38046</c:v>
                </c:pt>
                <c:pt idx="26">
                  <c:v>38077</c:v>
                </c:pt>
                <c:pt idx="27">
                  <c:v>38107</c:v>
                </c:pt>
                <c:pt idx="28">
                  <c:v>38138</c:v>
                </c:pt>
                <c:pt idx="29">
                  <c:v>38168</c:v>
                </c:pt>
                <c:pt idx="30">
                  <c:v>38199</c:v>
                </c:pt>
                <c:pt idx="31">
                  <c:v>38230</c:v>
                </c:pt>
                <c:pt idx="32">
                  <c:v>38260</c:v>
                </c:pt>
                <c:pt idx="33">
                  <c:v>38291</c:v>
                </c:pt>
                <c:pt idx="34">
                  <c:v>38321</c:v>
                </c:pt>
                <c:pt idx="35">
                  <c:v>38352</c:v>
                </c:pt>
                <c:pt idx="36">
                  <c:v>38383</c:v>
                </c:pt>
                <c:pt idx="37">
                  <c:v>38411</c:v>
                </c:pt>
                <c:pt idx="38">
                  <c:v>38442</c:v>
                </c:pt>
                <c:pt idx="39">
                  <c:v>38472</c:v>
                </c:pt>
                <c:pt idx="40">
                  <c:v>38503</c:v>
                </c:pt>
                <c:pt idx="41">
                  <c:v>38533</c:v>
                </c:pt>
                <c:pt idx="42">
                  <c:v>38564</c:v>
                </c:pt>
                <c:pt idx="43">
                  <c:v>38595</c:v>
                </c:pt>
                <c:pt idx="44">
                  <c:v>38625</c:v>
                </c:pt>
                <c:pt idx="45">
                  <c:v>38656</c:v>
                </c:pt>
                <c:pt idx="46">
                  <c:v>38686</c:v>
                </c:pt>
                <c:pt idx="47">
                  <c:v>38717</c:v>
                </c:pt>
                <c:pt idx="48">
                  <c:v>38748</c:v>
                </c:pt>
                <c:pt idx="49">
                  <c:v>38776</c:v>
                </c:pt>
                <c:pt idx="50">
                  <c:v>38807</c:v>
                </c:pt>
                <c:pt idx="51">
                  <c:v>38837</c:v>
                </c:pt>
                <c:pt idx="52">
                  <c:v>38868</c:v>
                </c:pt>
                <c:pt idx="53">
                  <c:v>38898</c:v>
                </c:pt>
                <c:pt idx="54">
                  <c:v>38929</c:v>
                </c:pt>
                <c:pt idx="55">
                  <c:v>38960</c:v>
                </c:pt>
                <c:pt idx="56">
                  <c:v>38990</c:v>
                </c:pt>
                <c:pt idx="57">
                  <c:v>39021</c:v>
                </c:pt>
                <c:pt idx="58">
                  <c:v>39051</c:v>
                </c:pt>
                <c:pt idx="59">
                  <c:v>39082</c:v>
                </c:pt>
                <c:pt idx="60">
                  <c:v>39113</c:v>
                </c:pt>
                <c:pt idx="61">
                  <c:v>39141</c:v>
                </c:pt>
                <c:pt idx="62">
                  <c:v>39172</c:v>
                </c:pt>
                <c:pt idx="63">
                  <c:v>39202</c:v>
                </c:pt>
                <c:pt idx="64">
                  <c:v>39233</c:v>
                </c:pt>
                <c:pt idx="65">
                  <c:v>39263</c:v>
                </c:pt>
                <c:pt idx="66">
                  <c:v>39294</c:v>
                </c:pt>
                <c:pt idx="67">
                  <c:v>39325</c:v>
                </c:pt>
                <c:pt idx="68">
                  <c:v>39355</c:v>
                </c:pt>
                <c:pt idx="69">
                  <c:v>39386</c:v>
                </c:pt>
                <c:pt idx="70">
                  <c:v>39416</c:v>
                </c:pt>
                <c:pt idx="71">
                  <c:v>39447</c:v>
                </c:pt>
                <c:pt idx="72">
                  <c:v>39478</c:v>
                </c:pt>
                <c:pt idx="73">
                  <c:v>39507</c:v>
                </c:pt>
                <c:pt idx="74">
                  <c:v>39538</c:v>
                </c:pt>
                <c:pt idx="75">
                  <c:v>39568</c:v>
                </c:pt>
                <c:pt idx="76">
                  <c:v>39599</c:v>
                </c:pt>
                <c:pt idx="77">
                  <c:v>39629</c:v>
                </c:pt>
                <c:pt idx="78">
                  <c:v>39660</c:v>
                </c:pt>
                <c:pt idx="79">
                  <c:v>39691</c:v>
                </c:pt>
                <c:pt idx="80">
                  <c:v>39721</c:v>
                </c:pt>
                <c:pt idx="81">
                  <c:v>39752</c:v>
                </c:pt>
                <c:pt idx="82">
                  <c:v>39782</c:v>
                </c:pt>
                <c:pt idx="83">
                  <c:v>39813</c:v>
                </c:pt>
                <c:pt idx="84">
                  <c:v>39844</c:v>
                </c:pt>
                <c:pt idx="85">
                  <c:v>39872</c:v>
                </c:pt>
                <c:pt idx="86">
                  <c:v>39903</c:v>
                </c:pt>
                <c:pt idx="87">
                  <c:v>39933</c:v>
                </c:pt>
                <c:pt idx="88">
                  <c:v>39964</c:v>
                </c:pt>
                <c:pt idx="89">
                  <c:v>39994</c:v>
                </c:pt>
                <c:pt idx="90">
                  <c:v>40025</c:v>
                </c:pt>
                <c:pt idx="91">
                  <c:v>40056</c:v>
                </c:pt>
                <c:pt idx="92">
                  <c:v>40086</c:v>
                </c:pt>
                <c:pt idx="93">
                  <c:v>40117</c:v>
                </c:pt>
                <c:pt idx="94">
                  <c:v>40147</c:v>
                </c:pt>
                <c:pt idx="95">
                  <c:v>40178</c:v>
                </c:pt>
                <c:pt idx="96">
                  <c:v>40209</c:v>
                </c:pt>
                <c:pt idx="97">
                  <c:v>40237</c:v>
                </c:pt>
                <c:pt idx="98">
                  <c:v>40268</c:v>
                </c:pt>
                <c:pt idx="99">
                  <c:v>40298</c:v>
                </c:pt>
                <c:pt idx="100">
                  <c:v>40329</c:v>
                </c:pt>
                <c:pt idx="101">
                  <c:v>40359</c:v>
                </c:pt>
                <c:pt idx="102">
                  <c:v>40390</c:v>
                </c:pt>
                <c:pt idx="103">
                  <c:v>40421</c:v>
                </c:pt>
                <c:pt idx="104">
                  <c:v>40451</c:v>
                </c:pt>
                <c:pt idx="105">
                  <c:v>40482</c:v>
                </c:pt>
                <c:pt idx="106">
                  <c:v>40512</c:v>
                </c:pt>
                <c:pt idx="107">
                  <c:v>40543</c:v>
                </c:pt>
                <c:pt idx="108">
                  <c:v>40574</c:v>
                </c:pt>
                <c:pt idx="109">
                  <c:v>40602</c:v>
                </c:pt>
                <c:pt idx="110">
                  <c:v>40633</c:v>
                </c:pt>
                <c:pt idx="111">
                  <c:v>40663</c:v>
                </c:pt>
                <c:pt idx="112">
                  <c:v>40694</c:v>
                </c:pt>
                <c:pt idx="113">
                  <c:v>40724</c:v>
                </c:pt>
                <c:pt idx="114">
                  <c:v>40755</c:v>
                </c:pt>
                <c:pt idx="115">
                  <c:v>40786</c:v>
                </c:pt>
                <c:pt idx="116">
                  <c:v>40816</c:v>
                </c:pt>
                <c:pt idx="117">
                  <c:v>40847</c:v>
                </c:pt>
                <c:pt idx="118">
                  <c:v>40877</c:v>
                </c:pt>
                <c:pt idx="119">
                  <c:v>40908</c:v>
                </c:pt>
                <c:pt idx="120">
                  <c:v>40939</c:v>
                </c:pt>
                <c:pt idx="121">
                  <c:v>40968</c:v>
                </c:pt>
                <c:pt idx="122">
                  <c:v>40999</c:v>
                </c:pt>
                <c:pt idx="123">
                  <c:v>41029</c:v>
                </c:pt>
                <c:pt idx="124">
                  <c:v>41060</c:v>
                </c:pt>
                <c:pt idx="125">
                  <c:v>41090</c:v>
                </c:pt>
                <c:pt idx="126">
                  <c:v>41121</c:v>
                </c:pt>
                <c:pt idx="127">
                  <c:v>41152</c:v>
                </c:pt>
                <c:pt idx="128">
                  <c:v>41182</c:v>
                </c:pt>
                <c:pt idx="129">
                  <c:v>41213</c:v>
                </c:pt>
                <c:pt idx="130">
                  <c:v>41243</c:v>
                </c:pt>
                <c:pt idx="131">
                  <c:v>41274</c:v>
                </c:pt>
                <c:pt idx="132">
                  <c:v>41305</c:v>
                </c:pt>
                <c:pt idx="133">
                  <c:v>41333</c:v>
                </c:pt>
                <c:pt idx="134">
                  <c:v>41364</c:v>
                </c:pt>
                <c:pt idx="135">
                  <c:v>41394</c:v>
                </c:pt>
                <c:pt idx="136">
                  <c:v>41425</c:v>
                </c:pt>
                <c:pt idx="137">
                  <c:v>41455</c:v>
                </c:pt>
                <c:pt idx="138">
                  <c:v>41486</c:v>
                </c:pt>
                <c:pt idx="139">
                  <c:v>41517</c:v>
                </c:pt>
                <c:pt idx="140">
                  <c:v>41547</c:v>
                </c:pt>
                <c:pt idx="141">
                  <c:v>41578</c:v>
                </c:pt>
                <c:pt idx="142">
                  <c:v>41608</c:v>
                </c:pt>
                <c:pt idx="143">
                  <c:v>41639</c:v>
                </c:pt>
                <c:pt idx="144">
                  <c:v>41670</c:v>
                </c:pt>
                <c:pt idx="145">
                  <c:v>41698</c:v>
                </c:pt>
                <c:pt idx="146">
                  <c:v>41729</c:v>
                </c:pt>
                <c:pt idx="147">
                  <c:v>41759</c:v>
                </c:pt>
                <c:pt idx="148">
                  <c:v>41790</c:v>
                </c:pt>
                <c:pt idx="149">
                  <c:v>41820</c:v>
                </c:pt>
                <c:pt idx="150">
                  <c:v>41851</c:v>
                </c:pt>
                <c:pt idx="151">
                  <c:v>41882</c:v>
                </c:pt>
                <c:pt idx="152">
                  <c:v>41912</c:v>
                </c:pt>
                <c:pt idx="153">
                  <c:v>41943</c:v>
                </c:pt>
                <c:pt idx="154">
                  <c:v>41973</c:v>
                </c:pt>
                <c:pt idx="155">
                  <c:v>42004</c:v>
                </c:pt>
                <c:pt idx="156">
                  <c:v>42035</c:v>
                </c:pt>
                <c:pt idx="157">
                  <c:v>42063</c:v>
                </c:pt>
                <c:pt idx="158">
                  <c:v>42094</c:v>
                </c:pt>
                <c:pt idx="159">
                  <c:v>42124</c:v>
                </c:pt>
                <c:pt idx="160">
                  <c:v>42155</c:v>
                </c:pt>
                <c:pt idx="161">
                  <c:v>42185</c:v>
                </c:pt>
                <c:pt idx="162">
                  <c:v>42216</c:v>
                </c:pt>
                <c:pt idx="163">
                  <c:v>42247</c:v>
                </c:pt>
                <c:pt idx="164">
                  <c:v>42277</c:v>
                </c:pt>
                <c:pt idx="165">
                  <c:v>42308</c:v>
                </c:pt>
                <c:pt idx="166">
                  <c:v>42338</c:v>
                </c:pt>
                <c:pt idx="167">
                  <c:v>42369</c:v>
                </c:pt>
                <c:pt idx="168">
                  <c:v>42400</c:v>
                </c:pt>
                <c:pt idx="169">
                  <c:v>42429</c:v>
                </c:pt>
                <c:pt idx="170">
                  <c:v>42460</c:v>
                </c:pt>
                <c:pt idx="171">
                  <c:v>42490</c:v>
                </c:pt>
                <c:pt idx="172">
                  <c:v>42521</c:v>
                </c:pt>
                <c:pt idx="173">
                  <c:v>42551</c:v>
                </c:pt>
                <c:pt idx="174">
                  <c:v>42582</c:v>
                </c:pt>
                <c:pt idx="175">
                  <c:v>42613</c:v>
                </c:pt>
                <c:pt idx="176">
                  <c:v>42643</c:v>
                </c:pt>
                <c:pt idx="177">
                  <c:v>42674</c:v>
                </c:pt>
                <c:pt idx="178">
                  <c:v>42704</c:v>
                </c:pt>
                <c:pt idx="179">
                  <c:v>42735</c:v>
                </c:pt>
                <c:pt idx="180">
                  <c:v>42766</c:v>
                </c:pt>
                <c:pt idx="181">
                  <c:v>42794</c:v>
                </c:pt>
                <c:pt idx="182">
                  <c:v>42825</c:v>
                </c:pt>
                <c:pt idx="183">
                  <c:v>42855</c:v>
                </c:pt>
                <c:pt idx="184">
                  <c:v>42886</c:v>
                </c:pt>
                <c:pt idx="185">
                  <c:v>42916</c:v>
                </c:pt>
                <c:pt idx="186">
                  <c:v>42947</c:v>
                </c:pt>
                <c:pt idx="187">
                  <c:v>42978</c:v>
                </c:pt>
                <c:pt idx="188">
                  <c:v>43008</c:v>
                </c:pt>
                <c:pt idx="189">
                  <c:v>43039</c:v>
                </c:pt>
                <c:pt idx="190">
                  <c:v>43069</c:v>
                </c:pt>
                <c:pt idx="191">
                  <c:v>43100</c:v>
                </c:pt>
                <c:pt idx="192">
                  <c:v>43131</c:v>
                </c:pt>
                <c:pt idx="193">
                  <c:v>43159</c:v>
                </c:pt>
                <c:pt idx="194">
                  <c:v>43190</c:v>
                </c:pt>
                <c:pt idx="195">
                  <c:v>43220</c:v>
                </c:pt>
                <c:pt idx="196">
                  <c:v>43251</c:v>
                </c:pt>
                <c:pt idx="197">
                  <c:v>43281</c:v>
                </c:pt>
                <c:pt idx="198">
                  <c:v>43312</c:v>
                </c:pt>
                <c:pt idx="199">
                  <c:v>43343</c:v>
                </c:pt>
                <c:pt idx="200">
                  <c:v>43373</c:v>
                </c:pt>
                <c:pt idx="201">
                  <c:v>43404</c:v>
                </c:pt>
                <c:pt idx="202">
                  <c:v>43434</c:v>
                </c:pt>
                <c:pt idx="203">
                  <c:v>43465</c:v>
                </c:pt>
              </c:numCache>
            </c:numRef>
          </c:cat>
          <c:val>
            <c:numRef>
              <c:f>Sheet1!$E$2:$E$205</c:f>
              <c:numCache>
                <c:formatCode>General</c:formatCode>
                <c:ptCount val="204"/>
                <c:pt idx="0">
                  <c:v>1</c:v>
                </c:pt>
                <c:pt idx="1">
                  <c:v>0.99091258490231859</c:v>
                </c:pt>
                <c:pt idx="2">
                  <c:v>0.99834276073134964</c:v>
                </c:pt>
                <c:pt idx="3">
                  <c:v>1.0795365643100445</c:v>
                </c:pt>
                <c:pt idx="4">
                  <c:v>1.1515728322084919</c:v>
                </c:pt>
                <c:pt idx="5">
                  <c:v>1.1023221219556463</c:v>
                </c:pt>
                <c:pt idx="6">
                  <c:v>1.0365818797898945</c:v>
                </c:pt>
                <c:pt idx="7">
                  <c:v>1.0716421728716388</c:v>
                </c:pt>
                <c:pt idx="8">
                  <c:v>1.1059169284477119</c:v>
                </c:pt>
                <c:pt idx="9">
                  <c:v>1.1590294176285374</c:v>
                </c:pt>
                <c:pt idx="10">
                  <c:v>1.2124888858269085</c:v>
                </c:pt>
                <c:pt idx="11">
                  <c:v>1.1961672030023223</c:v>
                </c:pt>
                <c:pt idx="12">
                  <c:v>1.1542808327875853</c:v>
                </c:pt>
                <c:pt idx="13">
                  <c:v>1.104804918860085</c:v>
                </c:pt>
                <c:pt idx="14">
                  <c:v>1.0188650277845483</c:v>
                </c:pt>
                <c:pt idx="15">
                  <c:v>1.0166066482209488</c:v>
                </c:pt>
                <c:pt idx="16">
                  <c:v>1.1465004660187923</c:v>
                </c:pt>
                <c:pt idx="17">
                  <c:v>1.1860740775810956</c:v>
                </c:pt>
                <c:pt idx="18">
                  <c:v>1.2791268230596682</c:v>
                </c:pt>
                <c:pt idx="19">
                  <c:v>1.3392209282777341</c:v>
                </c:pt>
                <c:pt idx="20">
                  <c:v>1.3553467629990239</c:v>
                </c:pt>
                <c:pt idx="21">
                  <c:v>1.461202944138094</c:v>
                </c:pt>
                <c:pt idx="22">
                  <c:v>1.5261184805051515</c:v>
                </c:pt>
                <c:pt idx="23">
                  <c:v>1.5872003597338764</c:v>
                </c:pt>
                <c:pt idx="24">
                  <c:v>1.6000412682613476</c:v>
                </c:pt>
                <c:pt idx="25">
                  <c:v>1.6452671275917945</c:v>
                </c:pt>
                <c:pt idx="26">
                  <c:v>1.6785596359822434</c:v>
                </c:pt>
                <c:pt idx="27">
                  <c:v>1.6661937079981124</c:v>
                </c:pt>
                <c:pt idx="28">
                  <c:v>1.6625453651063768</c:v>
                </c:pt>
                <c:pt idx="29">
                  <c:v>1.6838318869433837</c:v>
                </c:pt>
                <c:pt idx="30">
                  <c:v>1.711405141370163</c:v>
                </c:pt>
                <c:pt idx="31">
                  <c:v>1.8284333651027507</c:v>
                </c:pt>
                <c:pt idx="32">
                  <c:v>1.9259436349086121</c:v>
                </c:pt>
                <c:pt idx="33">
                  <c:v>2.0749939521610896</c:v>
                </c:pt>
                <c:pt idx="34">
                  <c:v>2.3075654810366477</c:v>
                </c:pt>
                <c:pt idx="35">
                  <c:v>2.3845840911539664</c:v>
                </c:pt>
                <c:pt idx="36">
                  <c:v>2.397847922740151</c:v>
                </c:pt>
                <c:pt idx="37">
                  <c:v>2.4904235485828274</c:v>
                </c:pt>
                <c:pt idx="38">
                  <c:v>2.4011500720047785</c:v>
                </c:pt>
                <c:pt idx="39">
                  <c:v>2.3510249321329613</c:v>
                </c:pt>
                <c:pt idx="40">
                  <c:v>2.5403922743245237</c:v>
                </c:pt>
                <c:pt idx="41">
                  <c:v>2.6447740507296724</c:v>
                </c:pt>
                <c:pt idx="42">
                  <c:v>2.8728045274151324</c:v>
                </c:pt>
                <c:pt idx="43">
                  <c:v>2.9075795390839989</c:v>
                </c:pt>
                <c:pt idx="44">
                  <c:v>3.2109771941782768</c:v>
                </c:pt>
                <c:pt idx="45">
                  <c:v>3.1078414034932731</c:v>
                </c:pt>
                <c:pt idx="46">
                  <c:v>3.2260934210798995</c:v>
                </c:pt>
                <c:pt idx="47">
                  <c:v>3.484001763661928</c:v>
                </c:pt>
                <c:pt idx="48">
                  <c:v>3.8644127080379795</c:v>
                </c:pt>
                <c:pt idx="49">
                  <c:v>3.8825354676820178</c:v>
                </c:pt>
                <c:pt idx="50">
                  <c:v>4.1405161083232294</c:v>
                </c:pt>
                <c:pt idx="51">
                  <c:v>4.2149810019338574</c:v>
                </c:pt>
                <c:pt idx="52">
                  <c:v>3.9268724372883321</c:v>
                </c:pt>
                <c:pt idx="53">
                  <c:v>3.8605980847608845</c:v>
                </c:pt>
                <c:pt idx="54">
                  <c:v>3.8362151401584113</c:v>
                </c:pt>
                <c:pt idx="55">
                  <c:v>4.0747302068203153</c:v>
                </c:pt>
                <c:pt idx="56">
                  <c:v>4.1347929038573792</c:v>
                </c:pt>
                <c:pt idx="57">
                  <c:v>4.4725521451039185</c:v>
                </c:pt>
                <c:pt idx="58">
                  <c:v>4.6272604024189867</c:v>
                </c:pt>
                <c:pt idx="59">
                  <c:v>4.9068603528260359</c:v>
                </c:pt>
                <c:pt idx="60">
                  <c:v>5.1550480968952312</c:v>
                </c:pt>
                <c:pt idx="61">
                  <c:v>5.3382617886825816</c:v>
                </c:pt>
                <c:pt idx="62">
                  <c:v>5.6186545100084802</c:v>
                </c:pt>
                <c:pt idx="63">
                  <c:v>5.8833246710842175</c:v>
                </c:pt>
                <c:pt idx="64">
                  <c:v>5.9377781479989169</c:v>
                </c:pt>
                <c:pt idx="65">
                  <c:v>5.9050855026566129</c:v>
                </c:pt>
                <c:pt idx="66">
                  <c:v>5.7913483082981605</c:v>
                </c:pt>
                <c:pt idx="67">
                  <c:v>5.8611703765651271</c:v>
                </c:pt>
                <c:pt idx="68">
                  <c:v>6.1720330290321677</c:v>
                </c:pt>
                <c:pt idx="69">
                  <c:v>6.4149799206559814</c:v>
                </c:pt>
                <c:pt idx="70">
                  <c:v>6.2042491909209705</c:v>
                </c:pt>
                <c:pt idx="71">
                  <c:v>6.114270559698574</c:v>
                </c:pt>
                <c:pt idx="72">
                  <c:v>5.5824453665964029</c:v>
                </c:pt>
                <c:pt idx="73">
                  <c:v>6.2363354252820642</c:v>
                </c:pt>
                <c:pt idx="74">
                  <c:v>5.9744365724187221</c:v>
                </c:pt>
                <c:pt idx="75">
                  <c:v>6.0789266333261187</c:v>
                </c:pt>
                <c:pt idx="76">
                  <c:v>6.0504033574455729</c:v>
                </c:pt>
                <c:pt idx="77">
                  <c:v>5.6904290851876702</c:v>
                </c:pt>
                <c:pt idx="78">
                  <c:v>5.7155960548938944</c:v>
                </c:pt>
                <c:pt idx="79">
                  <c:v>5.9800846910886749</c:v>
                </c:pt>
                <c:pt idx="80">
                  <c:v>5.5623998166060042</c:v>
                </c:pt>
                <c:pt idx="81">
                  <c:v>4.9418838037974187</c:v>
                </c:pt>
                <c:pt idx="82">
                  <c:v>4.6143653368574427</c:v>
                </c:pt>
                <c:pt idx="83">
                  <c:v>4.9639158260871206</c:v>
                </c:pt>
                <c:pt idx="84">
                  <c:v>4.7609891585376358</c:v>
                </c:pt>
                <c:pt idx="85">
                  <c:v>4.3729013608195704</c:v>
                </c:pt>
                <c:pt idx="86">
                  <c:v>4.6831288325870082</c:v>
                </c:pt>
                <c:pt idx="87">
                  <c:v>4.9690012950024203</c:v>
                </c:pt>
                <c:pt idx="88">
                  <c:v>5.2723846137409041</c:v>
                </c:pt>
                <c:pt idx="89">
                  <c:v>5.2490623785376176</c:v>
                </c:pt>
                <c:pt idx="90">
                  <c:v>5.678063100303584</c:v>
                </c:pt>
                <c:pt idx="91">
                  <c:v>6.0841372296316463</c:v>
                </c:pt>
                <c:pt idx="92">
                  <c:v>6.3156983830487166</c:v>
                </c:pt>
                <c:pt idx="93">
                  <c:v>6.4650082407052327</c:v>
                </c:pt>
                <c:pt idx="94">
                  <c:v>6.2981386170138487</c:v>
                </c:pt>
                <c:pt idx="95">
                  <c:v>6.5305603288589378</c:v>
                </c:pt>
                <c:pt idx="96">
                  <c:v>6.4432045057160092</c:v>
                </c:pt>
                <c:pt idx="97">
                  <c:v>6.6798363670371765</c:v>
                </c:pt>
                <c:pt idx="98">
                  <c:v>6.8008592533948926</c:v>
                </c:pt>
                <c:pt idx="99">
                  <c:v>6.8970011178459396</c:v>
                </c:pt>
                <c:pt idx="100">
                  <c:v>6.856307237884109</c:v>
                </c:pt>
                <c:pt idx="101">
                  <c:v>6.8502563666923972</c:v>
                </c:pt>
                <c:pt idx="102">
                  <c:v>7.3302023617778334</c:v>
                </c:pt>
                <c:pt idx="103">
                  <c:v>7.1726216485037009</c:v>
                </c:pt>
                <c:pt idx="104">
                  <c:v>7.7850510275950207</c:v>
                </c:pt>
                <c:pt idx="105">
                  <c:v>8.0088908445201614</c:v>
                </c:pt>
                <c:pt idx="106">
                  <c:v>8.1024375332298693</c:v>
                </c:pt>
                <c:pt idx="107">
                  <c:v>8.4526923663117426</c:v>
                </c:pt>
                <c:pt idx="108">
                  <c:v>8.0516423084469064</c:v>
                </c:pt>
                <c:pt idx="109">
                  <c:v>8.0562844520113153</c:v>
                </c:pt>
                <c:pt idx="110">
                  <c:v>8.0523580084271877</c:v>
                </c:pt>
                <c:pt idx="111">
                  <c:v>8.3017349964038658</c:v>
                </c:pt>
                <c:pt idx="112">
                  <c:v>8.2709427379031624</c:v>
                </c:pt>
                <c:pt idx="113">
                  <c:v>8.3393496354749956</c:v>
                </c:pt>
                <c:pt idx="114">
                  <c:v>8.3883161373218211</c:v>
                </c:pt>
                <c:pt idx="115">
                  <c:v>8.4330751739598533</c:v>
                </c:pt>
                <c:pt idx="116">
                  <c:v>8.1846731818407417</c:v>
                </c:pt>
                <c:pt idx="117">
                  <c:v>8.712764395011499</c:v>
                </c:pt>
                <c:pt idx="118">
                  <c:v>9.1261420667587352</c:v>
                </c:pt>
                <c:pt idx="119">
                  <c:v>9.1614332539235388</c:v>
                </c:pt>
                <c:pt idx="120">
                  <c:v>9.4784392937977646</c:v>
                </c:pt>
                <c:pt idx="121">
                  <c:v>9.7889976915525132</c:v>
                </c:pt>
                <c:pt idx="122">
                  <c:v>9.8098413295229303</c:v>
                </c:pt>
                <c:pt idx="123">
                  <c:v>9.9883355214647089</c:v>
                </c:pt>
                <c:pt idx="124">
                  <c:v>9.905968142039848</c:v>
                </c:pt>
                <c:pt idx="125">
                  <c:v>10.13309298962244</c:v>
                </c:pt>
                <c:pt idx="126">
                  <c:v>10.376638299872276</c:v>
                </c:pt>
                <c:pt idx="127">
                  <c:v>10.625003222898327</c:v>
                </c:pt>
                <c:pt idx="128">
                  <c:v>10.884054922729533</c:v>
                </c:pt>
                <c:pt idx="129">
                  <c:v>11.106171562095994</c:v>
                </c:pt>
                <c:pt idx="130">
                  <c:v>11.391489738183727</c:v>
                </c:pt>
                <c:pt idx="131">
                  <c:v>11.804401944969825</c:v>
                </c:pt>
                <c:pt idx="132">
                  <c:v>11.808810861695044</c:v>
                </c:pt>
                <c:pt idx="133">
                  <c:v>11.813676273625891</c:v>
                </c:pt>
                <c:pt idx="134">
                  <c:v>12.033117206818371</c:v>
                </c:pt>
                <c:pt idx="135">
                  <c:v>12.047208165107287</c:v>
                </c:pt>
                <c:pt idx="136">
                  <c:v>12.300940778938712</c:v>
                </c:pt>
                <c:pt idx="137">
                  <c:v>11.933630959498355</c:v>
                </c:pt>
                <c:pt idx="138">
                  <c:v>12.02122141730224</c:v>
                </c:pt>
                <c:pt idx="139">
                  <c:v>12.032560710413213</c:v>
                </c:pt>
                <c:pt idx="140">
                  <c:v>12.677602507554306</c:v>
                </c:pt>
                <c:pt idx="141">
                  <c:v>13.45467498561017</c:v>
                </c:pt>
                <c:pt idx="142">
                  <c:v>13.235652591370107</c:v>
                </c:pt>
                <c:pt idx="143">
                  <c:v>13.445315296635709</c:v>
                </c:pt>
                <c:pt idx="144">
                  <c:v>12.511993738787575</c:v>
                </c:pt>
                <c:pt idx="145">
                  <c:v>12.800312044329308</c:v>
                </c:pt>
                <c:pt idx="146">
                  <c:v>13.659499528561909</c:v>
                </c:pt>
                <c:pt idx="147">
                  <c:v>14.116219564725739</c:v>
                </c:pt>
                <c:pt idx="148">
                  <c:v>14.348511909752538</c:v>
                </c:pt>
                <c:pt idx="149">
                  <c:v>14.514898336149422</c:v>
                </c:pt>
                <c:pt idx="150">
                  <c:v>14.853672965982819</c:v>
                </c:pt>
                <c:pt idx="151">
                  <c:v>14.973131038800316</c:v>
                </c:pt>
                <c:pt idx="152">
                  <c:v>14.664084064145658</c:v>
                </c:pt>
                <c:pt idx="153">
                  <c:v>15.046476573340458</c:v>
                </c:pt>
                <c:pt idx="154">
                  <c:v>15.409044121242934</c:v>
                </c:pt>
                <c:pt idx="155">
                  <c:v>15.59041865198876</c:v>
                </c:pt>
                <c:pt idx="156">
                  <c:v>16.261178999828793</c:v>
                </c:pt>
                <c:pt idx="157">
                  <c:v>16.240910690649557</c:v>
                </c:pt>
                <c:pt idx="158">
                  <c:v>15.744535109385493</c:v>
                </c:pt>
                <c:pt idx="159">
                  <c:v>16.497310913490981</c:v>
                </c:pt>
                <c:pt idx="160">
                  <c:v>15.930894627589989</c:v>
                </c:pt>
                <c:pt idx="161">
                  <c:v>15.989332184162956</c:v>
                </c:pt>
                <c:pt idx="162">
                  <c:v>16.466829558070859</c:v>
                </c:pt>
                <c:pt idx="163">
                  <c:v>16.094198073659477</c:v>
                </c:pt>
                <c:pt idx="164">
                  <c:v>15.414092401578168</c:v>
                </c:pt>
                <c:pt idx="165">
                  <c:v>16.46593468590272</c:v>
                </c:pt>
                <c:pt idx="166">
                  <c:v>15.890201770756416</c:v>
                </c:pt>
                <c:pt idx="167">
                  <c:v>15.400556153270344</c:v>
                </c:pt>
                <c:pt idx="168">
                  <c:v>14.607448291158706</c:v>
                </c:pt>
                <c:pt idx="169">
                  <c:v>14.605369375013721</c:v>
                </c:pt>
                <c:pt idx="170">
                  <c:v>15.875354028946797</c:v>
                </c:pt>
                <c:pt idx="171">
                  <c:v>16.254932516810531</c:v>
                </c:pt>
                <c:pt idx="172">
                  <c:v>16.046640180134101</c:v>
                </c:pt>
                <c:pt idx="173">
                  <c:v>16.216337584671916</c:v>
                </c:pt>
                <c:pt idx="174">
                  <c:v>16.7325103215484</c:v>
                </c:pt>
                <c:pt idx="175">
                  <c:v>16.626182796763505</c:v>
                </c:pt>
                <c:pt idx="176">
                  <c:v>16.931641815005189</c:v>
                </c:pt>
                <c:pt idx="177">
                  <c:v>16.672599178626605</c:v>
                </c:pt>
                <c:pt idx="178">
                  <c:v>16.591504128587552</c:v>
                </c:pt>
                <c:pt idx="179">
                  <c:v>16.92015520963454</c:v>
                </c:pt>
                <c:pt idx="180">
                  <c:v>17.243712532910486</c:v>
                </c:pt>
                <c:pt idx="181">
                  <c:v>17.591288621382759</c:v>
                </c:pt>
                <c:pt idx="182">
                  <c:v>17.451536027664876</c:v>
                </c:pt>
                <c:pt idx="183">
                  <c:v>17.443113571547087</c:v>
                </c:pt>
                <c:pt idx="184">
                  <c:v>16.856814336626517</c:v>
                </c:pt>
                <c:pt idx="185">
                  <c:v>16.208317600040129</c:v>
                </c:pt>
                <c:pt idx="186">
                  <c:v>16.93301578199646</c:v>
                </c:pt>
                <c:pt idx="187">
                  <c:v>17.588414959850031</c:v>
                </c:pt>
                <c:pt idx="188">
                  <c:v>16.976774707904784</c:v>
                </c:pt>
                <c:pt idx="189">
                  <c:v>17.220588981426225</c:v>
                </c:pt>
                <c:pt idx="190">
                  <c:v>17.718543171133454</c:v>
                </c:pt>
                <c:pt idx="191">
                  <c:v>18.7884219093295</c:v>
                </c:pt>
                <c:pt idx="192">
                  <c:v>19.129656993745041</c:v>
                </c:pt>
                <c:pt idx="193">
                  <c:v>19.388284721362002</c:v>
                </c:pt>
                <c:pt idx="194">
                  <c:v>18.97768132453966</c:v>
                </c:pt>
                <c:pt idx="195">
                  <c:v>19.59344187854402</c:v>
                </c:pt>
                <c:pt idx="196">
                  <c:v>18.341942071311347</c:v>
                </c:pt>
                <c:pt idx="197">
                  <c:v>18.064516420169209</c:v>
                </c:pt>
                <c:pt idx="198">
                  <c:v>18.460852730627568</c:v>
                </c:pt>
                <c:pt idx="199">
                  <c:v>18.602625283831841</c:v>
                </c:pt>
                <c:pt idx="200">
                  <c:v>18.328704965260474</c:v>
                </c:pt>
                <c:pt idx="201">
                  <c:v>17.721486776760027</c:v>
                </c:pt>
                <c:pt idx="202">
                  <c:v>17.777730708115875</c:v>
                </c:pt>
                <c:pt idx="203">
                  <c:v>18.336708374548621</c:v>
                </c:pt>
              </c:numCache>
            </c:numRef>
          </c:val>
          <c:smooth val="0"/>
          <c:extLst>
            <c:ext xmlns:c16="http://schemas.microsoft.com/office/drawing/2014/chart" uri="{C3380CC4-5D6E-409C-BE32-E72D297353CC}">
              <c16:uniqueId val="{00000003-690B-4639-8BBF-C9D88F8C8566}"/>
            </c:ext>
          </c:extLst>
        </c:ser>
        <c:ser>
          <c:idx val="4"/>
          <c:order val="4"/>
          <c:tx>
            <c:strRef>
              <c:f>Sheet1!$F$1</c:f>
              <c:strCache>
                <c:ptCount val="1"/>
                <c:pt idx="0">
                  <c:v>Low Vol</c:v>
                </c:pt>
              </c:strCache>
            </c:strRef>
          </c:tx>
          <c:spPr>
            <a:ln w="28575" cap="rnd">
              <a:solidFill>
                <a:srgbClr val="C4D600"/>
              </a:solidFill>
              <a:round/>
            </a:ln>
            <a:effectLst/>
          </c:spPr>
          <c:marker>
            <c:symbol val="none"/>
          </c:marker>
          <c:cat>
            <c:numRef>
              <c:f>Sheet1!$A$2:$A$205</c:f>
              <c:numCache>
                <c:formatCode>d\-mmm\-yy</c:formatCode>
                <c:ptCount val="204"/>
                <c:pt idx="0">
                  <c:v>37287</c:v>
                </c:pt>
                <c:pt idx="1">
                  <c:v>37315</c:v>
                </c:pt>
                <c:pt idx="2">
                  <c:v>37346</c:v>
                </c:pt>
                <c:pt idx="3">
                  <c:v>37376</c:v>
                </c:pt>
                <c:pt idx="4">
                  <c:v>37407</c:v>
                </c:pt>
                <c:pt idx="5">
                  <c:v>37437</c:v>
                </c:pt>
                <c:pt idx="6">
                  <c:v>37468</c:v>
                </c:pt>
                <c:pt idx="7">
                  <c:v>37499</c:v>
                </c:pt>
                <c:pt idx="8">
                  <c:v>37529</c:v>
                </c:pt>
                <c:pt idx="9">
                  <c:v>37560</c:v>
                </c:pt>
                <c:pt idx="10">
                  <c:v>37590</c:v>
                </c:pt>
                <c:pt idx="11">
                  <c:v>37621</c:v>
                </c:pt>
                <c:pt idx="12">
                  <c:v>37652</c:v>
                </c:pt>
                <c:pt idx="13">
                  <c:v>37680</c:v>
                </c:pt>
                <c:pt idx="14">
                  <c:v>37711</c:v>
                </c:pt>
                <c:pt idx="15">
                  <c:v>37741</c:v>
                </c:pt>
                <c:pt idx="16">
                  <c:v>37772</c:v>
                </c:pt>
                <c:pt idx="17">
                  <c:v>37802</c:v>
                </c:pt>
                <c:pt idx="18">
                  <c:v>37833</c:v>
                </c:pt>
                <c:pt idx="19">
                  <c:v>37864</c:v>
                </c:pt>
                <c:pt idx="20">
                  <c:v>37894</c:v>
                </c:pt>
                <c:pt idx="21">
                  <c:v>37925</c:v>
                </c:pt>
                <c:pt idx="22">
                  <c:v>37955</c:v>
                </c:pt>
                <c:pt idx="23">
                  <c:v>37986</c:v>
                </c:pt>
                <c:pt idx="24">
                  <c:v>38017</c:v>
                </c:pt>
                <c:pt idx="25">
                  <c:v>38046</c:v>
                </c:pt>
                <c:pt idx="26">
                  <c:v>38077</c:v>
                </c:pt>
                <c:pt idx="27">
                  <c:v>38107</c:v>
                </c:pt>
                <c:pt idx="28">
                  <c:v>38138</c:v>
                </c:pt>
                <c:pt idx="29">
                  <c:v>38168</c:v>
                </c:pt>
                <c:pt idx="30">
                  <c:v>38199</c:v>
                </c:pt>
                <c:pt idx="31">
                  <c:v>38230</c:v>
                </c:pt>
                <c:pt idx="32">
                  <c:v>38260</c:v>
                </c:pt>
                <c:pt idx="33">
                  <c:v>38291</c:v>
                </c:pt>
                <c:pt idx="34">
                  <c:v>38321</c:v>
                </c:pt>
                <c:pt idx="35">
                  <c:v>38352</c:v>
                </c:pt>
                <c:pt idx="36">
                  <c:v>38383</c:v>
                </c:pt>
                <c:pt idx="37">
                  <c:v>38411</c:v>
                </c:pt>
                <c:pt idx="38">
                  <c:v>38442</c:v>
                </c:pt>
                <c:pt idx="39">
                  <c:v>38472</c:v>
                </c:pt>
                <c:pt idx="40">
                  <c:v>38503</c:v>
                </c:pt>
                <c:pt idx="41">
                  <c:v>38533</c:v>
                </c:pt>
                <c:pt idx="42">
                  <c:v>38564</c:v>
                </c:pt>
                <c:pt idx="43">
                  <c:v>38595</c:v>
                </c:pt>
                <c:pt idx="44">
                  <c:v>38625</c:v>
                </c:pt>
                <c:pt idx="45">
                  <c:v>38656</c:v>
                </c:pt>
                <c:pt idx="46">
                  <c:v>38686</c:v>
                </c:pt>
                <c:pt idx="47">
                  <c:v>38717</c:v>
                </c:pt>
                <c:pt idx="48">
                  <c:v>38748</c:v>
                </c:pt>
                <c:pt idx="49">
                  <c:v>38776</c:v>
                </c:pt>
                <c:pt idx="50">
                  <c:v>38807</c:v>
                </c:pt>
                <c:pt idx="51">
                  <c:v>38837</c:v>
                </c:pt>
                <c:pt idx="52">
                  <c:v>38868</c:v>
                </c:pt>
                <c:pt idx="53">
                  <c:v>38898</c:v>
                </c:pt>
                <c:pt idx="54">
                  <c:v>38929</c:v>
                </c:pt>
                <c:pt idx="55">
                  <c:v>38960</c:v>
                </c:pt>
                <c:pt idx="56">
                  <c:v>38990</c:v>
                </c:pt>
                <c:pt idx="57">
                  <c:v>39021</c:v>
                </c:pt>
                <c:pt idx="58">
                  <c:v>39051</c:v>
                </c:pt>
                <c:pt idx="59">
                  <c:v>39082</c:v>
                </c:pt>
                <c:pt idx="60">
                  <c:v>39113</c:v>
                </c:pt>
                <c:pt idx="61">
                  <c:v>39141</c:v>
                </c:pt>
                <c:pt idx="62">
                  <c:v>39172</c:v>
                </c:pt>
                <c:pt idx="63">
                  <c:v>39202</c:v>
                </c:pt>
                <c:pt idx="64">
                  <c:v>39233</c:v>
                </c:pt>
                <c:pt idx="65">
                  <c:v>39263</c:v>
                </c:pt>
                <c:pt idx="66">
                  <c:v>39294</c:v>
                </c:pt>
                <c:pt idx="67">
                  <c:v>39325</c:v>
                </c:pt>
                <c:pt idx="68">
                  <c:v>39355</c:v>
                </c:pt>
                <c:pt idx="69">
                  <c:v>39386</c:v>
                </c:pt>
                <c:pt idx="70">
                  <c:v>39416</c:v>
                </c:pt>
                <c:pt idx="71">
                  <c:v>39447</c:v>
                </c:pt>
                <c:pt idx="72">
                  <c:v>39478</c:v>
                </c:pt>
                <c:pt idx="73">
                  <c:v>39507</c:v>
                </c:pt>
                <c:pt idx="74">
                  <c:v>39538</c:v>
                </c:pt>
                <c:pt idx="75">
                  <c:v>39568</c:v>
                </c:pt>
                <c:pt idx="76">
                  <c:v>39599</c:v>
                </c:pt>
                <c:pt idx="77">
                  <c:v>39629</c:v>
                </c:pt>
                <c:pt idx="78">
                  <c:v>39660</c:v>
                </c:pt>
                <c:pt idx="79">
                  <c:v>39691</c:v>
                </c:pt>
                <c:pt idx="80">
                  <c:v>39721</c:v>
                </c:pt>
                <c:pt idx="81">
                  <c:v>39752</c:v>
                </c:pt>
                <c:pt idx="82">
                  <c:v>39782</c:v>
                </c:pt>
                <c:pt idx="83">
                  <c:v>39813</c:v>
                </c:pt>
                <c:pt idx="84">
                  <c:v>39844</c:v>
                </c:pt>
                <c:pt idx="85">
                  <c:v>39872</c:v>
                </c:pt>
                <c:pt idx="86">
                  <c:v>39903</c:v>
                </c:pt>
                <c:pt idx="87">
                  <c:v>39933</c:v>
                </c:pt>
                <c:pt idx="88">
                  <c:v>39964</c:v>
                </c:pt>
                <c:pt idx="89">
                  <c:v>39994</c:v>
                </c:pt>
                <c:pt idx="90">
                  <c:v>40025</c:v>
                </c:pt>
                <c:pt idx="91">
                  <c:v>40056</c:v>
                </c:pt>
                <c:pt idx="92">
                  <c:v>40086</c:v>
                </c:pt>
                <c:pt idx="93">
                  <c:v>40117</c:v>
                </c:pt>
                <c:pt idx="94">
                  <c:v>40147</c:v>
                </c:pt>
                <c:pt idx="95">
                  <c:v>40178</c:v>
                </c:pt>
                <c:pt idx="96">
                  <c:v>40209</c:v>
                </c:pt>
                <c:pt idx="97">
                  <c:v>40237</c:v>
                </c:pt>
                <c:pt idx="98">
                  <c:v>40268</c:v>
                </c:pt>
                <c:pt idx="99">
                  <c:v>40298</c:v>
                </c:pt>
                <c:pt idx="100">
                  <c:v>40329</c:v>
                </c:pt>
                <c:pt idx="101">
                  <c:v>40359</c:v>
                </c:pt>
                <c:pt idx="102">
                  <c:v>40390</c:v>
                </c:pt>
                <c:pt idx="103">
                  <c:v>40421</c:v>
                </c:pt>
                <c:pt idx="104">
                  <c:v>40451</c:v>
                </c:pt>
                <c:pt idx="105">
                  <c:v>40482</c:v>
                </c:pt>
                <c:pt idx="106">
                  <c:v>40512</c:v>
                </c:pt>
                <c:pt idx="107">
                  <c:v>40543</c:v>
                </c:pt>
                <c:pt idx="108">
                  <c:v>40574</c:v>
                </c:pt>
                <c:pt idx="109">
                  <c:v>40602</c:v>
                </c:pt>
                <c:pt idx="110">
                  <c:v>40633</c:v>
                </c:pt>
                <c:pt idx="111">
                  <c:v>40663</c:v>
                </c:pt>
                <c:pt idx="112">
                  <c:v>40694</c:v>
                </c:pt>
                <c:pt idx="113">
                  <c:v>40724</c:v>
                </c:pt>
                <c:pt idx="114">
                  <c:v>40755</c:v>
                </c:pt>
                <c:pt idx="115">
                  <c:v>40786</c:v>
                </c:pt>
                <c:pt idx="116">
                  <c:v>40816</c:v>
                </c:pt>
                <c:pt idx="117">
                  <c:v>40847</c:v>
                </c:pt>
                <c:pt idx="118">
                  <c:v>40877</c:v>
                </c:pt>
                <c:pt idx="119">
                  <c:v>40908</c:v>
                </c:pt>
                <c:pt idx="120">
                  <c:v>40939</c:v>
                </c:pt>
                <c:pt idx="121">
                  <c:v>40968</c:v>
                </c:pt>
                <c:pt idx="122">
                  <c:v>40999</c:v>
                </c:pt>
                <c:pt idx="123">
                  <c:v>41029</c:v>
                </c:pt>
                <c:pt idx="124">
                  <c:v>41060</c:v>
                </c:pt>
                <c:pt idx="125">
                  <c:v>41090</c:v>
                </c:pt>
                <c:pt idx="126">
                  <c:v>41121</c:v>
                </c:pt>
                <c:pt idx="127">
                  <c:v>41152</c:v>
                </c:pt>
                <c:pt idx="128">
                  <c:v>41182</c:v>
                </c:pt>
                <c:pt idx="129">
                  <c:v>41213</c:v>
                </c:pt>
                <c:pt idx="130">
                  <c:v>41243</c:v>
                </c:pt>
                <c:pt idx="131">
                  <c:v>41274</c:v>
                </c:pt>
                <c:pt idx="132">
                  <c:v>41305</c:v>
                </c:pt>
                <c:pt idx="133">
                  <c:v>41333</c:v>
                </c:pt>
                <c:pt idx="134">
                  <c:v>41364</c:v>
                </c:pt>
                <c:pt idx="135">
                  <c:v>41394</c:v>
                </c:pt>
                <c:pt idx="136">
                  <c:v>41425</c:v>
                </c:pt>
                <c:pt idx="137">
                  <c:v>41455</c:v>
                </c:pt>
                <c:pt idx="138">
                  <c:v>41486</c:v>
                </c:pt>
                <c:pt idx="139">
                  <c:v>41517</c:v>
                </c:pt>
                <c:pt idx="140">
                  <c:v>41547</c:v>
                </c:pt>
                <c:pt idx="141">
                  <c:v>41578</c:v>
                </c:pt>
                <c:pt idx="142">
                  <c:v>41608</c:v>
                </c:pt>
                <c:pt idx="143">
                  <c:v>41639</c:v>
                </c:pt>
                <c:pt idx="144">
                  <c:v>41670</c:v>
                </c:pt>
                <c:pt idx="145">
                  <c:v>41698</c:v>
                </c:pt>
                <c:pt idx="146">
                  <c:v>41729</c:v>
                </c:pt>
                <c:pt idx="147">
                  <c:v>41759</c:v>
                </c:pt>
                <c:pt idx="148">
                  <c:v>41790</c:v>
                </c:pt>
                <c:pt idx="149">
                  <c:v>41820</c:v>
                </c:pt>
                <c:pt idx="150">
                  <c:v>41851</c:v>
                </c:pt>
                <c:pt idx="151">
                  <c:v>41882</c:v>
                </c:pt>
                <c:pt idx="152">
                  <c:v>41912</c:v>
                </c:pt>
                <c:pt idx="153">
                  <c:v>41943</c:v>
                </c:pt>
                <c:pt idx="154">
                  <c:v>41973</c:v>
                </c:pt>
                <c:pt idx="155">
                  <c:v>42004</c:v>
                </c:pt>
                <c:pt idx="156">
                  <c:v>42035</c:v>
                </c:pt>
                <c:pt idx="157">
                  <c:v>42063</c:v>
                </c:pt>
                <c:pt idx="158">
                  <c:v>42094</c:v>
                </c:pt>
                <c:pt idx="159">
                  <c:v>42124</c:v>
                </c:pt>
                <c:pt idx="160">
                  <c:v>42155</c:v>
                </c:pt>
                <c:pt idx="161">
                  <c:v>42185</c:v>
                </c:pt>
                <c:pt idx="162">
                  <c:v>42216</c:v>
                </c:pt>
                <c:pt idx="163">
                  <c:v>42247</c:v>
                </c:pt>
                <c:pt idx="164">
                  <c:v>42277</c:v>
                </c:pt>
                <c:pt idx="165">
                  <c:v>42308</c:v>
                </c:pt>
                <c:pt idx="166">
                  <c:v>42338</c:v>
                </c:pt>
                <c:pt idx="167">
                  <c:v>42369</c:v>
                </c:pt>
                <c:pt idx="168">
                  <c:v>42400</c:v>
                </c:pt>
                <c:pt idx="169">
                  <c:v>42429</c:v>
                </c:pt>
                <c:pt idx="170">
                  <c:v>42460</c:v>
                </c:pt>
                <c:pt idx="171">
                  <c:v>42490</c:v>
                </c:pt>
                <c:pt idx="172">
                  <c:v>42521</c:v>
                </c:pt>
                <c:pt idx="173">
                  <c:v>42551</c:v>
                </c:pt>
                <c:pt idx="174">
                  <c:v>42582</c:v>
                </c:pt>
                <c:pt idx="175">
                  <c:v>42613</c:v>
                </c:pt>
                <c:pt idx="176">
                  <c:v>42643</c:v>
                </c:pt>
                <c:pt idx="177">
                  <c:v>42674</c:v>
                </c:pt>
                <c:pt idx="178">
                  <c:v>42704</c:v>
                </c:pt>
                <c:pt idx="179">
                  <c:v>42735</c:v>
                </c:pt>
                <c:pt idx="180">
                  <c:v>42766</c:v>
                </c:pt>
                <c:pt idx="181">
                  <c:v>42794</c:v>
                </c:pt>
                <c:pt idx="182">
                  <c:v>42825</c:v>
                </c:pt>
                <c:pt idx="183">
                  <c:v>42855</c:v>
                </c:pt>
                <c:pt idx="184">
                  <c:v>42886</c:v>
                </c:pt>
                <c:pt idx="185">
                  <c:v>42916</c:v>
                </c:pt>
                <c:pt idx="186">
                  <c:v>42947</c:v>
                </c:pt>
                <c:pt idx="187">
                  <c:v>42978</c:v>
                </c:pt>
                <c:pt idx="188">
                  <c:v>43008</c:v>
                </c:pt>
                <c:pt idx="189">
                  <c:v>43039</c:v>
                </c:pt>
                <c:pt idx="190">
                  <c:v>43069</c:v>
                </c:pt>
                <c:pt idx="191">
                  <c:v>43100</c:v>
                </c:pt>
                <c:pt idx="192">
                  <c:v>43131</c:v>
                </c:pt>
                <c:pt idx="193">
                  <c:v>43159</c:v>
                </c:pt>
                <c:pt idx="194">
                  <c:v>43190</c:v>
                </c:pt>
                <c:pt idx="195">
                  <c:v>43220</c:v>
                </c:pt>
                <c:pt idx="196">
                  <c:v>43251</c:v>
                </c:pt>
                <c:pt idx="197">
                  <c:v>43281</c:v>
                </c:pt>
                <c:pt idx="198">
                  <c:v>43312</c:v>
                </c:pt>
                <c:pt idx="199">
                  <c:v>43343</c:v>
                </c:pt>
                <c:pt idx="200">
                  <c:v>43373</c:v>
                </c:pt>
                <c:pt idx="201">
                  <c:v>43404</c:v>
                </c:pt>
                <c:pt idx="202">
                  <c:v>43434</c:v>
                </c:pt>
                <c:pt idx="203">
                  <c:v>43465</c:v>
                </c:pt>
              </c:numCache>
            </c:numRef>
          </c:cat>
          <c:val>
            <c:numRef>
              <c:f>Sheet1!$F$2:$F$205</c:f>
              <c:numCache>
                <c:formatCode>General</c:formatCode>
                <c:ptCount val="204"/>
                <c:pt idx="0">
                  <c:v>1</c:v>
                </c:pt>
                <c:pt idx="1">
                  <c:v>0.98440773486682476</c:v>
                </c:pt>
                <c:pt idx="2">
                  <c:v>1.0133986383634328</c:v>
                </c:pt>
                <c:pt idx="3">
                  <c:v>1.0816047839945619</c:v>
                </c:pt>
                <c:pt idx="4">
                  <c:v>1.1582846256194979</c:v>
                </c:pt>
                <c:pt idx="5">
                  <c:v>1.1483855039758943</c:v>
                </c:pt>
                <c:pt idx="6">
                  <c:v>1.1321623492353798</c:v>
                </c:pt>
                <c:pt idx="7">
                  <c:v>1.144264314276114</c:v>
                </c:pt>
                <c:pt idx="8">
                  <c:v>1.1503488121290975</c:v>
                </c:pt>
                <c:pt idx="9">
                  <c:v>1.191075002454244</c:v>
                </c:pt>
                <c:pt idx="10">
                  <c:v>1.2820438395960907</c:v>
                </c:pt>
                <c:pt idx="11">
                  <c:v>1.291150469755314</c:v>
                </c:pt>
                <c:pt idx="12">
                  <c:v>1.2807697192764387</c:v>
                </c:pt>
                <c:pt idx="13">
                  <c:v>1.2617413812632758</c:v>
                </c:pt>
                <c:pt idx="14">
                  <c:v>1.2145957278305377</c:v>
                </c:pt>
                <c:pt idx="15">
                  <c:v>1.2313187081792778</c:v>
                </c:pt>
                <c:pt idx="16">
                  <c:v>1.3300725951678181</c:v>
                </c:pt>
                <c:pt idx="17">
                  <c:v>1.3913160294991416</c:v>
                </c:pt>
                <c:pt idx="18">
                  <c:v>1.4818284954550214</c:v>
                </c:pt>
                <c:pt idx="19">
                  <c:v>1.5147692365043468</c:v>
                </c:pt>
                <c:pt idx="20">
                  <c:v>1.5353695094004784</c:v>
                </c:pt>
                <c:pt idx="21">
                  <c:v>1.6441672584052471</c:v>
                </c:pt>
                <c:pt idx="22">
                  <c:v>1.7157629585765521</c:v>
                </c:pt>
                <c:pt idx="23">
                  <c:v>1.7811815191519489</c:v>
                </c:pt>
                <c:pt idx="24">
                  <c:v>1.7794321073557109</c:v>
                </c:pt>
                <c:pt idx="25">
                  <c:v>1.8153040558525759</c:v>
                </c:pt>
                <c:pt idx="26">
                  <c:v>1.862578696180315</c:v>
                </c:pt>
                <c:pt idx="27">
                  <c:v>1.8883878833292513</c:v>
                </c:pt>
                <c:pt idx="28">
                  <c:v>1.863002823685117</c:v>
                </c:pt>
                <c:pt idx="29">
                  <c:v>1.898391285844385</c:v>
                </c:pt>
                <c:pt idx="30">
                  <c:v>1.9560372388148395</c:v>
                </c:pt>
                <c:pt idx="31">
                  <c:v>2.0799529404388477</c:v>
                </c:pt>
                <c:pt idx="32">
                  <c:v>2.1927287198800451</c:v>
                </c:pt>
                <c:pt idx="33">
                  <c:v>2.3581199745869132</c:v>
                </c:pt>
                <c:pt idx="34">
                  <c:v>2.6368679425905226</c:v>
                </c:pt>
                <c:pt idx="35">
                  <c:v>2.7300214808978178</c:v>
                </c:pt>
                <c:pt idx="36">
                  <c:v>2.7665492237543945</c:v>
                </c:pt>
                <c:pt idx="37">
                  <c:v>2.8622746208021121</c:v>
                </c:pt>
                <c:pt idx="38">
                  <c:v>2.7881860918769878</c:v>
                </c:pt>
                <c:pt idx="39">
                  <c:v>2.7950163808146171</c:v>
                </c:pt>
                <c:pt idx="40">
                  <c:v>2.9871938991810478</c:v>
                </c:pt>
                <c:pt idx="41">
                  <c:v>3.0491800015889527</c:v>
                </c:pt>
                <c:pt idx="42">
                  <c:v>3.2778248730377966</c:v>
                </c:pt>
                <c:pt idx="43">
                  <c:v>3.3702999613224409</c:v>
                </c:pt>
                <c:pt idx="44">
                  <c:v>3.5653204988127256</c:v>
                </c:pt>
                <c:pt idx="45">
                  <c:v>3.5236308510420451</c:v>
                </c:pt>
                <c:pt idx="46">
                  <c:v>3.5447423190432921</c:v>
                </c:pt>
                <c:pt idx="47">
                  <c:v>3.8449090549626872</c:v>
                </c:pt>
                <c:pt idx="48">
                  <c:v>4.1713801238049575</c:v>
                </c:pt>
                <c:pt idx="49">
                  <c:v>4.3050645487560031</c:v>
                </c:pt>
                <c:pt idx="50">
                  <c:v>4.5491556160584494</c:v>
                </c:pt>
                <c:pt idx="51">
                  <c:v>4.626122232357865</c:v>
                </c:pt>
                <c:pt idx="52">
                  <c:v>4.3711560638800462</c:v>
                </c:pt>
                <c:pt idx="53">
                  <c:v>4.0514411888057227</c:v>
                </c:pt>
                <c:pt idx="54">
                  <c:v>4.1542585574839581</c:v>
                </c:pt>
                <c:pt idx="55">
                  <c:v>4.4532740496249392</c:v>
                </c:pt>
                <c:pt idx="56">
                  <c:v>4.4548922811344704</c:v>
                </c:pt>
                <c:pt idx="57">
                  <c:v>4.779768778278795</c:v>
                </c:pt>
                <c:pt idx="58">
                  <c:v>5.0641508658054164</c:v>
                </c:pt>
                <c:pt idx="59">
                  <c:v>5.3135427365704073</c:v>
                </c:pt>
                <c:pt idx="60">
                  <c:v>5.5802633557038686</c:v>
                </c:pt>
                <c:pt idx="61">
                  <c:v>5.7565555951765699</c:v>
                </c:pt>
                <c:pt idx="62">
                  <c:v>5.9444032934398461</c:v>
                </c:pt>
                <c:pt idx="63">
                  <c:v>6.2974681583280052</c:v>
                </c:pt>
                <c:pt idx="64">
                  <c:v>6.4615277754522662</c:v>
                </c:pt>
                <c:pt idx="65">
                  <c:v>6.2301508682445919</c:v>
                </c:pt>
                <c:pt idx="66">
                  <c:v>6.0760083698461607</c:v>
                </c:pt>
                <c:pt idx="67">
                  <c:v>6.1092728321998582</c:v>
                </c:pt>
                <c:pt idx="68">
                  <c:v>6.4223537613827144</c:v>
                </c:pt>
                <c:pt idx="69">
                  <c:v>6.8628793717705188</c:v>
                </c:pt>
                <c:pt idx="70">
                  <c:v>6.683440576554271</c:v>
                </c:pt>
                <c:pt idx="71">
                  <c:v>6.571157357031943</c:v>
                </c:pt>
                <c:pt idx="72">
                  <c:v>5.7296568865546842</c:v>
                </c:pt>
                <c:pt idx="73">
                  <c:v>5.9586506800775769</c:v>
                </c:pt>
                <c:pt idx="74">
                  <c:v>5.667666642404213</c:v>
                </c:pt>
                <c:pt idx="75">
                  <c:v>5.6117371221515127</c:v>
                </c:pt>
                <c:pt idx="76">
                  <c:v>5.458646573712854</c:v>
                </c:pt>
                <c:pt idx="77">
                  <c:v>5.0926683786747446</c:v>
                </c:pt>
                <c:pt idx="78">
                  <c:v>5.4976169094737806</c:v>
                </c:pt>
                <c:pt idx="79">
                  <c:v>5.8216800217325426</c:v>
                </c:pt>
                <c:pt idx="80">
                  <c:v>5.5074157689006062</c:v>
                </c:pt>
                <c:pt idx="81">
                  <c:v>5.1136673279289608</c:v>
                </c:pt>
                <c:pt idx="82">
                  <c:v>5.2671889587338558</c:v>
                </c:pt>
                <c:pt idx="83">
                  <c:v>5.6059232159726902</c:v>
                </c:pt>
                <c:pt idx="84">
                  <c:v>5.6326502514393955</c:v>
                </c:pt>
                <c:pt idx="85">
                  <c:v>5.4635022789972245</c:v>
                </c:pt>
                <c:pt idx="86">
                  <c:v>5.5100756813780016</c:v>
                </c:pt>
                <c:pt idx="87">
                  <c:v>5.7220765874810384</c:v>
                </c:pt>
                <c:pt idx="88">
                  <c:v>5.711856938965842</c:v>
                </c:pt>
                <c:pt idx="89">
                  <c:v>5.7979571280250424</c:v>
                </c:pt>
                <c:pt idx="90">
                  <c:v>6.2481888537614418</c:v>
                </c:pt>
                <c:pt idx="91">
                  <c:v>6.3313784903301427</c:v>
                </c:pt>
                <c:pt idx="92">
                  <c:v>6.5155280824586121</c:v>
                </c:pt>
                <c:pt idx="93">
                  <c:v>6.7595854587996103</c:v>
                </c:pt>
                <c:pt idx="94">
                  <c:v>6.7638522228569347</c:v>
                </c:pt>
                <c:pt idx="95">
                  <c:v>7.0236276915624147</c:v>
                </c:pt>
                <c:pt idx="96">
                  <c:v>7.0180675585724659</c:v>
                </c:pt>
                <c:pt idx="97">
                  <c:v>7.3207608380214415</c:v>
                </c:pt>
                <c:pt idx="98">
                  <c:v>7.5725082035415463</c:v>
                </c:pt>
                <c:pt idx="99">
                  <c:v>7.6535579236850451</c:v>
                </c:pt>
                <c:pt idx="100">
                  <c:v>7.5224359378904779</c:v>
                </c:pt>
                <c:pt idx="101">
                  <c:v>7.6918514831429921</c:v>
                </c:pt>
                <c:pt idx="102">
                  <c:v>8.1568446748181085</c:v>
                </c:pt>
                <c:pt idx="103">
                  <c:v>8.1210335729902496</c:v>
                </c:pt>
                <c:pt idx="104">
                  <c:v>8.4949366883644792</c:v>
                </c:pt>
                <c:pt idx="105">
                  <c:v>8.6597416343053375</c:v>
                </c:pt>
                <c:pt idx="106">
                  <c:v>8.7596320793373881</c:v>
                </c:pt>
                <c:pt idx="107">
                  <c:v>8.9762983823883076</c:v>
                </c:pt>
                <c:pt idx="108">
                  <c:v>8.6245243370549574</c:v>
                </c:pt>
                <c:pt idx="109">
                  <c:v>8.5969487786040713</c:v>
                </c:pt>
                <c:pt idx="110">
                  <c:v>8.5765242693200339</c:v>
                </c:pt>
                <c:pt idx="111">
                  <c:v>8.8356275248199676</c:v>
                </c:pt>
                <c:pt idx="112">
                  <c:v>8.8810101993238124</c:v>
                </c:pt>
                <c:pt idx="113">
                  <c:v>8.8946555846042461</c:v>
                </c:pt>
                <c:pt idx="114">
                  <c:v>9.0363442061831982</c:v>
                </c:pt>
                <c:pt idx="115">
                  <c:v>8.9582839270913919</c:v>
                </c:pt>
                <c:pt idx="116">
                  <c:v>8.8895279789334811</c:v>
                </c:pt>
                <c:pt idx="117">
                  <c:v>9.1780658191912874</c:v>
                </c:pt>
                <c:pt idx="118">
                  <c:v>9.3052271919556944</c:v>
                </c:pt>
                <c:pt idx="119">
                  <c:v>9.4935497893612162</c:v>
                </c:pt>
                <c:pt idx="120">
                  <c:v>9.7904268641871663</c:v>
                </c:pt>
                <c:pt idx="121">
                  <c:v>9.8855321869753947</c:v>
                </c:pt>
                <c:pt idx="122">
                  <c:v>10.121913375184667</c:v>
                </c:pt>
                <c:pt idx="123">
                  <c:v>10.383803657119692</c:v>
                </c:pt>
                <c:pt idx="124">
                  <c:v>10.440749300810646</c:v>
                </c:pt>
                <c:pt idx="125">
                  <c:v>10.938925146956894</c:v>
                </c:pt>
                <c:pt idx="126">
                  <c:v>11.47848977412745</c:v>
                </c:pt>
                <c:pt idx="127">
                  <c:v>11.867026776886657</c:v>
                </c:pt>
                <c:pt idx="128">
                  <c:v>11.784873520586265</c:v>
                </c:pt>
                <c:pt idx="129">
                  <c:v>11.899593998713325</c:v>
                </c:pt>
                <c:pt idx="130">
                  <c:v>12.328770250346729</c:v>
                </c:pt>
                <c:pt idx="131">
                  <c:v>12.569057138535628</c:v>
                </c:pt>
                <c:pt idx="132">
                  <c:v>12.90235804859724</c:v>
                </c:pt>
                <c:pt idx="133">
                  <c:v>13.315044119679184</c:v>
                </c:pt>
                <c:pt idx="134">
                  <c:v>13.90749453450586</c:v>
                </c:pt>
                <c:pt idx="135">
                  <c:v>14.355048099248586</c:v>
                </c:pt>
                <c:pt idx="136">
                  <c:v>14.323485292425717</c:v>
                </c:pt>
                <c:pt idx="137">
                  <c:v>14.288720786198491</c:v>
                </c:pt>
                <c:pt idx="138">
                  <c:v>14.422862710242015</c:v>
                </c:pt>
                <c:pt idx="139">
                  <c:v>14.287741481951059</c:v>
                </c:pt>
                <c:pt idx="140">
                  <c:v>15.142015126282462</c:v>
                </c:pt>
                <c:pt idx="141">
                  <c:v>15.632923031080526</c:v>
                </c:pt>
                <c:pt idx="142">
                  <c:v>15.220794270306307</c:v>
                </c:pt>
                <c:pt idx="143">
                  <c:v>15.43398919965697</c:v>
                </c:pt>
                <c:pt idx="144">
                  <c:v>14.983272231775619</c:v>
                </c:pt>
                <c:pt idx="145">
                  <c:v>15.254921396427614</c:v>
                </c:pt>
                <c:pt idx="146">
                  <c:v>15.603792871281412</c:v>
                </c:pt>
                <c:pt idx="147">
                  <c:v>16.260395818260701</c:v>
                </c:pt>
                <c:pt idx="148">
                  <c:v>16.544899415247087</c:v>
                </c:pt>
                <c:pt idx="149">
                  <c:v>16.864896938397234</c:v>
                </c:pt>
                <c:pt idx="150">
                  <c:v>17.110724645738127</c:v>
                </c:pt>
                <c:pt idx="151">
                  <c:v>17.357625862988879</c:v>
                </c:pt>
                <c:pt idx="152">
                  <c:v>17.596840643039638</c:v>
                </c:pt>
                <c:pt idx="153">
                  <c:v>18.159380482518653</c:v>
                </c:pt>
                <c:pt idx="154">
                  <c:v>18.825916037979354</c:v>
                </c:pt>
                <c:pt idx="155">
                  <c:v>19.018173307505524</c:v>
                </c:pt>
                <c:pt idx="156">
                  <c:v>19.9725298788087</c:v>
                </c:pt>
                <c:pt idx="157">
                  <c:v>20.477819408628225</c:v>
                </c:pt>
                <c:pt idx="158">
                  <c:v>20.999902622400413</c:v>
                </c:pt>
                <c:pt idx="159">
                  <c:v>21.355686651503415</c:v>
                </c:pt>
                <c:pt idx="160">
                  <c:v>20.589863457058097</c:v>
                </c:pt>
                <c:pt idx="161">
                  <c:v>20.222892308543003</c:v>
                </c:pt>
                <c:pt idx="162">
                  <c:v>21.207011849912703</c:v>
                </c:pt>
                <c:pt idx="163">
                  <c:v>21.482059302403261</c:v>
                </c:pt>
                <c:pt idx="164">
                  <c:v>21.375495946071815</c:v>
                </c:pt>
                <c:pt idx="165">
                  <c:v>22.306189386323663</c:v>
                </c:pt>
                <c:pt idx="166">
                  <c:v>21.847140162815787</c:v>
                </c:pt>
                <c:pt idx="167">
                  <c:v>21.404209953737592</c:v>
                </c:pt>
                <c:pt idx="168">
                  <c:v>20.274414343903373</c:v>
                </c:pt>
                <c:pt idx="169">
                  <c:v>20.412898999273548</c:v>
                </c:pt>
                <c:pt idx="170">
                  <c:v>21.667380639098354</c:v>
                </c:pt>
                <c:pt idx="171">
                  <c:v>21.731336461360762</c:v>
                </c:pt>
                <c:pt idx="172">
                  <c:v>22.459752132582025</c:v>
                </c:pt>
                <c:pt idx="173">
                  <c:v>21.270680534680462</c:v>
                </c:pt>
                <c:pt idx="174">
                  <c:v>21.491171491309053</c:v>
                </c:pt>
                <c:pt idx="175">
                  <c:v>21.743881338166371</c:v>
                </c:pt>
                <c:pt idx="176">
                  <c:v>21.449547150814418</c:v>
                </c:pt>
                <c:pt idx="177">
                  <c:v>21.114973373523888</c:v>
                </c:pt>
                <c:pt idx="178">
                  <c:v>20.88201331532785</c:v>
                </c:pt>
                <c:pt idx="179">
                  <c:v>20.991326147224779</c:v>
                </c:pt>
                <c:pt idx="180">
                  <c:v>21.319614210736656</c:v>
                </c:pt>
                <c:pt idx="181">
                  <c:v>21.685168296794966</c:v>
                </c:pt>
                <c:pt idx="182">
                  <c:v>21.912230630304329</c:v>
                </c:pt>
                <c:pt idx="183">
                  <c:v>22.235916437898315</c:v>
                </c:pt>
                <c:pt idx="184">
                  <c:v>22.191508799282694</c:v>
                </c:pt>
                <c:pt idx="185">
                  <c:v>22.084247285843546</c:v>
                </c:pt>
                <c:pt idx="186">
                  <c:v>22.222889325948788</c:v>
                </c:pt>
                <c:pt idx="187">
                  <c:v>22.515001726551972</c:v>
                </c:pt>
                <c:pt idx="188">
                  <c:v>22.354735522013733</c:v>
                </c:pt>
                <c:pt idx="189">
                  <c:v>22.625138956865246</c:v>
                </c:pt>
                <c:pt idx="190">
                  <c:v>22.454178776240461</c:v>
                </c:pt>
                <c:pt idx="191">
                  <c:v>23.046271907786803</c:v>
                </c:pt>
                <c:pt idx="192">
                  <c:v>22.001842223299111</c:v>
                </c:pt>
                <c:pt idx="193">
                  <c:v>21.003263373316113</c:v>
                </c:pt>
                <c:pt idx="194">
                  <c:v>20.973725064180936</c:v>
                </c:pt>
                <c:pt idx="195">
                  <c:v>21.508941705670832</c:v>
                </c:pt>
                <c:pt idx="196">
                  <c:v>20.44276652515509</c:v>
                </c:pt>
                <c:pt idx="197">
                  <c:v>19.804329564881346</c:v>
                </c:pt>
                <c:pt idx="198">
                  <c:v>19.74878371061078</c:v>
                </c:pt>
                <c:pt idx="199">
                  <c:v>19.71143092415484</c:v>
                </c:pt>
                <c:pt idx="200">
                  <c:v>19.411399698266276</c:v>
                </c:pt>
                <c:pt idx="201">
                  <c:v>19.184222178746129</c:v>
                </c:pt>
                <c:pt idx="202">
                  <c:v>18.117897037371709</c:v>
                </c:pt>
                <c:pt idx="203">
                  <c:v>17.738898441534705</c:v>
                </c:pt>
              </c:numCache>
            </c:numRef>
          </c:val>
          <c:smooth val="0"/>
          <c:extLst>
            <c:ext xmlns:c16="http://schemas.microsoft.com/office/drawing/2014/chart" uri="{C3380CC4-5D6E-409C-BE32-E72D297353CC}">
              <c16:uniqueId val="{00000004-690B-4639-8BBF-C9D88F8C8566}"/>
            </c:ext>
          </c:extLst>
        </c:ser>
        <c:ser>
          <c:idx val="5"/>
          <c:order val="5"/>
          <c:tx>
            <c:strRef>
              <c:f>Sheet1!$G$1</c:f>
              <c:strCache>
                <c:ptCount val="1"/>
                <c:pt idx="0">
                  <c:v>Growth</c:v>
                </c:pt>
              </c:strCache>
            </c:strRef>
          </c:tx>
          <c:spPr>
            <a:ln w="28575" cap="rnd">
              <a:solidFill>
                <a:srgbClr val="7D542B"/>
              </a:solidFill>
              <a:round/>
            </a:ln>
            <a:effectLst/>
          </c:spPr>
          <c:marker>
            <c:symbol val="none"/>
          </c:marker>
          <c:cat>
            <c:numRef>
              <c:f>Sheet1!$A$2:$A$205</c:f>
              <c:numCache>
                <c:formatCode>d\-mmm\-yy</c:formatCode>
                <c:ptCount val="204"/>
                <c:pt idx="0">
                  <c:v>37287</c:v>
                </c:pt>
                <c:pt idx="1">
                  <c:v>37315</c:v>
                </c:pt>
                <c:pt idx="2">
                  <c:v>37346</c:v>
                </c:pt>
                <c:pt idx="3">
                  <c:v>37376</c:v>
                </c:pt>
                <c:pt idx="4">
                  <c:v>37407</c:v>
                </c:pt>
                <c:pt idx="5">
                  <c:v>37437</c:v>
                </c:pt>
                <c:pt idx="6">
                  <c:v>37468</c:v>
                </c:pt>
                <c:pt idx="7">
                  <c:v>37499</c:v>
                </c:pt>
                <c:pt idx="8">
                  <c:v>37529</c:v>
                </c:pt>
                <c:pt idx="9">
                  <c:v>37560</c:v>
                </c:pt>
                <c:pt idx="10">
                  <c:v>37590</c:v>
                </c:pt>
                <c:pt idx="11">
                  <c:v>37621</c:v>
                </c:pt>
                <c:pt idx="12">
                  <c:v>37652</c:v>
                </c:pt>
                <c:pt idx="13">
                  <c:v>37680</c:v>
                </c:pt>
                <c:pt idx="14">
                  <c:v>37711</c:v>
                </c:pt>
                <c:pt idx="15">
                  <c:v>37741</c:v>
                </c:pt>
                <c:pt idx="16">
                  <c:v>37772</c:v>
                </c:pt>
                <c:pt idx="17">
                  <c:v>37802</c:v>
                </c:pt>
                <c:pt idx="18">
                  <c:v>37833</c:v>
                </c:pt>
                <c:pt idx="19">
                  <c:v>37864</c:v>
                </c:pt>
                <c:pt idx="20">
                  <c:v>37894</c:v>
                </c:pt>
                <c:pt idx="21">
                  <c:v>37925</c:v>
                </c:pt>
                <c:pt idx="22">
                  <c:v>37955</c:v>
                </c:pt>
                <c:pt idx="23">
                  <c:v>37986</c:v>
                </c:pt>
                <c:pt idx="24">
                  <c:v>38017</c:v>
                </c:pt>
                <c:pt idx="25">
                  <c:v>38046</c:v>
                </c:pt>
                <c:pt idx="26">
                  <c:v>38077</c:v>
                </c:pt>
                <c:pt idx="27">
                  <c:v>38107</c:v>
                </c:pt>
                <c:pt idx="28">
                  <c:v>38138</c:v>
                </c:pt>
                <c:pt idx="29">
                  <c:v>38168</c:v>
                </c:pt>
                <c:pt idx="30">
                  <c:v>38199</c:v>
                </c:pt>
                <c:pt idx="31">
                  <c:v>38230</c:v>
                </c:pt>
                <c:pt idx="32">
                  <c:v>38260</c:v>
                </c:pt>
                <c:pt idx="33">
                  <c:v>38291</c:v>
                </c:pt>
                <c:pt idx="34">
                  <c:v>38321</c:v>
                </c:pt>
                <c:pt idx="35">
                  <c:v>38352</c:v>
                </c:pt>
                <c:pt idx="36">
                  <c:v>38383</c:v>
                </c:pt>
                <c:pt idx="37">
                  <c:v>38411</c:v>
                </c:pt>
                <c:pt idx="38">
                  <c:v>38442</c:v>
                </c:pt>
                <c:pt idx="39">
                  <c:v>38472</c:v>
                </c:pt>
                <c:pt idx="40">
                  <c:v>38503</c:v>
                </c:pt>
                <c:pt idx="41">
                  <c:v>38533</c:v>
                </c:pt>
                <c:pt idx="42">
                  <c:v>38564</c:v>
                </c:pt>
                <c:pt idx="43">
                  <c:v>38595</c:v>
                </c:pt>
                <c:pt idx="44">
                  <c:v>38625</c:v>
                </c:pt>
                <c:pt idx="45">
                  <c:v>38656</c:v>
                </c:pt>
                <c:pt idx="46">
                  <c:v>38686</c:v>
                </c:pt>
                <c:pt idx="47">
                  <c:v>38717</c:v>
                </c:pt>
                <c:pt idx="48">
                  <c:v>38748</c:v>
                </c:pt>
                <c:pt idx="49">
                  <c:v>38776</c:v>
                </c:pt>
                <c:pt idx="50">
                  <c:v>38807</c:v>
                </c:pt>
                <c:pt idx="51">
                  <c:v>38837</c:v>
                </c:pt>
                <c:pt idx="52">
                  <c:v>38868</c:v>
                </c:pt>
                <c:pt idx="53">
                  <c:v>38898</c:v>
                </c:pt>
                <c:pt idx="54">
                  <c:v>38929</c:v>
                </c:pt>
                <c:pt idx="55">
                  <c:v>38960</c:v>
                </c:pt>
                <c:pt idx="56">
                  <c:v>38990</c:v>
                </c:pt>
                <c:pt idx="57">
                  <c:v>39021</c:v>
                </c:pt>
                <c:pt idx="58">
                  <c:v>39051</c:v>
                </c:pt>
                <c:pt idx="59">
                  <c:v>39082</c:v>
                </c:pt>
                <c:pt idx="60">
                  <c:v>39113</c:v>
                </c:pt>
                <c:pt idx="61">
                  <c:v>39141</c:v>
                </c:pt>
                <c:pt idx="62">
                  <c:v>39172</c:v>
                </c:pt>
                <c:pt idx="63">
                  <c:v>39202</c:v>
                </c:pt>
                <c:pt idx="64">
                  <c:v>39233</c:v>
                </c:pt>
                <c:pt idx="65">
                  <c:v>39263</c:v>
                </c:pt>
                <c:pt idx="66">
                  <c:v>39294</c:v>
                </c:pt>
                <c:pt idx="67">
                  <c:v>39325</c:v>
                </c:pt>
                <c:pt idx="68">
                  <c:v>39355</c:v>
                </c:pt>
                <c:pt idx="69">
                  <c:v>39386</c:v>
                </c:pt>
                <c:pt idx="70">
                  <c:v>39416</c:v>
                </c:pt>
                <c:pt idx="71">
                  <c:v>39447</c:v>
                </c:pt>
                <c:pt idx="72">
                  <c:v>39478</c:v>
                </c:pt>
                <c:pt idx="73">
                  <c:v>39507</c:v>
                </c:pt>
                <c:pt idx="74">
                  <c:v>39538</c:v>
                </c:pt>
                <c:pt idx="75">
                  <c:v>39568</c:v>
                </c:pt>
                <c:pt idx="76">
                  <c:v>39599</c:v>
                </c:pt>
                <c:pt idx="77">
                  <c:v>39629</c:v>
                </c:pt>
                <c:pt idx="78">
                  <c:v>39660</c:v>
                </c:pt>
                <c:pt idx="79">
                  <c:v>39691</c:v>
                </c:pt>
                <c:pt idx="80">
                  <c:v>39721</c:v>
                </c:pt>
                <c:pt idx="81">
                  <c:v>39752</c:v>
                </c:pt>
                <c:pt idx="82">
                  <c:v>39782</c:v>
                </c:pt>
                <c:pt idx="83">
                  <c:v>39813</c:v>
                </c:pt>
                <c:pt idx="84">
                  <c:v>39844</c:v>
                </c:pt>
                <c:pt idx="85">
                  <c:v>39872</c:v>
                </c:pt>
                <c:pt idx="86">
                  <c:v>39903</c:v>
                </c:pt>
                <c:pt idx="87">
                  <c:v>39933</c:v>
                </c:pt>
                <c:pt idx="88">
                  <c:v>39964</c:v>
                </c:pt>
                <c:pt idx="89">
                  <c:v>39994</c:v>
                </c:pt>
                <c:pt idx="90">
                  <c:v>40025</c:v>
                </c:pt>
                <c:pt idx="91">
                  <c:v>40056</c:v>
                </c:pt>
                <c:pt idx="92">
                  <c:v>40086</c:v>
                </c:pt>
                <c:pt idx="93">
                  <c:v>40117</c:v>
                </c:pt>
                <c:pt idx="94">
                  <c:v>40147</c:v>
                </c:pt>
                <c:pt idx="95">
                  <c:v>40178</c:v>
                </c:pt>
                <c:pt idx="96">
                  <c:v>40209</c:v>
                </c:pt>
                <c:pt idx="97">
                  <c:v>40237</c:v>
                </c:pt>
                <c:pt idx="98">
                  <c:v>40268</c:v>
                </c:pt>
                <c:pt idx="99">
                  <c:v>40298</c:v>
                </c:pt>
                <c:pt idx="100">
                  <c:v>40329</c:v>
                </c:pt>
                <c:pt idx="101">
                  <c:v>40359</c:v>
                </c:pt>
                <c:pt idx="102">
                  <c:v>40390</c:v>
                </c:pt>
                <c:pt idx="103">
                  <c:v>40421</c:v>
                </c:pt>
                <c:pt idx="104">
                  <c:v>40451</c:v>
                </c:pt>
                <c:pt idx="105">
                  <c:v>40482</c:v>
                </c:pt>
                <c:pt idx="106">
                  <c:v>40512</c:v>
                </c:pt>
                <c:pt idx="107">
                  <c:v>40543</c:v>
                </c:pt>
                <c:pt idx="108">
                  <c:v>40574</c:v>
                </c:pt>
                <c:pt idx="109">
                  <c:v>40602</c:v>
                </c:pt>
                <c:pt idx="110">
                  <c:v>40633</c:v>
                </c:pt>
                <c:pt idx="111">
                  <c:v>40663</c:v>
                </c:pt>
                <c:pt idx="112">
                  <c:v>40694</c:v>
                </c:pt>
                <c:pt idx="113">
                  <c:v>40724</c:v>
                </c:pt>
                <c:pt idx="114">
                  <c:v>40755</c:v>
                </c:pt>
                <c:pt idx="115">
                  <c:v>40786</c:v>
                </c:pt>
                <c:pt idx="116">
                  <c:v>40816</c:v>
                </c:pt>
                <c:pt idx="117">
                  <c:v>40847</c:v>
                </c:pt>
                <c:pt idx="118">
                  <c:v>40877</c:v>
                </c:pt>
                <c:pt idx="119">
                  <c:v>40908</c:v>
                </c:pt>
                <c:pt idx="120">
                  <c:v>40939</c:v>
                </c:pt>
                <c:pt idx="121">
                  <c:v>40968</c:v>
                </c:pt>
                <c:pt idx="122">
                  <c:v>40999</c:v>
                </c:pt>
                <c:pt idx="123">
                  <c:v>41029</c:v>
                </c:pt>
                <c:pt idx="124">
                  <c:v>41060</c:v>
                </c:pt>
                <c:pt idx="125">
                  <c:v>41090</c:v>
                </c:pt>
                <c:pt idx="126">
                  <c:v>41121</c:v>
                </c:pt>
                <c:pt idx="127">
                  <c:v>41152</c:v>
                </c:pt>
                <c:pt idx="128">
                  <c:v>41182</c:v>
                </c:pt>
                <c:pt idx="129">
                  <c:v>41213</c:v>
                </c:pt>
                <c:pt idx="130">
                  <c:v>41243</c:v>
                </c:pt>
                <c:pt idx="131">
                  <c:v>41274</c:v>
                </c:pt>
                <c:pt idx="132">
                  <c:v>41305</c:v>
                </c:pt>
                <c:pt idx="133">
                  <c:v>41333</c:v>
                </c:pt>
                <c:pt idx="134">
                  <c:v>41364</c:v>
                </c:pt>
                <c:pt idx="135">
                  <c:v>41394</c:v>
                </c:pt>
                <c:pt idx="136">
                  <c:v>41425</c:v>
                </c:pt>
                <c:pt idx="137">
                  <c:v>41455</c:v>
                </c:pt>
                <c:pt idx="138">
                  <c:v>41486</c:v>
                </c:pt>
                <c:pt idx="139">
                  <c:v>41517</c:v>
                </c:pt>
                <c:pt idx="140">
                  <c:v>41547</c:v>
                </c:pt>
                <c:pt idx="141">
                  <c:v>41578</c:v>
                </c:pt>
                <c:pt idx="142">
                  <c:v>41608</c:v>
                </c:pt>
                <c:pt idx="143">
                  <c:v>41639</c:v>
                </c:pt>
                <c:pt idx="144">
                  <c:v>41670</c:v>
                </c:pt>
                <c:pt idx="145">
                  <c:v>41698</c:v>
                </c:pt>
                <c:pt idx="146">
                  <c:v>41729</c:v>
                </c:pt>
                <c:pt idx="147">
                  <c:v>41759</c:v>
                </c:pt>
                <c:pt idx="148">
                  <c:v>41790</c:v>
                </c:pt>
                <c:pt idx="149">
                  <c:v>41820</c:v>
                </c:pt>
                <c:pt idx="150">
                  <c:v>41851</c:v>
                </c:pt>
                <c:pt idx="151">
                  <c:v>41882</c:v>
                </c:pt>
                <c:pt idx="152">
                  <c:v>41912</c:v>
                </c:pt>
                <c:pt idx="153">
                  <c:v>41943</c:v>
                </c:pt>
                <c:pt idx="154">
                  <c:v>41973</c:v>
                </c:pt>
                <c:pt idx="155">
                  <c:v>42004</c:v>
                </c:pt>
                <c:pt idx="156">
                  <c:v>42035</c:v>
                </c:pt>
                <c:pt idx="157">
                  <c:v>42063</c:v>
                </c:pt>
                <c:pt idx="158">
                  <c:v>42094</c:v>
                </c:pt>
                <c:pt idx="159">
                  <c:v>42124</c:v>
                </c:pt>
                <c:pt idx="160">
                  <c:v>42155</c:v>
                </c:pt>
                <c:pt idx="161">
                  <c:v>42185</c:v>
                </c:pt>
                <c:pt idx="162">
                  <c:v>42216</c:v>
                </c:pt>
                <c:pt idx="163">
                  <c:v>42247</c:v>
                </c:pt>
                <c:pt idx="164">
                  <c:v>42277</c:v>
                </c:pt>
                <c:pt idx="165">
                  <c:v>42308</c:v>
                </c:pt>
                <c:pt idx="166">
                  <c:v>42338</c:v>
                </c:pt>
                <c:pt idx="167">
                  <c:v>42369</c:v>
                </c:pt>
                <c:pt idx="168">
                  <c:v>42400</c:v>
                </c:pt>
                <c:pt idx="169">
                  <c:v>42429</c:v>
                </c:pt>
                <c:pt idx="170">
                  <c:v>42460</c:v>
                </c:pt>
                <c:pt idx="171">
                  <c:v>42490</c:v>
                </c:pt>
                <c:pt idx="172">
                  <c:v>42521</c:v>
                </c:pt>
                <c:pt idx="173">
                  <c:v>42551</c:v>
                </c:pt>
                <c:pt idx="174">
                  <c:v>42582</c:v>
                </c:pt>
                <c:pt idx="175">
                  <c:v>42613</c:v>
                </c:pt>
                <c:pt idx="176">
                  <c:v>42643</c:v>
                </c:pt>
                <c:pt idx="177">
                  <c:v>42674</c:v>
                </c:pt>
                <c:pt idx="178">
                  <c:v>42704</c:v>
                </c:pt>
                <c:pt idx="179">
                  <c:v>42735</c:v>
                </c:pt>
                <c:pt idx="180">
                  <c:v>42766</c:v>
                </c:pt>
                <c:pt idx="181">
                  <c:v>42794</c:v>
                </c:pt>
                <c:pt idx="182">
                  <c:v>42825</c:v>
                </c:pt>
                <c:pt idx="183">
                  <c:v>42855</c:v>
                </c:pt>
                <c:pt idx="184">
                  <c:v>42886</c:v>
                </c:pt>
                <c:pt idx="185">
                  <c:v>42916</c:v>
                </c:pt>
                <c:pt idx="186">
                  <c:v>42947</c:v>
                </c:pt>
                <c:pt idx="187">
                  <c:v>42978</c:v>
                </c:pt>
                <c:pt idx="188">
                  <c:v>43008</c:v>
                </c:pt>
                <c:pt idx="189">
                  <c:v>43039</c:v>
                </c:pt>
                <c:pt idx="190">
                  <c:v>43069</c:v>
                </c:pt>
                <c:pt idx="191">
                  <c:v>43100</c:v>
                </c:pt>
                <c:pt idx="192">
                  <c:v>43131</c:v>
                </c:pt>
                <c:pt idx="193">
                  <c:v>43159</c:v>
                </c:pt>
                <c:pt idx="194">
                  <c:v>43190</c:v>
                </c:pt>
                <c:pt idx="195">
                  <c:v>43220</c:v>
                </c:pt>
                <c:pt idx="196">
                  <c:v>43251</c:v>
                </c:pt>
                <c:pt idx="197">
                  <c:v>43281</c:v>
                </c:pt>
                <c:pt idx="198">
                  <c:v>43312</c:v>
                </c:pt>
                <c:pt idx="199">
                  <c:v>43343</c:v>
                </c:pt>
                <c:pt idx="200">
                  <c:v>43373</c:v>
                </c:pt>
                <c:pt idx="201">
                  <c:v>43404</c:v>
                </c:pt>
                <c:pt idx="202">
                  <c:v>43434</c:v>
                </c:pt>
                <c:pt idx="203">
                  <c:v>43465</c:v>
                </c:pt>
              </c:numCache>
            </c:numRef>
          </c:cat>
          <c:val>
            <c:numRef>
              <c:f>Sheet1!$G$2:$G$205</c:f>
              <c:numCache>
                <c:formatCode>General</c:formatCode>
                <c:ptCount val="204"/>
                <c:pt idx="0">
                  <c:v>1</c:v>
                </c:pt>
                <c:pt idx="1">
                  <c:v>1.0260510246024437</c:v>
                </c:pt>
                <c:pt idx="2">
                  <c:v>1.0398912671862035</c:v>
                </c:pt>
                <c:pt idx="3">
                  <c:v>1.0829133632259995</c:v>
                </c:pt>
                <c:pt idx="4">
                  <c:v>1.1023887693670185</c:v>
                </c:pt>
                <c:pt idx="5">
                  <c:v>1.0858035075748989</c:v>
                </c:pt>
                <c:pt idx="6">
                  <c:v>1.0117519400123496</c:v>
                </c:pt>
                <c:pt idx="7">
                  <c:v>1.0648119853308591</c:v>
                </c:pt>
                <c:pt idx="8">
                  <c:v>1.0988844439799017</c:v>
                </c:pt>
                <c:pt idx="9">
                  <c:v>1.1417730148042786</c:v>
                </c:pt>
                <c:pt idx="10">
                  <c:v>1.1740804898209427</c:v>
                </c:pt>
                <c:pt idx="11">
                  <c:v>1.1947806920578388</c:v>
                </c:pt>
                <c:pt idx="12">
                  <c:v>1.1603687287334936</c:v>
                </c:pt>
                <c:pt idx="13">
                  <c:v>1.120687300197184</c:v>
                </c:pt>
                <c:pt idx="14">
                  <c:v>1.0367622564205421</c:v>
                </c:pt>
                <c:pt idx="15">
                  <c:v>1.0125026377200443</c:v>
                </c:pt>
                <c:pt idx="16">
                  <c:v>1.1021141236184273</c:v>
                </c:pt>
                <c:pt idx="17">
                  <c:v>1.1274794066390665</c:v>
                </c:pt>
                <c:pt idx="18">
                  <c:v>1.2084285742268646</c:v>
                </c:pt>
                <c:pt idx="19">
                  <c:v>1.2819709692369592</c:v>
                </c:pt>
                <c:pt idx="20">
                  <c:v>1.2542187954214661</c:v>
                </c:pt>
                <c:pt idx="21">
                  <c:v>1.3298331492991502</c:v>
                </c:pt>
                <c:pt idx="22">
                  <c:v>1.3929585972833345</c:v>
                </c:pt>
                <c:pt idx="23">
                  <c:v>1.4713585686900279</c:v>
                </c:pt>
                <c:pt idx="24">
                  <c:v>1.4685115158075208</c:v>
                </c:pt>
                <c:pt idx="25">
                  <c:v>1.4780240770258575</c:v>
                </c:pt>
                <c:pt idx="26">
                  <c:v>1.5219954129888422</c:v>
                </c:pt>
                <c:pt idx="27">
                  <c:v>1.5180176599889559</c:v>
                </c:pt>
                <c:pt idx="28">
                  <c:v>1.5011915865080883</c:v>
                </c:pt>
                <c:pt idx="29">
                  <c:v>1.549962739850717</c:v>
                </c:pt>
                <c:pt idx="30">
                  <c:v>1.5720895448834546</c:v>
                </c:pt>
                <c:pt idx="31">
                  <c:v>1.6417767956959348</c:v>
                </c:pt>
                <c:pt idx="32">
                  <c:v>1.754657324779783</c:v>
                </c:pt>
                <c:pt idx="33">
                  <c:v>1.8917820023741672</c:v>
                </c:pt>
                <c:pt idx="34">
                  <c:v>2.1137122614902513</c:v>
                </c:pt>
                <c:pt idx="35">
                  <c:v>2.2225615110921737</c:v>
                </c:pt>
                <c:pt idx="36">
                  <c:v>2.2647707376025434</c:v>
                </c:pt>
                <c:pt idx="37">
                  <c:v>2.3292630555554585</c:v>
                </c:pt>
                <c:pt idx="38">
                  <c:v>2.2487330890914454</c:v>
                </c:pt>
                <c:pt idx="39">
                  <c:v>2.1840124037792941</c:v>
                </c:pt>
                <c:pt idx="40">
                  <c:v>2.3150002605862268</c:v>
                </c:pt>
                <c:pt idx="41">
                  <c:v>2.3748441159516811</c:v>
                </c:pt>
                <c:pt idx="42">
                  <c:v>2.5906720837630464</c:v>
                </c:pt>
                <c:pt idx="43">
                  <c:v>2.6817943955477106</c:v>
                </c:pt>
                <c:pt idx="44">
                  <c:v>2.8609272182068559</c:v>
                </c:pt>
                <c:pt idx="45">
                  <c:v>2.833718261032395</c:v>
                </c:pt>
                <c:pt idx="46">
                  <c:v>2.9852249674236231</c:v>
                </c:pt>
                <c:pt idx="47">
                  <c:v>3.2181789677466752</c:v>
                </c:pt>
                <c:pt idx="48">
                  <c:v>3.5278365094959425</c:v>
                </c:pt>
                <c:pt idx="49">
                  <c:v>3.5205403768129346</c:v>
                </c:pt>
                <c:pt idx="50">
                  <c:v>3.7211923363380262</c:v>
                </c:pt>
                <c:pt idx="51">
                  <c:v>3.7770599199210122</c:v>
                </c:pt>
                <c:pt idx="52">
                  <c:v>3.5605792878593969</c:v>
                </c:pt>
                <c:pt idx="53">
                  <c:v>3.4976311649923066</c:v>
                </c:pt>
                <c:pt idx="54">
                  <c:v>3.4942066859220828</c:v>
                </c:pt>
                <c:pt idx="55">
                  <c:v>3.7109384714517986</c:v>
                </c:pt>
                <c:pt idx="56">
                  <c:v>3.8034042399832861</c:v>
                </c:pt>
                <c:pt idx="57">
                  <c:v>4.0501975246755029</c:v>
                </c:pt>
                <c:pt idx="58">
                  <c:v>4.3095663417128627</c:v>
                </c:pt>
                <c:pt idx="59">
                  <c:v>4.5222747424225052</c:v>
                </c:pt>
                <c:pt idx="60">
                  <c:v>4.7145669172895222</c:v>
                </c:pt>
                <c:pt idx="61">
                  <c:v>4.9365945723698204</c:v>
                </c:pt>
                <c:pt idx="62">
                  <c:v>5.2285326314178091</c:v>
                </c:pt>
                <c:pt idx="63">
                  <c:v>5.4263682179362593</c:v>
                </c:pt>
                <c:pt idx="64">
                  <c:v>5.4563913153680623</c:v>
                </c:pt>
                <c:pt idx="65">
                  <c:v>5.4121920243593324</c:v>
                </c:pt>
                <c:pt idx="66">
                  <c:v>5.3485758023780923</c:v>
                </c:pt>
                <c:pt idx="67">
                  <c:v>5.3139586749495873</c:v>
                </c:pt>
                <c:pt idx="68">
                  <c:v>5.5510755759179498</c:v>
                </c:pt>
                <c:pt idx="69">
                  <c:v>6.0208137031212674</c:v>
                </c:pt>
                <c:pt idx="70">
                  <c:v>5.6913459082012912</c:v>
                </c:pt>
                <c:pt idx="71">
                  <c:v>5.6018831390620871</c:v>
                </c:pt>
                <c:pt idx="72">
                  <c:v>5.2147596211649638</c:v>
                </c:pt>
                <c:pt idx="73">
                  <c:v>5.8716995632347428</c:v>
                </c:pt>
                <c:pt idx="74">
                  <c:v>5.7435857465897309</c:v>
                </c:pt>
                <c:pt idx="75">
                  <c:v>5.6983309945015694</c:v>
                </c:pt>
                <c:pt idx="76">
                  <c:v>5.8115565190611393</c:v>
                </c:pt>
                <c:pt idx="77">
                  <c:v>5.4499727652438938</c:v>
                </c:pt>
                <c:pt idx="78">
                  <c:v>5.2547201785226818</c:v>
                </c:pt>
                <c:pt idx="79">
                  <c:v>5.3768419071702285</c:v>
                </c:pt>
                <c:pt idx="80">
                  <c:v>4.8270085219720169</c:v>
                </c:pt>
                <c:pt idx="81">
                  <c:v>4.0629065701920526</c:v>
                </c:pt>
                <c:pt idx="82">
                  <c:v>3.9853470371021396</c:v>
                </c:pt>
                <c:pt idx="83">
                  <c:v>4.2041317930778819</c:v>
                </c:pt>
                <c:pt idx="84">
                  <c:v>4.0648607761052054</c:v>
                </c:pt>
                <c:pt idx="85">
                  <c:v>3.8463531625795819</c:v>
                </c:pt>
                <c:pt idx="86">
                  <c:v>4.1697804336308133</c:v>
                </c:pt>
                <c:pt idx="87">
                  <c:v>4.338536276383417</c:v>
                </c:pt>
                <c:pt idx="88">
                  <c:v>4.6932567288971994</c:v>
                </c:pt>
                <c:pt idx="89">
                  <c:v>4.6494235578816703</c:v>
                </c:pt>
                <c:pt idx="90">
                  <c:v>5.0003477982176401</c:v>
                </c:pt>
                <c:pt idx="91">
                  <c:v>5.2783016035240973</c:v>
                </c:pt>
                <c:pt idx="92">
                  <c:v>5.3859494418458329</c:v>
                </c:pt>
                <c:pt idx="93">
                  <c:v>5.5230795277361988</c:v>
                </c:pt>
                <c:pt idx="94">
                  <c:v>5.3968479886092835</c:v>
                </c:pt>
                <c:pt idx="95">
                  <c:v>5.6061115105348174</c:v>
                </c:pt>
                <c:pt idx="96">
                  <c:v>5.4756137800800859</c:v>
                </c:pt>
                <c:pt idx="97">
                  <c:v>5.7025048163021443</c:v>
                </c:pt>
                <c:pt idx="98">
                  <c:v>5.920514638049978</c:v>
                </c:pt>
                <c:pt idx="99">
                  <c:v>6.0228772490893414</c:v>
                </c:pt>
                <c:pt idx="100">
                  <c:v>5.8962216841711301</c:v>
                </c:pt>
                <c:pt idx="101">
                  <c:v>5.9218777090459644</c:v>
                </c:pt>
                <c:pt idx="102">
                  <c:v>6.2775379516892462</c:v>
                </c:pt>
                <c:pt idx="103">
                  <c:v>6.2146334577732878</c:v>
                </c:pt>
                <c:pt idx="104">
                  <c:v>6.7518171675422671</c:v>
                </c:pt>
                <c:pt idx="105">
                  <c:v>6.906280860480388</c:v>
                </c:pt>
                <c:pt idx="106">
                  <c:v>6.9861161117707802</c:v>
                </c:pt>
                <c:pt idx="107">
                  <c:v>7.2299976853664845</c:v>
                </c:pt>
                <c:pt idx="108">
                  <c:v>6.9613911119103316</c:v>
                </c:pt>
                <c:pt idx="109">
                  <c:v>7.065618845364499</c:v>
                </c:pt>
                <c:pt idx="110">
                  <c:v>7.1004842867428932</c:v>
                </c:pt>
                <c:pt idx="111">
                  <c:v>7.3293015555985788</c:v>
                </c:pt>
                <c:pt idx="112">
                  <c:v>7.3740232532060501</c:v>
                </c:pt>
                <c:pt idx="113">
                  <c:v>7.2741178306500984</c:v>
                </c:pt>
                <c:pt idx="114">
                  <c:v>7.2245293097959786</c:v>
                </c:pt>
                <c:pt idx="115">
                  <c:v>7.2782317848355476</c:v>
                </c:pt>
                <c:pt idx="116">
                  <c:v>7.0913894158321238</c:v>
                </c:pt>
                <c:pt idx="117">
                  <c:v>7.5734782402566942</c:v>
                </c:pt>
                <c:pt idx="118">
                  <c:v>7.6034360552190776</c:v>
                </c:pt>
                <c:pt idx="119">
                  <c:v>7.4164888253479564</c:v>
                </c:pt>
                <c:pt idx="120">
                  <c:v>7.9183779014735061</c:v>
                </c:pt>
                <c:pt idx="121">
                  <c:v>8.1155370201654282</c:v>
                </c:pt>
                <c:pt idx="122">
                  <c:v>8.1571631944038998</c:v>
                </c:pt>
                <c:pt idx="123">
                  <c:v>8.4184369802634205</c:v>
                </c:pt>
                <c:pt idx="124">
                  <c:v>8.2376003502642199</c:v>
                </c:pt>
                <c:pt idx="125">
                  <c:v>8.3770214757236321</c:v>
                </c:pt>
                <c:pt idx="126">
                  <c:v>8.5674458958866069</c:v>
                </c:pt>
                <c:pt idx="127">
                  <c:v>8.5896029020661437</c:v>
                </c:pt>
                <c:pt idx="128">
                  <c:v>8.8250700451492499</c:v>
                </c:pt>
                <c:pt idx="129">
                  <c:v>9.1182158195649681</c:v>
                </c:pt>
                <c:pt idx="130">
                  <c:v>9.3693017258857143</c:v>
                </c:pt>
                <c:pt idx="131">
                  <c:v>9.5247821470231031</c:v>
                </c:pt>
                <c:pt idx="132">
                  <c:v>9.7686281442473231</c:v>
                </c:pt>
                <c:pt idx="133">
                  <c:v>9.6999360964017658</c:v>
                </c:pt>
                <c:pt idx="134">
                  <c:v>10.059821901506211</c:v>
                </c:pt>
                <c:pt idx="135">
                  <c:v>10.040009384018852</c:v>
                </c:pt>
                <c:pt idx="136">
                  <c:v>10.157569306046387</c:v>
                </c:pt>
                <c:pt idx="137">
                  <c:v>10.049640523857054</c:v>
                </c:pt>
                <c:pt idx="138">
                  <c:v>10.123045002655809</c:v>
                </c:pt>
                <c:pt idx="139">
                  <c:v>10.3465155511678</c:v>
                </c:pt>
                <c:pt idx="140">
                  <c:v>11.098885629622711</c:v>
                </c:pt>
                <c:pt idx="141">
                  <c:v>11.47261546179104</c:v>
                </c:pt>
                <c:pt idx="142">
                  <c:v>11.309708801664465</c:v>
                </c:pt>
                <c:pt idx="143">
                  <c:v>11.515325771299196</c:v>
                </c:pt>
                <c:pt idx="144">
                  <c:v>10.991354703820436</c:v>
                </c:pt>
                <c:pt idx="145">
                  <c:v>11.497230295118305</c:v>
                </c:pt>
                <c:pt idx="146">
                  <c:v>11.874305425771958</c:v>
                </c:pt>
                <c:pt idx="147">
                  <c:v>12.079308211293911</c:v>
                </c:pt>
                <c:pt idx="148">
                  <c:v>12.269150400423952</c:v>
                </c:pt>
                <c:pt idx="149">
                  <c:v>12.655062382719054</c:v>
                </c:pt>
                <c:pt idx="150">
                  <c:v>12.806772809581275</c:v>
                </c:pt>
                <c:pt idx="151">
                  <c:v>12.833864546780942</c:v>
                </c:pt>
                <c:pt idx="152">
                  <c:v>12.756082649926816</c:v>
                </c:pt>
                <c:pt idx="153">
                  <c:v>13.405729538183188</c:v>
                </c:pt>
                <c:pt idx="154">
                  <c:v>13.743465058737049</c:v>
                </c:pt>
                <c:pt idx="155">
                  <c:v>13.802116809961584</c:v>
                </c:pt>
                <c:pt idx="156">
                  <c:v>14.360860493226067</c:v>
                </c:pt>
                <c:pt idx="157">
                  <c:v>14.974155658793652</c:v>
                </c:pt>
                <c:pt idx="158">
                  <c:v>14.924815424366047</c:v>
                </c:pt>
                <c:pt idx="159">
                  <c:v>15.426046804643214</c:v>
                </c:pt>
                <c:pt idx="160">
                  <c:v>14.629810800784728</c:v>
                </c:pt>
                <c:pt idx="161">
                  <c:v>14.59928002636406</c:v>
                </c:pt>
                <c:pt idx="162">
                  <c:v>15.00623704785913</c:v>
                </c:pt>
                <c:pt idx="163">
                  <c:v>14.797195529074523</c:v>
                </c:pt>
                <c:pt idx="164">
                  <c:v>14.449648507165705</c:v>
                </c:pt>
                <c:pt idx="165">
                  <c:v>15.532368527476571</c:v>
                </c:pt>
                <c:pt idx="166">
                  <c:v>15.140285234538373</c:v>
                </c:pt>
                <c:pt idx="167">
                  <c:v>14.58047330400422</c:v>
                </c:pt>
                <c:pt idx="168">
                  <c:v>13.774800065444108</c:v>
                </c:pt>
                <c:pt idx="169">
                  <c:v>13.826858416822468</c:v>
                </c:pt>
                <c:pt idx="170">
                  <c:v>14.934642215915479</c:v>
                </c:pt>
                <c:pt idx="171">
                  <c:v>15.065177966226447</c:v>
                </c:pt>
                <c:pt idx="172">
                  <c:v>15.079954680173644</c:v>
                </c:pt>
                <c:pt idx="173">
                  <c:v>14.917766647184623</c:v>
                </c:pt>
                <c:pt idx="174">
                  <c:v>15.379463432884528</c:v>
                </c:pt>
                <c:pt idx="175">
                  <c:v>14.934694296761842</c:v>
                </c:pt>
                <c:pt idx="176">
                  <c:v>15.440520896464291</c:v>
                </c:pt>
                <c:pt idx="177">
                  <c:v>15.284783902097551</c:v>
                </c:pt>
                <c:pt idx="178">
                  <c:v>14.969997982315629</c:v>
                </c:pt>
                <c:pt idx="179">
                  <c:v>15.169996125403785</c:v>
                </c:pt>
                <c:pt idx="180">
                  <c:v>15.356784266800705</c:v>
                </c:pt>
                <c:pt idx="181">
                  <c:v>15.372045168719112</c:v>
                </c:pt>
                <c:pt idx="182">
                  <c:v>15.534192808151426</c:v>
                </c:pt>
                <c:pt idx="183">
                  <c:v>15.456979782119271</c:v>
                </c:pt>
                <c:pt idx="184">
                  <c:v>14.640699454604865</c:v>
                </c:pt>
                <c:pt idx="185">
                  <c:v>14.514886488749193</c:v>
                </c:pt>
                <c:pt idx="186">
                  <c:v>15.02910703068742</c:v>
                </c:pt>
                <c:pt idx="187">
                  <c:v>15.669905623990605</c:v>
                </c:pt>
                <c:pt idx="188">
                  <c:v>14.968885483191942</c:v>
                </c:pt>
                <c:pt idx="189">
                  <c:v>15.738708955236264</c:v>
                </c:pt>
                <c:pt idx="190">
                  <c:v>15.983882991283959</c:v>
                </c:pt>
                <c:pt idx="191">
                  <c:v>16.226896625100792</c:v>
                </c:pt>
                <c:pt idx="192">
                  <c:v>15.284321057374962</c:v>
                </c:pt>
                <c:pt idx="193">
                  <c:v>14.85348227304171</c:v>
                </c:pt>
                <c:pt idx="194">
                  <c:v>13.916026973179211</c:v>
                </c:pt>
                <c:pt idx="195">
                  <c:v>14.65535727512782</c:v>
                </c:pt>
                <c:pt idx="196">
                  <c:v>13.987115562731677</c:v>
                </c:pt>
                <c:pt idx="197">
                  <c:v>14.049468561409823</c:v>
                </c:pt>
                <c:pt idx="198">
                  <c:v>14.0483940394409</c:v>
                </c:pt>
                <c:pt idx="199">
                  <c:v>14.325500874671322</c:v>
                </c:pt>
                <c:pt idx="200">
                  <c:v>14.568647906975089</c:v>
                </c:pt>
                <c:pt idx="201">
                  <c:v>14.449050666619266</c:v>
                </c:pt>
                <c:pt idx="202">
                  <c:v>13.968960411898411</c:v>
                </c:pt>
                <c:pt idx="203">
                  <c:v>14.236984596871164</c:v>
                </c:pt>
              </c:numCache>
            </c:numRef>
          </c:val>
          <c:smooth val="0"/>
          <c:extLst>
            <c:ext xmlns:c16="http://schemas.microsoft.com/office/drawing/2014/chart" uri="{C3380CC4-5D6E-409C-BE32-E72D297353CC}">
              <c16:uniqueId val="{00000005-690B-4639-8BBF-C9D88F8C8566}"/>
            </c:ext>
          </c:extLst>
        </c:ser>
        <c:dLbls>
          <c:showLegendKey val="0"/>
          <c:showVal val="0"/>
          <c:showCatName val="0"/>
          <c:showSerName val="0"/>
          <c:showPercent val="0"/>
          <c:showBubbleSize val="0"/>
        </c:dLbls>
        <c:smooth val="0"/>
        <c:axId val="343882736"/>
        <c:axId val="343883128"/>
      </c:lineChart>
      <c:dateAx>
        <c:axId val="343882736"/>
        <c:scaling>
          <c:orientation val="minMax"/>
          <c:min val="37257"/>
        </c:scaling>
        <c:delete val="0"/>
        <c:axPos val="b"/>
        <c:numFmt formatCode="yyyy" sourceLinked="0"/>
        <c:majorTickMark val="out"/>
        <c:minorTickMark val="none"/>
        <c:tickLblPos val="low"/>
        <c:spPr>
          <a:noFill/>
          <a:ln w="9525" cap="flat" cmpd="sng" algn="ctr">
            <a:solidFill>
              <a:sysClr val="windowText" lastClr="000000"/>
            </a:solidFill>
            <a:round/>
          </a:ln>
          <a:effectLst/>
        </c:spPr>
        <c:txPr>
          <a:bodyPr rot="0" spcFirstLastPara="1" vertOverflow="ellipsis" wrap="square" anchor="ctr" anchorCtr="1"/>
          <a:lstStyle/>
          <a:p>
            <a:pPr>
              <a:defRPr sz="1200" b="0" i="0" u="none" strike="noStrike" kern="1200" baseline="0">
                <a:solidFill>
                  <a:schemeClr val="tx1"/>
                </a:solidFill>
                <a:latin typeface="+mn-lt"/>
                <a:ea typeface="+mn-ea"/>
                <a:cs typeface="+mn-cs"/>
              </a:defRPr>
            </a:pPr>
            <a:endParaRPr lang="en-US"/>
          </a:p>
        </c:txPr>
        <c:crossAx val="343883128"/>
        <c:crosses val="autoZero"/>
        <c:auto val="1"/>
        <c:lblOffset val="100"/>
        <c:baseTimeUnit val="months"/>
        <c:majorUnit val="12"/>
        <c:majorTimeUnit val="months"/>
      </c:dateAx>
      <c:valAx>
        <c:axId val="343883128"/>
        <c:scaling>
          <c:orientation val="minMax"/>
        </c:scaling>
        <c:delete val="0"/>
        <c:axPos val="l"/>
        <c:numFmt formatCode="General" sourceLinked="0"/>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882736"/>
        <c:crosses val="autoZero"/>
        <c:crossBetween val="midCat"/>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464965407218913E-2"/>
          <c:y val="3.3500368101996969E-2"/>
          <c:w val="0.93079971979766052"/>
          <c:h val="0.88656388616944704"/>
        </c:manualLayout>
      </c:layout>
      <c:lineChart>
        <c:grouping val="standard"/>
        <c:varyColors val="0"/>
        <c:ser>
          <c:idx val="1"/>
          <c:order val="0"/>
          <c:tx>
            <c:strRef>
              <c:f>Sheet1!$C$1</c:f>
              <c:strCache>
                <c:ptCount val="1"/>
                <c:pt idx="0">
                  <c:v>Series 2</c:v>
                </c:pt>
              </c:strCache>
            </c:strRef>
          </c:tx>
          <c:spPr>
            <a:ln w="12700" cap="rnd">
              <a:solidFill>
                <a:schemeClr val="bg2"/>
              </a:solidFill>
              <a:round/>
            </a:ln>
            <a:effectLst/>
          </c:spPr>
          <c:marker>
            <c:symbol val="circle"/>
            <c:size val="10"/>
            <c:spPr>
              <a:solidFill>
                <a:schemeClr val="accent1">
                  <a:alpha val="60000"/>
                </a:schemeClr>
              </a:solidFill>
              <a:ln w="9525">
                <a:noFill/>
              </a:ln>
              <a:effectLst/>
            </c:spPr>
          </c:marker>
          <c:dPt>
            <c:idx val="0"/>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00-4A22-4CCE-94D9-6DB4B4087355}"/>
              </c:ext>
            </c:extLst>
          </c:dPt>
          <c:dPt>
            <c:idx val="1"/>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01-4A22-4CCE-94D9-6DB4B4087355}"/>
              </c:ext>
            </c:extLst>
          </c:dPt>
          <c:dPt>
            <c:idx val="2"/>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02-4A22-4CCE-94D9-6DB4B4087355}"/>
              </c:ext>
            </c:extLst>
          </c:dPt>
          <c:dPt>
            <c:idx val="3"/>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03-4A22-4CCE-94D9-6DB4B4087355}"/>
              </c:ext>
            </c:extLst>
          </c:dPt>
          <c:dPt>
            <c:idx val="4"/>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04-4A22-4CCE-94D9-6DB4B4087355}"/>
              </c:ext>
            </c:extLst>
          </c:dPt>
          <c:dPt>
            <c:idx val="5"/>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05-4A22-4CCE-94D9-6DB4B4087355}"/>
              </c:ext>
            </c:extLst>
          </c:dPt>
          <c:dPt>
            <c:idx val="6"/>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06-4A22-4CCE-94D9-6DB4B4087355}"/>
              </c:ext>
            </c:extLst>
          </c:dPt>
          <c:dPt>
            <c:idx val="7"/>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07-4A22-4CCE-94D9-6DB4B4087355}"/>
              </c:ext>
            </c:extLst>
          </c:dPt>
          <c:dPt>
            <c:idx val="8"/>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08-4A22-4CCE-94D9-6DB4B4087355}"/>
              </c:ext>
            </c:extLst>
          </c:dPt>
          <c:dPt>
            <c:idx val="9"/>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09-4A22-4CCE-94D9-6DB4B4087355}"/>
              </c:ext>
            </c:extLst>
          </c:dPt>
          <c:dPt>
            <c:idx val="10"/>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0A-4A22-4CCE-94D9-6DB4B4087355}"/>
              </c:ext>
            </c:extLst>
          </c:dPt>
          <c:dPt>
            <c:idx val="11"/>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0B-4A22-4CCE-94D9-6DB4B4087355}"/>
              </c:ext>
            </c:extLst>
          </c:dPt>
          <c:dPt>
            <c:idx val="12"/>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0C-4A22-4CCE-94D9-6DB4B4087355}"/>
              </c:ext>
            </c:extLst>
          </c:dPt>
          <c:dPt>
            <c:idx val="13"/>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0D-4A22-4CCE-94D9-6DB4B4087355}"/>
              </c:ext>
            </c:extLst>
          </c:dPt>
          <c:dPt>
            <c:idx val="14"/>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0E-4A22-4CCE-94D9-6DB4B4087355}"/>
              </c:ext>
            </c:extLst>
          </c:dPt>
          <c:dPt>
            <c:idx val="15"/>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0F-4A22-4CCE-94D9-6DB4B4087355}"/>
              </c:ext>
            </c:extLst>
          </c:dPt>
          <c:dPt>
            <c:idx val="16"/>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10-4A22-4CCE-94D9-6DB4B4087355}"/>
              </c:ext>
            </c:extLst>
          </c:dPt>
          <c:dPt>
            <c:idx val="17"/>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11-4A22-4CCE-94D9-6DB4B4087355}"/>
              </c:ext>
            </c:extLst>
          </c:dPt>
          <c:dPt>
            <c:idx val="18"/>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12-4A22-4CCE-94D9-6DB4B4087355}"/>
              </c:ext>
            </c:extLst>
          </c:dPt>
          <c:dPt>
            <c:idx val="19"/>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13-4A22-4CCE-94D9-6DB4B4087355}"/>
              </c:ext>
            </c:extLst>
          </c:dPt>
          <c:dPt>
            <c:idx val="20"/>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14-4A22-4CCE-94D9-6DB4B4087355}"/>
              </c:ext>
            </c:extLst>
          </c:dPt>
          <c:dPt>
            <c:idx val="21"/>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15-4A22-4CCE-94D9-6DB4B4087355}"/>
              </c:ext>
            </c:extLst>
          </c:dPt>
          <c:dPt>
            <c:idx val="22"/>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16-4A22-4CCE-94D9-6DB4B4087355}"/>
              </c:ext>
            </c:extLst>
          </c:dPt>
          <c:dPt>
            <c:idx val="23"/>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17-4A22-4CCE-94D9-6DB4B4087355}"/>
              </c:ext>
            </c:extLst>
          </c:dPt>
          <c:dPt>
            <c:idx val="24"/>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18-4A22-4CCE-94D9-6DB4B4087355}"/>
              </c:ext>
            </c:extLst>
          </c:dPt>
          <c:dPt>
            <c:idx val="25"/>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19-4A22-4CCE-94D9-6DB4B4087355}"/>
              </c:ext>
            </c:extLst>
          </c:dPt>
          <c:dPt>
            <c:idx val="26"/>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1A-4A22-4CCE-94D9-6DB4B4087355}"/>
              </c:ext>
            </c:extLst>
          </c:dPt>
          <c:dPt>
            <c:idx val="27"/>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1B-4A22-4CCE-94D9-6DB4B4087355}"/>
              </c:ext>
            </c:extLst>
          </c:dPt>
          <c:dPt>
            <c:idx val="28"/>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1C-4A22-4CCE-94D9-6DB4B4087355}"/>
              </c:ext>
            </c:extLst>
          </c:dPt>
          <c:dPt>
            <c:idx val="29"/>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1D-4A22-4CCE-94D9-6DB4B4087355}"/>
              </c:ext>
            </c:extLst>
          </c:dPt>
          <c:dPt>
            <c:idx val="30"/>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1E-4A22-4CCE-94D9-6DB4B4087355}"/>
              </c:ext>
            </c:extLst>
          </c:dPt>
          <c:dPt>
            <c:idx val="31"/>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1F-4A22-4CCE-94D9-6DB4B4087355}"/>
              </c:ext>
            </c:extLst>
          </c:dPt>
          <c:dPt>
            <c:idx val="32"/>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20-4A22-4CCE-94D9-6DB4B4087355}"/>
              </c:ext>
            </c:extLst>
          </c:dPt>
          <c:dPt>
            <c:idx val="33"/>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21-4A22-4CCE-94D9-6DB4B4087355}"/>
              </c:ext>
            </c:extLst>
          </c:dPt>
          <c:dPt>
            <c:idx val="34"/>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22-4A22-4CCE-94D9-6DB4B4087355}"/>
              </c:ext>
            </c:extLst>
          </c:dPt>
          <c:dPt>
            <c:idx val="35"/>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23-4A22-4CCE-94D9-6DB4B4087355}"/>
              </c:ext>
            </c:extLst>
          </c:dPt>
          <c:dPt>
            <c:idx val="36"/>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24-4A22-4CCE-94D9-6DB4B4087355}"/>
              </c:ext>
            </c:extLst>
          </c:dPt>
          <c:dPt>
            <c:idx val="37"/>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25-4A22-4CCE-94D9-6DB4B4087355}"/>
              </c:ext>
            </c:extLst>
          </c:dPt>
          <c:dPt>
            <c:idx val="38"/>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26-4A22-4CCE-94D9-6DB4B4087355}"/>
              </c:ext>
            </c:extLst>
          </c:dPt>
          <c:dPt>
            <c:idx val="39"/>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27-4A22-4CCE-94D9-6DB4B4087355}"/>
              </c:ext>
            </c:extLst>
          </c:dPt>
          <c:dPt>
            <c:idx val="40"/>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28-4A22-4CCE-94D9-6DB4B4087355}"/>
              </c:ext>
            </c:extLst>
          </c:dPt>
          <c:dPt>
            <c:idx val="41"/>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29-4A22-4CCE-94D9-6DB4B4087355}"/>
              </c:ext>
            </c:extLst>
          </c:dPt>
          <c:dPt>
            <c:idx val="42"/>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2A-4A22-4CCE-94D9-6DB4B4087355}"/>
              </c:ext>
            </c:extLst>
          </c:dPt>
          <c:dPt>
            <c:idx val="43"/>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2B-4A22-4CCE-94D9-6DB4B4087355}"/>
              </c:ext>
            </c:extLst>
          </c:dPt>
          <c:dPt>
            <c:idx val="44"/>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2C-4A22-4CCE-94D9-6DB4B4087355}"/>
              </c:ext>
            </c:extLst>
          </c:dPt>
          <c:dPt>
            <c:idx val="45"/>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2D-4A22-4CCE-94D9-6DB4B4087355}"/>
              </c:ext>
            </c:extLst>
          </c:dPt>
          <c:dPt>
            <c:idx val="46"/>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2E-4A22-4CCE-94D9-6DB4B4087355}"/>
              </c:ext>
            </c:extLst>
          </c:dPt>
          <c:dPt>
            <c:idx val="47"/>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2F-4A22-4CCE-94D9-6DB4B4087355}"/>
              </c:ext>
            </c:extLst>
          </c:dPt>
          <c:dPt>
            <c:idx val="48"/>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30-4A22-4CCE-94D9-6DB4B4087355}"/>
              </c:ext>
            </c:extLst>
          </c:dPt>
          <c:dPt>
            <c:idx val="49"/>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31-4A22-4CCE-94D9-6DB4B4087355}"/>
              </c:ext>
            </c:extLst>
          </c:dPt>
          <c:dPt>
            <c:idx val="50"/>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32-4A22-4CCE-94D9-6DB4B4087355}"/>
              </c:ext>
            </c:extLst>
          </c:dPt>
          <c:dPt>
            <c:idx val="51"/>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33-4A22-4CCE-94D9-6DB4B4087355}"/>
              </c:ext>
            </c:extLst>
          </c:dPt>
          <c:dPt>
            <c:idx val="52"/>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34-4A22-4CCE-94D9-6DB4B4087355}"/>
              </c:ext>
            </c:extLst>
          </c:dPt>
          <c:dPt>
            <c:idx val="53"/>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35-4A22-4CCE-94D9-6DB4B4087355}"/>
              </c:ext>
            </c:extLst>
          </c:dPt>
          <c:dPt>
            <c:idx val="54"/>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36-4A22-4CCE-94D9-6DB4B4087355}"/>
              </c:ext>
            </c:extLst>
          </c:dPt>
          <c:dPt>
            <c:idx val="55"/>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37-4A22-4CCE-94D9-6DB4B4087355}"/>
              </c:ext>
            </c:extLst>
          </c:dPt>
          <c:dPt>
            <c:idx val="56"/>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38-4A22-4CCE-94D9-6DB4B4087355}"/>
              </c:ext>
            </c:extLst>
          </c:dPt>
          <c:dPt>
            <c:idx val="57"/>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39-4A22-4CCE-94D9-6DB4B4087355}"/>
              </c:ext>
            </c:extLst>
          </c:dPt>
          <c:dPt>
            <c:idx val="58"/>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3A-4A22-4CCE-94D9-6DB4B4087355}"/>
              </c:ext>
            </c:extLst>
          </c:dPt>
          <c:dPt>
            <c:idx val="59"/>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3B-4A22-4CCE-94D9-6DB4B4087355}"/>
              </c:ext>
            </c:extLst>
          </c:dPt>
          <c:dPt>
            <c:idx val="60"/>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3C-4A22-4CCE-94D9-6DB4B4087355}"/>
              </c:ext>
            </c:extLst>
          </c:dPt>
          <c:dPt>
            <c:idx val="61"/>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3D-4A22-4CCE-94D9-6DB4B4087355}"/>
              </c:ext>
            </c:extLst>
          </c:dPt>
          <c:dPt>
            <c:idx val="62"/>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3E-4A22-4CCE-94D9-6DB4B4087355}"/>
              </c:ext>
            </c:extLst>
          </c:dPt>
          <c:dPt>
            <c:idx val="63"/>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3F-4A22-4CCE-94D9-6DB4B4087355}"/>
              </c:ext>
            </c:extLst>
          </c:dPt>
          <c:dPt>
            <c:idx val="64"/>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40-4A22-4CCE-94D9-6DB4B4087355}"/>
              </c:ext>
            </c:extLst>
          </c:dPt>
          <c:dPt>
            <c:idx val="65"/>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41-4A22-4CCE-94D9-6DB4B4087355}"/>
              </c:ext>
            </c:extLst>
          </c:dPt>
          <c:dPt>
            <c:idx val="66"/>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42-4A22-4CCE-94D9-6DB4B4087355}"/>
              </c:ext>
            </c:extLst>
          </c:dPt>
          <c:dPt>
            <c:idx val="67"/>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43-4A22-4CCE-94D9-6DB4B4087355}"/>
              </c:ext>
            </c:extLst>
          </c:dPt>
          <c:dPt>
            <c:idx val="68"/>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44-4A22-4CCE-94D9-6DB4B4087355}"/>
              </c:ext>
            </c:extLst>
          </c:dPt>
          <c:dPt>
            <c:idx val="69"/>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45-4A22-4CCE-94D9-6DB4B4087355}"/>
              </c:ext>
            </c:extLst>
          </c:dPt>
          <c:dPt>
            <c:idx val="70"/>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46-4A22-4CCE-94D9-6DB4B4087355}"/>
              </c:ext>
            </c:extLst>
          </c:dPt>
          <c:dPt>
            <c:idx val="71"/>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47-4A22-4CCE-94D9-6DB4B4087355}"/>
              </c:ext>
            </c:extLst>
          </c:dPt>
          <c:dPt>
            <c:idx val="72"/>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48-4A22-4CCE-94D9-6DB4B4087355}"/>
              </c:ext>
            </c:extLst>
          </c:dPt>
          <c:dPt>
            <c:idx val="73"/>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49-4A22-4CCE-94D9-6DB4B4087355}"/>
              </c:ext>
            </c:extLst>
          </c:dPt>
          <c:dPt>
            <c:idx val="74"/>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4A-4A22-4CCE-94D9-6DB4B4087355}"/>
              </c:ext>
            </c:extLst>
          </c:dPt>
          <c:dPt>
            <c:idx val="75"/>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4B-4A22-4CCE-94D9-6DB4B4087355}"/>
              </c:ext>
            </c:extLst>
          </c:dPt>
          <c:dPt>
            <c:idx val="76"/>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4C-4A22-4CCE-94D9-6DB4B4087355}"/>
              </c:ext>
            </c:extLst>
          </c:dPt>
          <c:dPt>
            <c:idx val="77"/>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4D-4A22-4CCE-94D9-6DB4B4087355}"/>
              </c:ext>
            </c:extLst>
          </c:dPt>
          <c:dPt>
            <c:idx val="78"/>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4E-4A22-4CCE-94D9-6DB4B4087355}"/>
              </c:ext>
            </c:extLst>
          </c:dPt>
          <c:dPt>
            <c:idx val="79"/>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4F-4A22-4CCE-94D9-6DB4B4087355}"/>
              </c:ext>
            </c:extLst>
          </c:dPt>
          <c:dPt>
            <c:idx val="80"/>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50-4A22-4CCE-94D9-6DB4B4087355}"/>
              </c:ext>
            </c:extLst>
          </c:dPt>
          <c:dPt>
            <c:idx val="81"/>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51-4A22-4CCE-94D9-6DB4B4087355}"/>
              </c:ext>
            </c:extLst>
          </c:dPt>
          <c:dPt>
            <c:idx val="82"/>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52-4A22-4CCE-94D9-6DB4B4087355}"/>
              </c:ext>
            </c:extLst>
          </c:dPt>
          <c:dPt>
            <c:idx val="83"/>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53-4A22-4CCE-94D9-6DB4B4087355}"/>
              </c:ext>
            </c:extLst>
          </c:dPt>
          <c:dPt>
            <c:idx val="84"/>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54-4A22-4CCE-94D9-6DB4B4087355}"/>
              </c:ext>
            </c:extLst>
          </c:dPt>
          <c:dPt>
            <c:idx val="85"/>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55-4A22-4CCE-94D9-6DB4B4087355}"/>
              </c:ext>
            </c:extLst>
          </c:dPt>
          <c:dPt>
            <c:idx val="86"/>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56-4A22-4CCE-94D9-6DB4B4087355}"/>
              </c:ext>
            </c:extLst>
          </c:dPt>
          <c:dPt>
            <c:idx val="87"/>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57-4A22-4CCE-94D9-6DB4B4087355}"/>
              </c:ext>
            </c:extLst>
          </c:dPt>
          <c:dPt>
            <c:idx val="88"/>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58-4A22-4CCE-94D9-6DB4B4087355}"/>
              </c:ext>
            </c:extLst>
          </c:dPt>
          <c:dPt>
            <c:idx val="89"/>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59-4A22-4CCE-94D9-6DB4B4087355}"/>
              </c:ext>
            </c:extLst>
          </c:dPt>
          <c:dPt>
            <c:idx val="90"/>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5A-4A22-4CCE-94D9-6DB4B4087355}"/>
              </c:ext>
            </c:extLst>
          </c:dPt>
          <c:dPt>
            <c:idx val="91"/>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5B-4A22-4CCE-94D9-6DB4B4087355}"/>
              </c:ext>
            </c:extLst>
          </c:dPt>
          <c:dPt>
            <c:idx val="92"/>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5C-4A22-4CCE-94D9-6DB4B4087355}"/>
              </c:ext>
            </c:extLst>
          </c:dPt>
          <c:dPt>
            <c:idx val="93"/>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5D-4A22-4CCE-94D9-6DB4B4087355}"/>
              </c:ext>
            </c:extLst>
          </c:dPt>
          <c:dPt>
            <c:idx val="94"/>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5E-4A22-4CCE-94D9-6DB4B4087355}"/>
              </c:ext>
            </c:extLst>
          </c:dPt>
          <c:dPt>
            <c:idx val="95"/>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5F-4A22-4CCE-94D9-6DB4B4087355}"/>
              </c:ext>
            </c:extLst>
          </c:dPt>
          <c:dPt>
            <c:idx val="96"/>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60-4A22-4CCE-94D9-6DB4B4087355}"/>
              </c:ext>
            </c:extLst>
          </c:dPt>
          <c:dPt>
            <c:idx val="97"/>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61-4A22-4CCE-94D9-6DB4B4087355}"/>
              </c:ext>
            </c:extLst>
          </c:dPt>
          <c:dPt>
            <c:idx val="98"/>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62-4A22-4CCE-94D9-6DB4B4087355}"/>
              </c:ext>
            </c:extLst>
          </c:dPt>
          <c:dPt>
            <c:idx val="99"/>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63-4A22-4CCE-94D9-6DB4B4087355}"/>
              </c:ext>
            </c:extLst>
          </c:dPt>
          <c:dPt>
            <c:idx val="100"/>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64-4A22-4CCE-94D9-6DB4B4087355}"/>
              </c:ext>
            </c:extLst>
          </c:dPt>
          <c:dPt>
            <c:idx val="101"/>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65-4A22-4CCE-94D9-6DB4B4087355}"/>
              </c:ext>
            </c:extLst>
          </c:dPt>
          <c:dPt>
            <c:idx val="102"/>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66-4A22-4CCE-94D9-6DB4B4087355}"/>
              </c:ext>
            </c:extLst>
          </c:dPt>
          <c:dPt>
            <c:idx val="103"/>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67-4A22-4CCE-94D9-6DB4B4087355}"/>
              </c:ext>
            </c:extLst>
          </c:dPt>
          <c:dPt>
            <c:idx val="104"/>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68-4A22-4CCE-94D9-6DB4B4087355}"/>
              </c:ext>
            </c:extLst>
          </c:dPt>
          <c:dPt>
            <c:idx val="105"/>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69-4A22-4CCE-94D9-6DB4B4087355}"/>
              </c:ext>
            </c:extLst>
          </c:dPt>
          <c:dPt>
            <c:idx val="106"/>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6A-4A22-4CCE-94D9-6DB4B4087355}"/>
              </c:ext>
            </c:extLst>
          </c:dPt>
          <c:dPt>
            <c:idx val="107"/>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6B-4A22-4CCE-94D9-6DB4B4087355}"/>
              </c:ext>
            </c:extLst>
          </c:dPt>
          <c:dPt>
            <c:idx val="108"/>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6C-4A22-4CCE-94D9-6DB4B4087355}"/>
              </c:ext>
            </c:extLst>
          </c:dPt>
          <c:dPt>
            <c:idx val="109"/>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6D-4A22-4CCE-94D9-6DB4B4087355}"/>
              </c:ext>
            </c:extLst>
          </c:dPt>
          <c:dPt>
            <c:idx val="110"/>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6E-4A22-4CCE-94D9-6DB4B4087355}"/>
              </c:ext>
            </c:extLst>
          </c:dPt>
          <c:dPt>
            <c:idx val="111"/>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6F-4A22-4CCE-94D9-6DB4B4087355}"/>
              </c:ext>
            </c:extLst>
          </c:dPt>
          <c:dPt>
            <c:idx val="112"/>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70-4A22-4CCE-94D9-6DB4B4087355}"/>
              </c:ext>
            </c:extLst>
          </c:dPt>
          <c:dPt>
            <c:idx val="113"/>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71-4A22-4CCE-94D9-6DB4B4087355}"/>
              </c:ext>
            </c:extLst>
          </c:dPt>
          <c:dPt>
            <c:idx val="114"/>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72-4A22-4CCE-94D9-6DB4B4087355}"/>
              </c:ext>
            </c:extLst>
          </c:dPt>
          <c:dPt>
            <c:idx val="115"/>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73-4A22-4CCE-94D9-6DB4B4087355}"/>
              </c:ext>
            </c:extLst>
          </c:dPt>
          <c:dPt>
            <c:idx val="116"/>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74-4A22-4CCE-94D9-6DB4B4087355}"/>
              </c:ext>
            </c:extLst>
          </c:dPt>
          <c:dPt>
            <c:idx val="117"/>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75-4A22-4CCE-94D9-6DB4B4087355}"/>
              </c:ext>
            </c:extLst>
          </c:dPt>
          <c:dPt>
            <c:idx val="118"/>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76-4A22-4CCE-94D9-6DB4B4087355}"/>
              </c:ext>
            </c:extLst>
          </c:dPt>
          <c:dPt>
            <c:idx val="119"/>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7-4A22-4CCE-94D9-6DB4B4087355}"/>
              </c:ext>
            </c:extLst>
          </c:dPt>
          <c:dPt>
            <c:idx val="120"/>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8-4A22-4CCE-94D9-6DB4B4087355}"/>
              </c:ext>
            </c:extLst>
          </c:dPt>
          <c:dPt>
            <c:idx val="121"/>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9-4A22-4CCE-94D9-6DB4B4087355}"/>
              </c:ext>
            </c:extLst>
          </c:dPt>
          <c:dPt>
            <c:idx val="122"/>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A-4A22-4CCE-94D9-6DB4B4087355}"/>
              </c:ext>
            </c:extLst>
          </c:dPt>
          <c:dPt>
            <c:idx val="123"/>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B-4A22-4CCE-94D9-6DB4B4087355}"/>
              </c:ext>
            </c:extLst>
          </c:dPt>
          <c:dPt>
            <c:idx val="124"/>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C-4A22-4CCE-94D9-6DB4B4087355}"/>
              </c:ext>
            </c:extLst>
          </c:dPt>
          <c:dPt>
            <c:idx val="125"/>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D-4A22-4CCE-94D9-6DB4B4087355}"/>
              </c:ext>
            </c:extLst>
          </c:dPt>
          <c:dPt>
            <c:idx val="126"/>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E-4A22-4CCE-94D9-6DB4B4087355}"/>
              </c:ext>
            </c:extLst>
          </c:dPt>
          <c:dPt>
            <c:idx val="127"/>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7F-4A22-4CCE-94D9-6DB4B4087355}"/>
              </c:ext>
            </c:extLst>
          </c:dPt>
          <c:dPt>
            <c:idx val="128"/>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80-4A22-4CCE-94D9-6DB4B4087355}"/>
              </c:ext>
            </c:extLst>
          </c:dPt>
          <c:dPt>
            <c:idx val="129"/>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81-4A22-4CCE-94D9-6DB4B4087355}"/>
              </c:ext>
            </c:extLst>
          </c:dPt>
          <c:dPt>
            <c:idx val="130"/>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82-4A22-4CCE-94D9-6DB4B4087355}"/>
              </c:ext>
            </c:extLst>
          </c:dPt>
          <c:dPt>
            <c:idx val="131"/>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83-4A22-4CCE-94D9-6DB4B4087355}"/>
              </c:ext>
            </c:extLst>
          </c:dPt>
          <c:dPt>
            <c:idx val="132"/>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84-4A22-4CCE-94D9-6DB4B4087355}"/>
              </c:ext>
            </c:extLst>
          </c:dPt>
          <c:dPt>
            <c:idx val="133"/>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5-4A22-4CCE-94D9-6DB4B4087355}"/>
              </c:ext>
            </c:extLst>
          </c:dPt>
          <c:dPt>
            <c:idx val="134"/>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6-4A22-4CCE-94D9-6DB4B4087355}"/>
              </c:ext>
            </c:extLst>
          </c:dPt>
          <c:dPt>
            <c:idx val="135"/>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7-4A22-4CCE-94D9-6DB4B4087355}"/>
              </c:ext>
            </c:extLst>
          </c:dPt>
          <c:dPt>
            <c:idx val="136"/>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8-4A22-4CCE-94D9-6DB4B4087355}"/>
              </c:ext>
            </c:extLst>
          </c:dPt>
          <c:dPt>
            <c:idx val="137"/>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9-4A22-4CCE-94D9-6DB4B4087355}"/>
              </c:ext>
            </c:extLst>
          </c:dPt>
          <c:dPt>
            <c:idx val="138"/>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A-4A22-4CCE-94D9-6DB4B4087355}"/>
              </c:ext>
            </c:extLst>
          </c:dPt>
          <c:dPt>
            <c:idx val="139"/>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B-4A22-4CCE-94D9-6DB4B4087355}"/>
              </c:ext>
            </c:extLst>
          </c:dPt>
          <c:dPt>
            <c:idx val="140"/>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C-4A22-4CCE-94D9-6DB4B4087355}"/>
              </c:ext>
            </c:extLst>
          </c:dPt>
          <c:dPt>
            <c:idx val="141"/>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D-4A22-4CCE-94D9-6DB4B4087355}"/>
              </c:ext>
            </c:extLst>
          </c:dPt>
          <c:dPt>
            <c:idx val="142"/>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E-4A22-4CCE-94D9-6DB4B4087355}"/>
              </c:ext>
            </c:extLst>
          </c:dPt>
          <c:dPt>
            <c:idx val="143"/>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8F-4A22-4CCE-94D9-6DB4B4087355}"/>
              </c:ext>
            </c:extLst>
          </c:dPt>
          <c:dPt>
            <c:idx val="144"/>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0-4A22-4CCE-94D9-6DB4B4087355}"/>
              </c:ext>
            </c:extLst>
          </c:dPt>
          <c:dPt>
            <c:idx val="145"/>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1-4A22-4CCE-94D9-6DB4B4087355}"/>
              </c:ext>
            </c:extLst>
          </c:dPt>
          <c:dPt>
            <c:idx val="146"/>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2-4A22-4CCE-94D9-6DB4B4087355}"/>
              </c:ext>
            </c:extLst>
          </c:dPt>
          <c:dPt>
            <c:idx val="147"/>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3-4A22-4CCE-94D9-6DB4B4087355}"/>
              </c:ext>
            </c:extLst>
          </c:dPt>
          <c:dPt>
            <c:idx val="148"/>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4-4A22-4CCE-94D9-6DB4B4087355}"/>
              </c:ext>
            </c:extLst>
          </c:dPt>
          <c:dPt>
            <c:idx val="149"/>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5-4A22-4CCE-94D9-6DB4B4087355}"/>
              </c:ext>
            </c:extLst>
          </c:dPt>
          <c:dPt>
            <c:idx val="150"/>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6-4A22-4CCE-94D9-6DB4B4087355}"/>
              </c:ext>
            </c:extLst>
          </c:dPt>
          <c:dPt>
            <c:idx val="151"/>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7-4A22-4CCE-94D9-6DB4B4087355}"/>
              </c:ext>
            </c:extLst>
          </c:dPt>
          <c:dPt>
            <c:idx val="152"/>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8-4A22-4CCE-94D9-6DB4B4087355}"/>
              </c:ext>
            </c:extLst>
          </c:dPt>
          <c:dPt>
            <c:idx val="153"/>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9-4A22-4CCE-94D9-6DB4B4087355}"/>
              </c:ext>
            </c:extLst>
          </c:dPt>
          <c:dPt>
            <c:idx val="154"/>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9A-4A22-4CCE-94D9-6DB4B4087355}"/>
              </c:ext>
            </c:extLst>
          </c:dPt>
          <c:dPt>
            <c:idx val="155"/>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9B-4A22-4CCE-94D9-6DB4B4087355}"/>
              </c:ext>
            </c:extLst>
          </c:dPt>
          <c:dPt>
            <c:idx val="156"/>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9C-4A22-4CCE-94D9-6DB4B4087355}"/>
              </c:ext>
            </c:extLst>
          </c:dPt>
          <c:dPt>
            <c:idx val="157"/>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9D-4A22-4CCE-94D9-6DB4B4087355}"/>
              </c:ext>
            </c:extLst>
          </c:dPt>
          <c:dPt>
            <c:idx val="158"/>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9E-4A22-4CCE-94D9-6DB4B4087355}"/>
              </c:ext>
            </c:extLst>
          </c:dPt>
          <c:dPt>
            <c:idx val="159"/>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9F-4A22-4CCE-94D9-6DB4B4087355}"/>
              </c:ext>
            </c:extLst>
          </c:dPt>
          <c:dPt>
            <c:idx val="160"/>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A0-4A22-4CCE-94D9-6DB4B4087355}"/>
              </c:ext>
            </c:extLst>
          </c:dPt>
          <c:dPt>
            <c:idx val="161"/>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A1-4A22-4CCE-94D9-6DB4B4087355}"/>
              </c:ext>
            </c:extLst>
          </c:dPt>
          <c:dPt>
            <c:idx val="162"/>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A2-4A22-4CCE-94D9-6DB4B4087355}"/>
              </c:ext>
            </c:extLst>
          </c:dPt>
          <c:dPt>
            <c:idx val="163"/>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A3-4A22-4CCE-94D9-6DB4B4087355}"/>
              </c:ext>
            </c:extLst>
          </c:dPt>
          <c:dPt>
            <c:idx val="164"/>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A4-4A22-4CCE-94D9-6DB4B4087355}"/>
              </c:ext>
            </c:extLst>
          </c:dPt>
          <c:dPt>
            <c:idx val="165"/>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A5-4A22-4CCE-94D9-6DB4B4087355}"/>
              </c:ext>
            </c:extLst>
          </c:dPt>
          <c:dPt>
            <c:idx val="166"/>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A6-4A22-4CCE-94D9-6DB4B4087355}"/>
              </c:ext>
            </c:extLst>
          </c:dPt>
          <c:dPt>
            <c:idx val="167"/>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A7-4A22-4CCE-94D9-6DB4B4087355}"/>
              </c:ext>
            </c:extLst>
          </c:dPt>
          <c:dPt>
            <c:idx val="168"/>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A8-4A22-4CCE-94D9-6DB4B4087355}"/>
              </c:ext>
            </c:extLst>
          </c:dPt>
          <c:dPt>
            <c:idx val="169"/>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A9-4A22-4CCE-94D9-6DB4B4087355}"/>
              </c:ext>
            </c:extLst>
          </c:dPt>
          <c:dPt>
            <c:idx val="170"/>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AA-4A22-4CCE-94D9-6DB4B4087355}"/>
              </c:ext>
            </c:extLst>
          </c:dPt>
          <c:dPt>
            <c:idx val="171"/>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AB-4A22-4CCE-94D9-6DB4B4087355}"/>
              </c:ext>
            </c:extLst>
          </c:dPt>
          <c:dPt>
            <c:idx val="172"/>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AC-4A22-4CCE-94D9-6DB4B4087355}"/>
              </c:ext>
            </c:extLst>
          </c:dPt>
          <c:dPt>
            <c:idx val="173"/>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AD-4A22-4CCE-94D9-6DB4B4087355}"/>
              </c:ext>
            </c:extLst>
          </c:dPt>
          <c:dPt>
            <c:idx val="174"/>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AE-4A22-4CCE-94D9-6DB4B4087355}"/>
              </c:ext>
            </c:extLst>
          </c:dPt>
          <c:dPt>
            <c:idx val="175"/>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AF-4A22-4CCE-94D9-6DB4B4087355}"/>
              </c:ext>
            </c:extLst>
          </c:dPt>
          <c:dPt>
            <c:idx val="176"/>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B0-4A22-4CCE-94D9-6DB4B4087355}"/>
              </c:ext>
            </c:extLst>
          </c:dPt>
          <c:dPt>
            <c:idx val="177"/>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B1-4A22-4CCE-94D9-6DB4B4087355}"/>
              </c:ext>
            </c:extLst>
          </c:dPt>
          <c:dPt>
            <c:idx val="178"/>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B2-4A22-4CCE-94D9-6DB4B4087355}"/>
              </c:ext>
            </c:extLst>
          </c:dPt>
          <c:dPt>
            <c:idx val="179"/>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B3-4A22-4CCE-94D9-6DB4B4087355}"/>
              </c:ext>
            </c:extLst>
          </c:dPt>
          <c:dPt>
            <c:idx val="180"/>
            <c:marker>
              <c:symbol val="circle"/>
              <c:size val="10"/>
              <c:spPr>
                <a:solidFill>
                  <a:schemeClr val="accent4">
                    <a:alpha val="60000"/>
                  </a:schemeClr>
                </a:solidFill>
                <a:ln w="9525">
                  <a:noFill/>
                </a:ln>
                <a:effectLst/>
              </c:spPr>
            </c:marker>
            <c:bubble3D val="0"/>
            <c:extLst>
              <c:ext xmlns:c16="http://schemas.microsoft.com/office/drawing/2014/chart" uri="{C3380CC4-5D6E-409C-BE32-E72D297353CC}">
                <c16:uniqueId val="{000000B4-4A22-4CCE-94D9-6DB4B4087355}"/>
              </c:ext>
            </c:extLst>
          </c:dPt>
          <c:dPt>
            <c:idx val="181"/>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5-4A22-4CCE-94D9-6DB4B4087355}"/>
              </c:ext>
            </c:extLst>
          </c:dPt>
          <c:dPt>
            <c:idx val="182"/>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6-4A22-4CCE-94D9-6DB4B4087355}"/>
              </c:ext>
            </c:extLst>
          </c:dPt>
          <c:dPt>
            <c:idx val="183"/>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7-4A22-4CCE-94D9-6DB4B4087355}"/>
              </c:ext>
            </c:extLst>
          </c:dPt>
          <c:dPt>
            <c:idx val="184"/>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8-4A22-4CCE-94D9-6DB4B4087355}"/>
              </c:ext>
            </c:extLst>
          </c:dPt>
          <c:dPt>
            <c:idx val="185"/>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9-4A22-4CCE-94D9-6DB4B4087355}"/>
              </c:ext>
            </c:extLst>
          </c:dPt>
          <c:dPt>
            <c:idx val="186"/>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A-4A22-4CCE-94D9-6DB4B4087355}"/>
              </c:ext>
            </c:extLst>
          </c:dPt>
          <c:dPt>
            <c:idx val="187"/>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B-4A22-4CCE-94D9-6DB4B4087355}"/>
              </c:ext>
            </c:extLst>
          </c:dPt>
          <c:dPt>
            <c:idx val="188"/>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C-4A22-4CCE-94D9-6DB4B4087355}"/>
              </c:ext>
            </c:extLst>
          </c:dPt>
          <c:dPt>
            <c:idx val="189"/>
            <c:marker>
              <c:symbol val="circle"/>
              <c:size val="10"/>
              <c:spPr>
                <a:solidFill>
                  <a:schemeClr val="accent3">
                    <a:alpha val="60000"/>
                  </a:schemeClr>
                </a:solidFill>
                <a:ln w="9525">
                  <a:noFill/>
                </a:ln>
                <a:effectLst/>
              </c:spPr>
            </c:marker>
            <c:bubble3D val="0"/>
            <c:extLst>
              <c:ext xmlns:c16="http://schemas.microsoft.com/office/drawing/2014/chart" uri="{C3380CC4-5D6E-409C-BE32-E72D297353CC}">
                <c16:uniqueId val="{000000BD-4A22-4CCE-94D9-6DB4B4087355}"/>
              </c:ext>
            </c:extLst>
          </c:dPt>
          <c:dPt>
            <c:idx val="190"/>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BE-4A22-4CCE-94D9-6DB4B4087355}"/>
              </c:ext>
            </c:extLst>
          </c:dPt>
          <c:dPt>
            <c:idx val="191"/>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BF-4A22-4CCE-94D9-6DB4B4087355}"/>
              </c:ext>
            </c:extLst>
          </c:dPt>
          <c:dPt>
            <c:idx val="192"/>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C0-4A22-4CCE-94D9-6DB4B4087355}"/>
              </c:ext>
            </c:extLst>
          </c:dPt>
          <c:dPt>
            <c:idx val="193"/>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C1-4A22-4CCE-94D9-6DB4B4087355}"/>
              </c:ext>
            </c:extLst>
          </c:dPt>
          <c:dPt>
            <c:idx val="194"/>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C2-4A22-4CCE-94D9-6DB4B4087355}"/>
              </c:ext>
            </c:extLst>
          </c:dPt>
          <c:dPt>
            <c:idx val="195"/>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C3-4A22-4CCE-94D9-6DB4B4087355}"/>
              </c:ext>
            </c:extLst>
          </c:dPt>
          <c:dPt>
            <c:idx val="196"/>
            <c:marker>
              <c:symbol val="circle"/>
              <c:size val="10"/>
              <c:spPr>
                <a:solidFill>
                  <a:schemeClr val="accent5">
                    <a:alpha val="60000"/>
                  </a:schemeClr>
                </a:solidFill>
                <a:ln w="9525">
                  <a:noFill/>
                </a:ln>
                <a:effectLst/>
              </c:spPr>
            </c:marker>
            <c:bubble3D val="0"/>
            <c:extLst>
              <c:ext xmlns:c16="http://schemas.microsoft.com/office/drawing/2014/chart" uri="{C3380CC4-5D6E-409C-BE32-E72D297353CC}">
                <c16:uniqueId val="{000000C4-4A22-4CCE-94D9-6DB4B4087355}"/>
              </c:ext>
            </c:extLst>
          </c:dPt>
          <c:dPt>
            <c:idx val="197"/>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5-4A22-4CCE-94D9-6DB4B4087355}"/>
              </c:ext>
            </c:extLst>
          </c:dPt>
          <c:dPt>
            <c:idx val="198"/>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6-4A22-4CCE-94D9-6DB4B4087355}"/>
              </c:ext>
            </c:extLst>
          </c:dPt>
          <c:dPt>
            <c:idx val="199"/>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7-4A22-4CCE-94D9-6DB4B4087355}"/>
              </c:ext>
            </c:extLst>
          </c:dPt>
          <c:dPt>
            <c:idx val="200"/>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8-4A22-4CCE-94D9-6DB4B4087355}"/>
              </c:ext>
            </c:extLst>
          </c:dPt>
          <c:dPt>
            <c:idx val="201"/>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9-4A22-4CCE-94D9-6DB4B4087355}"/>
              </c:ext>
            </c:extLst>
          </c:dPt>
          <c:dPt>
            <c:idx val="202"/>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A-4A22-4CCE-94D9-6DB4B4087355}"/>
              </c:ext>
            </c:extLst>
          </c:dPt>
          <c:dPt>
            <c:idx val="203"/>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B-4A22-4CCE-94D9-6DB4B4087355}"/>
              </c:ext>
            </c:extLst>
          </c:dPt>
          <c:dPt>
            <c:idx val="204"/>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C-4A22-4CCE-94D9-6DB4B4087355}"/>
              </c:ext>
            </c:extLst>
          </c:dPt>
          <c:dPt>
            <c:idx val="205"/>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D-4A22-4CCE-94D9-6DB4B4087355}"/>
              </c:ext>
            </c:extLst>
          </c:dPt>
          <c:dPt>
            <c:idx val="206"/>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E-4A22-4CCE-94D9-6DB4B4087355}"/>
              </c:ext>
            </c:extLst>
          </c:dPt>
          <c:dPt>
            <c:idx val="207"/>
            <c:marker>
              <c:symbol val="circle"/>
              <c:size val="10"/>
              <c:spPr>
                <a:solidFill>
                  <a:schemeClr val="accent2">
                    <a:alpha val="60000"/>
                  </a:schemeClr>
                </a:solidFill>
                <a:ln w="9525">
                  <a:noFill/>
                </a:ln>
                <a:effectLst/>
              </c:spPr>
            </c:marker>
            <c:bubble3D val="0"/>
            <c:extLst>
              <c:ext xmlns:c16="http://schemas.microsoft.com/office/drawing/2014/chart" uri="{C3380CC4-5D6E-409C-BE32-E72D297353CC}">
                <c16:uniqueId val="{000000CF-4A22-4CCE-94D9-6DB4B4087355}"/>
              </c:ext>
            </c:extLst>
          </c:dPt>
          <c:cat>
            <c:numRef>
              <c:f>Sheet1!$A$2:$A$209</c:f>
              <c:numCache>
                <c:formatCode>m/d/yyyy</c:formatCode>
                <c:ptCount val="208"/>
                <c:pt idx="0">
                  <c:v>37164</c:v>
                </c:pt>
                <c:pt idx="1">
                  <c:v>37195</c:v>
                </c:pt>
                <c:pt idx="2">
                  <c:v>37225</c:v>
                </c:pt>
                <c:pt idx="3">
                  <c:v>37256</c:v>
                </c:pt>
                <c:pt idx="4">
                  <c:v>37287</c:v>
                </c:pt>
                <c:pt idx="5">
                  <c:v>37315</c:v>
                </c:pt>
                <c:pt idx="6">
                  <c:v>37346</c:v>
                </c:pt>
                <c:pt idx="7">
                  <c:v>37376</c:v>
                </c:pt>
                <c:pt idx="8">
                  <c:v>37407</c:v>
                </c:pt>
                <c:pt idx="9">
                  <c:v>37437</c:v>
                </c:pt>
                <c:pt idx="10">
                  <c:v>37468</c:v>
                </c:pt>
                <c:pt idx="11">
                  <c:v>37499</c:v>
                </c:pt>
                <c:pt idx="12">
                  <c:v>37529</c:v>
                </c:pt>
                <c:pt idx="13">
                  <c:v>37560</c:v>
                </c:pt>
                <c:pt idx="14">
                  <c:v>37590</c:v>
                </c:pt>
                <c:pt idx="15">
                  <c:v>37621</c:v>
                </c:pt>
                <c:pt idx="16">
                  <c:v>37652</c:v>
                </c:pt>
                <c:pt idx="17">
                  <c:v>37680</c:v>
                </c:pt>
                <c:pt idx="18">
                  <c:v>37711</c:v>
                </c:pt>
                <c:pt idx="19">
                  <c:v>37741</c:v>
                </c:pt>
                <c:pt idx="20">
                  <c:v>37772</c:v>
                </c:pt>
                <c:pt idx="21">
                  <c:v>37802</c:v>
                </c:pt>
                <c:pt idx="22">
                  <c:v>37833</c:v>
                </c:pt>
                <c:pt idx="23">
                  <c:v>37864</c:v>
                </c:pt>
                <c:pt idx="24">
                  <c:v>37894</c:v>
                </c:pt>
                <c:pt idx="25">
                  <c:v>37925</c:v>
                </c:pt>
                <c:pt idx="26">
                  <c:v>37955</c:v>
                </c:pt>
                <c:pt idx="27">
                  <c:v>37986</c:v>
                </c:pt>
                <c:pt idx="28">
                  <c:v>38017</c:v>
                </c:pt>
                <c:pt idx="29">
                  <c:v>38046</c:v>
                </c:pt>
                <c:pt idx="30">
                  <c:v>38077</c:v>
                </c:pt>
                <c:pt idx="31">
                  <c:v>38107</c:v>
                </c:pt>
                <c:pt idx="32">
                  <c:v>38138</c:v>
                </c:pt>
                <c:pt idx="33">
                  <c:v>38168</c:v>
                </c:pt>
                <c:pt idx="34">
                  <c:v>38199</c:v>
                </c:pt>
                <c:pt idx="35">
                  <c:v>38230</c:v>
                </c:pt>
                <c:pt idx="36">
                  <c:v>38260</c:v>
                </c:pt>
                <c:pt idx="37">
                  <c:v>38291</c:v>
                </c:pt>
                <c:pt idx="38">
                  <c:v>38321</c:v>
                </c:pt>
                <c:pt idx="39">
                  <c:v>38352</c:v>
                </c:pt>
                <c:pt idx="40">
                  <c:v>38383</c:v>
                </c:pt>
                <c:pt idx="41">
                  <c:v>38411</c:v>
                </c:pt>
                <c:pt idx="42">
                  <c:v>38442</c:v>
                </c:pt>
                <c:pt idx="43">
                  <c:v>38472</c:v>
                </c:pt>
                <c:pt idx="44">
                  <c:v>38503</c:v>
                </c:pt>
                <c:pt idx="45">
                  <c:v>38533</c:v>
                </c:pt>
                <c:pt idx="46">
                  <c:v>38564</c:v>
                </c:pt>
                <c:pt idx="47">
                  <c:v>38595</c:v>
                </c:pt>
                <c:pt idx="48">
                  <c:v>38625</c:v>
                </c:pt>
                <c:pt idx="49">
                  <c:v>38656</c:v>
                </c:pt>
                <c:pt idx="50">
                  <c:v>38686</c:v>
                </c:pt>
                <c:pt idx="51">
                  <c:v>38717</c:v>
                </c:pt>
                <c:pt idx="52">
                  <c:v>38748</c:v>
                </c:pt>
                <c:pt idx="53">
                  <c:v>38776</c:v>
                </c:pt>
                <c:pt idx="54">
                  <c:v>38807</c:v>
                </c:pt>
                <c:pt idx="55">
                  <c:v>38837</c:v>
                </c:pt>
                <c:pt idx="56">
                  <c:v>38868</c:v>
                </c:pt>
                <c:pt idx="57">
                  <c:v>38898</c:v>
                </c:pt>
                <c:pt idx="58">
                  <c:v>38929</c:v>
                </c:pt>
                <c:pt idx="59">
                  <c:v>38960</c:v>
                </c:pt>
                <c:pt idx="60">
                  <c:v>38990</c:v>
                </c:pt>
                <c:pt idx="61">
                  <c:v>39021</c:v>
                </c:pt>
                <c:pt idx="62">
                  <c:v>39051</c:v>
                </c:pt>
                <c:pt idx="63">
                  <c:v>39082</c:v>
                </c:pt>
                <c:pt idx="64">
                  <c:v>39113</c:v>
                </c:pt>
                <c:pt idx="65">
                  <c:v>39141</c:v>
                </c:pt>
                <c:pt idx="66">
                  <c:v>39172</c:v>
                </c:pt>
                <c:pt idx="67">
                  <c:v>39202</c:v>
                </c:pt>
                <c:pt idx="68">
                  <c:v>39233</c:v>
                </c:pt>
                <c:pt idx="69">
                  <c:v>39263</c:v>
                </c:pt>
                <c:pt idx="70">
                  <c:v>39294</c:v>
                </c:pt>
                <c:pt idx="71">
                  <c:v>39325</c:v>
                </c:pt>
                <c:pt idx="72">
                  <c:v>39355</c:v>
                </c:pt>
                <c:pt idx="73">
                  <c:v>39386</c:v>
                </c:pt>
                <c:pt idx="74">
                  <c:v>39416</c:v>
                </c:pt>
                <c:pt idx="75">
                  <c:v>39447</c:v>
                </c:pt>
                <c:pt idx="76">
                  <c:v>39478</c:v>
                </c:pt>
                <c:pt idx="77">
                  <c:v>39507</c:v>
                </c:pt>
                <c:pt idx="78">
                  <c:v>39538</c:v>
                </c:pt>
                <c:pt idx="79">
                  <c:v>39568</c:v>
                </c:pt>
                <c:pt idx="80">
                  <c:v>39599</c:v>
                </c:pt>
                <c:pt idx="81">
                  <c:v>39629</c:v>
                </c:pt>
                <c:pt idx="82">
                  <c:v>39660</c:v>
                </c:pt>
                <c:pt idx="83">
                  <c:v>39691</c:v>
                </c:pt>
                <c:pt idx="84">
                  <c:v>39721</c:v>
                </c:pt>
                <c:pt idx="85">
                  <c:v>39752</c:v>
                </c:pt>
                <c:pt idx="86">
                  <c:v>39782</c:v>
                </c:pt>
                <c:pt idx="87">
                  <c:v>39813</c:v>
                </c:pt>
                <c:pt idx="88">
                  <c:v>39844</c:v>
                </c:pt>
                <c:pt idx="89">
                  <c:v>39872</c:v>
                </c:pt>
                <c:pt idx="90">
                  <c:v>39903</c:v>
                </c:pt>
                <c:pt idx="91">
                  <c:v>39933</c:v>
                </c:pt>
                <c:pt idx="92">
                  <c:v>39964</c:v>
                </c:pt>
                <c:pt idx="93">
                  <c:v>39994</c:v>
                </c:pt>
                <c:pt idx="94">
                  <c:v>40025</c:v>
                </c:pt>
                <c:pt idx="95">
                  <c:v>40056</c:v>
                </c:pt>
                <c:pt idx="96">
                  <c:v>40086</c:v>
                </c:pt>
                <c:pt idx="97">
                  <c:v>40117</c:v>
                </c:pt>
                <c:pt idx="98">
                  <c:v>40147</c:v>
                </c:pt>
                <c:pt idx="99">
                  <c:v>40178</c:v>
                </c:pt>
                <c:pt idx="100">
                  <c:v>40209</c:v>
                </c:pt>
                <c:pt idx="101">
                  <c:v>40237</c:v>
                </c:pt>
                <c:pt idx="102">
                  <c:v>40268</c:v>
                </c:pt>
                <c:pt idx="103">
                  <c:v>40298</c:v>
                </c:pt>
                <c:pt idx="104">
                  <c:v>40329</c:v>
                </c:pt>
                <c:pt idx="105">
                  <c:v>40359</c:v>
                </c:pt>
                <c:pt idx="106">
                  <c:v>40390</c:v>
                </c:pt>
                <c:pt idx="107">
                  <c:v>40421</c:v>
                </c:pt>
                <c:pt idx="108">
                  <c:v>40451</c:v>
                </c:pt>
                <c:pt idx="109">
                  <c:v>40482</c:v>
                </c:pt>
                <c:pt idx="110">
                  <c:v>40512</c:v>
                </c:pt>
                <c:pt idx="111">
                  <c:v>40543</c:v>
                </c:pt>
                <c:pt idx="112">
                  <c:v>40574</c:v>
                </c:pt>
                <c:pt idx="113">
                  <c:v>40602</c:v>
                </c:pt>
                <c:pt idx="114">
                  <c:v>40633</c:v>
                </c:pt>
                <c:pt idx="115">
                  <c:v>40663</c:v>
                </c:pt>
                <c:pt idx="116">
                  <c:v>40694</c:v>
                </c:pt>
                <c:pt idx="117">
                  <c:v>40724</c:v>
                </c:pt>
                <c:pt idx="118">
                  <c:v>40755</c:v>
                </c:pt>
                <c:pt idx="119">
                  <c:v>40786</c:v>
                </c:pt>
                <c:pt idx="120">
                  <c:v>40816</c:v>
                </c:pt>
                <c:pt idx="121">
                  <c:v>40847</c:v>
                </c:pt>
                <c:pt idx="122">
                  <c:v>40877</c:v>
                </c:pt>
                <c:pt idx="123">
                  <c:v>40908</c:v>
                </c:pt>
                <c:pt idx="124">
                  <c:v>40939</c:v>
                </c:pt>
                <c:pt idx="125">
                  <c:v>40968</c:v>
                </c:pt>
                <c:pt idx="126">
                  <c:v>40999</c:v>
                </c:pt>
                <c:pt idx="127">
                  <c:v>41029</c:v>
                </c:pt>
                <c:pt idx="128">
                  <c:v>41060</c:v>
                </c:pt>
                <c:pt idx="129">
                  <c:v>41090</c:v>
                </c:pt>
                <c:pt idx="130">
                  <c:v>41121</c:v>
                </c:pt>
                <c:pt idx="131">
                  <c:v>41152</c:v>
                </c:pt>
                <c:pt idx="132">
                  <c:v>41182</c:v>
                </c:pt>
                <c:pt idx="133">
                  <c:v>41213</c:v>
                </c:pt>
                <c:pt idx="134">
                  <c:v>41243</c:v>
                </c:pt>
                <c:pt idx="135">
                  <c:v>41274</c:v>
                </c:pt>
                <c:pt idx="136">
                  <c:v>41305</c:v>
                </c:pt>
                <c:pt idx="137">
                  <c:v>41333</c:v>
                </c:pt>
                <c:pt idx="138">
                  <c:v>41364</c:v>
                </c:pt>
                <c:pt idx="139">
                  <c:v>41394</c:v>
                </c:pt>
                <c:pt idx="140">
                  <c:v>41425</c:v>
                </c:pt>
                <c:pt idx="141">
                  <c:v>41455</c:v>
                </c:pt>
                <c:pt idx="142">
                  <c:v>41486</c:v>
                </c:pt>
                <c:pt idx="143">
                  <c:v>41517</c:v>
                </c:pt>
                <c:pt idx="144">
                  <c:v>41547</c:v>
                </c:pt>
                <c:pt idx="145">
                  <c:v>41578</c:v>
                </c:pt>
                <c:pt idx="146">
                  <c:v>41608</c:v>
                </c:pt>
                <c:pt idx="147">
                  <c:v>41639</c:v>
                </c:pt>
                <c:pt idx="148">
                  <c:v>41670</c:v>
                </c:pt>
                <c:pt idx="149">
                  <c:v>41698</c:v>
                </c:pt>
                <c:pt idx="150">
                  <c:v>41729</c:v>
                </c:pt>
                <c:pt idx="151">
                  <c:v>41759</c:v>
                </c:pt>
                <c:pt idx="152">
                  <c:v>41790</c:v>
                </c:pt>
                <c:pt idx="153">
                  <c:v>41820</c:v>
                </c:pt>
                <c:pt idx="154">
                  <c:v>41851</c:v>
                </c:pt>
                <c:pt idx="155">
                  <c:v>41882</c:v>
                </c:pt>
                <c:pt idx="156">
                  <c:v>41912</c:v>
                </c:pt>
                <c:pt idx="157">
                  <c:v>41943</c:v>
                </c:pt>
                <c:pt idx="158">
                  <c:v>41973</c:v>
                </c:pt>
                <c:pt idx="159">
                  <c:v>42004</c:v>
                </c:pt>
                <c:pt idx="160">
                  <c:v>42035</c:v>
                </c:pt>
                <c:pt idx="161">
                  <c:v>42063</c:v>
                </c:pt>
                <c:pt idx="162">
                  <c:v>42094</c:v>
                </c:pt>
                <c:pt idx="163">
                  <c:v>42124</c:v>
                </c:pt>
                <c:pt idx="164">
                  <c:v>42155</c:v>
                </c:pt>
                <c:pt idx="165">
                  <c:v>42185</c:v>
                </c:pt>
                <c:pt idx="166">
                  <c:v>42216</c:v>
                </c:pt>
                <c:pt idx="167">
                  <c:v>42247</c:v>
                </c:pt>
                <c:pt idx="168">
                  <c:v>42277</c:v>
                </c:pt>
                <c:pt idx="169">
                  <c:v>42308</c:v>
                </c:pt>
                <c:pt idx="170">
                  <c:v>42338</c:v>
                </c:pt>
                <c:pt idx="171">
                  <c:v>42369</c:v>
                </c:pt>
                <c:pt idx="172">
                  <c:v>42400</c:v>
                </c:pt>
                <c:pt idx="173">
                  <c:v>42429</c:v>
                </c:pt>
                <c:pt idx="174">
                  <c:v>42460</c:v>
                </c:pt>
                <c:pt idx="175">
                  <c:v>42490</c:v>
                </c:pt>
                <c:pt idx="176">
                  <c:v>42521</c:v>
                </c:pt>
                <c:pt idx="177">
                  <c:v>42551</c:v>
                </c:pt>
                <c:pt idx="178">
                  <c:v>42582</c:v>
                </c:pt>
                <c:pt idx="179">
                  <c:v>42613</c:v>
                </c:pt>
                <c:pt idx="180">
                  <c:v>42643</c:v>
                </c:pt>
                <c:pt idx="181">
                  <c:v>42674</c:v>
                </c:pt>
                <c:pt idx="182">
                  <c:v>42704</c:v>
                </c:pt>
                <c:pt idx="183">
                  <c:v>42735</c:v>
                </c:pt>
                <c:pt idx="184">
                  <c:v>42766</c:v>
                </c:pt>
                <c:pt idx="185">
                  <c:v>42794</c:v>
                </c:pt>
                <c:pt idx="186">
                  <c:v>42825</c:v>
                </c:pt>
                <c:pt idx="187">
                  <c:v>42855</c:v>
                </c:pt>
                <c:pt idx="188">
                  <c:v>42886</c:v>
                </c:pt>
                <c:pt idx="189">
                  <c:v>42916</c:v>
                </c:pt>
                <c:pt idx="190">
                  <c:v>42947</c:v>
                </c:pt>
                <c:pt idx="191">
                  <c:v>42978</c:v>
                </c:pt>
                <c:pt idx="192">
                  <c:v>43008</c:v>
                </c:pt>
                <c:pt idx="193">
                  <c:v>43039</c:v>
                </c:pt>
                <c:pt idx="194">
                  <c:v>43069</c:v>
                </c:pt>
                <c:pt idx="195">
                  <c:v>43100</c:v>
                </c:pt>
                <c:pt idx="196">
                  <c:v>43131</c:v>
                </c:pt>
                <c:pt idx="197">
                  <c:v>43159</c:v>
                </c:pt>
                <c:pt idx="198">
                  <c:v>43190</c:v>
                </c:pt>
                <c:pt idx="199">
                  <c:v>43220</c:v>
                </c:pt>
                <c:pt idx="200">
                  <c:v>43251</c:v>
                </c:pt>
                <c:pt idx="201">
                  <c:v>43281</c:v>
                </c:pt>
                <c:pt idx="202">
                  <c:v>43312</c:v>
                </c:pt>
                <c:pt idx="203">
                  <c:v>43343</c:v>
                </c:pt>
                <c:pt idx="204">
                  <c:v>43373</c:v>
                </c:pt>
                <c:pt idx="205">
                  <c:v>43404</c:v>
                </c:pt>
                <c:pt idx="206">
                  <c:v>43434</c:v>
                </c:pt>
                <c:pt idx="207">
                  <c:v>43465</c:v>
                </c:pt>
              </c:numCache>
            </c:numRef>
          </c:cat>
          <c:val>
            <c:numRef>
              <c:f>Sheet1!$C$2:$C$209</c:f>
              <c:numCache>
                <c:formatCode>#,##0.00</c:formatCode>
                <c:ptCount val="208"/>
                <c:pt idx="0">
                  <c:v>-2.6750051327002566</c:v>
                </c:pt>
                <c:pt idx="1">
                  <c:v>-2.001351877929463</c:v>
                </c:pt>
                <c:pt idx="2">
                  <c:v>-1.3049128783598667</c:v>
                </c:pt>
                <c:pt idx="3">
                  <c:v>-0.6043864309715592</c:v>
                </c:pt>
                <c:pt idx="4">
                  <c:v>6.2547756749853092E-2</c:v>
                </c:pt>
                <c:pt idx="5">
                  <c:v>0.6406951448704975</c:v>
                </c:pt>
                <c:pt idx="6">
                  <c:v>1.0691604532302077</c:v>
                </c:pt>
                <c:pt idx="7">
                  <c:v>1.3040696195551655</c:v>
                </c:pt>
                <c:pt idx="8">
                  <c:v>1.3278173350382165</c:v>
                </c:pt>
                <c:pt idx="9">
                  <c:v>1.1432860298287932</c:v>
                </c:pt>
                <c:pt idx="10">
                  <c:v>0.77721692664819253</c:v>
                </c:pt>
                <c:pt idx="11">
                  <c:v>0.28370657499282831</c:v>
                </c:pt>
                <c:pt idx="12">
                  <c:v>-0.28943888849360133</c:v>
                </c:pt>
                <c:pt idx="13">
                  <c:v>-0.89803575478994568</c:v>
                </c:pt>
                <c:pt idx="14">
                  <c:v>-1.4970222324915721</c:v>
                </c:pt>
                <c:pt idx="15">
                  <c:v>-2.0525703342953694</c:v>
                </c:pt>
                <c:pt idx="16">
                  <c:v>-2.544263722045228</c:v>
                </c:pt>
                <c:pt idx="17">
                  <c:v>-2.9316813306052012</c:v>
                </c:pt>
                <c:pt idx="18">
                  <c:v>-3.1555905033727822</c:v>
                </c:pt>
                <c:pt idx="19">
                  <c:v>-3.162153383335621</c:v>
                </c:pt>
                <c:pt idx="20">
                  <c:v>-2.9287379590003781</c:v>
                </c:pt>
                <c:pt idx="21">
                  <c:v>-2.4688688059978374</c:v>
                </c:pt>
                <c:pt idx="22">
                  <c:v>-1.8085361482583113</c:v>
                </c:pt>
                <c:pt idx="23">
                  <c:v>-0.99371558996617781</c:v>
                </c:pt>
                <c:pt idx="24">
                  <c:v>-7.9823313503560492E-2</c:v>
                </c:pt>
                <c:pt idx="25">
                  <c:v>0.8793714175752233</c:v>
                </c:pt>
                <c:pt idx="26">
                  <c:v>1.8119509288023945</c:v>
                </c:pt>
                <c:pt idx="27">
                  <c:v>2.6437295630752007</c:v>
                </c:pt>
                <c:pt idx="28">
                  <c:v>3.3185512515890396</c:v>
                </c:pt>
                <c:pt idx="29">
                  <c:v>3.8047678387106494</c:v>
                </c:pt>
                <c:pt idx="30">
                  <c:v>4.0934789658398092</c:v>
                </c:pt>
                <c:pt idx="31">
                  <c:v>4.1828657023145679</c:v>
                </c:pt>
                <c:pt idx="32">
                  <c:v>4.0807187491870716</c:v>
                </c:pt>
                <c:pt idx="33">
                  <c:v>3.8021880934519667</c:v>
                </c:pt>
                <c:pt idx="34">
                  <c:v>3.377681383962948</c:v>
                </c:pt>
                <c:pt idx="35">
                  <c:v>2.845761291584227</c:v>
                </c:pt>
                <c:pt idx="36">
                  <c:v>2.2507356461127905</c:v>
                </c:pt>
                <c:pt idx="37">
                  <c:v>1.6335493855578385</c:v>
                </c:pt>
                <c:pt idx="38">
                  <c:v>1.0265271571930206</c:v>
                </c:pt>
                <c:pt idx="39">
                  <c:v>0.44854729602600812</c:v>
                </c:pt>
                <c:pt idx="40">
                  <c:v>-8.9686855142280489E-2</c:v>
                </c:pt>
                <c:pt idx="41">
                  <c:v>-0.56947805741142477</c:v>
                </c:pt>
                <c:pt idx="42">
                  <c:v>-0.96218688780706896</c:v>
                </c:pt>
                <c:pt idx="43">
                  <c:v>-1.2367030258010048</c:v>
                </c:pt>
                <c:pt idx="44">
                  <c:v>-1.3576351384761172</c:v>
                </c:pt>
                <c:pt idx="45">
                  <c:v>-1.3115428735813113</c:v>
                </c:pt>
                <c:pt idx="46">
                  <c:v>-1.118576908952619</c:v>
                </c:pt>
                <c:pt idx="47">
                  <c:v>-0.81567111377481782</c:v>
                </c:pt>
                <c:pt idx="48">
                  <c:v>-0.45309169134442201</c:v>
                </c:pt>
                <c:pt idx="49">
                  <c:v>-9.9978264788357196E-2</c:v>
                </c:pt>
                <c:pt idx="50">
                  <c:v>0.19762315879454298</c:v>
                </c:pt>
                <c:pt idx="51">
                  <c:v>0.41892602159281311</c:v>
                </c:pt>
                <c:pt idx="52">
                  <c:v>0.56222629632939103</c:v>
                </c:pt>
                <c:pt idx="53">
                  <c:v>0.6285869868914522</c:v>
                </c:pt>
                <c:pt idx="54">
                  <c:v>0.62139593201870336</c:v>
                </c:pt>
                <c:pt idx="55">
                  <c:v>0.555780642338362</c:v>
                </c:pt>
                <c:pt idx="56">
                  <c:v>0.44584010080473252</c:v>
                </c:pt>
                <c:pt idx="57">
                  <c:v>0.31653480810867812</c:v>
                </c:pt>
                <c:pt idx="58">
                  <c:v>0.19208627979960019</c:v>
                </c:pt>
                <c:pt idx="59">
                  <c:v>8.2627446454325404E-2</c:v>
                </c:pt>
                <c:pt idx="60">
                  <c:v>-2.1474602140538934E-3</c:v>
                </c:pt>
                <c:pt idx="61">
                  <c:v>-4.24433080064959E-2</c:v>
                </c:pt>
                <c:pt idx="62">
                  <c:v>-2.004024028600631E-2</c:v>
                </c:pt>
                <c:pt idx="63">
                  <c:v>7.6607116101706674E-2</c:v>
                </c:pt>
                <c:pt idx="64">
                  <c:v>0.24365601820099048</c:v>
                </c:pt>
                <c:pt idx="65">
                  <c:v>0.47442339459363447</c:v>
                </c:pt>
                <c:pt idx="66">
                  <c:v>0.74122586199920704</c:v>
                </c:pt>
                <c:pt idx="67">
                  <c:v>1.0195713268369369</c:v>
                </c:pt>
                <c:pt idx="68">
                  <c:v>1.2759728200257767</c:v>
                </c:pt>
                <c:pt idx="69">
                  <c:v>1.4866227493242614</c:v>
                </c:pt>
                <c:pt idx="70">
                  <c:v>1.636255812170722</c:v>
                </c:pt>
                <c:pt idx="71">
                  <c:v>1.7194306380014333</c:v>
                </c:pt>
                <c:pt idx="72">
                  <c:v>1.7393733268206761</c:v>
                </c:pt>
                <c:pt idx="73">
                  <c:v>1.6944260968823082</c:v>
                </c:pt>
                <c:pt idx="74">
                  <c:v>1.5810558414403171</c:v>
                </c:pt>
                <c:pt idx="75">
                  <c:v>1.3974253784527395</c:v>
                </c:pt>
                <c:pt idx="76">
                  <c:v>1.1405478527060831</c:v>
                </c:pt>
                <c:pt idx="77">
                  <c:v>0.79502649612301191</c:v>
                </c:pt>
                <c:pt idx="78">
                  <c:v>0.35039243063074021</c:v>
                </c:pt>
                <c:pt idx="79">
                  <c:v>-0.22082281153856864</c:v>
                </c:pt>
                <c:pt idx="80">
                  <c:v>-0.95019378840585123</c:v>
                </c:pt>
                <c:pt idx="81">
                  <c:v>-1.8614297836298137</c:v>
                </c:pt>
                <c:pt idx="82">
                  <c:v>-2.9620275879667846</c:v>
                </c:pt>
                <c:pt idx="83">
                  <c:v>-4.223329483648369</c:v>
                </c:pt>
                <c:pt idx="84">
                  <c:v>-5.5669300794593122</c:v>
                </c:pt>
                <c:pt idx="85">
                  <c:v>-6.8597384074534142</c:v>
                </c:pt>
                <c:pt idx="86">
                  <c:v>-7.9445005667157469</c:v>
                </c:pt>
                <c:pt idx="87">
                  <c:v>-8.6861359200885335</c:v>
                </c:pt>
                <c:pt idx="88">
                  <c:v>-8.9854792911655288</c:v>
                </c:pt>
                <c:pt idx="89">
                  <c:v>-8.8067935727049527</c:v>
                </c:pt>
                <c:pt idx="90">
                  <c:v>-8.1580499918600147</c:v>
                </c:pt>
                <c:pt idx="91">
                  <c:v>-7.0883285601685726</c:v>
                </c:pt>
                <c:pt idx="92">
                  <c:v>-5.6912448776823235</c:v>
                </c:pt>
                <c:pt idx="93">
                  <c:v>-4.082889402166539</c:v>
                </c:pt>
                <c:pt idx="94">
                  <c:v>-2.396311180354501</c:v>
                </c:pt>
                <c:pt idx="95">
                  <c:v>-0.75934680645928143</c:v>
                </c:pt>
                <c:pt idx="96">
                  <c:v>0.72657934267736479</c:v>
                </c:pt>
                <c:pt idx="97">
                  <c:v>2.0030078952580066</c:v>
                </c:pt>
                <c:pt idx="98">
                  <c:v>3.0454103022329679</c:v>
                </c:pt>
                <c:pt idx="99">
                  <c:v>3.8631955858355322</c:v>
                </c:pt>
                <c:pt idx="100">
                  <c:v>4.4700437506466679</c:v>
                </c:pt>
                <c:pt idx="101">
                  <c:v>4.8815084654207022</c:v>
                </c:pt>
                <c:pt idx="102">
                  <c:v>5.1247865026156347</c:v>
                </c:pt>
                <c:pt idx="103">
                  <c:v>5.2175298730397675</c:v>
                </c:pt>
                <c:pt idx="104">
                  <c:v>5.1924562492433743</c:v>
                </c:pt>
                <c:pt idx="105">
                  <c:v>5.0866059917948645</c:v>
                </c:pt>
                <c:pt idx="106">
                  <c:v>4.9409388308574504</c:v>
                </c:pt>
                <c:pt idx="107">
                  <c:v>4.779916105130849</c:v>
                </c:pt>
                <c:pt idx="108">
                  <c:v>4.6106713884757502</c:v>
                </c:pt>
                <c:pt idx="109">
                  <c:v>4.4385349318097918</c:v>
                </c:pt>
                <c:pt idx="110">
                  <c:v>4.249848397621637</c:v>
                </c:pt>
                <c:pt idx="111">
                  <c:v>4.0260212035237739</c:v>
                </c:pt>
                <c:pt idx="112">
                  <c:v>3.7429677939457653</c:v>
                </c:pt>
                <c:pt idx="113">
                  <c:v>3.3711117417195497</c:v>
                </c:pt>
                <c:pt idx="114">
                  <c:v>2.8951949613519461</c:v>
                </c:pt>
                <c:pt idx="115">
                  <c:v>2.3231828099579785</c:v>
                </c:pt>
                <c:pt idx="116">
                  <c:v>1.6834090747994097</c:v>
                </c:pt>
                <c:pt idx="117">
                  <c:v>1.031868658157894</c:v>
                </c:pt>
                <c:pt idx="118">
                  <c:v>0.40335866094433281</c:v>
                </c:pt>
                <c:pt idx="119">
                  <c:v>-0.15911157893635777</c:v>
                </c:pt>
                <c:pt idx="120">
                  <c:v>-0.63100865639668091</c:v>
                </c:pt>
                <c:pt idx="121">
                  <c:v>-1.0015120493254439</c:v>
                </c:pt>
                <c:pt idx="122">
                  <c:v>-1.2695646589964618</c:v>
                </c:pt>
                <c:pt idx="123">
                  <c:v>-1.4528635590219905</c:v>
                </c:pt>
                <c:pt idx="124">
                  <c:v>-1.5838188206959827</c:v>
                </c:pt>
                <c:pt idx="125">
                  <c:v>-1.696318742981316</c:v>
                </c:pt>
                <c:pt idx="126">
                  <c:v>-1.8189907820402542</c:v>
                </c:pt>
                <c:pt idx="127">
                  <c:v>-1.969631581342983</c:v>
                </c:pt>
                <c:pt idx="128">
                  <c:v>-2.152531377279197</c:v>
                </c:pt>
                <c:pt idx="129">
                  <c:v>-2.3495259374652737</c:v>
                </c:pt>
                <c:pt idx="130">
                  <c:v>-2.526743927767273</c:v>
                </c:pt>
                <c:pt idx="131">
                  <c:v>-2.6592423402861294</c:v>
                </c:pt>
                <c:pt idx="132">
                  <c:v>-2.7358792815264108</c:v>
                </c:pt>
                <c:pt idx="133">
                  <c:v>-2.7506818850697718</c:v>
                </c:pt>
                <c:pt idx="134">
                  <c:v>-2.6908263888361992</c:v>
                </c:pt>
                <c:pt idx="135">
                  <c:v>-2.5492935210890777</c:v>
                </c:pt>
                <c:pt idx="136">
                  <c:v>-2.3423294241372132</c:v>
                </c:pt>
                <c:pt idx="137">
                  <c:v>-2.1007819864981405</c:v>
                </c:pt>
                <c:pt idx="138">
                  <c:v>-1.8411463158634092</c:v>
                </c:pt>
                <c:pt idx="139">
                  <c:v>-1.5510042833915709</c:v>
                </c:pt>
                <c:pt idx="140">
                  <c:v>-1.2126859677660931</c:v>
                </c:pt>
                <c:pt idx="141">
                  <c:v>-0.82727050880801412</c:v>
                </c:pt>
                <c:pt idx="142">
                  <c:v>-0.42009548449189493</c:v>
                </c:pt>
                <c:pt idx="143">
                  <c:v>-2.3754055497796165E-2</c:v>
                </c:pt>
                <c:pt idx="144">
                  <c:v>0.3326859897063133</c:v>
                </c:pt>
                <c:pt idx="145">
                  <c:v>0.63758079043768789</c:v>
                </c:pt>
                <c:pt idx="146">
                  <c:v>0.89103086440678725</c:v>
                </c:pt>
                <c:pt idx="147">
                  <c:v>1.1017523149624533</c:v>
                </c:pt>
                <c:pt idx="148">
                  <c:v>1.2905091661789252</c:v>
                </c:pt>
                <c:pt idx="149">
                  <c:v>1.4870300000639551</c:v>
                </c:pt>
                <c:pt idx="150">
                  <c:v>1.6902101355274382</c:v>
                </c:pt>
                <c:pt idx="151">
                  <c:v>1.8933095555261155</c:v>
                </c:pt>
                <c:pt idx="152">
                  <c:v>2.0851663664427935</c:v>
                </c:pt>
                <c:pt idx="153">
                  <c:v>2.2515012858011052</c:v>
                </c:pt>
                <c:pt idx="154">
                  <c:v>2.3774320065003023</c:v>
                </c:pt>
                <c:pt idx="155">
                  <c:v>2.4413463613301958</c:v>
                </c:pt>
                <c:pt idx="156">
                  <c:v>2.4172878356171141</c:v>
                </c:pt>
                <c:pt idx="157">
                  <c:v>2.300073178261683</c:v>
                </c:pt>
                <c:pt idx="158">
                  <c:v>2.0834039556002093</c:v>
                </c:pt>
                <c:pt idx="159">
                  <c:v>1.7770230219185443</c:v>
                </c:pt>
                <c:pt idx="160">
                  <c:v>1.4119764310440721</c:v>
                </c:pt>
                <c:pt idx="161">
                  <c:v>1.0188781893105998</c:v>
                </c:pt>
                <c:pt idx="162">
                  <c:v>0.62285929199835288</c:v>
                </c:pt>
                <c:pt idx="163">
                  <c:v>0.24288560178574903</c:v>
                </c:pt>
                <c:pt idx="164">
                  <c:v>-0.11281664191437557</c:v>
                </c:pt>
                <c:pt idx="165">
                  <c:v>-0.44842752195548097</c:v>
                </c:pt>
                <c:pt idx="166">
                  <c:v>-0.76038448051772423</c:v>
                </c:pt>
                <c:pt idx="167">
                  <c:v>-1.0323850678485258</c:v>
                </c:pt>
                <c:pt idx="168">
                  <c:v>-1.2425866620490045</c:v>
                </c:pt>
                <c:pt idx="169">
                  <c:v>-1.3681763914980276</c:v>
                </c:pt>
                <c:pt idx="170">
                  <c:v>-1.3915397499164843</c:v>
                </c:pt>
                <c:pt idx="171">
                  <c:v>-1.3032654470159912</c:v>
                </c:pt>
                <c:pt idx="172">
                  <c:v>-1.1101708301178213</c:v>
                </c:pt>
                <c:pt idx="173">
                  <c:v>-0.83844866017766873</c:v>
                </c:pt>
                <c:pt idx="174">
                  <c:v>-0.53187164593999448</c:v>
                </c:pt>
                <c:pt idx="175">
                  <c:v>-0.23979513524906809</c:v>
                </c:pt>
                <c:pt idx="176">
                  <c:v>4.4794287157395437E-3</c:v>
                </c:pt>
                <c:pt idx="177">
                  <c:v>0.17247447484314007</c:v>
                </c:pt>
                <c:pt idx="178">
                  <c:v>0.24477259914848684</c:v>
                </c:pt>
                <c:pt idx="179">
                  <c:v>0.23000368431720972</c:v>
                </c:pt>
                <c:pt idx="180">
                  <c:v>0.15977610660237318</c:v>
                </c:pt>
                <c:pt idx="181">
                  <c:v>5.8462752576722392E-2</c:v>
                </c:pt>
                <c:pt idx="182">
                  <c:v>-4.9478982405785882E-2</c:v>
                </c:pt>
                <c:pt idx="183">
                  <c:v>-0.17090134454738701</c:v>
                </c:pt>
                <c:pt idx="184">
                  <c:v>-0.31432361316337309</c:v>
                </c:pt>
                <c:pt idx="185">
                  <c:v>-0.49318659578185337</c:v>
                </c:pt>
                <c:pt idx="186">
                  <c:v>-0.70792126865212113</c:v>
                </c:pt>
                <c:pt idx="187">
                  <c:v>-0.93169892879092897</c:v>
                </c:pt>
                <c:pt idx="188">
                  <c:v>-1.1108610071889797</c:v>
                </c:pt>
                <c:pt idx="189">
                  <c:v>-1.2343008401348552</c:v>
                </c:pt>
                <c:pt idx="190">
                  <c:v>-1.2643393658470132</c:v>
                </c:pt>
                <c:pt idx="191">
                  <c:v>-1.1752075925449383</c:v>
                </c:pt>
                <c:pt idx="192">
                  <c:v>-0.99051548194539496</c:v>
                </c:pt>
                <c:pt idx="193">
                  <c:v>-0.74296610722817169</c:v>
                </c:pt>
                <c:pt idx="194">
                  <c:v>-0.47207584787328677</c:v>
                </c:pt>
                <c:pt idx="195">
                  <c:v>-0.20556900507453871</c:v>
                </c:pt>
                <c:pt idx="196">
                  <c:v>4.3954072632960292E-2</c:v>
                </c:pt>
                <c:pt idx="197">
                  <c:v>0.24735804016513002</c:v>
                </c:pt>
                <c:pt idx="198">
                  <c:v>0.39045350776437981</c:v>
                </c:pt>
                <c:pt idx="199">
                  <c:v>0.48091525960680437</c:v>
                </c:pt>
                <c:pt idx="200">
                  <c:v>0.51478457679925316</c:v>
                </c:pt>
                <c:pt idx="201">
                  <c:v>0.50048217056324285</c:v>
                </c:pt>
                <c:pt idx="202">
                  <c:v>0.46237510316726282</c:v>
                </c:pt>
                <c:pt idx="203">
                  <c:v>0.42781608621630102</c:v>
                </c:pt>
                <c:pt idx="204">
                  <c:v>0.44741261752216716</c:v>
                </c:pt>
                <c:pt idx="205">
                  <c:v>0.54925300639100483</c:v>
                </c:pt>
                <c:pt idx="206">
                  <c:v>0.73258185329278391</c:v>
                </c:pt>
                <c:pt idx="207">
                  <c:v>0.94664400850065289</c:v>
                </c:pt>
              </c:numCache>
            </c:numRef>
          </c:val>
          <c:smooth val="0"/>
          <c:extLst>
            <c:ext xmlns:c16="http://schemas.microsoft.com/office/drawing/2014/chart" uri="{C3380CC4-5D6E-409C-BE32-E72D297353CC}">
              <c16:uniqueId val="{000000D0-4A22-4CCE-94D9-6DB4B4087355}"/>
            </c:ext>
          </c:extLst>
        </c:ser>
        <c:dLbls>
          <c:showLegendKey val="0"/>
          <c:showVal val="0"/>
          <c:showCatName val="0"/>
          <c:showSerName val="0"/>
          <c:showPercent val="0"/>
          <c:showBubbleSize val="0"/>
        </c:dLbls>
        <c:marker val="1"/>
        <c:smooth val="0"/>
        <c:axId val="343883912"/>
        <c:axId val="343884304"/>
      </c:lineChart>
      <c:dateAx>
        <c:axId val="343883912"/>
        <c:scaling>
          <c:orientation val="minMax"/>
          <c:min val="36892"/>
        </c:scaling>
        <c:delete val="0"/>
        <c:axPos val="b"/>
        <c:numFmt formatCode="yyyy" sourceLinked="0"/>
        <c:majorTickMark val="out"/>
        <c:minorTickMark val="none"/>
        <c:tickLblPos val="low"/>
        <c:spPr>
          <a:noFill/>
          <a:ln w="9525" cap="flat" cmpd="sng" algn="ctr">
            <a:solidFill>
              <a:schemeClr val="tx1"/>
            </a:solidFill>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3884304"/>
        <c:crosses val="autoZero"/>
        <c:auto val="1"/>
        <c:lblOffset val="100"/>
        <c:baseTimeUnit val="months"/>
        <c:majorUnit val="12"/>
        <c:majorTimeUnit val="months"/>
      </c:dateAx>
      <c:valAx>
        <c:axId val="343884304"/>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3883912"/>
        <c:crosses val="autoZero"/>
        <c:crossBetween val="midCat"/>
      </c:valAx>
      <c:spPr>
        <a:noFill/>
        <a:ln>
          <a:noFill/>
        </a:ln>
        <a:effectLst/>
      </c:spPr>
    </c:plotArea>
    <c:plotVisOnly val="1"/>
    <c:dispBlanksAs val="gap"/>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945369072394058"/>
          <c:y val="6.8914179894127695E-2"/>
          <c:w val="0.89054630927605938"/>
          <c:h val="0.79609739541890889"/>
        </c:manualLayout>
      </c:layout>
      <c:barChart>
        <c:barDir val="col"/>
        <c:grouping val="clustered"/>
        <c:varyColors val="0"/>
        <c:ser>
          <c:idx val="0"/>
          <c:order val="0"/>
          <c:tx>
            <c:strRef>
              <c:f>Sheet1!$B$1</c:f>
              <c:strCache>
                <c:ptCount val="1"/>
                <c:pt idx="0">
                  <c:v>Series 1</c:v>
                </c:pt>
              </c:strCache>
            </c:strRef>
          </c:tx>
          <c:spPr>
            <a:solidFill>
              <a:srgbClr val="385E9D"/>
            </a:solidFill>
            <a:ln>
              <a:noFill/>
            </a:ln>
            <a:effectLst/>
          </c:spPr>
          <c:invertIfNegative val="0"/>
          <c:dPt>
            <c:idx val="0"/>
            <c:invertIfNegative val="0"/>
            <c:bubble3D val="0"/>
            <c:spPr>
              <a:solidFill>
                <a:srgbClr val="385E9D"/>
              </a:solidFill>
              <a:ln>
                <a:noFill/>
              </a:ln>
              <a:effectLst/>
            </c:spPr>
            <c:extLst>
              <c:ext xmlns:c16="http://schemas.microsoft.com/office/drawing/2014/chart" uri="{C3380CC4-5D6E-409C-BE32-E72D297353CC}">
                <c16:uniqueId val="{00000001-AD8D-44B7-8474-90D737F0B597}"/>
              </c:ext>
            </c:extLst>
          </c:dPt>
          <c:dPt>
            <c:idx val="1"/>
            <c:invertIfNegative val="0"/>
            <c:bubble3D val="0"/>
            <c:spPr>
              <a:solidFill>
                <a:srgbClr val="385E9D"/>
              </a:solidFill>
              <a:ln>
                <a:noFill/>
              </a:ln>
              <a:effectLst/>
            </c:spPr>
            <c:extLst>
              <c:ext xmlns:c16="http://schemas.microsoft.com/office/drawing/2014/chart" uri="{C3380CC4-5D6E-409C-BE32-E72D297353CC}">
                <c16:uniqueId val="{00000003-AD8D-44B7-8474-90D737F0B597}"/>
              </c:ext>
            </c:extLst>
          </c:dPt>
          <c:dPt>
            <c:idx val="2"/>
            <c:invertIfNegative val="0"/>
            <c:bubble3D val="0"/>
            <c:spPr>
              <a:solidFill>
                <a:srgbClr val="385E9D"/>
              </a:solidFill>
              <a:ln>
                <a:noFill/>
              </a:ln>
              <a:effectLst/>
            </c:spPr>
            <c:extLst>
              <c:ext xmlns:c16="http://schemas.microsoft.com/office/drawing/2014/chart" uri="{C3380CC4-5D6E-409C-BE32-E72D297353CC}">
                <c16:uniqueId val="{00000005-AD8D-44B7-8474-90D737F0B597}"/>
              </c:ext>
            </c:extLst>
          </c:dPt>
          <c:dPt>
            <c:idx val="3"/>
            <c:invertIfNegative val="0"/>
            <c:bubble3D val="0"/>
            <c:spPr>
              <a:solidFill>
                <a:srgbClr val="385E9D"/>
              </a:solidFill>
              <a:ln>
                <a:noFill/>
              </a:ln>
              <a:effectLst/>
            </c:spPr>
            <c:extLst>
              <c:ext xmlns:c16="http://schemas.microsoft.com/office/drawing/2014/chart" uri="{C3380CC4-5D6E-409C-BE32-E72D297353CC}">
                <c16:uniqueId val="{00000007-AD8D-44B7-8474-90D737F0B597}"/>
              </c:ext>
            </c:extLst>
          </c:dPt>
          <c:dPt>
            <c:idx val="5"/>
            <c:invertIfNegative val="0"/>
            <c:bubble3D val="0"/>
            <c:spPr>
              <a:solidFill>
                <a:srgbClr val="385E9D"/>
              </a:solidFill>
              <a:ln>
                <a:noFill/>
              </a:ln>
              <a:effectLst/>
            </c:spPr>
            <c:extLst>
              <c:ext xmlns:c16="http://schemas.microsoft.com/office/drawing/2014/chart" uri="{C3380CC4-5D6E-409C-BE32-E72D297353CC}">
                <c16:uniqueId val="{00000009-AD8D-44B7-8474-90D737F0B597}"/>
              </c:ext>
            </c:extLst>
          </c:dPt>
          <c:cat>
            <c:strRef>
              <c:f>Sheet1!$A$2:$A$6</c:f>
              <c:strCache>
                <c:ptCount val="5"/>
                <c:pt idx="0">
                  <c:v>Momentum</c:v>
                </c:pt>
                <c:pt idx="1">
                  <c:v>Value</c:v>
                </c:pt>
                <c:pt idx="2">
                  <c:v>Quality</c:v>
                </c:pt>
                <c:pt idx="3">
                  <c:v>Low Vol</c:v>
                </c:pt>
                <c:pt idx="4">
                  <c:v>Growth</c:v>
                </c:pt>
              </c:strCache>
            </c:strRef>
          </c:cat>
          <c:val>
            <c:numRef>
              <c:f>Sheet1!$B$2:$B$6</c:f>
              <c:numCache>
                <c:formatCode>General</c:formatCode>
                <c:ptCount val="5"/>
                <c:pt idx="0">
                  <c:v>3.0432879439823424E-3</c:v>
                </c:pt>
                <c:pt idx="1">
                  <c:v>2.4043158914044405E-2</c:v>
                </c:pt>
                <c:pt idx="2">
                  <c:v>5.8378340980880239E-3</c:v>
                </c:pt>
                <c:pt idx="3">
                  <c:v>-9.1422996554291203E-3</c:v>
                </c:pt>
                <c:pt idx="4">
                  <c:v>-3.6736210732746244E-3</c:v>
                </c:pt>
              </c:numCache>
            </c:numRef>
          </c:val>
          <c:extLst>
            <c:ext xmlns:c16="http://schemas.microsoft.com/office/drawing/2014/chart" uri="{C3380CC4-5D6E-409C-BE32-E72D297353CC}">
              <c16:uniqueId val="{0000000A-AD8D-44B7-8474-90D737F0B597}"/>
            </c:ext>
          </c:extLst>
        </c:ser>
        <c:dLbls>
          <c:showLegendKey val="0"/>
          <c:showVal val="0"/>
          <c:showCatName val="0"/>
          <c:showSerName val="0"/>
          <c:showPercent val="0"/>
          <c:showBubbleSize val="0"/>
        </c:dLbls>
        <c:gapWidth val="50"/>
        <c:overlap val="-27"/>
        <c:axId val="343885088"/>
        <c:axId val="343885480"/>
      </c:barChart>
      <c:catAx>
        <c:axId val="343885088"/>
        <c:scaling>
          <c:orientation val="minMax"/>
        </c:scaling>
        <c:delete val="0"/>
        <c:axPos val="b"/>
        <c:numFmt formatCode="General" sourceLinked="1"/>
        <c:majorTickMark val="out"/>
        <c:minorTickMark val="none"/>
        <c:tickLblPos val="low"/>
        <c:spPr>
          <a:noFill/>
          <a:ln w="9525" cap="flat" cmpd="sng" algn="ctr">
            <a:solidFill>
              <a:sysClr val="windowText" lastClr="000000"/>
            </a:solidFill>
            <a:round/>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3885480"/>
        <c:crosses val="autoZero"/>
        <c:auto val="1"/>
        <c:lblAlgn val="ctr"/>
        <c:lblOffset val="100"/>
        <c:noMultiLvlLbl val="0"/>
      </c:catAx>
      <c:valAx>
        <c:axId val="343885480"/>
        <c:scaling>
          <c:orientation val="minMax"/>
        </c:scaling>
        <c:delete val="0"/>
        <c:axPos val="l"/>
        <c:numFmt formatCode="0%" sourceLinked="0"/>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3885088"/>
        <c:crosses val="autoZero"/>
        <c:crossBetween val="between"/>
        <c:majorUnit val="1.0000000000000002E-2"/>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6498052333141154E-2"/>
          <c:y val="4.506678400590481E-2"/>
          <c:w val="0.86505771450822611"/>
          <c:h val="0.79523415801999486"/>
        </c:manualLayout>
      </c:layout>
      <c:barChart>
        <c:barDir val="col"/>
        <c:grouping val="clustered"/>
        <c:varyColors val="0"/>
        <c:ser>
          <c:idx val="0"/>
          <c:order val="0"/>
          <c:tx>
            <c:strRef>
              <c:f>Sheet1!$B$1</c:f>
              <c:strCache>
                <c:ptCount val="1"/>
                <c:pt idx="0">
                  <c:v>Series 1</c:v>
                </c:pt>
              </c:strCache>
            </c:strRef>
          </c:tx>
          <c:spPr>
            <a:solidFill>
              <a:srgbClr val="385E9D"/>
            </a:solidFill>
            <a:ln>
              <a:noFill/>
            </a:ln>
            <a:effectLst/>
          </c:spPr>
          <c:invertIfNegative val="0"/>
          <c:dPt>
            <c:idx val="0"/>
            <c:invertIfNegative val="0"/>
            <c:bubble3D val="0"/>
            <c:spPr>
              <a:solidFill>
                <a:srgbClr val="385E9D"/>
              </a:solidFill>
              <a:ln>
                <a:noFill/>
              </a:ln>
              <a:effectLst/>
            </c:spPr>
            <c:extLst>
              <c:ext xmlns:c16="http://schemas.microsoft.com/office/drawing/2014/chart" uri="{C3380CC4-5D6E-409C-BE32-E72D297353CC}">
                <c16:uniqueId val="{00000001-CAC6-47C9-95D3-A49642336CE6}"/>
              </c:ext>
            </c:extLst>
          </c:dPt>
          <c:dPt>
            <c:idx val="1"/>
            <c:invertIfNegative val="0"/>
            <c:bubble3D val="0"/>
            <c:spPr>
              <a:solidFill>
                <a:srgbClr val="385E9D"/>
              </a:solidFill>
              <a:ln>
                <a:noFill/>
              </a:ln>
              <a:effectLst/>
            </c:spPr>
            <c:extLst>
              <c:ext xmlns:c16="http://schemas.microsoft.com/office/drawing/2014/chart" uri="{C3380CC4-5D6E-409C-BE32-E72D297353CC}">
                <c16:uniqueId val="{00000003-CAC6-47C9-95D3-A49642336CE6}"/>
              </c:ext>
            </c:extLst>
          </c:dPt>
          <c:dPt>
            <c:idx val="2"/>
            <c:invertIfNegative val="0"/>
            <c:bubble3D val="0"/>
            <c:spPr>
              <a:solidFill>
                <a:srgbClr val="385E9D"/>
              </a:solidFill>
              <a:ln>
                <a:noFill/>
              </a:ln>
              <a:effectLst/>
            </c:spPr>
            <c:extLst>
              <c:ext xmlns:c16="http://schemas.microsoft.com/office/drawing/2014/chart" uri="{C3380CC4-5D6E-409C-BE32-E72D297353CC}">
                <c16:uniqueId val="{00000005-CAC6-47C9-95D3-A49642336CE6}"/>
              </c:ext>
            </c:extLst>
          </c:dPt>
          <c:dPt>
            <c:idx val="3"/>
            <c:invertIfNegative val="0"/>
            <c:bubble3D val="0"/>
            <c:spPr>
              <a:solidFill>
                <a:srgbClr val="385E9D"/>
              </a:solidFill>
              <a:ln>
                <a:noFill/>
              </a:ln>
              <a:effectLst/>
            </c:spPr>
            <c:extLst>
              <c:ext xmlns:c16="http://schemas.microsoft.com/office/drawing/2014/chart" uri="{C3380CC4-5D6E-409C-BE32-E72D297353CC}">
                <c16:uniqueId val="{00000007-CAC6-47C9-95D3-A49642336CE6}"/>
              </c:ext>
            </c:extLst>
          </c:dPt>
          <c:dPt>
            <c:idx val="7"/>
            <c:invertIfNegative val="0"/>
            <c:bubble3D val="0"/>
            <c:spPr>
              <a:solidFill>
                <a:srgbClr val="385E9D"/>
              </a:solidFill>
              <a:ln>
                <a:noFill/>
              </a:ln>
              <a:effectLst/>
            </c:spPr>
            <c:extLst>
              <c:ext xmlns:c16="http://schemas.microsoft.com/office/drawing/2014/chart" uri="{C3380CC4-5D6E-409C-BE32-E72D297353CC}">
                <c16:uniqueId val="{00000009-CAC6-47C9-95D3-A49642336CE6}"/>
              </c:ext>
            </c:extLst>
          </c:dPt>
          <c:cat>
            <c:strRef>
              <c:f>Sheet1!$A$2:$A$6</c:f>
              <c:strCache>
                <c:ptCount val="5"/>
                <c:pt idx="0">
                  <c:v>Momentum</c:v>
                </c:pt>
                <c:pt idx="1">
                  <c:v>Value</c:v>
                </c:pt>
                <c:pt idx="2">
                  <c:v>Quality</c:v>
                </c:pt>
                <c:pt idx="3">
                  <c:v>Low Vol</c:v>
                </c:pt>
                <c:pt idx="4">
                  <c:v>Growth</c:v>
                </c:pt>
              </c:strCache>
            </c:strRef>
          </c:cat>
          <c:val>
            <c:numRef>
              <c:f>Sheet1!$B$2:$B$6</c:f>
              <c:numCache>
                <c:formatCode>General</c:formatCode>
                <c:ptCount val="5"/>
                <c:pt idx="0">
                  <c:v>-2.0328058539864635E-2</c:v>
                </c:pt>
                <c:pt idx="1">
                  <c:v>7.9794320657411433E-3</c:v>
                </c:pt>
                <c:pt idx="2">
                  <c:v>2.4506023241777086E-4</c:v>
                </c:pt>
                <c:pt idx="3">
                  <c:v>4.9444807433673965E-2</c:v>
                </c:pt>
                <c:pt idx="4">
                  <c:v>-2.2907623898205109E-2</c:v>
                </c:pt>
              </c:numCache>
            </c:numRef>
          </c:val>
          <c:extLst>
            <c:ext xmlns:c16="http://schemas.microsoft.com/office/drawing/2014/chart" uri="{C3380CC4-5D6E-409C-BE32-E72D297353CC}">
              <c16:uniqueId val="{0000000A-CAC6-47C9-95D3-A49642336CE6}"/>
            </c:ext>
          </c:extLst>
        </c:ser>
        <c:dLbls>
          <c:showLegendKey val="0"/>
          <c:showVal val="0"/>
          <c:showCatName val="0"/>
          <c:showSerName val="0"/>
          <c:showPercent val="0"/>
          <c:showBubbleSize val="0"/>
        </c:dLbls>
        <c:gapWidth val="50"/>
        <c:overlap val="-27"/>
        <c:axId val="343886264"/>
        <c:axId val="344836088"/>
      </c:barChart>
      <c:catAx>
        <c:axId val="343886264"/>
        <c:scaling>
          <c:orientation val="minMax"/>
        </c:scaling>
        <c:delete val="0"/>
        <c:axPos val="b"/>
        <c:numFmt formatCode="General" sourceLinked="1"/>
        <c:majorTickMark val="out"/>
        <c:minorTickMark val="none"/>
        <c:tickLblPos val="low"/>
        <c:spPr>
          <a:noFill/>
          <a:ln w="9525" cap="flat" cmpd="sng" algn="ctr">
            <a:solidFill>
              <a:sysClr val="windowText" lastClr="000000"/>
            </a:solidFill>
            <a:round/>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836088"/>
        <c:crosses val="autoZero"/>
        <c:auto val="1"/>
        <c:lblAlgn val="ctr"/>
        <c:lblOffset val="100"/>
        <c:tickLblSkip val="1"/>
        <c:noMultiLvlLbl val="0"/>
      </c:catAx>
      <c:valAx>
        <c:axId val="344836088"/>
        <c:scaling>
          <c:orientation val="minMax"/>
        </c:scaling>
        <c:delete val="0"/>
        <c:axPos val="l"/>
        <c:numFmt formatCode="0%" sourceLinked="0"/>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3886264"/>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spPr>
            <a:solidFill>
              <a:srgbClr val="3A64A2"/>
            </a:solidFill>
            <a:ln>
              <a:noFill/>
            </a:ln>
            <a:effectLst/>
          </c:spPr>
          <c:invertIfNegative val="0"/>
          <c:dPt>
            <c:idx val="0"/>
            <c:invertIfNegative val="0"/>
            <c:bubble3D val="0"/>
            <c:spPr>
              <a:solidFill>
                <a:srgbClr val="3A64A2"/>
              </a:solidFill>
              <a:ln>
                <a:noFill/>
              </a:ln>
              <a:effectLst/>
            </c:spPr>
            <c:extLst>
              <c:ext xmlns:c16="http://schemas.microsoft.com/office/drawing/2014/chart" uri="{C3380CC4-5D6E-409C-BE32-E72D297353CC}">
                <c16:uniqueId val="{00000001-861C-437B-8E51-E66DCD8DAFF9}"/>
              </c:ext>
            </c:extLst>
          </c:dPt>
          <c:dPt>
            <c:idx val="1"/>
            <c:invertIfNegative val="0"/>
            <c:bubble3D val="0"/>
            <c:spPr>
              <a:solidFill>
                <a:srgbClr val="3A64A2"/>
              </a:solidFill>
              <a:ln>
                <a:noFill/>
              </a:ln>
              <a:effectLst/>
            </c:spPr>
            <c:extLst>
              <c:ext xmlns:c16="http://schemas.microsoft.com/office/drawing/2014/chart" uri="{C3380CC4-5D6E-409C-BE32-E72D297353CC}">
                <c16:uniqueId val="{00000003-861C-437B-8E51-E66DCD8DAFF9}"/>
              </c:ext>
            </c:extLst>
          </c:dPt>
          <c:dPt>
            <c:idx val="2"/>
            <c:invertIfNegative val="0"/>
            <c:bubble3D val="0"/>
            <c:spPr>
              <a:solidFill>
                <a:srgbClr val="3A64A2"/>
              </a:solidFill>
              <a:ln>
                <a:noFill/>
              </a:ln>
              <a:effectLst/>
            </c:spPr>
            <c:extLst>
              <c:ext xmlns:c16="http://schemas.microsoft.com/office/drawing/2014/chart" uri="{C3380CC4-5D6E-409C-BE32-E72D297353CC}">
                <c16:uniqueId val="{00000005-861C-437B-8E51-E66DCD8DAFF9}"/>
              </c:ext>
            </c:extLst>
          </c:dPt>
          <c:dPt>
            <c:idx val="3"/>
            <c:invertIfNegative val="0"/>
            <c:bubble3D val="0"/>
            <c:spPr>
              <a:solidFill>
                <a:srgbClr val="3A64A2"/>
              </a:solidFill>
              <a:ln>
                <a:noFill/>
              </a:ln>
              <a:effectLst/>
            </c:spPr>
            <c:extLst>
              <c:ext xmlns:c16="http://schemas.microsoft.com/office/drawing/2014/chart" uri="{C3380CC4-5D6E-409C-BE32-E72D297353CC}">
                <c16:uniqueId val="{00000007-861C-437B-8E51-E66DCD8DAFF9}"/>
              </c:ext>
            </c:extLst>
          </c:dPt>
          <c:dPt>
            <c:idx val="6"/>
            <c:invertIfNegative val="0"/>
            <c:bubble3D val="0"/>
            <c:spPr>
              <a:solidFill>
                <a:srgbClr val="3A64A2"/>
              </a:solidFill>
              <a:ln>
                <a:noFill/>
              </a:ln>
              <a:effectLst/>
            </c:spPr>
            <c:extLst>
              <c:ext xmlns:c16="http://schemas.microsoft.com/office/drawing/2014/chart" uri="{C3380CC4-5D6E-409C-BE32-E72D297353CC}">
                <c16:uniqueId val="{00000009-861C-437B-8E51-E66DCD8DAFF9}"/>
              </c:ext>
            </c:extLst>
          </c:dPt>
          <c:cat>
            <c:strRef>
              <c:f>Sheet1!$A$2:$A$6</c:f>
              <c:strCache>
                <c:ptCount val="5"/>
                <c:pt idx="0">
                  <c:v>Momentum</c:v>
                </c:pt>
                <c:pt idx="1">
                  <c:v>Value</c:v>
                </c:pt>
                <c:pt idx="2">
                  <c:v>Quality</c:v>
                </c:pt>
                <c:pt idx="3">
                  <c:v>Low Vol</c:v>
                </c:pt>
                <c:pt idx="4">
                  <c:v>Growth</c:v>
                </c:pt>
              </c:strCache>
            </c:strRef>
          </c:cat>
          <c:val>
            <c:numRef>
              <c:f>Sheet1!$B$2:$B$6</c:f>
              <c:numCache>
                <c:formatCode>General</c:formatCode>
                <c:ptCount val="5"/>
                <c:pt idx="0">
                  <c:v>5.5014511619244644E-2</c:v>
                </c:pt>
                <c:pt idx="1">
                  <c:v>2.6465858585789093E-2</c:v>
                </c:pt>
                <c:pt idx="2">
                  <c:v>7.4629882990784324E-3</c:v>
                </c:pt>
                <c:pt idx="3">
                  <c:v>-3.4031234018994105E-2</c:v>
                </c:pt>
                <c:pt idx="4">
                  <c:v>-6.1480334532681979E-3</c:v>
                </c:pt>
              </c:numCache>
            </c:numRef>
          </c:val>
          <c:extLst>
            <c:ext xmlns:c16="http://schemas.microsoft.com/office/drawing/2014/chart" uri="{C3380CC4-5D6E-409C-BE32-E72D297353CC}">
              <c16:uniqueId val="{0000000A-861C-437B-8E51-E66DCD8DAFF9}"/>
            </c:ext>
          </c:extLst>
        </c:ser>
        <c:dLbls>
          <c:showLegendKey val="0"/>
          <c:showVal val="0"/>
          <c:showCatName val="0"/>
          <c:showSerName val="0"/>
          <c:showPercent val="0"/>
          <c:showBubbleSize val="0"/>
        </c:dLbls>
        <c:gapWidth val="50"/>
        <c:overlap val="-27"/>
        <c:axId val="344836872"/>
        <c:axId val="344837264"/>
      </c:barChart>
      <c:catAx>
        <c:axId val="344836872"/>
        <c:scaling>
          <c:orientation val="minMax"/>
        </c:scaling>
        <c:delete val="0"/>
        <c:axPos val="b"/>
        <c:numFmt formatCode="General" sourceLinked="1"/>
        <c:majorTickMark val="out"/>
        <c:minorTickMark val="none"/>
        <c:tickLblPos val="low"/>
        <c:spPr>
          <a:noFill/>
          <a:ln w="9525" cap="flat" cmpd="sng" algn="ctr">
            <a:solidFill>
              <a:sysClr val="windowText" lastClr="000000"/>
            </a:solidFill>
            <a:round/>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837264"/>
        <c:crosses val="autoZero"/>
        <c:auto val="1"/>
        <c:lblAlgn val="ctr"/>
        <c:lblOffset val="100"/>
        <c:tickLblSkip val="1"/>
        <c:noMultiLvlLbl val="0"/>
      </c:catAx>
      <c:valAx>
        <c:axId val="344837264"/>
        <c:scaling>
          <c:orientation val="minMax"/>
        </c:scaling>
        <c:delete val="0"/>
        <c:axPos val="l"/>
        <c:numFmt formatCode="0%" sourceLinked="0"/>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836872"/>
        <c:crosses val="autoZero"/>
        <c:crossBetween val="between"/>
        <c:majorUnit val="1.0000000000000002E-2"/>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spPr>
            <a:solidFill>
              <a:srgbClr val="3A64A2"/>
            </a:solidFill>
            <a:ln>
              <a:noFill/>
            </a:ln>
            <a:effectLst/>
          </c:spPr>
          <c:invertIfNegative val="0"/>
          <c:dPt>
            <c:idx val="0"/>
            <c:invertIfNegative val="0"/>
            <c:bubble3D val="0"/>
            <c:spPr>
              <a:solidFill>
                <a:srgbClr val="3A64A2"/>
              </a:solidFill>
              <a:ln>
                <a:noFill/>
              </a:ln>
              <a:effectLst/>
            </c:spPr>
            <c:extLst>
              <c:ext xmlns:c16="http://schemas.microsoft.com/office/drawing/2014/chart" uri="{C3380CC4-5D6E-409C-BE32-E72D297353CC}">
                <c16:uniqueId val="{00000001-4820-49ED-A177-E031859796B7}"/>
              </c:ext>
            </c:extLst>
          </c:dPt>
          <c:dPt>
            <c:idx val="1"/>
            <c:invertIfNegative val="0"/>
            <c:bubble3D val="0"/>
            <c:spPr>
              <a:solidFill>
                <a:srgbClr val="3A64A2"/>
              </a:solidFill>
              <a:ln>
                <a:noFill/>
              </a:ln>
              <a:effectLst/>
            </c:spPr>
            <c:extLst>
              <c:ext xmlns:c16="http://schemas.microsoft.com/office/drawing/2014/chart" uri="{C3380CC4-5D6E-409C-BE32-E72D297353CC}">
                <c16:uniqueId val="{00000003-4820-49ED-A177-E031859796B7}"/>
              </c:ext>
            </c:extLst>
          </c:dPt>
          <c:dPt>
            <c:idx val="2"/>
            <c:invertIfNegative val="0"/>
            <c:bubble3D val="0"/>
            <c:spPr>
              <a:solidFill>
                <a:srgbClr val="3A64A2"/>
              </a:solidFill>
              <a:ln>
                <a:noFill/>
              </a:ln>
              <a:effectLst/>
            </c:spPr>
            <c:extLst>
              <c:ext xmlns:c16="http://schemas.microsoft.com/office/drawing/2014/chart" uri="{C3380CC4-5D6E-409C-BE32-E72D297353CC}">
                <c16:uniqueId val="{00000005-4820-49ED-A177-E031859796B7}"/>
              </c:ext>
            </c:extLst>
          </c:dPt>
          <c:dPt>
            <c:idx val="3"/>
            <c:invertIfNegative val="0"/>
            <c:bubble3D val="0"/>
            <c:spPr>
              <a:solidFill>
                <a:srgbClr val="3A64A2"/>
              </a:solidFill>
              <a:ln>
                <a:noFill/>
              </a:ln>
              <a:effectLst/>
            </c:spPr>
            <c:extLst>
              <c:ext xmlns:c16="http://schemas.microsoft.com/office/drawing/2014/chart" uri="{C3380CC4-5D6E-409C-BE32-E72D297353CC}">
                <c16:uniqueId val="{00000007-4820-49ED-A177-E031859796B7}"/>
              </c:ext>
            </c:extLst>
          </c:dPt>
          <c:dPt>
            <c:idx val="4"/>
            <c:invertIfNegative val="0"/>
            <c:bubble3D val="0"/>
            <c:spPr>
              <a:solidFill>
                <a:srgbClr val="3A64A2"/>
              </a:solidFill>
              <a:ln>
                <a:noFill/>
              </a:ln>
              <a:effectLst/>
            </c:spPr>
            <c:extLst>
              <c:ext xmlns:c16="http://schemas.microsoft.com/office/drawing/2014/chart" uri="{C3380CC4-5D6E-409C-BE32-E72D297353CC}">
                <c16:uniqueId val="{00000009-4820-49ED-A177-E031859796B7}"/>
              </c:ext>
            </c:extLst>
          </c:dPt>
          <c:cat>
            <c:strRef>
              <c:f>Sheet1!$A$2:$A$6</c:f>
              <c:strCache>
                <c:ptCount val="5"/>
                <c:pt idx="0">
                  <c:v>Momentum</c:v>
                </c:pt>
                <c:pt idx="1">
                  <c:v>Value</c:v>
                </c:pt>
                <c:pt idx="2">
                  <c:v>Quality</c:v>
                </c:pt>
                <c:pt idx="3">
                  <c:v>Low Vol</c:v>
                </c:pt>
                <c:pt idx="4">
                  <c:v>Growth</c:v>
                </c:pt>
              </c:strCache>
            </c:strRef>
          </c:cat>
          <c:val>
            <c:numRef>
              <c:f>Sheet1!$B$2:$B$6</c:f>
              <c:numCache>
                <c:formatCode>General</c:formatCode>
                <c:ptCount val="5"/>
                <c:pt idx="0">
                  <c:v>3.7185018464436226E-2</c:v>
                </c:pt>
                <c:pt idx="1">
                  <c:v>1.3440028704114759E-2</c:v>
                </c:pt>
                <c:pt idx="2">
                  <c:v>2.4390816881258992E-2</c:v>
                </c:pt>
                <c:pt idx="3">
                  <c:v>2.7249016028885187E-2</c:v>
                </c:pt>
                <c:pt idx="4">
                  <c:v>3.8419717310866908E-2</c:v>
                </c:pt>
              </c:numCache>
            </c:numRef>
          </c:val>
          <c:extLst>
            <c:ext xmlns:c16="http://schemas.microsoft.com/office/drawing/2014/chart" uri="{C3380CC4-5D6E-409C-BE32-E72D297353CC}">
              <c16:uniqueId val="{0000000A-4820-49ED-A177-E031859796B7}"/>
            </c:ext>
          </c:extLst>
        </c:ser>
        <c:dLbls>
          <c:showLegendKey val="0"/>
          <c:showVal val="0"/>
          <c:showCatName val="0"/>
          <c:showSerName val="0"/>
          <c:showPercent val="0"/>
          <c:showBubbleSize val="0"/>
        </c:dLbls>
        <c:gapWidth val="50"/>
        <c:overlap val="-27"/>
        <c:axId val="344838048"/>
        <c:axId val="344838440"/>
      </c:barChart>
      <c:catAx>
        <c:axId val="344838048"/>
        <c:scaling>
          <c:orientation val="minMax"/>
        </c:scaling>
        <c:delete val="0"/>
        <c:axPos val="b"/>
        <c:numFmt formatCode="General" sourceLinked="1"/>
        <c:majorTickMark val="out"/>
        <c:minorTickMark val="none"/>
        <c:tickLblPos val="low"/>
        <c:spPr>
          <a:noFill/>
          <a:ln w="9525" cap="flat" cmpd="sng" algn="ctr">
            <a:solidFill>
              <a:sysClr val="windowText" lastClr="000000"/>
            </a:solidFill>
            <a:round/>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838440"/>
        <c:crosses val="autoZero"/>
        <c:auto val="1"/>
        <c:lblAlgn val="ctr"/>
        <c:lblOffset val="100"/>
        <c:noMultiLvlLbl val="0"/>
      </c:catAx>
      <c:valAx>
        <c:axId val="344838440"/>
        <c:scaling>
          <c:orientation val="minMax"/>
          <c:max val="5.000000000000001E-2"/>
        </c:scaling>
        <c:delete val="0"/>
        <c:axPos val="l"/>
        <c:numFmt formatCode="0%" sourceLinked="0"/>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838048"/>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Momentum</c:v>
                </c:pt>
              </c:strCache>
            </c:strRef>
          </c:tx>
          <c:spPr>
            <a:ln w="28575" cap="rnd">
              <a:solidFill>
                <a:schemeClr val="accent1"/>
              </a:solidFill>
              <a:round/>
            </a:ln>
            <a:effectLst/>
          </c:spPr>
          <c:marker>
            <c:symbol val="none"/>
          </c:marker>
          <c:cat>
            <c:numRef>
              <c:f>Sheet1!$A$2:$A$193</c:f>
              <c:numCache>
                <c:formatCode>d\-mmm\-yy</c:formatCode>
                <c:ptCount val="19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pt idx="12">
                  <c:v>38017</c:v>
                </c:pt>
                <c:pt idx="13">
                  <c:v>38046</c:v>
                </c:pt>
                <c:pt idx="14">
                  <c:v>38077</c:v>
                </c:pt>
                <c:pt idx="15">
                  <c:v>38107</c:v>
                </c:pt>
                <c:pt idx="16">
                  <c:v>38138</c:v>
                </c:pt>
                <c:pt idx="17">
                  <c:v>38168</c:v>
                </c:pt>
                <c:pt idx="18">
                  <c:v>38199</c:v>
                </c:pt>
                <c:pt idx="19">
                  <c:v>38230</c:v>
                </c:pt>
                <c:pt idx="20">
                  <c:v>38260</c:v>
                </c:pt>
                <c:pt idx="21">
                  <c:v>38291</c:v>
                </c:pt>
                <c:pt idx="22">
                  <c:v>38321</c:v>
                </c:pt>
                <c:pt idx="23">
                  <c:v>38352</c:v>
                </c:pt>
                <c:pt idx="24">
                  <c:v>38383</c:v>
                </c:pt>
                <c:pt idx="25">
                  <c:v>38411</c:v>
                </c:pt>
                <c:pt idx="26">
                  <c:v>38442</c:v>
                </c:pt>
                <c:pt idx="27">
                  <c:v>38472</c:v>
                </c:pt>
                <c:pt idx="28">
                  <c:v>38503</c:v>
                </c:pt>
                <c:pt idx="29">
                  <c:v>38533</c:v>
                </c:pt>
                <c:pt idx="30">
                  <c:v>38564</c:v>
                </c:pt>
                <c:pt idx="31">
                  <c:v>38595</c:v>
                </c:pt>
                <c:pt idx="32">
                  <c:v>38625</c:v>
                </c:pt>
                <c:pt idx="33">
                  <c:v>38656</c:v>
                </c:pt>
                <c:pt idx="34">
                  <c:v>38686</c:v>
                </c:pt>
                <c:pt idx="35">
                  <c:v>38717</c:v>
                </c:pt>
                <c:pt idx="36">
                  <c:v>38748</c:v>
                </c:pt>
                <c:pt idx="37">
                  <c:v>38776</c:v>
                </c:pt>
                <c:pt idx="38">
                  <c:v>38807</c:v>
                </c:pt>
                <c:pt idx="39">
                  <c:v>38837</c:v>
                </c:pt>
                <c:pt idx="40">
                  <c:v>38868</c:v>
                </c:pt>
                <c:pt idx="41">
                  <c:v>38898</c:v>
                </c:pt>
                <c:pt idx="42">
                  <c:v>38929</c:v>
                </c:pt>
                <c:pt idx="43">
                  <c:v>38960</c:v>
                </c:pt>
                <c:pt idx="44">
                  <c:v>38990</c:v>
                </c:pt>
                <c:pt idx="45">
                  <c:v>39021</c:v>
                </c:pt>
                <c:pt idx="46">
                  <c:v>39051</c:v>
                </c:pt>
                <c:pt idx="47">
                  <c:v>39082</c:v>
                </c:pt>
                <c:pt idx="48">
                  <c:v>39113</c:v>
                </c:pt>
                <c:pt idx="49">
                  <c:v>39141</c:v>
                </c:pt>
                <c:pt idx="50">
                  <c:v>39172</c:v>
                </c:pt>
                <c:pt idx="51">
                  <c:v>39202</c:v>
                </c:pt>
                <c:pt idx="52">
                  <c:v>39233</c:v>
                </c:pt>
                <c:pt idx="53">
                  <c:v>39263</c:v>
                </c:pt>
                <c:pt idx="54">
                  <c:v>39294</c:v>
                </c:pt>
                <c:pt idx="55">
                  <c:v>39325</c:v>
                </c:pt>
                <c:pt idx="56">
                  <c:v>39355</c:v>
                </c:pt>
                <c:pt idx="57">
                  <c:v>39386</c:v>
                </c:pt>
                <c:pt idx="58">
                  <c:v>39416</c:v>
                </c:pt>
                <c:pt idx="59">
                  <c:v>39447</c:v>
                </c:pt>
                <c:pt idx="60">
                  <c:v>39478</c:v>
                </c:pt>
                <c:pt idx="61">
                  <c:v>39507</c:v>
                </c:pt>
                <c:pt idx="62">
                  <c:v>39538</c:v>
                </c:pt>
                <c:pt idx="63">
                  <c:v>39568</c:v>
                </c:pt>
                <c:pt idx="64">
                  <c:v>39599</c:v>
                </c:pt>
                <c:pt idx="65">
                  <c:v>39629</c:v>
                </c:pt>
                <c:pt idx="66">
                  <c:v>39660</c:v>
                </c:pt>
                <c:pt idx="67">
                  <c:v>39691</c:v>
                </c:pt>
                <c:pt idx="68">
                  <c:v>39721</c:v>
                </c:pt>
                <c:pt idx="69">
                  <c:v>39752</c:v>
                </c:pt>
                <c:pt idx="70">
                  <c:v>39782</c:v>
                </c:pt>
                <c:pt idx="71">
                  <c:v>39813</c:v>
                </c:pt>
                <c:pt idx="72">
                  <c:v>39844</c:v>
                </c:pt>
                <c:pt idx="73">
                  <c:v>39872</c:v>
                </c:pt>
                <c:pt idx="74">
                  <c:v>39903</c:v>
                </c:pt>
                <c:pt idx="75">
                  <c:v>39933</c:v>
                </c:pt>
                <c:pt idx="76">
                  <c:v>39964</c:v>
                </c:pt>
                <c:pt idx="77">
                  <c:v>39994</c:v>
                </c:pt>
                <c:pt idx="78">
                  <c:v>40025</c:v>
                </c:pt>
                <c:pt idx="79">
                  <c:v>40056</c:v>
                </c:pt>
                <c:pt idx="80">
                  <c:v>40086</c:v>
                </c:pt>
                <c:pt idx="81">
                  <c:v>40117</c:v>
                </c:pt>
                <c:pt idx="82">
                  <c:v>40147</c:v>
                </c:pt>
                <c:pt idx="83">
                  <c:v>40178</c:v>
                </c:pt>
                <c:pt idx="84">
                  <c:v>40209</c:v>
                </c:pt>
                <c:pt idx="85">
                  <c:v>40237</c:v>
                </c:pt>
                <c:pt idx="86">
                  <c:v>40268</c:v>
                </c:pt>
                <c:pt idx="87">
                  <c:v>40298</c:v>
                </c:pt>
                <c:pt idx="88">
                  <c:v>40329</c:v>
                </c:pt>
                <c:pt idx="89">
                  <c:v>40359</c:v>
                </c:pt>
                <c:pt idx="90">
                  <c:v>40390</c:v>
                </c:pt>
                <c:pt idx="91">
                  <c:v>40421</c:v>
                </c:pt>
                <c:pt idx="92">
                  <c:v>40451</c:v>
                </c:pt>
                <c:pt idx="93">
                  <c:v>40482</c:v>
                </c:pt>
                <c:pt idx="94">
                  <c:v>40512</c:v>
                </c:pt>
                <c:pt idx="95">
                  <c:v>40543</c:v>
                </c:pt>
                <c:pt idx="96">
                  <c:v>40574</c:v>
                </c:pt>
                <c:pt idx="97">
                  <c:v>40602</c:v>
                </c:pt>
                <c:pt idx="98">
                  <c:v>40633</c:v>
                </c:pt>
                <c:pt idx="99">
                  <c:v>40663</c:v>
                </c:pt>
                <c:pt idx="100">
                  <c:v>40694</c:v>
                </c:pt>
                <c:pt idx="101">
                  <c:v>40724</c:v>
                </c:pt>
                <c:pt idx="102">
                  <c:v>40755</c:v>
                </c:pt>
                <c:pt idx="103">
                  <c:v>40786</c:v>
                </c:pt>
                <c:pt idx="104">
                  <c:v>40816</c:v>
                </c:pt>
                <c:pt idx="105">
                  <c:v>40847</c:v>
                </c:pt>
                <c:pt idx="106">
                  <c:v>40877</c:v>
                </c:pt>
                <c:pt idx="107">
                  <c:v>40908</c:v>
                </c:pt>
                <c:pt idx="108">
                  <c:v>40939</c:v>
                </c:pt>
                <c:pt idx="109">
                  <c:v>40968</c:v>
                </c:pt>
                <c:pt idx="110">
                  <c:v>40999</c:v>
                </c:pt>
                <c:pt idx="111">
                  <c:v>41029</c:v>
                </c:pt>
                <c:pt idx="112">
                  <c:v>41060</c:v>
                </c:pt>
                <c:pt idx="113">
                  <c:v>41090</c:v>
                </c:pt>
                <c:pt idx="114">
                  <c:v>41121</c:v>
                </c:pt>
                <c:pt idx="115">
                  <c:v>41152</c:v>
                </c:pt>
                <c:pt idx="116">
                  <c:v>41182</c:v>
                </c:pt>
                <c:pt idx="117">
                  <c:v>41213</c:v>
                </c:pt>
                <c:pt idx="118">
                  <c:v>41243</c:v>
                </c:pt>
                <c:pt idx="119">
                  <c:v>41274</c:v>
                </c:pt>
                <c:pt idx="120">
                  <c:v>41305</c:v>
                </c:pt>
                <c:pt idx="121">
                  <c:v>41333</c:v>
                </c:pt>
                <c:pt idx="122">
                  <c:v>41364</c:v>
                </c:pt>
                <c:pt idx="123">
                  <c:v>41394</c:v>
                </c:pt>
                <c:pt idx="124">
                  <c:v>41425</c:v>
                </c:pt>
                <c:pt idx="125">
                  <c:v>41455</c:v>
                </c:pt>
                <c:pt idx="126">
                  <c:v>41486</c:v>
                </c:pt>
                <c:pt idx="127">
                  <c:v>41517</c:v>
                </c:pt>
                <c:pt idx="128">
                  <c:v>41547</c:v>
                </c:pt>
                <c:pt idx="129">
                  <c:v>41578</c:v>
                </c:pt>
                <c:pt idx="130">
                  <c:v>41608</c:v>
                </c:pt>
                <c:pt idx="131">
                  <c:v>41639</c:v>
                </c:pt>
                <c:pt idx="132">
                  <c:v>41670</c:v>
                </c:pt>
                <c:pt idx="133">
                  <c:v>41698</c:v>
                </c:pt>
                <c:pt idx="134">
                  <c:v>41729</c:v>
                </c:pt>
                <c:pt idx="135">
                  <c:v>41759</c:v>
                </c:pt>
                <c:pt idx="136">
                  <c:v>41790</c:v>
                </c:pt>
                <c:pt idx="137">
                  <c:v>41820</c:v>
                </c:pt>
                <c:pt idx="138">
                  <c:v>41851</c:v>
                </c:pt>
                <c:pt idx="139">
                  <c:v>41882</c:v>
                </c:pt>
                <c:pt idx="140">
                  <c:v>41912</c:v>
                </c:pt>
                <c:pt idx="141">
                  <c:v>41943</c:v>
                </c:pt>
                <c:pt idx="142">
                  <c:v>41973</c:v>
                </c:pt>
                <c:pt idx="143">
                  <c:v>42004</c:v>
                </c:pt>
                <c:pt idx="144">
                  <c:v>42035</c:v>
                </c:pt>
                <c:pt idx="145">
                  <c:v>42063</c:v>
                </c:pt>
                <c:pt idx="146">
                  <c:v>42094</c:v>
                </c:pt>
                <c:pt idx="147">
                  <c:v>42124</c:v>
                </c:pt>
                <c:pt idx="148">
                  <c:v>42155</c:v>
                </c:pt>
                <c:pt idx="149">
                  <c:v>42185</c:v>
                </c:pt>
                <c:pt idx="150">
                  <c:v>42216</c:v>
                </c:pt>
                <c:pt idx="151">
                  <c:v>42247</c:v>
                </c:pt>
                <c:pt idx="152">
                  <c:v>42277</c:v>
                </c:pt>
                <c:pt idx="153">
                  <c:v>42308</c:v>
                </c:pt>
                <c:pt idx="154">
                  <c:v>42338</c:v>
                </c:pt>
                <c:pt idx="155">
                  <c:v>42369</c:v>
                </c:pt>
                <c:pt idx="156">
                  <c:v>42400</c:v>
                </c:pt>
                <c:pt idx="157">
                  <c:v>42429</c:v>
                </c:pt>
                <c:pt idx="158">
                  <c:v>42460</c:v>
                </c:pt>
                <c:pt idx="159">
                  <c:v>42490</c:v>
                </c:pt>
                <c:pt idx="160">
                  <c:v>42521</c:v>
                </c:pt>
                <c:pt idx="161">
                  <c:v>42551</c:v>
                </c:pt>
                <c:pt idx="162">
                  <c:v>42582</c:v>
                </c:pt>
                <c:pt idx="163">
                  <c:v>42613</c:v>
                </c:pt>
                <c:pt idx="164">
                  <c:v>42643</c:v>
                </c:pt>
                <c:pt idx="165">
                  <c:v>42674</c:v>
                </c:pt>
                <c:pt idx="166">
                  <c:v>42704</c:v>
                </c:pt>
                <c:pt idx="167">
                  <c:v>42735</c:v>
                </c:pt>
                <c:pt idx="168">
                  <c:v>42766</c:v>
                </c:pt>
                <c:pt idx="169">
                  <c:v>42794</c:v>
                </c:pt>
                <c:pt idx="170">
                  <c:v>42825</c:v>
                </c:pt>
                <c:pt idx="171">
                  <c:v>42855</c:v>
                </c:pt>
                <c:pt idx="172">
                  <c:v>42886</c:v>
                </c:pt>
                <c:pt idx="173">
                  <c:v>42916</c:v>
                </c:pt>
                <c:pt idx="174">
                  <c:v>42947</c:v>
                </c:pt>
                <c:pt idx="175">
                  <c:v>42978</c:v>
                </c:pt>
                <c:pt idx="176">
                  <c:v>43008</c:v>
                </c:pt>
                <c:pt idx="177">
                  <c:v>43039</c:v>
                </c:pt>
                <c:pt idx="178">
                  <c:v>43069</c:v>
                </c:pt>
                <c:pt idx="179">
                  <c:v>43100</c:v>
                </c:pt>
                <c:pt idx="180">
                  <c:v>43131</c:v>
                </c:pt>
                <c:pt idx="181">
                  <c:v>43159</c:v>
                </c:pt>
                <c:pt idx="182">
                  <c:v>43190</c:v>
                </c:pt>
                <c:pt idx="183">
                  <c:v>43220</c:v>
                </c:pt>
                <c:pt idx="184">
                  <c:v>43251</c:v>
                </c:pt>
                <c:pt idx="185">
                  <c:v>43281</c:v>
                </c:pt>
                <c:pt idx="186">
                  <c:v>43312</c:v>
                </c:pt>
                <c:pt idx="187">
                  <c:v>43343</c:v>
                </c:pt>
                <c:pt idx="188">
                  <c:v>43373</c:v>
                </c:pt>
                <c:pt idx="189">
                  <c:v>43404</c:v>
                </c:pt>
                <c:pt idx="190">
                  <c:v>43434</c:v>
                </c:pt>
                <c:pt idx="191">
                  <c:v>43465</c:v>
                </c:pt>
              </c:numCache>
            </c:numRef>
          </c:cat>
          <c:val>
            <c:numRef>
              <c:f>Sheet1!$B$2:$B$193</c:f>
              <c:numCache>
                <c:formatCode>0.0%</c:formatCode>
                <c:ptCount val="192"/>
                <c:pt idx="0">
                  <c:v>0.17383056876809921</c:v>
                </c:pt>
                <c:pt idx="1">
                  <c:v>5.6039882490740212E-2</c:v>
                </c:pt>
                <c:pt idx="2">
                  <c:v>4.2891821988271239E-3</c:v>
                </c:pt>
                <c:pt idx="3">
                  <c:v>8.874454090848849E-2</c:v>
                </c:pt>
                <c:pt idx="4">
                  <c:v>5.7505674136051343E-2</c:v>
                </c:pt>
                <c:pt idx="5">
                  <c:v>0.10774154626271959</c:v>
                </c:pt>
                <c:pt idx="6">
                  <c:v>0.13561068654798514</c:v>
                </c:pt>
                <c:pt idx="7">
                  <c:v>0.10157469236680905</c:v>
                </c:pt>
                <c:pt idx="8">
                  <c:v>6.7720990555098837E-2</c:v>
                </c:pt>
                <c:pt idx="9">
                  <c:v>0.12475219277961558</c:v>
                </c:pt>
                <c:pt idx="10">
                  <c:v>0.17486632994073092</c:v>
                </c:pt>
                <c:pt idx="11">
                  <c:v>0.12585260687598798</c:v>
                </c:pt>
                <c:pt idx="12">
                  <c:v>0.10644792715585383</c:v>
                </c:pt>
                <c:pt idx="13">
                  <c:v>0.16543527138998626</c:v>
                </c:pt>
                <c:pt idx="14">
                  <c:v>0.2345368882645551</c:v>
                </c:pt>
                <c:pt idx="15">
                  <c:v>0.19188399717386084</c:v>
                </c:pt>
                <c:pt idx="16">
                  <c:v>0.22034314358636853</c:v>
                </c:pt>
                <c:pt idx="17">
                  <c:v>0.21728349309156747</c:v>
                </c:pt>
                <c:pt idx="18">
                  <c:v>0.18782839352402525</c:v>
                </c:pt>
                <c:pt idx="19">
                  <c:v>0.17643391410410669</c:v>
                </c:pt>
                <c:pt idx="20">
                  <c:v>0.20231872480950819</c:v>
                </c:pt>
                <c:pt idx="21">
                  <c:v>0.20933718792253964</c:v>
                </c:pt>
                <c:pt idx="22">
                  <c:v>0.23919649417473954</c:v>
                </c:pt>
                <c:pt idx="23">
                  <c:v>0.26732621705638504</c:v>
                </c:pt>
                <c:pt idx="24">
                  <c:v>0.24692398305721386</c:v>
                </c:pt>
                <c:pt idx="25">
                  <c:v>0.20049243957753382</c:v>
                </c:pt>
                <c:pt idx="26">
                  <c:v>0.12026442149975547</c:v>
                </c:pt>
                <c:pt idx="27">
                  <c:v>0.1506564556348704</c:v>
                </c:pt>
                <c:pt idx="28">
                  <c:v>0.18519042020106302</c:v>
                </c:pt>
                <c:pt idx="29">
                  <c:v>8.6356122180074824E-2</c:v>
                </c:pt>
                <c:pt idx="30">
                  <c:v>9.0233196526856796E-2</c:v>
                </c:pt>
                <c:pt idx="31">
                  <c:v>0.14118479414362994</c:v>
                </c:pt>
                <c:pt idx="32">
                  <c:v>9.958371465670024E-2</c:v>
                </c:pt>
                <c:pt idx="33">
                  <c:v>2.4922271329613999E-2</c:v>
                </c:pt>
                <c:pt idx="34">
                  <c:v>-2.0326257260550928E-2</c:v>
                </c:pt>
                <c:pt idx="35">
                  <c:v>-7.7229680829704161E-2</c:v>
                </c:pt>
                <c:pt idx="36">
                  <c:v>-1.5141333879945762E-2</c:v>
                </c:pt>
                <c:pt idx="37">
                  <c:v>5.4743908315701972E-3</c:v>
                </c:pt>
                <c:pt idx="38">
                  <c:v>4.6031398974037296E-2</c:v>
                </c:pt>
                <c:pt idx="39">
                  <c:v>3.938176997328835E-2</c:v>
                </c:pt>
                <c:pt idx="40">
                  <c:v>6.0347759170779058E-2</c:v>
                </c:pt>
                <c:pt idx="41">
                  <c:v>0.14384652808479848</c:v>
                </c:pt>
                <c:pt idx="42">
                  <c:v>0.12119209923999397</c:v>
                </c:pt>
                <c:pt idx="43">
                  <c:v>8.388135591462742E-2</c:v>
                </c:pt>
                <c:pt idx="44">
                  <c:v>6.2775279025329533E-2</c:v>
                </c:pt>
                <c:pt idx="45">
                  <c:v>6.5769070644084549E-2</c:v>
                </c:pt>
                <c:pt idx="46">
                  <c:v>4.7504577220444988E-2</c:v>
                </c:pt>
                <c:pt idx="47">
                  <c:v>8.0481134727756753E-2</c:v>
                </c:pt>
                <c:pt idx="48">
                  <c:v>6.2478746326726231E-2</c:v>
                </c:pt>
                <c:pt idx="49">
                  <c:v>6.0304619176356766E-2</c:v>
                </c:pt>
                <c:pt idx="50">
                  <c:v>0.10356166520554155</c:v>
                </c:pt>
                <c:pt idx="51">
                  <c:v>0.11673494745790625</c:v>
                </c:pt>
                <c:pt idx="52">
                  <c:v>0.1608223131757025</c:v>
                </c:pt>
                <c:pt idx="53">
                  <c:v>8.710648101476659E-2</c:v>
                </c:pt>
                <c:pt idx="54">
                  <c:v>0.12850168271743256</c:v>
                </c:pt>
                <c:pt idx="55">
                  <c:v>0.14773303279236782</c:v>
                </c:pt>
                <c:pt idx="56">
                  <c:v>0.1810192804737969</c:v>
                </c:pt>
                <c:pt idx="57">
                  <c:v>0.22762669165077165</c:v>
                </c:pt>
                <c:pt idx="58">
                  <c:v>0.20744836279327994</c:v>
                </c:pt>
                <c:pt idx="59">
                  <c:v>0.21230919473121945</c:v>
                </c:pt>
                <c:pt idx="60">
                  <c:v>0.16982765353454099</c:v>
                </c:pt>
                <c:pt idx="61">
                  <c:v>0.19350175611882592</c:v>
                </c:pt>
                <c:pt idx="62">
                  <c:v>0.13914681394992945</c:v>
                </c:pt>
                <c:pt idx="63">
                  <c:v>0.15058684564801383</c:v>
                </c:pt>
                <c:pt idx="64">
                  <c:v>0.14778645466379048</c:v>
                </c:pt>
                <c:pt idx="65">
                  <c:v>0.16697559246711258</c:v>
                </c:pt>
                <c:pt idx="66">
                  <c:v>8.6853060832604578E-3</c:v>
                </c:pt>
                <c:pt idx="67">
                  <c:v>-3.0780270433765522E-2</c:v>
                </c:pt>
                <c:pt idx="68">
                  <c:v>-0.10186402649734461</c:v>
                </c:pt>
                <c:pt idx="69">
                  <c:v>-9.1301129697639372E-2</c:v>
                </c:pt>
                <c:pt idx="70">
                  <c:v>-0.10377911046342947</c:v>
                </c:pt>
                <c:pt idx="71">
                  <c:v>-0.13462308938849032</c:v>
                </c:pt>
                <c:pt idx="72">
                  <c:v>-0.12849705730386163</c:v>
                </c:pt>
                <c:pt idx="73">
                  <c:v>-0.10932035014607433</c:v>
                </c:pt>
                <c:pt idx="74">
                  <c:v>-0.14475958869370076</c:v>
                </c:pt>
                <c:pt idx="75">
                  <c:v>-0.21227943189431009</c:v>
                </c:pt>
                <c:pt idx="76">
                  <c:v>-0.25448925734728622</c:v>
                </c:pt>
                <c:pt idx="77">
                  <c:v>-0.28130719178511898</c:v>
                </c:pt>
                <c:pt idx="78">
                  <c:v>-0.163276488201619</c:v>
                </c:pt>
                <c:pt idx="79">
                  <c:v>-0.14682523132174174</c:v>
                </c:pt>
                <c:pt idx="80">
                  <c:v>-6.4584028119378134E-2</c:v>
                </c:pt>
                <c:pt idx="81">
                  <c:v>-7.0714064340338778E-2</c:v>
                </c:pt>
                <c:pt idx="82">
                  <c:v>-2.6048081385713795E-2</c:v>
                </c:pt>
                <c:pt idx="83">
                  <c:v>-1.2366031753616502E-2</c:v>
                </c:pt>
                <c:pt idx="84">
                  <c:v>-3.8969782144678167E-2</c:v>
                </c:pt>
                <c:pt idx="85">
                  <c:v>-6.160639648761701E-2</c:v>
                </c:pt>
                <c:pt idx="86">
                  <c:v>-2.6970382198605591E-3</c:v>
                </c:pt>
                <c:pt idx="87">
                  <c:v>6.9006141816925659E-2</c:v>
                </c:pt>
                <c:pt idx="88">
                  <c:v>5.0799927831076674E-2</c:v>
                </c:pt>
                <c:pt idx="89">
                  <c:v>4.3210462301330743E-3</c:v>
                </c:pt>
                <c:pt idx="90">
                  <c:v>6.5190333833591296E-3</c:v>
                </c:pt>
                <c:pt idx="91">
                  <c:v>2.97973078714735E-2</c:v>
                </c:pt>
                <c:pt idx="92">
                  <c:v>3.4882687798535317E-2</c:v>
                </c:pt>
                <c:pt idx="93">
                  <c:v>-1.0280589464424006E-2</c:v>
                </c:pt>
                <c:pt idx="94">
                  <c:v>-2.410859280889488E-2</c:v>
                </c:pt>
                <c:pt idx="95">
                  <c:v>-3.6372423730339998E-2</c:v>
                </c:pt>
                <c:pt idx="96">
                  <c:v>-4.8890106275254253E-2</c:v>
                </c:pt>
                <c:pt idx="97">
                  <c:v>-3.1001714337558717E-2</c:v>
                </c:pt>
                <c:pt idx="98">
                  <c:v>-2.3247005104674923E-2</c:v>
                </c:pt>
                <c:pt idx="99">
                  <c:v>-1.750769969858057E-2</c:v>
                </c:pt>
                <c:pt idx="100">
                  <c:v>-6.4259958600099143E-3</c:v>
                </c:pt>
                <c:pt idx="101">
                  <c:v>2.8360650514857033E-2</c:v>
                </c:pt>
                <c:pt idx="102">
                  <c:v>2.0272616910885555E-2</c:v>
                </c:pt>
                <c:pt idx="103">
                  <c:v>1.952666404039638E-2</c:v>
                </c:pt>
                <c:pt idx="104">
                  <c:v>4.2387122444897951E-3</c:v>
                </c:pt>
                <c:pt idx="105">
                  <c:v>3.2775077485884818E-2</c:v>
                </c:pt>
                <c:pt idx="106">
                  <c:v>4.6220293482863717E-2</c:v>
                </c:pt>
                <c:pt idx="107">
                  <c:v>3.6485918329421052E-2</c:v>
                </c:pt>
                <c:pt idx="108">
                  <c:v>4.5958435336329373E-2</c:v>
                </c:pt>
                <c:pt idx="109">
                  <c:v>4.0896160792458502E-2</c:v>
                </c:pt>
                <c:pt idx="110">
                  <c:v>4.5238383810705995E-2</c:v>
                </c:pt>
                <c:pt idx="111">
                  <c:v>6.1942547331622855E-2</c:v>
                </c:pt>
                <c:pt idx="112">
                  <c:v>3.6605831270670519E-2</c:v>
                </c:pt>
                <c:pt idx="113">
                  <c:v>4.454334177184327E-2</c:v>
                </c:pt>
                <c:pt idx="114">
                  <c:v>6.9328328372499026E-2</c:v>
                </c:pt>
                <c:pt idx="115">
                  <c:v>7.721814149818651E-2</c:v>
                </c:pt>
                <c:pt idx="116">
                  <c:v>8.0856157160701381E-2</c:v>
                </c:pt>
                <c:pt idx="117">
                  <c:v>7.9995254545816241E-2</c:v>
                </c:pt>
                <c:pt idx="118">
                  <c:v>5.7660380782568854E-2</c:v>
                </c:pt>
                <c:pt idx="119">
                  <c:v>9.3181764606386608E-2</c:v>
                </c:pt>
                <c:pt idx="120">
                  <c:v>8.3243389354687558E-2</c:v>
                </c:pt>
                <c:pt idx="121">
                  <c:v>8.7046349837546222E-2</c:v>
                </c:pt>
                <c:pt idx="122">
                  <c:v>8.386928293673046E-2</c:v>
                </c:pt>
                <c:pt idx="123">
                  <c:v>9.6315115750885472E-2</c:v>
                </c:pt>
                <c:pt idx="124">
                  <c:v>0.16212593880736859</c:v>
                </c:pt>
                <c:pt idx="125">
                  <c:v>0.15650530712745292</c:v>
                </c:pt>
                <c:pt idx="126">
                  <c:v>0.14304089102098061</c:v>
                </c:pt>
                <c:pt idx="127">
                  <c:v>0.13965102278544927</c:v>
                </c:pt>
                <c:pt idx="128">
                  <c:v>0.14520666934270965</c:v>
                </c:pt>
                <c:pt idx="129">
                  <c:v>0.14307601650478152</c:v>
                </c:pt>
                <c:pt idx="130">
                  <c:v>0.15941828609032149</c:v>
                </c:pt>
                <c:pt idx="131">
                  <c:v>0.15568093440992326</c:v>
                </c:pt>
                <c:pt idx="132">
                  <c:v>0.1648460401794285</c:v>
                </c:pt>
                <c:pt idx="133">
                  <c:v>0.20188950558613228</c:v>
                </c:pt>
                <c:pt idx="134">
                  <c:v>0.1783838874941015</c:v>
                </c:pt>
                <c:pt idx="135">
                  <c:v>0.14059945270245278</c:v>
                </c:pt>
                <c:pt idx="136">
                  <c:v>9.9224930705851477E-2</c:v>
                </c:pt>
                <c:pt idx="137">
                  <c:v>9.9638177016815543E-2</c:v>
                </c:pt>
                <c:pt idx="138">
                  <c:v>5.8706176255496123E-2</c:v>
                </c:pt>
                <c:pt idx="139">
                  <c:v>7.0797897415073141E-2</c:v>
                </c:pt>
                <c:pt idx="140">
                  <c:v>8.6365334763167212E-2</c:v>
                </c:pt>
                <c:pt idx="141">
                  <c:v>0.12238881009888858</c:v>
                </c:pt>
                <c:pt idx="142">
                  <c:v>0.12896591394376689</c:v>
                </c:pt>
                <c:pt idx="143">
                  <c:v>0.11932211112589997</c:v>
                </c:pt>
                <c:pt idx="144">
                  <c:v>0.15299411211340708</c:v>
                </c:pt>
                <c:pt idx="145">
                  <c:v>7.2149215527593347E-2</c:v>
                </c:pt>
                <c:pt idx="146">
                  <c:v>0.14846147219048178</c:v>
                </c:pt>
                <c:pt idx="147">
                  <c:v>0.16569101852081003</c:v>
                </c:pt>
                <c:pt idx="148">
                  <c:v>0.15267369383665863</c:v>
                </c:pt>
                <c:pt idx="149">
                  <c:v>0.13787832115261534</c:v>
                </c:pt>
                <c:pt idx="150">
                  <c:v>0.16801366449246302</c:v>
                </c:pt>
                <c:pt idx="151">
                  <c:v>0.14762061850263897</c:v>
                </c:pt>
                <c:pt idx="152">
                  <c:v>0.16410817732549288</c:v>
                </c:pt>
                <c:pt idx="153">
                  <c:v>0.12628139314937736</c:v>
                </c:pt>
                <c:pt idx="154">
                  <c:v>0.1458163937418171</c:v>
                </c:pt>
                <c:pt idx="155">
                  <c:v>0.11500858169751638</c:v>
                </c:pt>
                <c:pt idx="156">
                  <c:v>4.4432614018513727E-2</c:v>
                </c:pt>
                <c:pt idx="157">
                  <c:v>2.717098933345774E-2</c:v>
                </c:pt>
                <c:pt idx="158">
                  <c:v>-4.1448794903520381E-2</c:v>
                </c:pt>
                <c:pt idx="159">
                  <c:v>-3.3924336169556146E-2</c:v>
                </c:pt>
                <c:pt idx="160">
                  <c:v>-5.8128058093865564E-2</c:v>
                </c:pt>
                <c:pt idx="161">
                  <c:v>-4.0774379312829234E-2</c:v>
                </c:pt>
                <c:pt idx="162">
                  <c:v>-5.0284336981638145E-2</c:v>
                </c:pt>
                <c:pt idx="163">
                  <c:v>-7.1944707400837027E-2</c:v>
                </c:pt>
                <c:pt idx="164">
                  <c:v>-9.7866770984338602E-2</c:v>
                </c:pt>
                <c:pt idx="165">
                  <c:v>-8.9616972295026742E-2</c:v>
                </c:pt>
                <c:pt idx="166">
                  <c:v>-0.12321152267814328</c:v>
                </c:pt>
                <c:pt idx="167">
                  <c:v>-0.15835499862535285</c:v>
                </c:pt>
                <c:pt idx="168">
                  <c:v>-0.11089630615757273</c:v>
                </c:pt>
                <c:pt idx="169">
                  <c:v>-8.1339793702102758E-2</c:v>
                </c:pt>
                <c:pt idx="170">
                  <c:v>-5.9479247926232048E-2</c:v>
                </c:pt>
                <c:pt idx="171">
                  <c:v>-8.9154575504899913E-2</c:v>
                </c:pt>
                <c:pt idx="172">
                  <c:v>-7.7273514059625015E-2</c:v>
                </c:pt>
                <c:pt idx="173">
                  <c:v>-7.4628878186380865E-2</c:v>
                </c:pt>
                <c:pt idx="174">
                  <c:v>-8.7056601512558673E-2</c:v>
                </c:pt>
                <c:pt idx="175">
                  <c:v>-8.4369431465452838E-2</c:v>
                </c:pt>
                <c:pt idx="176">
                  <c:v>-6.408886175439843E-2</c:v>
                </c:pt>
                <c:pt idx="177">
                  <c:v>-7.83717117285474E-2</c:v>
                </c:pt>
                <c:pt idx="178">
                  <c:v>-6.4741768708314495E-2</c:v>
                </c:pt>
                <c:pt idx="179">
                  <c:v>-2.1865044066811334E-2</c:v>
                </c:pt>
                <c:pt idx="180">
                  <c:v>-4.8520257356327257E-2</c:v>
                </c:pt>
                <c:pt idx="181">
                  <c:v>-4.9949584267263925E-2</c:v>
                </c:pt>
                <c:pt idx="182">
                  <c:v>-8.1847461571323943E-2</c:v>
                </c:pt>
                <c:pt idx="183">
                  <c:v>-6.1767837943038417E-2</c:v>
                </c:pt>
                <c:pt idx="184">
                  <c:v>-6.023221200525164E-2</c:v>
                </c:pt>
                <c:pt idx="185">
                  <c:v>-8.7689208864367929E-2</c:v>
                </c:pt>
                <c:pt idx="186">
                  <c:v>-9.5296924642852554E-2</c:v>
                </c:pt>
                <c:pt idx="187">
                  <c:v>-7.8666186140626704E-2</c:v>
                </c:pt>
                <c:pt idx="188">
                  <c:v>-9.4621794612486321E-2</c:v>
                </c:pt>
                <c:pt idx="189">
                  <c:v>-8.6035787768659278E-2</c:v>
                </c:pt>
                <c:pt idx="190">
                  <c:v>-0.10143776368603985</c:v>
                </c:pt>
                <c:pt idx="191">
                  <c:v>-7.3984653775802323E-2</c:v>
                </c:pt>
              </c:numCache>
            </c:numRef>
          </c:val>
          <c:smooth val="0"/>
          <c:extLst>
            <c:ext xmlns:c16="http://schemas.microsoft.com/office/drawing/2014/chart" uri="{C3380CC4-5D6E-409C-BE32-E72D297353CC}">
              <c16:uniqueId val="{00000000-214D-4FB5-8208-CB166A32EA37}"/>
            </c:ext>
          </c:extLst>
        </c:ser>
        <c:ser>
          <c:idx val="1"/>
          <c:order val="1"/>
          <c:tx>
            <c:strRef>
              <c:f>Sheet1!$C$1</c:f>
              <c:strCache>
                <c:ptCount val="1"/>
                <c:pt idx="0">
                  <c:v>Value</c:v>
                </c:pt>
              </c:strCache>
            </c:strRef>
          </c:tx>
          <c:spPr>
            <a:ln w="28575" cap="rnd">
              <a:solidFill>
                <a:schemeClr val="accent2"/>
              </a:solidFill>
              <a:round/>
            </a:ln>
            <a:effectLst/>
          </c:spPr>
          <c:marker>
            <c:symbol val="none"/>
          </c:marker>
          <c:cat>
            <c:numRef>
              <c:f>Sheet1!$A$2:$A$193</c:f>
              <c:numCache>
                <c:formatCode>d\-mmm\-yy</c:formatCode>
                <c:ptCount val="19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pt idx="12">
                  <c:v>38017</c:v>
                </c:pt>
                <c:pt idx="13">
                  <c:v>38046</c:v>
                </c:pt>
                <c:pt idx="14">
                  <c:v>38077</c:v>
                </c:pt>
                <c:pt idx="15">
                  <c:v>38107</c:v>
                </c:pt>
                <c:pt idx="16">
                  <c:v>38138</c:v>
                </c:pt>
                <c:pt idx="17">
                  <c:v>38168</c:v>
                </c:pt>
                <c:pt idx="18">
                  <c:v>38199</c:v>
                </c:pt>
                <c:pt idx="19">
                  <c:v>38230</c:v>
                </c:pt>
                <c:pt idx="20">
                  <c:v>38260</c:v>
                </c:pt>
                <c:pt idx="21">
                  <c:v>38291</c:v>
                </c:pt>
                <c:pt idx="22">
                  <c:v>38321</c:v>
                </c:pt>
                <c:pt idx="23">
                  <c:v>38352</c:v>
                </c:pt>
                <c:pt idx="24">
                  <c:v>38383</c:v>
                </c:pt>
                <c:pt idx="25">
                  <c:v>38411</c:v>
                </c:pt>
                <c:pt idx="26">
                  <c:v>38442</c:v>
                </c:pt>
                <c:pt idx="27">
                  <c:v>38472</c:v>
                </c:pt>
                <c:pt idx="28">
                  <c:v>38503</c:v>
                </c:pt>
                <c:pt idx="29">
                  <c:v>38533</c:v>
                </c:pt>
                <c:pt idx="30">
                  <c:v>38564</c:v>
                </c:pt>
                <c:pt idx="31">
                  <c:v>38595</c:v>
                </c:pt>
                <c:pt idx="32">
                  <c:v>38625</c:v>
                </c:pt>
                <c:pt idx="33">
                  <c:v>38656</c:v>
                </c:pt>
                <c:pt idx="34">
                  <c:v>38686</c:v>
                </c:pt>
                <c:pt idx="35">
                  <c:v>38717</c:v>
                </c:pt>
                <c:pt idx="36">
                  <c:v>38748</c:v>
                </c:pt>
                <c:pt idx="37">
                  <c:v>38776</c:v>
                </c:pt>
                <c:pt idx="38">
                  <c:v>38807</c:v>
                </c:pt>
                <c:pt idx="39">
                  <c:v>38837</c:v>
                </c:pt>
                <c:pt idx="40">
                  <c:v>38868</c:v>
                </c:pt>
                <c:pt idx="41">
                  <c:v>38898</c:v>
                </c:pt>
                <c:pt idx="42">
                  <c:v>38929</c:v>
                </c:pt>
                <c:pt idx="43">
                  <c:v>38960</c:v>
                </c:pt>
                <c:pt idx="44">
                  <c:v>38990</c:v>
                </c:pt>
                <c:pt idx="45">
                  <c:v>39021</c:v>
                </c:pt>
                <c:pt idx="46">
                  <c:v>39051</c:v>
                </c:pt>
                <c:pt idx="47">
                  <c:v>39082</c:v>
                </c:pt>
                <c:pt idx="48">
                  <c:v>39113</c:v>
                </c:pt>
                <c:pt idx="49">
                  <c:v>39141</c:v>
                </c:pt>
                <c:pt idx="50">
                  <c:v>39172</c:v>
                </c:pt>
                <c:pt idx="51">
                  <c:v>39202</c:v>
                </c:pt>
                <c:pt idx="52">
                  <c:v>39233</c:v>
                </c:pt>
                <c:pt idx="53">
                  <c:v>39263</c:v>
                </c:pt>
                <c:pt idx="54">
                  <c:v>39294</c:v>
                </c:pt>
                <c:pt idx="55">
                  <c:v>39325</c:v>
                </c:pt>
                <c:pt idx="56">
                  <c:v>39355</c:v>
                </c:pt>
                <c:pt idx="57">
                  <c:v>39386</c:v>
                </c:pt>
                <c:pt idx="58">
                  <c:v>39416</c:v>
                </c:pt>
                <c:pt idx="59">
                  <c:v>39447</c:v>
                </c:pt>
                <c:pt idx="60">
                  <c:v>39478</c:v>
                </c:pt>
                <c:pt idx="61">
                  <c:v>39507</c:v>
                </c:pt>
                <c:pt idx="62">
                  <c:v>39538</c:v>
                </c:pt>
                <c:pt idx="63">
                  <c:v>39568</c:v>
                </c:pt>
                <c:pt idx="64">
                  <c:v>39599</c:v>
                </c:pt>
                <c:pt idx="65">
                  <c:v>39629</c:v>
                </c:pt>
                <c:pt idx="66">
                  <c:v>39660</c:v>
                </c:pt>
                <c:pt idx="67">
                  <c:v>39691</c:v>
                </c:pt>
                <c:pt idx="68">
                  <c:v>39721</c:v>
                </c:pt>
                <c:pt idx="69">
                  <c:v>39752</c:v>
                </c:pt>
                <c:pt idx="70">
                  <c:v>39782</c:v>
                </c:pt>
                <c:pt idx="71">
                  <c:v>39813</c:v>
                </c:pt>
                <c:pt idx="72">
                  <c:v>39844</c:v>
                </c:pt>
                <c:pt idx="73">
                  <c:v>39872</c:v>
                </c:pt>
                <c:pt idx="74">
                  <c:v>39903</c:v>
                </c:pt>
                <c:pt idx="75">
                  <c:v>39933</c:v>
                </c:pt>
                <c:pt idx="76">
                  <c:v>39964</c:v>
                </c:pt>
                <c:pt idx="77">
                  <c:v>39994</c:v>
                </c:pt>
                <c:pt idx="78">
                  <c:v>40025</c:v>
                </c:pt>
                <c:pt idx="79">
                  <c:v>40056</c:v>
                </c:pt>
                <c:pt idx="80">
                  <c:v>40086</c:v>
                </c:pt>
                <c:pt idx="81">
                  <c:v>40117</c:v>
                </c:pt>
                <c:pt idx="82">
                  <c:v>40147</c:v>
                </c:pt>
                <c:pt idx="83">
                  <c:v>40178</c:v>
                </c:pt>
                <c:pt idx="84">
                  <c:v>40209</c:v>
                </c:pt>
                <c:pt idx="85">
                  <c:v>40237</c:v>
                </c:pt>
                <c:pt idx="86">
                  <c:v>40268</c:v>
                </c:pt>
                <c:pt idx="87">
                  <c:v>40298</c:v>
                </c:pt>
                <c:pt idx="88">
                  <c:v>40329</c:v>
                </c:pt>
                <c:pt idx="89">
                  <c:v>40359</c:v>
                </c:pt>
                <c:pt idx="90">
                  <c:v>40390</c:v>
                </c:pt>
                <c:pt idx="91">
                  <c:v>40421</c:v>
                </c:pt>
                <c:pt idx="92">
                  <c:v>40451</c:v>
                </c:pt>
                <c:pt idx="93">
                  <c:v>40482</c:v>
                </c:pt>
                <c:pt idx="94">
                  <c:v>40512</c:v>
                </c:pt>
                <c:pt idx="95">
                  <c:v>40543</c:v>
                </c:pt>
                <c:pt idx="96">
                  <c:v>40574</c:v>
                </c:pt>
                <c:pt idx="97">
                  <c:v>40602</c:v>
                </c:pt>
                <c:pt idx="98">
                  <c:v>40633</c:v>
                </c:pt>
                <c:pt idx="99">
                  <c:v>40663</c:v>
                </c:pt>
                <c:pt idx="100">
                  <c:v>40694</c:v>
                </c:pt>
                <c:pt idx="101">
                  <c:v>40724</c:v>
                </c:pt>
                <c:pt idx="102">
                  <c:v>40755</c:v>
                </c:pt>
                <c:pt idx="103">
                  <c:v>40786</c:v>
                </c:pt>
                <c:pt idx="104">
                  <c:v>40816</c:v>
                </c:pt>
                <c:pt idx="105">
                  <c:v>40847</c:v>
                </c:pt>
                <c:pt idx="106">
                  <c:v>40877</c:v>
                </c:pt>
                <c:pt idx="107">
                  <c:v>40908</c:v>
                </c:pt>
                <c:pt idx="108">
                  <c:v>40939</c:v>
                </c:pt>
                <c:pt idx="109">
                  <c:v>40968</c:v>
                </c:pt>
                <c:pt idx="110">
                  <c:v>40999</c:v>
                </c:pt>
                <c:pt idx="111">
                  <c:v>41029</c:v>
                </c:pt>
                <c:pt idx="112">
                  <c:v>41060</c:v>
                </c:pt>
                <c:pt idx="113">
                  <c:v>41090</c:v>
                </c:pt>
                <c:pt idx="114">
                  <c:v>41121</c:v>
                </c:pt>
                <c:pt idx="115">
                  <c:v>41152</c:v>
                </c:pt>
                <c:pt idx="116">
                  <c:v>41182</c:v>
                </c:pt>
                <c:pt idx="117">
                  <c:v>41213</c:v>
                </c:pt>
                <c:pt idx="118">
                  <c:v>41243</c:v>
                </c:pt>
                <c:pt idx="119">
                  <c:v>41274</c:v>
                </c:pt>
                <c:pt idx="120">
                  <c:v>41305</c:v>
                </c:pt>
                <c:pt idx="121">
                  <c:v>41333</c:v>
                </c:pt>
                <c:pt idx="122">
                  <c:v>41364</c:v>
                </c:pt>
                <c:pt idx="123">
                  <c:v>41394</c:v>
                </c:pt>
                <c:pt idx="124">
                  <c:v>41425</c:v>
                </c:pt>
                <c:pt idx="125">
                  <c:v>41455</c:v>
                </c:pt>
                <c:pt idx="126">
                  <c:v>41486</c:v>
                </c:pt>
                <c:pt idx="127">
                  <c:v>41517</c:v>
                </c:pt>
                <c:pt idx="128">
                  <c:v>41547</c:v>
                </c:pt>
                <c:pt idx="129">
                  <c:v>41578</c:v>
                </c:pt>
                <c:pt idx="130">
                  <c:v>41608</c:v>
                </c:pt>
                <c:pt idx="131">
                  <c:v>41639</c:v>
                </c:pt>
                <c:pt idx="132">
                  <c:v>41670</c:v>
                </c:pt>
                <c:pt idx="133">
                  <c:v>41698</c:v>
                </c:pt>
                <c:pt idx="134">
                  <c:v>41729</c:v>
                </c:pt>
                <c:pt idx="135">
                  <c:v>41759</c:v>
                </c:pt>
                <c:pt idx="136">
                  <c:v>41790</c:v>
                </c:pt>
                <c:pt idx="137">
                  <c:v>41820</c:v>
                </c:pt>
                <c:pt idx="138">
                  <c:v>41851</c:v>
                </c:pt>
                <c:pt idx="139">
                  <c:v>41882</c:v>
                </c:pt>
                <c:pt idx="140">
                  <c:v>41912</c:v>
                </c:pt>
                <c:pt idx="141">
                  <c:v>41943</c:v>
                </c:pt>
                <c:pt idx="142">
                  <c:v>41973</c:v>
                </c:pt>
                <c:pt idx="143">
                  <c:v>42004</c:v>
                </c:pt>
                <c:pt idx="144">
                  <c:v>42035</c:v>
                </c:pt>
                <c:pt idx="145">
                  <c:v>42063</c:v>
                </c:pt>
                <c:pt idx="146">
                  <c:v>42094</c:v>
                </c:pt>
                <c:pt idx="147">
                  <c:v>42124</c:v>
                </c:pt>
                <c:pt idx="148">
                  <c:v>42155</c:v>
                </c:pt>
                <c:pt idx="149">
                  <c:v>42185</c:v>
                </c:pt>
                <c:pt idx="150">
                  <c:v>42216</c:v>
                </c:pt>
                <c:pt idx="151">
                  <c:v>42247</c:v>
                </c:pt>
                <c:pt idx="152">
                  <c:v>42277</c:v>
                </c:pt>
                <c:pt idx="153">
                  <c:v>42308</c:v>
                </c:pt>
                <c:pt idx="154">
                  <c:v>42338</c:v>
                </c:pt>
                <c:pt idx="155">
                  <c:v>42369</c:v>
                </c:pt>
                <c:pt idx="156">
                  <c:v>42400</c:v>
                </c:pt>
                <c:pt idx="157">
                  <c:v>42429</c:v>
                </c:pt>
                <c:pt idx="158">
                  <c:v>42460</c:v>
                </c:pt>
                <c:pt idx="159">
                  <c:v>42490</c:v>
                </c:pt>
                <c:pt idx="160">
                  <c:v>42521</c:v>
                </c:pt>
                <c:pt idx="161">
                  <c:v>42551</c:v>
                </c:pt>
                <c:pt idx="162">
                  <c:v>42582</c:v>
                </c:pt>
                <c:pt idx="163">
                  <c:v>42613</c:v>
                </c:pt>
                <c:pt idx="164">
                  <c:v>42643</c:v>
                </c:pt>
                <c:pt idx="165">
                  <c:v>42674</c:v>
                </c:pt>
                <c:pt idx="166">
                  <c:v>42704</c:v>
                </c:pt>
                <c:pt idx="167">
                  <c:v>42735</c:v>
                </c:pt>
                <c:pt idx="168">
                  <c:v>42766</c:v>
                </c:pt>
                <c:pt idx="169">
                  <c:v>42794</c:v>
                </c:pt>
                <c:pt idx="170">
                  <c:v>42825</c:v>
                </c:pt>
                <c:pt idx="171">
                  <c:v>42855</c:v>
                </c:pt>
                <c:pt idx="172">
                  <c:v>42886</c:v>
                </c:pt>
                <c:pt idx="173">
                  <c:v>42916</c:v>
                </c:pt>
                <c:pt idx="174">
                  <c:v>42947</c:v>
                </c:pt>
                <c:pt idx="175">
                  <c:v>42978</c:v>
                </c:pt>
                <c:pt idx="176">
                  <c:v>43008</c:v>
                </c:pt>
                <c:pt idx="177">
                  <c:v>43039</c:v>
                </c:pt>
                <c:pt idx="178">
                  <c:v>43069</c:v>
                </c:pt>
                <c:pt idx="179">
                  <c:v>43100</c:v>
                </c:pt>
                <c:pt idx="180">
                  <c:v>43131</c:v>
                </c:pt>
                <c:pt idx="181">
                  <c:v>43159</c:v>
                </c:pt>
                <c:pt idx="182">
                  <c:v>43190</c:v>
                </c:pt>
                <c:pt idx="183">
                  <c:v>43220</c:v>
                </c:pt>
                <c:pt idx="184">
                  <c:v>43251</c:v>
                </c:pt>
                <c:pt idx="185">
                  <c:v>43281</c:v>
                </c:pt>
                <c:pt idx="186">
                  <c:v>43312</c:v>
                </c:pt>
                <c:pt idx="187">
                  <c:v>43343</c:v>
                </c:pt>
                <c:pt idx="188">
                  <c:v>43373</c:v>
                </c:pt>
                <c:pt idx="189">
                  <c:v>43404</c:v>
                </c:pt>
                <c:pt idx="190">
                  <c:v>43434</c:v>
                </c:pt>
                <c:pt idx="191">
                  <c:v>43465</c:v>
                </c:pt>
              </c:numCache>
            </c:numRef>
          </c:cat>
          <c:val>
            <c:numRef>
              <c:f>Sheet1!$C$2:$C$193</c:f>
              <c:numCache>
                <c:formatCode>0.0%</c:formatCode>
                <c:ptCount val="192"/>
                <c:pt idx="0">
                  <c:v>0.14683939564105097</c:v>
                </c:pt>
                <c:pt idx="1">
                  <c:v>0.15521925906412815</c:v>
                </c:pt>
                <c:pt idx="2">
                  <c:v>0.13855568446825828</c:v>
                </c:pt>
                <c:pt idx="3">
                  <c:v>8.278656570509757E-2</c:v>
                </c:pt>
                <c:pt idx="4">
                  <c:v>0.12136691232912988</c:v>
                </c:pt>
                <c:pt idx="5">
                  <c:v>5.613920950812834E-2</c:v>
                </c:pt>
                <c:pt idx="6">
                  <c:v>5.3504697934824152E-2</c:v>
                </c:pt>
                <c:pt idx="7">
                  <c:v>5.5893714625385726E-2</c:v>
                </c:pt>
                <c:pt idx="8">
                  <c:v>9.2115757918655339E-2</c:v>
                </c:pt>
                <c:pt idx="9">
                  <c:v>6.1462906940833673E-2</c:v>
                </c:pt>
                <c:pt idx="10">
                  <c:v>1.6319833211368318E-2</c:v>
                </c:pt>
                <c:pt idx="11">
                  <c:v>4.3655734121239798E-2</c:v>
                </c:pt>
                <c:pt idx="12">
                  <c:v>5.7814507722387054E-2</c:v>
                </c:pt>
                <c:pt idx="13">
                  <c:v>3.6613254866766365E-2</c:v>
                </c:pt>
                <c:pt idx="14">
                  <c:v>5.2709125991516004E-2</c:v>
                </c:pt>
                <c:pt idx="15">
                  <c:v>5.6943445926877834E-2</c:v>
                </c:pt>
                <c:pt idx="16">
                  <c:v>1.7175771110502058E-2</c:v>
                </c:pt>
                <c:pt idx="17">
                  <c:v>6.7514401796347157E-2</c:v>
                </c:pt>
                <c:pt idx="18">
                  <c:v>2.0803325972978071E-2</c:v>
                </c:pt>
                <c:pt idx="19">
                  <c:v>5.0849979825665192E-2</c:v>
                </c:pt>
                <c:pt idx="20">
                  <c:v>1.3374879122473482E-2</c:v>
                </c:pt>
                <c:pt idx="21">
                  <c:v>1.1528652761819469E-2</c:v>
                </c:pt>
                <c:pt idx="22">
                  <c:v>4.957712737656772E-3</c:v>
                </c:pt>
                <c:pt idx="23">
                  <c:v>-1.0507450141094443E-2</c:v>
                </c:pt>
                <c:pt idx="24">
                  <c:v>-3.3145374724805388E-2</c:v>
                </c:pt>
                <c:pt idx="25">
                  <c:v>-2.9439773749825981E-2</c:v>
                </c:pt>
                <c:pt idx="26">
                  <c:v>-3.5340865096762819E-2</c:v>
                </c:pt>
                <c:pt idx="27">
                  <c:v>-4.2742365430650686E-2</c:v>
                </c:pt>
                <c:pt idx="28">
                  <c:v>-2.493603433122149E-2</c:v>
                </c:pt>
                <c:pt idx="29">
                  <c:v>5.5399673825866635E-3</c:v>
                </c:pt>
                <c:pt idx="30">
                  <c:v>2.7268684598463322E-2</c:v>
                </c:pt>
                <c:pt idx="31">
                  <c:v>-1.0994518113980778E-2</c:v>
                </c:pt>
                <c:pt idx="32">
                  <c:v>4.2128447602441277E-2</c:v>
                </c:pt>
                <c:pt idx="33">
                  <c:v>2.077543180355601E-2</c:v>
                </c:pt>
                <c:pt idx="34">
                  <c:v>2.7647488256950181E-2</c:v>
                </c:pt>
                <c:pt idx="35">
                  <c:v>2.8525852376475314E-2</c:v>
                </c:pt>
                <c:pt idx="36">
                  <c:v>4.8730620457086538E-2</c:v>
                </c:pt>
                <c:pt idx="37">
                  <c:v>4.4820642909860764E-2</c:v>
                </c:pt>
                <c:pt idx="38">
                  <c:v>4.274920223877432E-2</c:v>
                </c:pt>
                <c:pt idx="39">
                  <c:v>8.1944224160601431E-2</c:v>
                </c:pt>
                <c:pt idx="40">
                  <c:v>6.5503983378262465E-2</c:v>
                </c:pt>
                <c:pt idx="41">
                  <c:v>7.8918744765065663E-2</c:v>
                </c:pt>
                <c:pt idx="42">
                  <c:v>9.4653897003186938E-2</c:v>
                </c:pt>
                <c:pt idx="43">
                  <c:v>0.12837423989720631</c:v>
                </c:pt>
                <c:pt idx="44">
                  <c:v>0.10028736750647793</c:v>
                </c:pt>
                <c:pt idx="45">
                  <c:v>0.10724791429281422</c:v>
                </c:pt>
                <c:pt idx="46">
                  <c:v>0.11844989775874937</c:v>
                </c:pt>
                <c:pt idx="47">
                  <c:v>0.13322495266820633</c:v>
                </c:pt>
                <c:pt idx="48">
                  <c:v>0.11241696355841224</c:v>
                </c:pt>
                <c:pt idx="49">
                  <c:v>8.1220661330628996E-2</c:v>
                </c:pt>
                <c:pt idx="50">
                  <c:v>7.5364477534306751E-2</c:v>
                </c:pt>
                <c:pt idx="51">
                  <c:v>6.5721948083063308E-2</c:v>
                </c:pt>
                <c:pt idx="52">
                  <c:v>8.1384963384115938E-2</c:v>
                </c:pt>
                <c:pt idx="53">
                  <c:v>7.3777478145663933E-2</c:v>
                </c:pt>
                <c:pt idx="54">
                  <c:v>5.3543553583329073E-2</c:v>
                </c:pt>
                <c:pt idx="55">
                  <c:v>6.1119849039952046E-2</c:v>
                </c:pt>
                <c:pt idx="56">
                  <c:v>1.484932293622232E-2</c:v>
                </c:pt>
                <c:pt idx="57">
                  <c:v>2.876080119368396E-2</c:v>
                </c:pt>
                <c:pt idx="58">
                  <c:v>1.4856036252059113E-2</c:v>
                </c:pt>
                <c:pt idx="59">
                  <c:v>-5.7548584172084638E-4</c:v>
                </c:pt>
                <c:pt idx="60">
                  <c:v>-7.7546665486389887E-3</c:v>
                </c:pt>
                <c:pt idx="61">
                  <c:v>5.864937999326747E-3</c:v>
                </c:pt>
                <c:pt idx="62">
                  <c:v>5.6922982152332047E-3</c:v>
                </c:pt>
                <c:pt idx="63">
                  <c:v>7.9981870888246043E-4</c:v>
                </c:pt>
                <c:pt idx="64">
                  <c:v>-3.9394421607211405E-2</c:v>
                </c:pt>
                <c:pt idx="65">
                  <c:v>-6.4866441376401074E-2</c:v>
                </c:pt>
                <c:pt idx="66">
                  <c:v>-2.2743147451912971E-2</c:v>
                </c:pt>
                <c:pt idx="67">
                  <c:v>-3.415195842927532E-2</c:v>
                </c:pt>
                <c:pt idx="68">
                  <c:v>1.5143855567547604E-3</c:v>
                </c:pt>
                <c:pt idx="69">
                  <c:v>-6.7958793273610318E-3</c:v>
                </c:pt>
                <c:pt idx="70">
                  <c:v>-3.2237019807761169E-2</c:v>
                </c:pt>
                <c:pt idx="71">
                  <c:v>-3.507107253731967E-2</c:v>
                </c:pt>
                <c:pt idx="72">
                  <c:v>-6.1598898614014908E-2</c:v>
                </c:pt>
                <c:pt idx="73">
                  <c:v>-6.9911078329599308E-2</c:v>
                </c:pt>
                <c:pt idx="74">
                  <c:v>-4.9512809408094993E-2</c:v>
                </c:pt>
                <c:pt idx="75">
                  <c:v>-1.6067858961502424E-2</c:v>
                </c:pt>
                <c:pt idx="76">
                  <c:v>4.6723284167972556E-2</c:v>
                </c:pt>
                <c:pt idx="77">
                  <c:v>5.1293087205130483E-2</c:v>
                </c:pt>
                <c:pt idx="78">
                  <c:v>2.3432736412076549E-2</c:v>
                </c:pt>
                <c:pt idx="79">
                  <c:v>3.0651279065300407E-2</c:v>
                </c:pt>
                <c:pt idx="80">
                  <c:v>6.3604557927561256E-3</c:v>
                </c:pt>
                <c:pt idx="81">
                  <c:v>4.2000955507112359E-2</c:v>
                </c:pt>
                <c:pt idx="82">
                  <c:v>7.7507667737799268E-2</c:v>
                </c:pt>
                <c:pt idx="83">
                  <c:v>7.1936157643125886E-2</c:v>
                </c:pt>
                <c:pt idx="84">
                  <c:v>0.1291135380717312</c:v>
                </c:pt>
                <c:pt idx="85">
                  <c:v>0.17394196598168032</c:v>
                </c:pt>
                <c:pt idx="86">
                  <c:v>0.15053692692154974</c:v>
                </c:pt>
                <c:pt idx="87">
                  <c:v>7.3498731715783139E-2</c:v>
                </c:pt>
                <c:pt idx="88">
                  <c:v>8.9866639431197548E-3</c:v>
                </c:pt>
                <c:pt idx="89">
                  <c:v>1.5979818165351656E-2</c:v>
                </c:pt>
                <c:pt idx="90">
                  <c:v>6.1992065024951692E-3</c:v>
                </c:pt>
                <c:pt idx="91">
                  <c:v>-1.3383801358526348E-3</c:v>
                </c:pt>
                <c:pt idx="92">
                  <c:v>1.9257015731512395E-2</c:v>
                </c:pt>
                <c:pt idx="93">
                  <c:v>-1.1021660839514613E-2</c:v>
                </c:pt>
                <c:pt idx="94">
                  <c:v>-2.3228523867957485E-3</c:v>
                </c:pt>
                <c:pt idx="95">
                  <c:v>1.397692070407941E-2</c:v>
                </c:pt>
                <c:pt idx="96">
                  <c:v>4.0472014340289908E-2</c:v>
                </c:pt>
                <c:pt idx="97">
                  <c:v>6.4578369689946236E-2</c:v>
                </c:pt>
                <c:pt idx="98">
                  <c:v>4.2421276666175567E-2</c:v>
                </c:pt>
                <c:pt idx="99">
                  <c:v>5.0822611429343967E-2</c:v>
                </c:pt>
                <c:pt idx="100">
                  <c:v>7.20460518667283E-2</c:v>
                </c:pt>
                <c:pt idx="101">
                  <c:v>7.8645918150438421E-2</c:v>
                </c:pt>
                <c:pt idx="102">
                  <c:v>4.715444057571494E-2</c:v>
                </c:pt>
                <c:pt idx="103">
                  <c:v>3.7712444408804613E-2</c:v>
                </c:pt>
                <c:pt idx="104">
                  <c:v>2.665637471713822E-2</c:v>
                </c:pt>
                <c:pt idx="105">
                  <c:v>3.9222044824724467E-2</c:v>
                </c:pt>
                <c:pt idx="106">
                  <c:v>3.0029020766788594E-2</c:v>
                </c:pt>
                <c:pt idx="107">
                  <c:v>2.0544992345402635E-2</c:v>
                </c:pt>
                <c:pt idx="108">
                  <c:v>1.6860512919142145E-2</c:v>
                </c:pt>
                <c:pt idx="109">
                  <c:v>-2.2917074347890143E-3</c:v>
                </c:pt>
                <c:pt idx="110">
                  <c:v>-1.0624296366316122E-2</c:v>
                </c:pt>
                <c:pt idx="111">
                  <c:v>-1.3992525231437458E-2</c:v>
                </c:pt>
                <c:pt idx="112">
                  <c:v>-1.4711185867589904E-2</c:v>
                </c:pt>
                <c:pt idx="113">
                  <c:v>-2.9838260538140648E-2</c:v>
                </c:pt>
                <c:pt idx="114">
                  <c:v>-4.6413134611343887E-2</c:v>
                </c:pt>
                <c:pt idx="115">
                  <c:v>-6.3762955369674357E-2</c:v>
                </c:pt>
                <c:pt idx="116">
                  <c:v>-4.6984897386681324E-2</c:v>
                </c:pt>
                <c:pt idx="117">
                  <c:v>-5.1407742477983742E-2</c:v>
                </c:pt>
                <c:pt idx="118">
                  <c:v>-5.1766305742170671E-2</c:v>
                </c:pt>
                <c:pt idx="119">
                  <c:v>-7.3836308205955437E-2</c:v>
                </c:pt>
                <c:pt idx="120">
                  <c:v>-6.8166620890928398E-2</c:v>
                </c:pt>
                <c:pt idx="121">
                  <c:v>-6.6224289743163745E-2</c:v>
                </c:pt>
                <c:pt idx="122">
                  <c:v>-5.9873270875693496E-2</c:v>
                </c:pt>
                <c:pt idx="123">
                  <c:v>-9.6142769590515931E-2</c:v>
                </c:pt>
                <c:pt idx="124">
                  <c:v>-0.1168965975272227</c:v>
                </c:pt>
                <c:pt idx="125">
                  <c:v>-9.3679062381493594E-2</c:v>
                </c:pt>
                <c:pt idx="126">
                  <c:v>-6.2510749923864406E-2</c:v>
                </c:pt>
                <c:pt idx="127">
                  <c:v>-2.5689617334450521E-2</c:v>
                </c:pt>
                <c:pt idx="128">
                  <c:v>-4.6849859623304901E-2</c:v>
                </c:pt>
                <c:pt idx="129">
                  <c:v>-3.0006799077745727E-2</c:v>
                </c:pt>
                <c:pt idx="130">
                  <c:v>-3.1682553521827916E-3</c:v>
                </c:pt>
                <c:pt idx="131">
                  <c:v>9.5211437554985068E-3</c:v>
                </c:pt>
                <c:pt idx="132">
                  <c:v>1.3905113857963336E-2</c:v>
                </c:pt>
                <c:pt idx="133">
                  <c:v>4.5448526363845554E-2</c:v>
                </c:pt>
                <c:pt idx="134">
                  <c:v>5.5465339133829339E-2</c:v>
                </c:pt>
                <c:pt idx="135">
                  <c:v>0.13543685503702108</c:v>
                </c:pt>
                <c:pt idx="136">
                  <c:v>0.1071502585658255</c:v>
                </c:pt>
                <c:pt idx="137">
                  <c:v>0.13641533520494975</c:v>
                </c:pt>
                <c:pt idx="138">
                  <c:v>0.12203750406490999</c:v>
                </c:pt>
                <c:pt idx="139">
                  <c:v>7.2732063774961331E-2</c:v>
                </c:pt>
                <c:pt idx="140">
                  <c:v>5.3624157887810275E-2</c:v>
                </c:pt>
                <c:pt idx="141">
                  <c:v>2.1769813898067092E-3</c:v>
                </c:pt>
                <c:pt idx="142">
                  <c:v>-3.3245690944203599E-2</c:v>
                </c:pt>
                <c:pt idx="143">
                  <c:v>-2.5476971745574284E-2</c:v>
                </c:pt>
                <c:pt idx="144">
                  <c:v>-2.7950886312931855E-2</c:v>
                </c:pt>
                <c:pt idx="145">
                  <c:v>-5.3041043521918185E-2</c:v>
                </c:pt>
                <c:pt idx="146">
                  <c:v>-9.5864821268543121E-2</c:v>
                </c:pt>
                <c:pt idx="147">
                  <c:v>-8.9341136428515489E-2</c:v>
                </c:pt>
                <c:pt idx="148">
                  <c:v>-6.6322615073155067E-2</c:v>
                </c:pt>
                <c:pt idx="149">
                  <c:v>-9.004318764946917E-2</c:v>
                </c:pt>
                <c:pt idx="150">
                  <c:v>-0.11056531782394019</c:v>
                </c:pt>
                <c:pt idx="151">
                  <c:v>-8.938387369090528E-2</c:v>
                </c:pt>
                <c:pt idx="152">
                  <c:v>-6.6418980234906E-2</c:v>
                </c:pt>
                <c:pt idx="153">
                  <c:v>-1.013567143415206E-2</c:v>
                </c:pt>
                <c:pt idx="154">
                  <c:v>-1.8014893141234278E-2</c:v>
                </c:pt>
                <c:pt idx="155">
                  <c:v>-1.7784773613538918E-2</c:v>
                </c:pt>
                <c:pt idx="156">
                  <c:v>-1.5893005103267854E-2</c:v>
                </c:pt>
                <c:pt idx="157">
                  <c:v>9.7633629350146744E-3</c:v>
                </c:pt>
                <c:pt idx="158">
                  <c:v>3.952990916438992E-2</c:v>
                </c:pt>
                <c:pt idx="159">
                  <c:v>2.992529559347612E-2</c:v>
                </c:pt>
                <c:pt idx="160">
                  <c:v>2.7763493587289467E-2</c:v>
                </c:pt>
                <c:pt idx="161">
                  <c:v>1.0228953810965224E-2</c:v>
                </c:pt>
                <c:pt idx="162">
                  <c:v>4.0362474197768838E-2</c:v>
                </c:pt>
                <c:pt idx="163">
                  <c:v>6.3299982779786435E-2</c:v>
                </c:pt>
                <c:pt idx="164">
                  <c:v>9.4684252444261041E-2</c:v>
                </c:pt>
                <c:pt idx="165">
                  <c:v>9.4151916912436739E-2</c:v>
                </c:pt>
                <c:pt idx="166">
                  <c:v>0.19591919071335684</c:v>
                </c:pt>
                <c:pt idx="167">
                  <c:v>0.2009727164260251</c:v>
                </c:pt>
                <c:pt idx="168">
                  <c:v>0.21430768664790856</c:v>
                </c:pt>
                <c:pt idx="169">
                  <c:v>0.13518041906575196</c:v>
                </c:pt>
                <c:pt idx="170">
                  <c:v>0.15352682613093327</c:v>
                </c:pt>
                <c:pt idx="171">
                  <c:v>0.10837947732937359</c:v>
                </c:pt>
                <c:pt idx="172">
                  <c:v>0.1183469913238091</c:v>
                </c:pt>
                <c:pt idx="173">
                  <c:v>0.13057340733344014</c:v>
                </c:pt>
                <c:pt idx="174">
                  <c:v>0.15790754320472034</c:v>
                </c:pt>
                <c:pt idx="175">
                  <c:v>0.16872844879411075</c:v>
                </c:pt>
                <c:pt idx="176">
                  <c:v>0.14556068396039401</c:v>
                </c:pt>
                <c:pt idx="177">
                  <c:v>0.12855230170241905</c:v>
                </c:pt>
                <c:pt idx="178">
                  <c:v>7.7904932154579942E-2</c:v>
                </c:pt>
                <c:pt idx="179">
                  <c:v>9.626010919106931E-2</c:v>
                </c:pt>
                <c:pt idx="180">
                  <c:v>6.3491106180447288E-2</c:v>
                </c:pt>
                <c:pt idx="181">
                  <c:v>0.12284256412071493</c:v>
                </c:pt>
                <c:pt idx="182">
                  <c:v>7.9160191542338998E-2</c:v>
                </c:pt>
                <c:pt idx="183">
                  <c:v>0.1075780235163859</c:v>
                </c:pt>
                <c:pt idx="184">
                  <c:v>0.13228865678996882</c:v>
                </c:pt>
                <c:pt idx="185">
                  <c:v>0.17312169226055851</c:v>
                </c:pt>
                <c:pt idx="186">
                  <c:v>0.1227946557619668</c:v>
                </c:pt>
                <c:pt idx="187">
                  <c:v>7.6506124148917887E-2</c:v>
                </c:pt>
                <c:pt idx="188">
                  <c:v>0.10244849004975243</c:v>
                </c:pt>
                <c:pt idx="189">
                  <c:v>8.5684588202707634E-2</c:v>
                </c:pt>
                <c:pt idx="190">
                  <c:v>6.6226024705175912E-2</c:v>
                </c:pt>
                <c:pt idx="191">
                  <c:v>5.5607979938429586E-2</c:v>
                </c:pt>
              </c:numCache>
            </c:numRef>
          </c:val>
          <c:smooth val="0"/>
          <c:extLst>
            <c:ext xmlns:c16="http://schemas.microsoft.com/office/drawing/2014/chart" uri="{C3380CC4-5D6E-409C-BE32-E72D297353CC}">
              <c16:uniqueId val="{00000001-214D-4FB5-8208-CB166A32EA37}"/>
            </c:ext>
          </c:extLst>
        </c:ser>
        <c:ser>
          <c:idx val="2"/>
          <c:order val="2"/>
          <c:tx>
            <c:strRef>
              <c:f>Sheet1!$D$1</c:f>
              <c:strCache>
                <c:ptCount val="1"/>
                <c:pt idx="0">
                  <c:v>Quality</c:v>
                </c:pt>
              </c:strCache>
            </c:strRef>
          </c:tx>
          <c:spPr>
            <a:ln w="28575" cap="rnd">
              <a:solidFill>
                <a:schemeClr val="accent3"/>
              </a:solidFill>
              <a:round/>
            </a:ln>
            <a:effectLst/>
          </c:spPr>
          <c:marker>
            <c:symbol val="none"/>
          </c:marker>
          <c:cat>
            <c:numRef>
              <c:f>Sheet1!$A$2:$A$193</c:f>
              <c:numCache>
                <c:formatCode>d\-mmm\-yy</c:formatCode>
                <c:ptCount val="19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pt idx="12">
                  <c:v>38017</c:v>
                </c:pt>
                <c:pt idx="13">
                  <c:v>38046</c:v>
                </c:pt>
                <c:pt idx="14">
                  <c:v>38077</c:v>
                </c:pt>
                <c:pt idx="15">
                  <c:v>38107</c:v>
                </c:pt>
                <c:pt idx="16">
                  <c:v>38138</c:v>
                </c:pt>
                <c:pt idx="17">
                  <c:v>38168</c:v>
                </c:pt>
                <c:pt idx="18">
                  <c:v>38199</c:v>
                </c:pt>
                <c:pt idx="19">
                  <c:v>38230</c:v>
                </c:pt>
                <c:pt idx="20">
                  <c:v>38260</c:v>
                </c:pt>
                <c:pt idx="21">
                  <c:v>38291</c:v>
                </c:pt>
                <c:pt idx="22">
                  <c:v>38321</c:v>
                </c:pt>
                <c:pt idx="23">
                  <c:v>38352</c:v>
                </c:pt>
                <c:pt idx="24">
                  <c:v>38383</c:v>
                </c:pt>
                <c:pt idx="25">
                  <c:v>38411</c:v>
                </c:pt>
                <c:pt idx="26">
                  <c:v>38442</c:v>
                </c:pt>
                <c:pt idx="27">
                  <c:v>38472</c:v>
                </c:pt>
                <c:pt idx="28">
                  <c:v>38503</c:v>
                </c:pt>
                <c:pt idx="29">
                  <c:v>38533</c:v>
                </c:pt>
                <c:pt idx="30">
                  <c:v>38564</c:v>
                </c:pt>
                <c:pt idx="31">
                  <c:v>38595</c:v>
                </c:pt>
                <c:pt idx="32">
                  <c:v>38625</c:v>
                </c:pt>
                <c:pt idx="33">
                  <c:v>38656</c:v>
                </c:pt>
                <c:pt idx="34">
                  <c:v>38686</c:v>
                </c:pt>
                <c:pt idx="35">
                  <c:v>38717</c:v>
                </c:pt>
                <c:pt idx="36">
                  <c:v>38748</c:v>
                </c:pt>
                <c:pt idx="37">
                  <c:v>38776</c:v>
                </c:pt>
                <c:pt idx="38">
                  <c:v>38807</c:v>
                </c:pt>
                <c:pt idx="39">
                  <c:v>38837</c:v>
                </c:pt>
                <c:pt idx="40">
                  <c:v>38868</c:v>
                </c:pt>
                <c:pt idx="41">
                  <c:v>38898</c:v>
                </c:pt>
                <c:pt idx="42">
                  <c:v>38929</c:v>
                </c:pt>
                <c:pt idx="43">
                  <c:v>38960</c:v>
                </c:pt>
                <c:pt idx="44">
                  <c:v>38990</c:v>
                </c:pt>
                <c:pt idx="45">
                  <c:v>39021</c:v>
                </c:pt>
                <c:pt idx="46">
                  <c:v>39051</c:v>
                </c:pt>
                <c:pt idx="47">
                  <c:v>39082</c:v>
                </c:pt>
                <c:pt idx="48">
                  <c:v>39113</c:v>
                </c:pt>
                <c:pt idx="49">
                  <c:v>39141</c:v>
                </c:pt>
                <c:pt idx="50">
                  <c:v>39172</c:v>
                </c:pt>
                <c:pt idx="51">
                  <c:v>39202</c:v>
                </c:pt>
                <c:pt idx="52">
                  <c:v>39233</c:v>
                </c:pt>
                <c:pt idx="53">
                  <c:v>39263</c:v>
                </c:pt>
                <c:pt idx="54">
                  <c:v>39294</c:v>
                </c:pt>
                <c:pt idx="55">
                  <c:v>39325</c:v>
                </c:pt>
                <c:pt idx="56">
                  <c:v>39355</c:v>
                </c:pt>
                <c:pt idx="57">
                  <c:v>39386</c:v>
                </c:pt>
                <c:pt idx="58">
                  <c:v>39416</c:v>
                </c:pt>
                <c:pt idx="59">
                  <c:v>39447</c:v>
                </c:pt>
                <c:pt idx="60">
                  <c:v>39478</c:v>
                </c:pt>
                <c:pt idx="61">
                  <c:v>39507</c:v>
                </c:pt>
                <c:pt idx="62">
                  <c:v>39538</c:v>
                </c:pt>
                <c:pt idx="63">
                  <c:v>39568</c:v>
                </c:pt>
                <c:pt idx="64">
                  <c:v>39599</c:v>
                </c:pt>
                <c:pt idx="65">
                  <c:v>39629</c:v>
                </c:pt>
                <c:pt idx="66">
                  <c:v>39660</c:v>
                </c:pt>
                <c:pt idx="67">
                  <c:v>39691</c:v>
                </c:pt>
                <c:pt idx="68">
                  <c:v>39721</c:v>
                </c:pt>
                <c:pt idx="69">
                  <c:v>39752</c:v>
                </c:pt>
                <c:pt idx="70">
                  <c:v>39782</c:v>
                </c:pt>
                <c:pt idx="71">
                  <c:v>39813</c:v>
                </c:pt>
                <c:pt idx="72">
                  <c:v>39844</c:v>
                </c:pt>
                <c:pt idx="73">
                  <c:v>39872</c:v>
                </c:pt>
                <c:pt idx="74">
                  <c:v>39903</c:v>
                </c:pt>
                <c:pt idx="75">
                  <c:v>39933</c:v>
                </c:pt>
                <c:pt idx="76">
                  <c:v>39964</c:v>
                </c:pt>
                <c:pt idx="77">
                  <c:v>39994</c:v>
                </c:pt>
                <c:pt idx="78">
                  <c:v>40025</c:v>
                </c:pt>
                <c:pt idx="79">
                  <c:v>40056</c:v>
                </c:pt>
                <c:pt idx="80">
                  <c:v>40086</c:v>
                </c:pt>
                <c:pt idx="81">
                  <c:v>40117</c:v>
                </c:pt>
                <c:pt idx="82">
                  <c:v>40147</c:v>
                </c:pt>
                <c:pt idx="83">
                  <c:v>40178</c:v>
                </c:pt>
                <c:pt idx="84">
                  <c:v>40209</c:v>
                </c:pt>
                <c:pt idx="85">
                  <c:v>40237</c:v>
                </c:pt>
                <c:pt idx="86">
                  <c:v>40268</c:v>
                </c:pt>
                <c:pt idx="87">
                  <c:v>40298</c:v>
                </c:pt>
                <c:pt idx="88">
                  <c:v>40329</c:v>
                </c:pt>
                <c:pt idx="89">
                  <c:v>40359</c:v>
                </c:pt>
                <c:pt idx="90">
                  <c:v>40390</c:v>
                </c:pt>
                <c:pt idx="91">
                  <c:v>40421</c:v>
                </c:pt>
                <c:pt idx="92">
                  <c:v>40451</c:v>
                </c:pt>
                <c:pt idx="93">
                  <c:v>40482</c:v>
                </c:pt>
                <c:pt idx="94">
                  <c:v>40512</c:v>
                </c:pt>
                <c:pt idx="95">
                  <c:v>40543</c:v>
                </c:pt>
                <c:pt idx="96">
                  <c:v>40574</c:v>
                </c:pt>
                <c:pt idx="97">
                  <c:v>40602</c:v>
                </c:pt>
                <c:pt idx="98">
                  <c:v>40633</c:v>
                </c:pt>
                <c:pt idx="99">
                  <c:v>40663</c:v>
                </c:pt>
                <c:pt idx="100">
                  <c:v>40694</c:v>
                </c:pt>
                <c:pt idx="101">
                  <c:v>40724</c:v>
                </c:pt>
                <c:pt idx="102">
                  <c:v>40755</c:v>
                </c:pt>
                <c:pt idx="103">
                  <c:v>40786</c:v>
                </c:pt>
                <c:pt idx="104">
                  <c:v>40816</c:v>
                </c:pt>
                <c:pt idx="105">
                  <c:v>40847</c:v>
                </c:pt>
                <c:pt idx="106">
                  <c:v>40877</c:v>
                </c:pt>
                <c:pt idx="107">
                  <c:v>40908</c:v>
                </c:pt>
                <c:pt idx="108">
                  <c:v>40939</c:v>
                </c:pt>
                <c:pt idx="109">
                  <c:v>40968</c:v>
                </c:pt>
                <c:pt idx="110">
                  <c:v>40999</c:v>
                </c:pt>
                <c:pt idx="111">
                  <c:v>41029</c:v>
                </c:pt>
                <c:pt idx="112">
                  <c:v>41060</c:v>
                </c:pt>
                <c:pt idx="113">
                  <c:v>41090</c:v>
                </c:pt>
                <c:pt idx="114">
                  <c:v>41121</c:v>
                </c:pt>
                <c:pt idx="115">
                  <c:v>41152</c:v>
                </c:pt>
                <c:pt idx="116">
                  <c:v>41182</c:v>
                </c:pt>
                <c:pt idx="117">
                  <c:v>41213</c:v>
                </c:pt>
                <c:pt idx="118">
                  <c:v>41243</c:v>
                </c:pt>
                <c:pt idx="119">
                  <c:v>41274</c:v>
                </c:pt>
                <c:pt idx="120">
                  <c:v>41305</c:v>
                </c:pt>
                <c:pt idx="121">
                  <c:v>41333</c:v>
                </c:pt>
                <c:pt idx="122">
                  <c:v>41364</c:v>
                </c:pt>
                <c:pt idx="123">
                  <c:v>41394</c:v>
                </c:pt>
                <c:pt idx="124">
                  <c:v>41425</c:v>
                </c:pt>
                <c:pt idx="125">
                  <c:v>41455</c:v>
                </c:pt>
                <c:pt idx="126">
                  <c:v>41486</c:v>
                </c:pt>
                <c:pt idx="127">
                  <c:v>41517</c:v>
                </c:pt>
                <c:pt idx="128">
                  <c:v>41547</c:v>
                </c:pt>
                <c:pt idx="129">
                  <c:v>41578</c:v>
                </c:pt>
                <c:pt idx="130">
                  <c:v>41608</c:v>
                </c:pt>
                <c:pt idx="131">
                  <c:v>41639</c:v>
                </c:pt>
                <c:pt idx="132">
                  <c:v>41670</c:v>
                </c:pt>
                <c:pt idx="133">
                  <c:v>41698</c:v>
                </c:pt>
                <c:pt idx="134">
                  <c:v>41729</c:v>
                </c:pt>
                <c:pt idx="135">
                  <c:v>41759</c:v>
                </c:pt>
                <c:pt idx="136">
                  <c:v>41790</c:v>
                </c:pt>
                <c:pt idx="137">
                  <c:v>41820</c:v>
                </c:pt>
                <c:pt idx="138">
                  <c:v>41851</c:v>
                </c:pt>
                <c:pt idx="139">
                  <c:v>41882</c:v>
                </c:pt>
                <c:pt idx="140">
                  <c:v>41912</c:v>
                </c:pt>
                <c:pt idx="141">
                  <c:v>41943</c:v>
                </c:pt>
                <c:pt idx="142">
                  <c:v>41973</c:v>
                </c:pt>
                <c:pt idx="143">
                  <c:v>42004</c:v>
                </c:pt>
                <c:pt idx="144">
                  <c:v>42035</c:v>
                </c:pt>
                <c:pt idx="145">
                  <c:v>42063</c:v>
                </c:pt>
                <c:pt idx="146">
                  <c:v>42094</c:v>
                </c:pt>
                <c:pt idx="147">
                  <c:v>42124</c:v>
                </c:pt>
                <c:pt idx="148">
                  <c:v>42155</c:v>
                </c:pt>
                <c:pt idx="149">
                  <c:v>42185</c:v>
                </c:pt>
                <c:pt idx="150">
                  <c:v>42216</c:v>
                </c:pt>
                <c:pt idx="151">
                  <c:v>42247</c:v>
                </c:pt>
                <c:pt idx="152">
                  <c:v>42277</c:v>
                </c:pt>
                <c:pt idx="153">
                  <c:v>42308</c:v>
                </c:pt>
                <c:pt idx="154">
                  <c:v>42338</c:v>
                </c:pt>
                <c:pt idx="155">
                  <c:v>42369</c:v>
                </c:pt>
                <c:pt idx="156">
                  <c:v>42400</c:v>
                </c:pt>
                <c:pt idx="157">
                  <c:v>42429</c:v>
                </c:pt>
                <c:pt idx="158">
                  <c:v>42460</c:v>
                </c:pt>
                <c:pt idx="159">
                  <c:v>42490</c:v>
                </c:pt>
                <c:pt idx="160">
                  <c:v>42521</c:v>
                </c:pt>
                <c:pt idx="161">
                  <c:v>42551</c:v>
                </c:pt>
                <c:pt idx="162">
                  <c:v>42582</c:v>
                </c:pt>
                <c:pt idx="163">
                  <c:v>42613</c:v>
                </c:pt>
                <c:pt idx="164">
                  <c:v>42643</c:v>
                </c:pt>
                <c:pt idx="165">
                  <c:v>42674</c:v>
                </c:pt>
                <c:pt idx="166">
                  <c:v>42704</c:v>
                </c:pt>
                <c:pt idx="167">
                  <c:v>42735</c:v>
                </c:pt>
                <c:pt idx="168">
                  <c:v>42766</c:v>
                </c:pt>
                <c:pt idx="169">
                  <c:v>42794</c:v>
                </c:pt>
                <c:pt idx="170">
                  <c:v>42825</c:v>
                </c:pt>
                <c:pt idx="171">
                  <c:v>42855</c:v>
                </c:pt>
                <c:pt idx="172">
                  <c:v>42886</c:v>
                </c:pt>
                <c:pt idx="173">
                  <c:v>42916</c:v>
                </c:pt>
                <c:pt idx="174">
                  <c:v>42947</c:v>
                </c:pt>
                <c:pt idx="175">
                  <c:v>42978</c:v>
                </c:pt>
                <c:pt idx="176">
                  <c:v>43008</c:v>
                </c:pt>
                <c:pt idx="177">
                  <c:v>43039</c:v>
                </c:pt>
                <c:pt idx="178">
                  <c:v>43069</c:v>
                </c:pt>
                <c:pt idx="179">
                  <c:v>43100</c:v>
                </c:pt>
                <c:pt idx="180">
                  <c:v>43131</c:v>
                </c:pt>
                <c:pt idx="181">
                  <c:v>43159</c:v>
                </c:pt>
                <c:pt idx="182">
                  <c:v>43190</c:v>
                </c:pt>
                <c:pt idx="183">
                  <c:v>43220</c:v>
                </c:pt>
                <c:pt idx="184">
                  <c:v>43251</c:v>
                </c:pt>
                <c:pt idx="185">
                  <c:v>43281</c:v>
                </c:pt>
                <c:pt idx="186">
                  <c:v>43312</c:v>
                </c:pt>
                <c:pt idx="187">
                  <c:v>43343</c:v>
                </c:pt>
                <c:pt idx="188">
                  <c:v>43373</c:v>
                </c:pt>
                <c:pt idx="189">
                  <c:v>43404</c:v>
                </c:pt>
                <c:pt idx="190">
                  <c:v>43434</c:v>
                </c:pt>
                <c:pt idx="191">
                  <c:v>43465</c:v>
                </c:pt>
              </c:numCache>
            </c:numRef>
          </c:cat>
          <c:val>
            <c:numRef>
              <c:f>Sheet1!$D$2:$D$193</c:f>
              <c:numCache>
                <c:formatCode>0.0%</c:formatCode>
                <c:ptCount val="192"/>
                <c:pt idx="0">
                  <c:v>-4.3360783599173391E-3</c:v>
                </c:pt>
                <c:pt idx="1">
                  <c:v>7.949457691410311E-3</c:v>
                </c:pt>
                <c:pt idx="2">
                  <c:v>1.6115798795581782E-3</c:v>
                </c:pt>
                <c:pt idx="3">
                  <c:v>4.2551699158611678E-3</c:v>
                </c:pt>
                <c:pt idx="4">
                  <c:v>1.0315868819116392E-2</c:v>
                </c:pt>
                <c:pt idx="5">
                  <c:v>6.2443357027612167E-2</c:v>
                </c:pt>
                <c:pt idx="6">
                  <c:v>8.4797928386325605E-2</c:v>
                </c:pt>
                <c:pt idx="7">
                  <c:v>6.8704650448131677E-2</c:v>
                </c:pt>
                <c:pt idx="8">
                  <c:v>5.986443210247705E-2</c:v>
                </c:pt>
                <c:pt idx="9">
                  <c:v>5.9947894040634164E-2</c:v>
                </c:pt>
                <c:pt idx="10">
                  <c:v>7.7215571534432481E-2</c:v>
                </c:pt>
                <c:pt idx="11">
                  <c:v>5.7559872218210684E-2</c:v>
                </c:pt>
                <c:pt idx="12">
                  <c:v>5.0233500845818124E-2</c:v>
                </c:pt>
                <c:pt idx="13">
                  <c:v>0.10057713520850586</c:v>
                </c:pt>
                <c:pt idx="14">
                  <c:v>0.13634724660930631</c:v>
                </c:pt>
                <c:pt idx="15">
                  <c:v>0.13696868783267058</c:v>
                </c:pt>
                <c:pt idx="16">
                  <c:v>0.11775213966980425</c:v>
                </c:pt>
                <c:pt idx="17">
                  <c:v>9.0800657425970766E-2</c:v>
                </c:pt>
                <c:pt idx="18">
                  <c:v>7.3602360709893233E-2</c:v>
                </c:pt>
                <c:pt idx="19">
                  <c:v>8.0608731711239168E-2</c:v>
                </c:pt>
                <c:pt idx="20">
                  <c:v>4.7782864606794595E-2</c:v>
                </c:pt>
                <c:pt idx="21">
                  <c:v>6.8803889770332471E-2</c:v>
                </c:pt>
                <c:pt idx="22">
                  <c:v>8.5780488030823054E-2</c:v>
                </c:pt>
                <c:pt idx="23">
                  <c:v>0.12210063054750919</c:v>
                </c:pt>
                <c:pt idx="24">
                  <c:v>0.14908554304978461</c:v>
                </c:pt>
                <c:pt idx="25">
                  <c:v>0.11171175708887682</c:v>
                </c:pt>
                <c:pt idx="26">
                  <c:v>6.3670432909221475E-2</c:v>
                </c:pt>
                <c:pt idx="27">
                  <c:v>6.8576167593842996E-2</c:v>
                </c:pt>
                <c:pt idx="28">
                  <c:v>6.3549242523037952E-2</c:v>
                </c:pt>
                <c:pt idx="29">
                  <c:v>6.8521873314483228E-2</c:v>
                </c:pt>
                <c:pt idx="30">
                  <c:v>8.4430378331673106E-2</c:v>
                </c:pt>
                <c:pt idx="31">
                  <c:v>5.5954788766995556E-2</c:v>
                </c:pt>
                <c:pt idx="32">
                  <c:v>0.10196817782901557</c:v>
                </c:pt>
                <c:pt idx="33">
                  <c:v>3.9367380766022197E-2</c:v>
                </c:pt>
                <c:pt idx="34">
                  <c:v>1.2320570516176188E-2</c:v>
                </c:pt>
                <c:pt idx="35">
                  <c:v>1.1408427707253477E-3</c:v>
                </c:pt>
                <c:pt idx="36">
                  <c:v>1.3922717679968777E-2</c:v>
                </c:pt>
                <c:pt idx="37">
                  <c:v>2.455843490355436E-3</c:v>
                </c:pt>
                <c:pt idx="38">
                  <c:v>4.3036961288107412E-2</c:v>
                </c:pt>
                <c:pt idx="39">
                  <c:v>4.265798173471147E-2</c:v>
                </c:pt>
                <c:pt idx="40">
                  <c:v>1.0212867672745318E-3</c:v>
                </c:pt>
                <c:pt idx="41">
                  <c:v>-1.0220262251113166E-2</c:v>
                </c:pt>
                <c:pt idx="42">
                  <c:v>-3.9641822602274113E-2</c:v>
                </c:pt>
                <c:pt idx="43">
                  <c:v>-1.4457548028526057E-2</c:v>
                </c:pt>
                <c:pt idx="44">
                  <c:v>-4.3040082767713095E-2</c:v>
                </c:pt>
                <c:pt idx="45">
                  <c:v>-5.8597623609528693E-3</c:v>
                </c:pt>
                <c:pt idx="46">
                  <c:v>-2.6995047967061092E-2</c:v>
                </c:pt>
                <c:pt idx="47">
                  <c:v>-1.498779582010501E-2</c:v>
                </c:pt>
                <c:pt idx="48">
                  <c:v>-1.626474601412653E-2</c:v>
                </c:pt>
                <c:pt idx="49">
                  <c:v>1.3382427502112826E-2</c:v>
                </c:pt>
                <c:pt idx="50">
                  <c:v>2.0321698222516726E-2</c:v>
                </c:pt>
                <c:pt idx="51">
                  <c:v>-8.4820921549448869E-3</c:v>
                </c:pt>
                <c:pt idx="52">
                  <c:v>1.8494768305802989E-2</c:v>
                </c:pt>
                <c:pt idx="53">
                  <c:v>4.8872851571489573E-2</c:v>
                </c:pt>
                <c:pt idx="54">
                  <c:v>4.4210391660676862E-2</c:v>
                </c:pt>
                <c:pt idx="55">
                  <c:v>5.2169774385903978E-2</c:v>
                </c:pt>
                <c:pt idx="56">
                  <c:v>9.0027852714344769E-2</c:v>
                </c:pt>
                <c:pt idx="57">
                  <c:v>4.544344017403712E-2</c:v>
                </c:pt>
                <c:pt idx="58">
                  <c:v>8.3364028876427243E-2</c:v>
                </c:pt>
                <c:pt idx="59">
                  <c:v>7.9094425997437989E-2</c:v>
                </c:pt>
                <c:pt idx="60">
                  <c:v>8.9376203445768243E-2</c:v>
                </c:pt>
                <c:pt idx="61">
                  <c:v>0.10495547021285323</c:v>
                </c:pt>
                <c:pt idx="62">
                  <c:v>8.0280958455469342E-2</c:v>
                </c:pt>
                <c:pt idx="63">
                  <c:v>0.11138929785714258</c:v>
                </c:pt>
                <c:pt idx="64">
                  <c:v>0.10964525132998471</c:v>
                </c:pt>
                <c:pt idx="65">
                  <c:v>9.4808092878080341E-2</c:v>
                </c:pt>
                <c:pt idx="66">
                  <c:v>0.10145018068576528</c:v>
                </c:pt>
                <c:pt idx="67">
                  <c:v>9.0196574058674872E-2</c:v>
                </c:pt>
                <c:pt idx="68">
                  <c:v>6.2318730073129158E-2</c:v>
                </c:pt>
                <c:pt idx="69">
                  <c:v>5.9667137931165848E-2</c:v>
                </c:pt>
                <c:pt idx="70">
                  <c:v>2.9450263529413601E-3</c:v>
                </c:pt>
                <c:pt idx="71">
                  <c:v>6.3534546410668469E-3</c:v>
                </c:pt>
                <c:pt idx="72">
                  <c:v>-2.544447979307185E-2</c:v>
                </c:pt>
                <c:pt idx="73">
                  <c:v>-4.3688138089192585E-2</c:v>
                </c:pt>
                <c:pt idx="74">
                  <c:v>-3.2327787734051316E-2</c:v>
                </c:pt>
                <c:pt idx="75">
                  <c:v>-3.7506420138845309E-2</c:v>
                </c:pt>
                <c:pt idx="76">
                  <c:v>-3.7302071765459188E-2</c:v>
                </c:pt>
                <c:pt idx="77">
                  <c:v>-6.5028199517400576E-2</c:v>
                </c:pt>
                <c:pt idx="78">
                  <c:v>-6.995825819981083E-2</c:v>
                </c:pt>
                <c:pt idx="79">
                  <c:v>-4.411015240267302E-2</c:v>
                </c:pt>
                <c:pt idx="80">
                  <c:v>-3.3395649474899258E-2</c:v>
                </c:pt>
                <c:pt idx="81">
                  <c:v>-5.120713259755294E-2</c:v>
                </c:pt>
                <c:pt idx="82">
                  <c:v>1.1653687510345012E-2</c:v>
                </c:pt>
                <c:pt idx="83">
                  <c:v>-4.6732428859184161E-3</c:v>
                </c:pt>
                <c:pt idx="84">
                  <c:v>1.811090634893997E-2</c:v>
                </c:pt>
                <c:pt idx="85">
                  <c:v>5.0416201035574204E-2</c:v>
                </c:pt>
                <c:pt idx="86">
                  <c:v>-2.6246381033212307E-2</c:v>
                </c:pt>
                <c:pt idx="87">
                  <c:v>-4.5514294542548184E-2</c:v>
                </c:pt>
                <c:pt idx="88">
                  <c:v>-6.7112833687539286E-3</c:v>
                </c:pt>
                <c:pt idx="89">
                  <c:v>2.7833337609878495E-2</c:v>
                </c:pt>
                <c:pt idx="90">
                  <c:v>3.9150543734081111E-2</c:v>
                </c:pt>
                <c:pt idx="91">
                  <c:v>1.6350585041986498E-3</c:v>
                </c:pt>
                <c:pt idx="92">
                  <c:v>-4.0393263337246132E-3</c:v>
                </c:pt>
                <c:pt idx="93">
                  <c:v>2.205953820061568E-2</c:v>
                </c:pt>
                <c:pt idx="94">
                  <c:v>5.5867695008517959E-2</c:v>
                </c:pt>
                <c:pt idx="95">
                  <c:v>5.6044678666151704E-2</c:v>
                </c:pt>
                <c:pt idx="96">
                  <c:v>3.0465087084162734E-2</c:v>
                </c:pt>
                <c:pt idx="97">
                  <c:v>-2.0910948376382521E-3</c:v>
                </c:pt>
                <c:pt idx="98">
                  <c:v>3.2464034667752495E-2</c:v>
                </c:pt>
                <c:pt idx="99">
                  <c:v>3.8969224564267435E-2</c:v>
                </c:pt>
                <c:pt idx="100">
                  <c:v>-1.9132622370452435E-3</c:v>
                </c:pt>
                <c:pt idx="101">
                  <c:v>-3.9654947927698636E-3</c:v>
                </c:pt>
                <c:pt idx="102">
                  <c:v>6.7609166625235417E-3</c:v>
                </c:pt>
                <c:pt idx="103">
                  <c:v>1.822060464574049E-2</c:v>
                </c:pt>
                <c:pt idx="104">
                  <c:v>1.7032891501613801E-3</c:v>
                </c:pt>
                <c:pt idx="105">
                  <c:v>5.3770384136861971E-3</c:v>
                </c:pt>
                <c:pt idx="106">
                  <c:v>2.7289133314045255E-2</c:v>
                </c:pt>
                <c:pt idx="107">
                  <c:v>3.5273954033844257E-2</c:v>
                </c:pt>
                <c:pt idx="108">
                  <c:v>4.0885782311469665E-2</c:v>
                </c:pt>
                <c:pt idx="109">
                  <c:v>5.6147645410349778E-2</c:v>
                </c:pt>
                <c:pt idx="110">
                  <c:v>5.6650927365933246E-2</c:v>
                </c:pt>
                <c:pt idx="111">
                  <c:v>4.5938538882706714E-2</c:v>
                </c:pt>
                <c:pt idx="112">
                  <c:v>6.9773115981818679E-2</c:v>
                </c:pt>
                <c:pt idx="113">
                  <c:v>5.0314206428484054E-2</c:v>
                </c:pt>
                <c:pt idx="114">
                  <c:v>3.1728322276048049E-2</c:v>
                </c:pt>
                <c:pt idx="115">
                  <c:v>3.2672583588145843E-2</c:v>
                </c:pt>
                <c:pt idx="116">
                  <c:v>5.118194750726679E-2</c:v>
                </c:pt>
                <c:pt idx="117">
                  <c:v>3.8756618510680907E-2</c:v>
                </c:pt>
                <c:pt idx="118">
                  <c:v>5.479632312749505E-3</c:v>
                </c:pt>
                <c:pt idx="119">
                  <c:v>-1.1992291617117123E-2</c:v>
                </c:pt>
                <c:pt idx="120">
                  <c:v>-1.5455020054712332E-2</c:v>
                </c:pt>
                <c:pt idx="121">
                  <c:v>-1.4467164187088599E-2</c:v>
                </c:pt>
                <c:pt idx="122">
                  <c:v>-1.0251598817071272E-2</c:v>
                </c:pt>
                <c:pt idx="123">
                  <c:v>1.5334493964179519E-2</c:v>
                </c:pt>
                <c:pt idx="124">
                  <c:v>-1.4720681816167591E-2</c:v>
                </c:pt>
                <c:pt idx="125">
                  <c:v>-1.8166959363536517E-2</c:v>
                </c:pt>
                <c:pt idx="126">
                  <c:v>-2.6479023857586048E-2</c:v>
                </c:pt>
                <c:pt idx="127">
                  <c:v>-4.9222612199821825E-2</c:v>
                </c:pt>
                <c:pt idx="128">
                  <c:v>-6.7406500695692095E-2</c:v>
                </c:pt>
                <c:pt idx="129">
                  <c:v>-4.7711379407718635E-2</c:v>
                </c:pt>
                <c:pt idx="130">
                  <c:v>-4.5164349762264022E-2</c:v>
                </c:pt>
                <c:pt idx="131">
                  <c:v>-3.0370546840351675E-2</c:v>
                </c:pt>
                <c:pt idx="132">
                  <c:v>-5.6096784884370088E-2</c:v>
                </c:pt>
                <c:pt idx="133">
                  <c:v>-6.7759411057051411E-2</c:v>
                </c:pt>
                <c:pt idx="134">
                  <c:v>-3.0522538139123645E-2</c:v>
                </c:pt>
                <c:pt idx="135">
                  <c:v>-5.8756156960496853E-2</c:v>
                </c:pt>
                <c:pt idx="136">
                  <c:v>-2.9057238620833203E-2</c:v>
                </c:pt>
                <c:pt idx="137">
                  <c:v>-3.3128990546251513E-2</c:v>
                </c:pt>
                <c:pt idx="138">
                  <c:v>-8.0090114679693958E-3</c:v>
                </c:pt>
                <c:pt idx="139">
                  <c:v>2.0255269294733536E-2</c:v>
                </c:pt>
                <c:pt idx="140">
                  <c:v>3.1231234470747271E-2</c:v>
                </c:pt>
                <c:pt idx="141">
                  <c:v>1.5101551904245891E-2</c:v>
                </c:pt>
                <c:pt idx="142">
                  <c:v>3.1071766608807838E-3</c:v>
                </c:pt>
                <c:pt idx="143">
                  <c:v>5.0644476955656881E-3</c:v>
                </c:pt>
                <c:pt idx="144">
                  <c:v>5.4636891854644043E-2</c:v>
                </c:pt>
                <c:pt idx="145">
                  <c:v>3.4903112105313827E-2</c:v>
                </c:pt>
                <c:pt idx="146">
                  <c:v>-1.7563102291073607E-2</c:v>
                </c:pt>
                <c:pt idx="147">
                  <c:v>1.7207452176413174E-3</c:v>
                </c:pt>
                <c:pt idx="148">
                  <c:v>-1.3115678001454523E-2</c:v>
                </c:pt>
                <c:pt idx="149">
                  <c:v>1.3455952643826485E-2</c:v>
                </c:pt>
                <c:pt idx="150">
                  <c:v>3.8852493901801344E-2</c:v>
                </c:pt>
                <c:pt idx="151">
                  <c:v>1.4561035887279417E-2</c:v>
                </c:pt>
                <c:pt idx="152">
                  <c:v>-6.4025457289818011E-3</c:v>
                </c:pt>
                <c:pt idx="153">
                  <c:v>-5.9926485043029221E-3</c:v>
                </c:pt>
                <c:pt idx="154">
                  <c:v>1.7952178031236166E-2</c:v>
                </c:pt>
                <c:pt idx="155">
                  <c:v>1.1455254482420019E-2</c:v>
                </c:pt>
                <c:pt idx="156">
                  <c:v>-1.4500476427250941E-2</c:v>
                </c:pt>
                <c:pt idx="157">
                  <c:v>-2.4478897374945019E-2</c:v>
                </c:pt>
                <c:pt idx="158">
                  <c:v>-1.4365687529586113E-2</c:v>
                </c:pt>
                <c:pt idx="159">
                  <c:v>-3.5449010287927574E-2</c:v>
                </c:pt>
                <c:pt idx="160">
                  <c:v>-1.9363674469892622E-2</c:v>
                </c:pt>
                <c:pt idx="161">
                  <c:v>-3.1973825148885249E-2</c:v>
                </c:pt>
                <c:pt idx="162">
                  <c:v>-8.4087862649863121E-2</c:v>
                </c:pt>
                <c:pt idx="163">
                  <c:v>-5.011838331176599E-2</c:v>
                </c:pt>
                <c:pt idx="164">
                  <c:v>-2.233365959445055E-2</c:v>
                </c:pt>
                <c:pt idx="165">
                  <c:v>-2.220052674589712E-2</c:v>
                </c:pt>
                <c:pt idx="166">
                  <c:v>-3.5878942478135611E-2</c:v>
                </c:pt>
                <c:pt idx="167">
                  <c:v>-4.0098753825720257E-2</c:v>
                </c:pt>
                <c:pt idx="168">
                  <c:v>-2.2040961078347854E-2</c:v>
                </c:pt>
                <c:pt idx="169">
                  <c:v>5.3681238032672551E-2</c:v>
                </c:pt>
                <c:pt idx="170">
                  <c:v>3.948851764745398E-2</c:v>
                </c:pt>
                <c:pt idx="171">
                  <c:v>3.5248424355302177E-2</c:v>
                </c:pt>
                <c:pt idx="172">
                  <c:v>6.6152468667510789E-3</c:v>
                </c:pt>
                <c:pt idx="173">
                  <c:v>-7.2838092942459909E-3</c:v>
                </c:pt>
                <c:pt idx="174">
                  <c:v>1.3599041257880362E-2</c:v>
                </c:pt>
                <c:pt idx="175">
                  <c:v>8.5520183179546017E-3</c:v>
                </c:pt>
                <c:pt idx="176">
                  <c:v>-1.9719269308799525E-2</c:v>
                </c:pt>
                <c:pt idx="177">
                  <c:v>-4.3054505979176039E-2</c:v>
                </c:pt>
                <c:pt idx="178">
                  <c:v>-3.428525470800281E-2</c:v>
                </c:pt>
                <c:pt idx="179">
                  <c:v>-1.0245691441014726E-2</c:v>
                </c:pt>
                <c:pt idx="180">
                  <c:v>3.0038400225807171E-2</c:v>
                </c:pt>
                <c:pt idx="181">
                  <c:v>2.5707842146399429E-2</c:v>
                </c:pt>
                <c:pt idx="182">
                  <c:v>5.6849897486037415E-2</c:v>
                </c:pt>
                <c:pt idx="183">
                  <c:v>6.811742668908094E-2</c:v>
                </c:pt>
                <c:pt idx="184">
                  <c:v>7.0910338666189343E-2</c:v>
                </c:pt>
                <c:pt idx="185">
                  <c:v>7.5273992142349533E-2</c:v>
                </c:pt>
                <c:pt idx="186">
                  <c:v>8.9491824544149168E-2</c:v>
                </c:pt>
                <c:pt idx="187">
                  <c:v>6.8016276948352439E-2</c:v>
                </c:pt>
                <c:pt idx="188">
                  <c:v>8.5629749471911154E-2</c:v>
                </c:pt>
                <c:pt idx="189">
                  <c:v>9.1300643064024523E-2</c:v>
                </c:pt>
                <c:pt idx="190">
                  <c:v>9.4094121763587113E-2</c:v>
                </c:pt>
                <c:pt idx="191">
                  <c:v>8.7095319001518567E-2</c:v>
                </c:pt>
              </c:numCache>
            </c:numRef>
          </c:val>
          <c:smooth val="0"/>
          <c:extLst>
            <c:ext xmlns:c16="http://schemas.microsoft.com/office/drawing/2014/chart" uri="{C3380CC4-5D6E-409C-BE32-E72D297353CC}">
              <c16:uniqueId val="{00000002-214D-4FB5-8208-CB166A32EA37}"/>
            </c:ext>
          </c:extLst>
        </c:ser>
        <c:ser>
          <c:idx val="3"/>
          <c:order val="3"/>
          <c:tx>
            <c:strRef>
              <c:f>Sheet1!$E$1</c:f>
              <c:strCache>
                <c:ptCount val="1"/>
                <c:pt idx="0">
                  <c:v>Low Vol</c:v>
                </c:pt>
              </c:strCache>
            </c:strRef>
          </c:tx>
          <c:spPr>
            <a:ln w="28575" cap="rnd">
              <a:solidFill>
                <a:schemeClr val="accent4"/>
              </a:solidFill>
              <a:round/>
            </a:ln>
            <a:effectLst/>
          </c:spPr>
          <c:marker>
            <c:symbol val="none"/>
          </c:marker>
          <c:cat>
            <c:numRef>
              <c:f>Sheet1!$A$2:$A$193</c:f>
              <c:numCache>
                <c:formatCode>d\-mmm\-yy</c:formatCode>
                <c:ptCount val="19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pt idx="12">
                  <c:v>38017</c:v>
                </c:pt>
                <c:pt idx="13">
                  <c:v>38046</c:v>
                </c:pt>
                <c:pt idx="14">
                  <c:v>38077</c:v>
                </c:pt>
                <c:pt idx="15">
                  <c:v>38107</c:v>
                </c:pt>
                <c:pt idx="16">
                  <c:v>38138</c:v>
                </c:pt>
                <c:pt idx="17">
                  <c:v>38168</c:v>
                </c:pt>
                <c:pt idx="18">
                  <c:v>38199</c:v>
                </c:pt>
                <c:pt idx="19">
                  <c:v>38230</c:v>
                </c:pt>
                <c:pt idx="20">
                  <c:v>38260</c:v>
                </c:pt>
                <c:pt idx="21">
                  <c:v>38291</c:v>
                </c:pt>
                <c:pt idx="22">
                  <c:v>38321</c:v>
                </c:pt>
                <c:pt idx="23">
                  <c:v>38352</c:v>
                </c:pt>
                <c:pt idx="24">
                  <c:v>38383</c:v>
                </c:pt>
                <c:pt idx="25">
                  <c:v>38411</c:v>
                </c:pt>
                <c:pt idx="26">
                  <c:v>38442</c:v>
                </c:pt>
                <c:pt idx="27">
                  <c:v>38472</c:v>
                </c:pt>
                <c:pt idx="28">
                  <c:v>38503</c:v>
                </c:pt>
                <c:pt idx="29">
                  <c:v>38533</c:v>
                </c:pt>
                <c:pt idx="30">
                  <c:v>38564</c:v>
                </c:pt>
                <c:pt idx="31">
                  <c:v>38595</c:v>
                </c:pt>
                <c:pt idx="32">
                  <c:v>38625</c:v>
                </c:pt>
                <c:pt idx="33">
                  <c:v>38656</c:v>
                </c:pt>
                <c:pt idx="34">
                  <c:v>38686</c:v>
                </c:pt>
                <c:pt idx="35">
                  <c:v>38717</c:v>
                </c:pt>
                <c:pt idx="36">
                  <c:v>38748</c:v>
                </c:pt>
                <c:pt idx="37">
                  <c:v>38776</c:v>
                </c:pt>
                <c:pt idx="38">
                  <c:v>38807</c:v>
                </c:pt>
                <c:pt idx="39">
                  <c:v>38837</c:v>
                </c:pt>
                <c:pt idx="40">
                  <c:v>38868</c:v>
                </c:pt>
                <c:pt idx="41">
                  <c:v>38898</c:v>
                </c:pt>
                <c:pt idx="42">
                  <c:v>38929</c:v>
                </c:pt>
                <c:pt idx="43">
                  <c:v>38960</c:v>
                </c:pt>
                <c:pt idx="44">
                  <c:v>38990</c:v>
                </c:pt>
                <c:pt idx="45">
                  <c:v>39021</c:v>
                </c:pt>
                <c:pt idx="46">
                  <c:v>39051</c:v>
                </c:pt>
                <c:pt idx="47">
                  <c:v>39082</c:v>
                </c:pt>
                <c:pt idx="48">
                  <c:v>39113</c:v>
                </c:pt>
                <c:pt idx="49">
                  <c:v>39141</c:v>
                </c:pt>
                <c:pt idx="50">
                  <c:v>39172</c:v>
                </c:pt>
                <c:pt idx="51">
                  <c:v>39202</c:v>
                </c:pt>
                <c:pt idx="52">
                  <c:v>39233</c:v>
                </c:pt>
                <c:pt idx="53">
                  <c:v>39263</c:v>
                </c:pt>
                <c:pt idx="54">
                  <c:v>39294</c:v>
                </c:pt>
                <c:pt idx="55">
                  <c:v>39325</c:v>
                </c:pt>
                <c:pt idx="56">
                  <c:v>39355</c:v>
                </c:pt>
                <c:pt idx="57">
                  <c:v>39386</c:v>
                </c:pt>
                <c:pt idx="58">
                  <c:v>39416</c:v>
                </c:pt>
                <c:pt idx="59">
                  <c:v>39447</c:v>
                </c:pt>
                <c:pt idx="60">
                  <c:v>39478</c:v>
                </c:pt>
                <c:pt idx="61">
                  <c:v>39507</c:v>
                </c:pt>
                <c:pt idx="62">
                  <c:v>39538</c:v>
                </c:pt>
                <c:pt idx="63">
                  <c:v>39568</c:v>
                </c:pt>
                <c:pt idx="64">
                  <c:v>39599</c:v>
                </c:pt>
                <c:pt idx="65">
                  <c:v>39629</c:v>
                </c:pt>
                <c:pt idx="66">
                  <c:v>39660</c:v>
                </c:pt>
                <c:pt idx="67">
                  <c:v>39691</c:v>
                </c:pt>
                <c:pt idx="68">
                  <c:v>39721</c:v>
                </c:pt>
                <c:pt idx="69">
                  <c:v>39752</c:v>
                </c:pt>
                <c:pt idx="70">
                  <c:v>39782</c:v>
                </c:pt>
                <c:pt idx="71">
                  <c:v>39813</c:v>
                </c:pt>
                <c:pt idx="72">
                  <c:v>39844</c:v>
                </c:pt>
                <c:pt idx="73">
                  <c:v>39872</c:v>
                </c:pt>
                <c:pt idx="74">
                  <c:v>39903</c:v>
                </c:pt>
                <c:pt idx="75">
                  <c:v>39933</c:v>
                </c:pt>
                <c:pt idx="76">
                  <c:v>39964</c:v>
                </c:pt>
                <c:pt idx="77">
                  <c:v>39994</c:v>
                </c:pt>
                <c:pt idx="78">
                  <c:v>40025</c:v>
                </c:pt>
                <c:pt idx="79">
                  <c:v>40056</c:v>
                </c:pt>
                <c:pt idx="80">
                  <c:v>40086</c:v>
                </c:pt>
                <c:pt idx="81">
                  <c:v>40117</c:v>
                </c:pt>
                <c:pt idx="82">
                  <c:v>40147</c:v>
                </c:pt>
                <c:pt idx="83">
                  <c:v>40178</c:v>
                </c:pt>
                <c:pt idx="84">
                  <c:v>40209</c:v>
                </c:pt>
                <c:pt idx="85">
                  <c:v>40237</c:v>
                </c:pt>
                <c:pt idx="86">
                  <c:v>40268</c:v>
                </c:pt>
                <c:pt idx="87">
                  <c:v>40298</c:v>
                </c:pt>
                <c:pt idx="88">
                  <c:v>40329</c:v>
                </c:pt>
                <c:pt idx="89">
                  <c:v>40359</c:v>
                </c:pt>
                <c:pt idx="90">
                  <c:v>40390</c:v>
                </c:pt>
                <c:pt idx="91">
                  <c:v>40421</c:v>
                </c:pt>
                <c:pt idx="92">
                  <c:v>40451</c:v>
                </c:pt>
                <c:pt idx="93">
                  <c:v>40482</c:v>
                </c:pt>
                <c:pt idx="94">
                  <c:v>40512</c:v>
                </c:pt>
                <c:pt idx="95">
                  <c:v>40543</c:v>
                </c:pt>
                <c:pt idx="96">
                  <c:v>40574</c:v>
                </c:pt>
                <c:pt idx="97">
                  <c:v>40602</c:v>
                </c:pt>
                <c:pt idx="98">
                  <c:v>40633</c:v>
                </c:pt>
                <c:pt idx="99">
                  <c:v>40663</c:v>
                </c:pt>
                <c:pt idx="100">
                  <c:v>40694</c:v>
                </c:pt>
                <c:pt idx="101">
                  <c:v>40724</c:v>
                </c:pt>
                <c:pt idx="102">
                  <c:v>40755</c:v>
                </c:pt>
                <c:pt idx="103">
                  <c:v>40786</c:v>
                </c:pt>
                <c:pt idx="104">
                  <c:v>40816</c:v>
                </c:pt>
                <c:pt idx="105">
                  <c:v>40847</c:v>
                </c:pt>
                <c:pt idx="106">
                  <c:v>40877</c:v>
                </c:pt>
                <c:pt idx="107">
                  <c:v>40908</c:v>
                </c:pt>
                <c:pt idx="108">
                  <c:v>40939</c:v>
                </c:pt>
                <c:pt idx="109">
                  <c:v>40968</c:v>
                </c:pt>
                <c:pt idx="110">
                  <c:v>40999</c:v>
                </c:pt>
                <c:pt idx="111">
                  <c:v>41029</c:v>
                </c:pt>
                <c:pt idx="112">
                  <c:v>41060</c:v>
                </c:pt>
                <c:pt idx="113">
                  <c:v>41090</c:v>
                </c:pt>
                <c:pt idx="114">
                  <c:v>41121</c:v>
                </c:pt>
                <c:pt idx="115">
                  <c:v>41152</c:v>
                </c:pt>
                <c:pt idx="116">
                  <c:v>41182</c:v>
                </c:pt>
                <c:pt idx="117">
                  <c:v>41213</c:v>
                </c:pt>
                <c:pt idx="118">
                  <c:v>41243</c:v>
                </c:pt>
                <c:pt idx="119">
                  <c:v>41274</c:v>
                </c:pt>
                <c:pt idx="120">
                  <c:v>41305</c:v>
                </c:pt>
                <c:pt idx="121">
                  <c:v>41333</c:v>
                </c:pt>
                <c:pt idx="122">
                  <c:v>41364</c:v>
                </c:pt>
                <c:pt idx="123">
                  <c:v>41394</c:v>
                </c:pt>
                <c:pt idx="124">
                  <c:v>41425</c:v>
                </c:pt>
                <c:pt idx="125">
                  <c:v>41455</c:v>
                </c:pt>
                <c:pt idx="126">
                  <c:v>41486</c:v>
                </c:pt>
                <c:pt idx="127">
                  <c:v>41517</c:v>
                </c:pt>
                <c:pt idx="128">
                  <c:v>41547</c:v>
                </c:pt>
                <c:pt idx="129">
                  <c:v>41578</c:v>
                </c:pt>
                <c:pt idx="130">
                  <c:v>41608</c:v>
                </c:pt>
                <c:pt idx="131">
                  <c:v>41639</c:v>
                </c:pt>
                <c:pt idx="132">
                  <c:v>41670</c:v>
                </c:pt>
                <c:pt idx="133">
                  <c:v>41698</c:v>
                </c:pt>
                <c:pt idx="134">
                  <c:v>41729</c:v>
                </c:pt>
                <c:pt idx="135">
                  <c:v>41759</c:v>
                </c:pt>
                <c:pt idx="136">
                  <c:v>41790</c:v>
                </c:pt>
                <c:pt idx="137">
                  <c:v>41820</c:v>
                </c:pt>
                <c:pt idx="138">
                  <c:v>41851</c:v>
                </c:pt>
                <c:pt idx="139">
                  <c:v>41882</c:v>
                </c:pt>
                <c:pt idx="140">
                  <c:v>41912</c:v>
                </c:pt>
                <c:pt idx="141">
                  <c:v>41943</c:v>
                </c:pt>
                <c:pt idx="142">
                  <c:v>41973</c:v>
                </c:pt>
                <c:pt idx="143">
                  <c:v>42004</c:v>
                </c:pt>
                <c:pt idx="144">
                  <c:v>42035</c:v>
                </c:pt>
                <c:pt idx="145">
                  <c:v>42063</c:v>
                </c:pt>
                <c:pt idx="146">
                  <c:v>42094</c:v>
                </c:pt>
                <c:pt idx="147">
                  <c:v>42124</c:v>
                </c:pt>
                <c:pt idx="148">
                  <c:v>42155</c:v>
                </c:pt>
                <c:pt idx="149">
                  <c:v>42185</c:v>
                </c:pt>
                <c:pt idx="150">
                  <c:v>42216</c:v>
                </c:pt>
                <c:pt idx="151">
                  <c:v>42247</c:v>
                </c:pt>
                <c:pt idx="152">
                  <c:v>42277</c:v>
                </c:pt>
                <c:pt idx="153">
                  <c:v>42308</c:v>
                </c:pt>
                <c:pt idx="154">
                  <c:v>42338</c:v>
                </c:pt>
                <c:pt idx="155">
                  <c:v>42369</c:v>
                </c:pt>
                <c:pt idx="156">
                  <c:v>42400</c:v>
                </c:pt>
                <c:pt idx="157">
                  <c:v>42429</c:v>
                </c:pt>
                <c:pt idx="158">
                  <c:v>42460</c:v>
                </c:pt>
                <c:pt idx="159">
                  <c:v>42490</c:v>
                </c:pt>
                <c:pt idx="160">
                  <c:v>42521</c:v>
                </c:pt>
                <c:pt idx="161">
                  <c:v>42551</c:v>
                </c:pt>
                <c:pt idx="162">
                  <c:v>42582</c:v>
                </c:pt>
                <c:pt idx="163">
                  <c:v>42613</c:v>
                </c:pt>
                <c:pt idx="164">
                  <c:v>42643</c:v>
                </c:pt>
                <c:pt idx="165">
                  <c:v>42674</c:v>
                </c:pt>
                <c:pt idx="166">
                  <c:v>42704</c:v>
                </c:pt>
                <c:pt idx="167">
                  <c:v>42735</c:v>
                </c:pt>
                <c:pt idx="168">
                  <c:v>42766</c:v>
                </c:pt>
                <c:pt idx="169">
                  <c:v>42794</c:v>
                </c:pt>
                <c:pt idx="170">
                  <c:v>42825</c:v>
                </c:pt>
                <c:pt idx="171">
                  <c:v>42855</c:v>
                </c:pt>
                <c:pt idx="172">
                  <c:v>42886</c:v>
                </c:pt>
                <c:pt idx="173">
                  <c:v>42916</c:v>
                </c:pt>
                <c:pt idx="174">
                  <c:v>42947</c:v>
                </c:pt>
                <c:pt idx="175">
                  <c:v>42978</c:v>
                </c:pt>
                <c:pt idx="176">
                  <c:v>43008</c:v>
                </c:pt>
                <c:pt idx="177">
                  <c:v>43039</c:v>
                </c:pt>
                <c:pt idx="178">
                  <c:v>43069</c:v>
                </c:pt>
                <c:pt idx="179">
                  <c:v>43100</c:v>
                </c:pt>
                <c:pt idx="180">
                  <c:v>43131</c:v>
                </c:pt>
                <c:pt idx="181">
                  <c:v>43159</c:v>
                </c:pt>
                <c:pt idx="182">
                  <c:v>43190</c:v>
                </c:pt>
                <c:pt idx="183">
                  <c:v>43220</c:v>
                </c:pt>
                <c:pt idx="184">
                  <c:v>43251</c:v>
                </c:pt>
                <c:pt idx="185">
                  <c:v>43281</c:v>
                </c:pt>
                <c:pt idx="186">
                  <c:v>43312</c:v>
                </c:pt>
                <c:pt idx="187">
                  <c:v>43343</c:v>
                </c:pt>
                <c:pt idx="188">
                  <c:v>43373</c:v>
                </c:pt>
                <c:pt idx="189">
                  <c:v>43404</c:v>
                </c:pt>
                <c:pt idx="190">
                  <c:v>43434</c:v>
                </c:pt>
                <c:pt idx="191">
                  <c:v>43465</c:v>
                </c:pt>
              </c:numCache>
            </c:numRef>
          </c:cat>
          <c:val>
            <c:numRef>
              <c:f>Sheet1!$E$2:$E$193</c:f>
              <c:numCache>
                <c:formatCode>0.0%</c:formatCode>
                <c:ptCount val="192"/>
                <c:pt idx="0">
                  <c:v>0.12215280812893603</c:v>
                </c:pt>
                <c:pt idx="1">
                  <c:v>0.17473904431494036</c:v>
                </c:pt>
                <c:pt idx="2">
                  <c:v>0.17959221054102548</c:v>
                </c:pt>
                <c:pt idx="3">
                  <c:v>0.20096695142172727</c:v>
                </c:pt>
                <c:pt idx="4">
                  <c:v>0.16303299503853941</c:v>
                </c:pt>
                <c:pt idx="5">
                  <c:v>0.19800652566108234</c:v>
                </c:pt>
                <c:pt idx="6">
                  <c:v>0.15966066891054753</c:v>
                </c:pt>
                <c:pt idx="7">
                  <c:v>0.14280738591688902</c:v>
                </c:pt>
                <c:pt idx="8">
                  <c:v>0.16902231612457919</c:v>
                </c:pt>
                <c:pt idx="9">
                  <c:v>0.17964148402713764</c:v>
                </c:pt>
                <c:pt idx="10">
                  <c:v>0.15685249396946266</c:v>
                </c:pt>
                <c:pt idx="11">
                  <c:v>0.11018532535454506</c:v>
                </c:pt>
                <c:pt idx="12">
                  <c:v>5.3399132800397542E-2</c:v>
                </c:pt>
                <c:pt idx="13">
                  <c:v>5.0113811020020771E-2</c:v>
                </c:pt>
                <c:pt idx="14">
                  <c:v>2.2364192585499598E-2</c:v>
                </c:pt>
                <c:pt idx="15">
                  <c:v>3.1623339884425672E-2</c:v>
                </c:pt>
                <c:pt idx="16">
                  <c:v>6.8325294088037225E-2</c:v>
                </c:pt>
                <c:pt idx="17">
                  <c:v>3.5589538758702188E-2</c:v>
                </c:pt>
                <c:pt idx="18">
                  <c:v>5.5670329749768488E-2</c:v>
                </c:pt>
                <c:pt idx="19">
                  <c:v>8.8427824601639005E-2</c:v>
                </c:pt>
                <c:pt idx="20">
                  <c:v>5.4929879628667022E-2</c:v>
                </c:pt>
                <c:pt idx="21">
                  <c:v>8.2978820078240867E-2</c:v>
                </c:pt>
                <c:pt idx="22">
                  <c:v>0.11058040153602189</c:v>
                </c:pt>
                <c:pt idx="23">
                  <c:v>0.15241940479084781</c:v>
                </c:pt>
                <c:pt idx="24">
                  <c:v>0.20520640618905595</c:v>
                </c:pt>
                <c:pt idx="25">
                  <c:v>0.17476894122029774</c:v>
                </c:pt>
                <c:pt idx="26">
                  <c:v>0.13013741611736851</c:v>
                </c:pt>
                <c:pt idx="27">
                  <c:v>0.13766793270030986</c:v>
                </c:pt>
                <c:pt idx="28">
                  <c:v>0.1389650488994485</c:v>
                </c:pt>
                <c:pt idx="29">
                  <c:v>0.10402569195154721</c:v>
                </c:pt>
                <c:pt idx="30">
                  <c:v>8.1554773357796595E-2</c:v>
                </c:pt>
                <c:pt idx="31">
                  <c:v>8.6125342998844889E-2</c:v>
                </c:pt>
                <c:pt idx="32">
                  <c:v>6.0719628263655734E-2</c:v>
                </c:pt>
                <c:pt idx="33">
                  <c:v>3.5862396289618959E-2</c:v>
                </c:pt>
                <c:pt idx="34">
                  <c:v>-4.1429797572529958E-2</c:v>
                </c:pt>
                <c:pt idx="35">
                  <c:v>-5.1530814938132163E-2</c:v>
                </c:pt>
                <c:pt idx="36">
                  <c:v>-8.9902618998682682E-2</c:v>
                </c:pt>
                <c:pt idx="37">
                  <c:v>-5.2459061127632101E-2</c:v>
                </c:pt>
                <c:pt idx="38">
                  <c:v>-4.976926903912382E-2</c:v>
                </c:pt>
                <c:pt idx="39">
                  <c:v>-9.5036607134499462E-2</c:v>
                </c:pt>
                <c:pt idx="40">
                  <c:v>-8.1454352880608205E-2</c:v>
                </c:pt>
                <c:pt idx="41">
                  <c:v>-0.14122975820844652</c:v>
                </c:pt>
                <c:pt idx="42">
                  <c:v>-0.10761455184421753</c:v>
                </c:pt>
                <c:pt idx="43">
                  <c:v>-9.4545444413671742E-2</c:v>
                </c:pt>
                <c:pt idx="44">
                  <c:v>-8.123873423871264E-2</c:v>
                </c:pt>
                <c:pt idx="45">
                  <c:v>-8.848864056854544E-2</c:v>
                </c:pt>
                <c:pt idx="46">
                  <c:v>-3.2680939468678005E-2</c:v>
                </c:pt>
                <c:pt idx="47">
                  <c:v>-4.1417197141629281E-2</c:v>
                </c:pt>
                <c:pt idx="48">
                  <c:v>-1.2494541001237813E-2</c:v>
                </c:pt>
                <c:pt idx="49">
                  <c:v>-2.4400803961443618E-2</c:v>
                </c:pt>
                <c:pt idx="50">
                  <c:v>-2.9967299728349772E-2</c:v>
                </c:pt>
                <c:pt idx="51">
                  <c:v>-4.3010520040704714E-2</c:v>
                </c:pt>
                <c:pt idx="52">
                  <c:v>-1.5374184371944821E-2</c:v>
                </c:pt>
                <c:pt idx="53">
                  <c:v>5.705659907081051E-2</c:v>
                </c:pt>
                <c:pt idx="54">
                  <c:v>-2.8436586004658704E-3</c:v>
                </c:pt>
                <c:pt idx="55">
                  <c:v>-1.4388513362125099E-2</c:v>
                </c:pt>
                <c:pt idx="56">
                  <c:v>3.8961803258021899E-2</c:v>
                </c:pt>
                <c:pt idx="57">
                  <c:v>4.6962079639357057E-2</c:v>
                </c:pt>
                <c:pt idx="58">
                  <c:v>6.231546775334551E-2</c:v>
                </c:pt>
                <c:pt idx="59">
                  <c:v>6.9709691709653354E-2</c:v>
                </c:pt>
                <c:pt idx="60">
                  <c:v>3.3239480993091042E-2</c:v>
                </c:pt>
                <c:pt idx="61">
                  <c:v>-2.8170928940338902E-2</c:v>
                </c:pt>
                <c:pt idx="62">
                  <c:v>-2.9594769649332386E-2</c:v>
                </c:pt>
                <c:pt idx="63">
                  <c:v>-3.0747500416581031E-2</c:v>
                </c:pt>
                <c:pt idx="64">
                  <c:v>-6.4530378157640844E-2</c:v>
                </c:pt>
                <c:pt idx="65">
                  <c:v>-5.1417833947916547E-2</c:v>
                </c:pt>
                <c:pt idx="66">
                  <c:v>1.933775533697113E-2</c:v>
                </c:pt>
                <c:pt idx="67">
                  <c:v>2.2833278746059782E-2</c:v>
                </c:pt>
                <c:pt idx="68">
                  <c:v>1.8630739757778181E-2</c:v>
                </c:pt>
                <c:pt idx="69">
                  <c:v>3.442072581328115E-2</c:v>
                </c:pt>
                <c:pt idx="70">
                  <c:v>4.7297706824996455E-2</c:v>
                </c:pt>
                <c:pt idx="71">
                  <c:v>4.7606531655099538E-2</c:v>
                </c:pt>
                <c:pt idx="72">
                  <c:v>0.10477478923595973</c:v>
                </c:pt>
                <c:pt idx="73">
                  <c:v>0.17201719048479336</c:v>
                </c:pt>
                <c:pt idx="74">
                  <c:v>0.15600578089832218</c:v>
                </c:pt>
                <c:pt idx="75">
                  <c:v>0.16474158876627931</c:v>
                </c:pt>
                <c:pt idx="76">
                  <c:v>0.13767451773916595</c:v>
                </c:pt>
                <c:pt idx="77">
                  <c:v>0.15102579520203374</c:v>
                </c:pt>
                <c:pt idx="78">
                  <c:v>7.3135284844418447E-2</c:v>
                </c:pt>
                <c:pt idx="79">
                  <c:v>2.6041787416715589E-2</c:v>
                </c:pt>
                <c:pt idx="80">
                  <c:v>1.4223792615037478E-2</c:v>
                </c:pt>
                <c:pt idx="81">
                  <c:v>-3.7547901125644323E-2</c:v>
                </c:pt>
                <c:pt idx="82">
                  <c:v>-6.909605165196453E-2</c:v>
                </c:pt>
                <c:pt idx="83">
                  <c:v>-6.7385800836640586E-2</c:v>
                </c:pt>
                <c:pt idx="84">
                  <c:v>-8.9260363304491275E-2</c:v>
                </c:pt>
                <c:pt idx="85">
                  <c:v>-0.13719709644762323</c:v>
                </c:pt>
                <c:pt idx="86">
                  <c:v>-0.10414852664290697</c:v>
                </c:pt>
                <c:pt idx="87">
                  <c:v>-9.597077415068922E-2</c:v>
                </c:pt>
                <c:pt idx="88">
                  <c:v>9.8561301338717655E-3</c:v>
                </c:pt>
                <c:pt idx="89">
                  <c:v>4.9438088799123925E-2</c:v>
                </c:pt>
                <c:pt idx="90">
                  <c:v>5.3655186577464598E-2</c:v>
                </c:pt>
                <c:pt idx="91">
                  <c:v>0.10539412012985028</c:v>
                </c:pt>
                <c:pt idx="92">
                  <c:v>6.7108461623069049E-2</c:v>
                </c:pt>
                <c:pt idx="93">
                  <c:v>6.435899181526894E-2</c:v>
                </c:pt>
                <c:pt idx="94">
                  <c:v>6.4451960420538024E-2</c:v>
                </c:pt>
                <c:pt idx="95">
                  <c:v>3.9730420449632042E-2</c:v>
                </c:pt>
                <c:pt idx="96">
                  <c:v>9.7348888663866262E-3</c:v>
                </c:pt>
                <c:pt idx="97">
                  <c:v>-3.3826749406541623E-2</c:v>
                </c:pt>
                <c:pt idx="98">
                  <c:v>-1.8969657382390315E-2</c:v>
                </c:pt>
                <c:pt idx="99">
                  <c:v>-1.0256845439421847E-2</c:v>
                </c:pt>
                <c:pt idx="100">
                  <c:v>-2.7636447204214321E-2</c:v>
                </c:pt>
                <c:pt idx="101">
                  <c:v>-6.4969430631135694E-2</c:v>
                </c:pt>
                <c:pt idx="102">
                  <c:v>-2.976545701006228E-2</c:v>
                </c:pt>
                <c:pt idx="103">
                  <c:v>-5.4414084889584435E-2</c:v>
                </c:pt>
                <c:pt idx="104">
                  <c:v>-3.1785255326923778E-3</c:v>
                </c:pt>
                <c:pt idx="105">
                  <c:v>-2.265501926482405E-2</c:v>
                </c:pt>
                <c:pt idx="106">
                  <c:v>-3.6770958265080811E-2</c:v>
                </c:pt>
                <c:pt idx="107">
                  <c:v>9.0501411397734266E-3</c:v>
                </c:pt>
                <c:pt idx="108">
                  <c:v>-1.1353669383347142E-3</c:v>
                </c:pt>
                <c:pt idx="109">
                  <c:v>-9.0398709055365956E-3</c:v>
                </c:pt>
                <c:pt idx="110">
                  <c:v>1.8582223912612772E-2</c:v>
                </c:pt>
                <c:pt idx="111">
                  <c:v>1.7995839041927697E-2</c:v>
                </c:pt>
                <c:pt idx="112">
                  <c:v>4.7716355459836546E-2</c:v>
                </c:pt>
                <c:pt idx="113">
                  <c:v>6.5051514336230687E-2</c:v>
                </c:pt>
                <c:pt idx="114">
                  <c:v>6.4951741727939938E-2</c:v>
                </c:pt>
                <c:pt idx="115">
                  <c:v>9.7450877098619992E-2</c:v>
                </c:pt>
                <c:pt idx="116">
                  <c:v>4.7075553816315674E-2</c:v>
                </c:pt>
                <c:pt idx="117">
                  <c:v>6.0580621415526448E-2</c:v>
                </c:pt>
                <c:pt idx="118">
                  <c:v>8.2182946489537612E-2</c:v>
                </c:pt>
                <c:pt idx="119">
                  <c:v>2.3476720964114905E-2</c:v>
                </c:pt>
                <c:pt idx="120">
                  <c:v>5.6539212730162047E-2</c:v>
                </c:pt>
                <c:pt idx="121">
                  <c:v>0.12562311073681198</c:v>
                </c:pt>
                <c:pt idx="122">
                  <c:v>0.13710968193010586</c:v>
                </c:pt>
                <c:pt idx="123">
                  <c:v>0.19165281825958913</c:v>
                </c:pt>
                <c:pt idx="124">
                  <c:v>0.11539152680795439</c:v>
                </c:pt>
                <c:pt idx="125">
                  <c:v>0.1103712868475315</c:v>
                </c:pt>
                <c:pt idx="126">
                  <c:v>7.1544191127463241E-2</c:v>
                </c:pt>
                <c:pt idx="127">
                  <c:v>2.2288051131058362E-2</c:v>
                </c:pt>
                <c:pt idx="128">
                  <c:v>5.2675491426482424E-2</c:v>
                </c:pt>
                <c:pt idx="129">
                  <c:v>5.4565138980380956E-2</c:v>
                </c:pt>
                <c:pt idx="130">
                  <c:v>2.7521348199349926E-2</c:v>
                </c:pt>
                <c:pt idx="131">
                  <c:v>5.8556176267252846E-2</c:v>
                </c:pt>
                <c:pt idx="132">
                  <c:v>4.5637604432699375E-2</c:v>
                </c:pt>
                <c:pt idx="133">
                  <c:v>-5.5851776327995317E-3</c:v>
                </c:pt>
                <c:pt idx="134">
                  <c:v>-4.3711302983324485E-2</c:v>
                </c:pt>
                <c:pt idx="135">
                  <c:v>-9.7767986080626867E-2</c:v>
                </c:pt>
                <c:pt idx="136">
                  <c:v>-4.0424766618138763E-2</c:v>
                </c:pt>
                <c:pt idx="137">
                  <c:v>-6.9136531089204478E-2</c:v>
                </c:pt>
                <c:pt idx="138">
                  <c:v>-5.7268760944065411E-2</c:v>
                </c:pt>
                <c:pt idx="139">
                  <c:v>-9.2677301848311799E-3</c:v>
                </c:pt>
                <c:pt idx="140">
                  <c:v>3.6659157998493619E-2</c:v>
                </c:pt>
                <c:pt idx="141">
                  <c:v>5.8404441420947695E-2</c:v>
                </c:pt>
                <c:pt idx="142">
                  <c:v>7.5754855214534178E-2</c:v>
                </c:pt>
                <c:pt idx="143">
                  <c:v>7.774832219643435E-2</c:v>
                </c:pt>
                <c:pt idx="144">
                  <c:v>8.7978102417356263E-2</c:v>
                </c:pt>
                <c:pt idx="145">
                  <c:v>0.10848752184496213</c:v>
                </c:pt>
                <c:pt idx="146">
                  <c:v>0.17561365948328711</c:v>
                </c:pt>
                <c:pt idx="147">
                  <c:v>0.14639894414564414</c:v>
                </c:pt>
                <c:pt idx="148">
                  <c:v>0.12108636468632539</c:v>
                </c:pt>
                <c:pt idx="149">
                  <c:v>0.1109867572607024</c:v>
                </c:pt>
                <c:pt idx="150">
                  <c:v>0.16964809704878858</c:v>
                </c:pt>
                <c:pt idx="151">
                  <c:v>0.17730418559095451</c:v>
                </c:pt>
                <c:pt idx="152">
                  <c:v>0.15718638692256959</c:v>
                </c:pt>
                <c:pt idx="153">
                  <c:v>0.12802541002233481</c:v>
                </c:pt>
                <c:pt idx="154">
                  <c:v>0.14720869721656227</c:v>
                </c:pt>
                <c:pt idx="155">
                  <c:v>0.14909428122682122</c:v>
                </c:pt>
                <c:pt idx="156">
                  <c:v>0.10231258893903838</c:v>
                </c:pt>
                <c:pt idx="157">
                  <c:v>7.3055848117437483E-2</c:v>
                </c:pt>
                <c:pt idx="158">
                  <c:v>9.1102811925514171E-3</c:v>
                </c:pt>
                <c:pt idx="159">
                  <c:v>-3.1668623955583008E-3</c:v>
                </c:pt>
                <c:pt idx="160">
                  <c:v>6.4186830588702559E-2</c:v>
                </c:pt>
                <c:pt idx="161">
                  <c:v>5.6408580719029544E-3</c:v>
                </c:pt>
                <c:pt idx="162">
                  <c:v>-8.6822837492199767E-2</c:v>
                </c:pt>
                <c:pt idx="163">
                  <c:v>-7.0984885119064201E-2</c:v>
                </c:pt>
                <c:pt idx="164">
                  <c:v>-0.11732143321838628</c:v>
                </c:pt>
                <c:pt idx="165">
                  <c:v>-8.8154496319940434E-2</c:v>
                </c:pt>
                <c:pt idx="166">
                  <c:v>-0.12418955346740357</c:v>
                </c:pt>
                <c:pt idx="167">
                  <c:v>-0.15806029480061512</c:v>
                </c:pt>
                <c:pt idx="168">
                  <c:v>-0.15096228102964182</c:v>
                </c:pt>
                <c:pt idx="169">
                  <c:v>-8.8431860343130442E-2</c:v>
                </c:pt>
                <c:pt idx="170">
                  <c:v>-4.8495926787349042E-2</c:v>
                </c:pt>
                <c:pt idx="171">
                  <c:v>-1.4629218600779703E-2</c:v>
                </c:pt>
                <c:pt idx="172">
                  <c:v>-5.5816752768261035E-2</c:v>
                </c:pt>
                <c:pt idx="173">
                  <c:v>3.1459023615945325E-2</c:v>
                </c:pt>
                <c:pt idx="174">
                  <c:v>3.5663422323306548E-2</c:v>
                </c:pt>
                <c:pt idx="175">
                  <c:v>-1.3858702957972646E-2</c:v>
                </c:pt>
                <c:pt idx="176">
                  <c:v>1.9815951099130036E-2</c:v>
                </c:pt>
                <c:pt idx="177">
                  <c:v>-4.4011203873230986E-3</c:v>
                </c:pt>
                <c:pt idx="178">
                  <c:v>-2.6925917611989592E-2</c:v>
                </c:pt>
                <c:pt idx="179">
                  <c:v>-2.2767337584394198E-2</c:v>
                </c:pt>
                <c:pt idx="180">
                  <c:v>-4.7331561018000512E-2</c:v>
                </c:pt>
                <c:pt idx="181">
                  <c:v>-0.10789045371429218</c:v>
                </c:pt>
                <c:pt idx="182">
                  <c:v>-7.3430803710289982E-2</c:v>
                </c:pt>
                <c:pt idx="183">
                  <c:v>-8.7852921915358206E-2</c:v>
                </c:pt>
                <c:pt idx="184">
                  <c:v>-9.5994491473932797E-2</c:v>
                </c:pt>
                <c:pt idx="185">
                  <c:v>-0.14248466753222178</c:v>
                </c:pt>
                <c:pt idx="186">
                  <c:v>-0.11206786952256698</c:v>
                </c:pt>
                <c:pt idx="187">
                  <c:v>-0.11416738994724773</c:v>
                </c:pt>
                <c:pt idx="188">
                  <c:v>-0.12566933621314669</c:v>
                </c:pt>
                <c:pt idx="189">
                  <c:v>-8.9870288899114192E-2</c:v>
                </c:pt>
                <c:pt idx="190">
                  <c:v>-0.10236322253430896</c:v>
                </c:pt>
                <c:pt idx="191">
                  <c:v>-0.11915462028057155</c:v>
                </c:pt>
              </c:numCache>
            </c:numRef>
          </c:val>
          <c:smooth val="0"/>
          <c:extLst>
            <c:ext xmlns:c16="http://schemas.microsoft.com/office/drawing/2014/chart" uri="{C3380CC4-5D6E-409C-BE32-E72D297353CC}">
              <c16:uniqueId val="{00000003-214D-4FB5-8208-CB166A32EA37}"/>
            </c:ext>
          </c:extLst>
        </c:ser>
        <c:ser>
          <c:idx val="4"/>
          <c:order val="4"/>
          <c:tx>
            <c:strRef>
              <c:f>Sheet1!$F$1</c:f>
              <c:strCache>
                <c:ptCount val="1"/>
                <c:pt idx="0">
                  <c:v>Growth</c:v>
                </c:pt>
              </c:strCache>
            </c:strRef>
          </c:tx>
          <c:spPr>
            <a:ln w="28575" cap="rnd">
              <a:solidFill>
                <a:schemeClr val="accent5"/>
              </a:solidFill>
              <a:round/>
            </a:ln>
            <a:effectLst/>
          </c:spPr>
          <c:marker>
            <c:symbol val="none"/>
          </c:marker>
          <c:cat>
            <c:numRef>
              <c:f>Sheet1!$A$2:$A$193</c:f>
              <c:numCache>
                <c:formatCode>d\-mmm\-yy</c:formatCode>
                <c:ptCount val="19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pt idx="12">
                  <c:v>38017</c:v>
                </c:pt>
                <c:pt idx="13">
                  <c:v>38046</c:v>
                </c:pt>
                <c:pt idx="14">
                  <c:v>38077</c:v>
                </c:pt>
                <c:pt idx="15">
                  <c:v>38107</c:v>
                </c:pt>
                <c:pt idx="16">
                  <c:v>38138</c:v>
                </c:pt>
                <c:pt idx="17">
                  <c:v>38168</c:v>
                </c:pt>
                <c:pt idx="18">
                  <c:v>38199</c:v>
                </c:pt>
                <c:pt idx="19">
                  <c:v>38230</c:v>
                </c:pt>
                <c:pt idx="20">
                  <c:v>38260</c:v>
                </c:pt>
                <c:pt idx="21">
                  <c:v>38291</c:v>
                </c:pt>
                <c:pt idx="22">
                  <c:v>38321</c:v>
                </c:pt>
                <c:pt idx="23">
                  <c:v>38352</c:v>
                </c:pt>
                <c:pt idx="24">
                  <c:v>38383</c:v>
                </c:pt>
                <c:pt idx="25">
                  <c:v>38411</c:v>
                </c:pt>
                <c:pt idx="26">
                  <c:v>38442</c:v>
                </c:pt>
                <c:pt idx="27">
                  <c:v>38472</c:v>
                </c:pt>
                <c:pt idx="28">
                  <c:v>38503</c:v>
                </c:pt>
                <c:pt idx="29">
                  <c:v>38533</c:v>
                </c:pt>
                <c:pt idx="30">
                  <c:v>38564</c:v>
                </c:pt>
                <c:pt idx="31">
                  <c:v>38595</c:v>
                </c:pt>
                <c:pt idx="32">
                  <c:v>38625</c:v>
                </c:pt>
                <c:pt idx="33">
                  <c:v>38656</c:v>
                </c:pt>
                <c:pt idx="34">
                  <c:v>38686</c:v>
                </c:pt>
                <c:pt idx="35">
                  <c:v>38717</c:v>
                </c:pt>
                <c:pt idx="36">
                  <c:v>38748</c:v>
                </c:pt>
                <c:pt idx="37">
                  <c:v>38776</c:v>
                </c:pt>
                <c:pt idx="38">
                  <c:v>38807</c:v>
                </c:pt>
                <c:pt idx="39">
                  <c:v>38837</c:v>
                </c:pt>
                <c:pt idx="40">
                  <c:v>38868</c:v>
                </c:pt>
                <c:pt idx="41">
                  <c:v>38898</c:v>
                </c:pt>
                <c:pt idx="42">
                  <c:v>38929</c:v>
                </c:pt>
                <c:pt idx="43">
                  <c:v>38960</c:v>
                </c:pt>
                <c:pt idx="44">
                  <c:v>38990</c:v>
                </c:pt>
                <c:pt idx="45">
                  <c:v>39021</c:v>
                </c:pt>
                <c:pt idx="46">
                  <c:v>39051</c:v>
                </c:pt>
                <c:pt idx="47">
                  <c:v>39082</c:v>
                </c:pt>
                <c:pt idx="48">
                  <c:v>39113</c:v>
                </c:pt>
                <c:pt idx="49">
                  <c:v>39141</c:v>
                </c:pt>
                <c:pt idx="50">
                  <c:v>39172</c:v>
                </c:pt>
                <c:pt idx="51">
                  <c:v>39202</c:v>
                </c:pt>
                <c:pt idx="52">
                  <c:v>39233</c:v>
                </c:pt>
                <c:pt idx="53">
                  <c:v>39263</c:v>
                </c:pt>
                <c:pt idx="54">
                  <c:v>39294</c:v>
                </c:pt>
                <c:pt idx="55">
                  <c:v>39325</c:v>
                </c:pt>
                <c:pt idx="56">
                  <c:v>39355</c:v>
                </c:pt>
                <c:pt idx="57">
                  <c:v>39386</c:v>
                </c:pt>
                <c:pt idx="58">
                  <c:v>39416</c:v>
                </c:pt>
                <c:pt idx="59">
                  <c:v>39447</c:v>
                </c:pt>
                <c:pt idx="60">
                  <c:v>39478</c:v>
                </c:pt>
                <c:pt idx="61">
                  <c:v>39507</c:v>
                </c:pt>
                <c:pt idx="62">
                  <c:v>39538</c:v>
                </c:pt>
                <c:pt idx="63">
                  <c:v>39568</c:v>
                </c:pt>
                <c:pt idx="64">
                  <c:v>39599</c:v>
                </c:pt>
                <c:pt idx="65">
                  <c:v>39629</c:v>
                </c:pt>
                <c:pt idx="66">
                  <c:v>39660</c:v>
                </c:pt>
                <c:pt idx="67">
                  <c:v>39691</c:v>
                </c:pt>
                <c:pt idx="68">
                  <c:v>39721</c:v>
                </c:pt>
                <c:pt idx="69">
                  <c:v>39752</c:v>
                </c:pt>
                <c:pt idx="70">
                  <c:v>39782</c:v>
                </c:pt>
                <c:pt idx="71">
                  <c:v>39813</c:v>
                </c:pt>
                <c:pt idx="72">
                  <c:v>39844</c:v>
                </c:pt>
                <c:pt idx="73">
                  <c:v>39872</c:v>
                </c:pt>
                <c:pt idx="74">
                  <c:v>39903</c:v>
                </c:pt>
                <c:pt idx="75">
                  <c:v>39933</c:v>
                </c:pt>
                <c:pt idx="76">
                  <c:v>39964</c:v>
                </c:pt>
                <c:pt idx="77">
                  <c:v>39994</c:v>
                </c:pt>
                <c:pt idx="78">
                  <c:v>40025</c:v>
                </c:pt>
                <c:pt idx="79">
                  <c:v>40056</c:v>
                </c:pt>
                <c:pt idx="80">
                  <c:v>40086</c:v>
                </c:pt>
                <c:pt idx="81">
                  <c:v>40117</c:v>
                </c:pt>
                <c:pt idx="82">
                  <c:v>40147</c:v>
                </c:pt>
                <c:pt idx="83">
                  <c:v>40178</c:v>
                </c:pt>
                <c:pt idx="84">
                  <c:v>40209</c:v>
                </c:pt>
                <c:pt idx="85">
                  <c:v>40237</c:v>
                </c:pt>
                <c:pt idx="86">
                  <c:v>40268</c:v>
                </c:pt>
                <c:pt idx="87">
                  <c:v>40298</c:v>
                </c:pt>
                <c:pt idx="88">
                  <c:v>40329</c:v>
                </c:pt>
                <c:pt idx="89">
                  <c:v>40359</c:v>
                </c:pt>
                <c:pt idx="90">
                  <c:v>40390</c:v>
                </c:pt>
                <c:pt idx="91">
                  <c:v>40421</c:v>
                </c:pt>
                <c:pt idx="92">
                  <c:v>40451</c:v>
                </c:pt>
                <c:pt idx="93">
                  <c:v>40482</c:v>
                </c:pt>
                <c:pt idx="94">
                  <c:v>40512</c:v>
                </c:pt>
                <c:pt idx="95">
                  <c:v>40543</c:v>
                </c:pt>
                <c:pt idx="96">
                  <c:v>40574</c:v>
                </c:pt>
                <c:pt idx="97">
                  <c:v>40602</c:v>
                </c:pt>
                <c:pt idx="98">
                  <c:v>40633</c:v>
                </c:pt>
                <c:pt idx="99">
                  <c:v>40663</c:v>
                </c:pt>
                <c:pt idx="100">
                  <c:v>40694</c:v>
                </c:pt>
                <c:pt idx="101">
                  <c:v>40724</c:v>
                </c:pt>
                <c:pt idx="102">
                  <c:v>40755</c:v>
                </c:pt>
                <c:pt idx="103">
                  <c:v>40786</c:v>
                </c:pt>
                <c:pt idx="104">
                  <c:v>40816</c:v>
                </c:pt>
                <c:pt idx="105">
                  <c:v>40847</c:v>
                </c:pt>
                <c:pt idx="106">
                  <c:v>40877</c:v>
                </c:pt>
                <c:pt idx="107">
                  <c:v>40908</c:v>
                </c:pt>
                <c:pt idx="108">
                  <c:v>40939</c:v>
                </c:pt>
                <c:pt idx="109">
                  <c:v>40968</c:v>
                </c:pt>
                <c:pt idx="110">
                  <c:v>40999</c:v>
                </c:pt>
                <c:pt idx="111">
                  <c:v>41029</c:v>
                </c:pt>
                <c:pt idx="112">
                  <c:v>41060</c:v>
                </c:pt>
                <c:pt idx="113">
                  <c:v>41090</c:v>
                </c:pt>
                <c:pt idx="114">
                  <c:v>41121</c:v>
                </c:pt>
                <c:pt idx="115">
                  <c:v>41152</c:v>
                </c:pt>
                <c:pt idx="116">
                  <c:v>41182</c:v>
                </c:pt>
                <c:pt idx="117">
                  <c:v>41213</c:v>
                </c:pt>
                <c:pt idx="118">
                  <c:v>41243</c:v>
                </c:pt>
                <c:pt idx="119">
                  <c:v>41274</c:v>
                </c:pt>
                <c:pt idx="120">
                  <c:v>41305</c:v>
                </c:pt>
                <c:pt idx="121">
                  <c:v>41333</c:v>
                </c:pt>
                <c:pt idx="122">
                  <c:v>41364</c:v>
                </c:pt>
                <c:pt idx="123">
                  <c:v>41394</c:v>
                </c:pt>
                <c:pt idx="124">
                  <c:v>41425</c:v>
                </c:pt>
                <c:pt idx="125">
                  <c:v>41455</c:v>
                </c:pt>
                <c:pt idx="126">
                  <c:v>41486</c:v>
                </c:pt>
                <c:pt idx="127">
                  <c:v>41517</c:v>
                </c:pt>
                <c:pt idx="128">
                  <c:v>41547</c:v>
                </c:pt>
                <c:pt idx="129">
                  <c:v>41578</c:v>
                </c:pt>
                <c:pt idx="130">
                  <c:v>41608</c:v>
                </c:pt>
                <c:pt idx="131">
                  <c:v>41639</c:v>
                </c:pt>
                <c:pt idx="132">
                  <c:v>41670</c:v>
                </c:pt>
                <c:pt idx="133">
                  <c:v>41698</c:v>
                </c:pt>
                <c:pt idx="134">
                  <c:v>41729</c:v>
                </c:pt>
                <c:pt idx="135">
                  <c:v>41759</c:v>
                </c:pt>
                <c:pt idx="136">
                  <c:v>41790</c:v>
                </c:pt>
                <c:pt idx="137">
                  <c:v>41820</c:v>
                </c:pt>
                <c:pt idx="138">
                  <c:v>41851</c:v>
                </c:pt>
                <c:pt idx="139">
                  <c:v>41882</c:v>
                </c:pt>
                <c:pt idx="140">
                  <c:v>41912</c:v>
                </c:pt>
                <c:pt idx="141">
                  <c:v>41943</c:v>
                </c:pt>
                <c:pt idx="142">
                  <c:v>41973</c:v>
                </c:pt>
                <c:pt idx="143">
                  <c:v>42004</c:v>
                </c:pt>
                <c:pt idx="144">
                  <c:v>42035</c:v>
                </c:pt>
                <c:pt idx="145">
                  <c:v>42063</c:v>
                </c:pt>
                <c:pt idx="146">
                  <c:v>42094</c:v>
                </c:pt>
                <c:pt idx="147">
                  <c:v>42124</c:v>
                </c:pt>
                <c:pt idx="148">
                  <c:v>42155</c:v>
                </c:pt>
                <c:pt idx="149">
                  <c:v>42185</c:v>
                </c:pt>
                <c:pt idx="150">
                  <c:v>42216</c:v>
                </c:pt>
                <c:pt idx="151">
                  <c:v>42247</c:v>
                </c:pt>
                <c:pt idx="152">
                  <c:v>42277</c:v>
                </c:pt>
                <c:pt idx="153">
                  <c:v>42308</c:v>
                </c:pt>
                <c:pt idx="154">
                  <c:v>42338</c:v>
                </c:pt>
                <c:pt idx="155">
                  <c:v>42369</c:v>
                </c:pt>
                <c:pt idx="156">
                  <c:v>42400</c:v>
                </c:pt>
                <c:pt idx="157">
                  <c:v>42429</c:v>
                </c:pt>
                <c:pt idx="158">
                  <c:v>42460</c:v>
                </c:pt>
                <c:pt idx="159">
                  <c:v>42490</c:v>
                </c:pt>
                <c:pt idx="160">
                  <c:v>42521</c:v>
                </c:pt>
                <c:pt idx="161">
                  <c:v>42551</c:v>
                </c:pt>
                <c:pt idx="162">
                  <c:v>42582</c:v>
                </c:pt>
                <c:pt idx="163">
                  <c:v>42613</c:v>
                </c:pt>
                <c:pt idx="164">
                  <c:v>42643</c:v>
                </c:pt>
                <c:pt idx="165">
                  <c:v>42674</c:v>
                </c:pt>
                <c:pt idx="166">
                  <c:v>42704</c:v>
                </c:pt>
                <c:pt idx="167">
                  <c:v>42735</c:v>
                </c:pt>
                <c:pt idx="168">
                  <c:v>42766</c:v>
                </c:pt>
                <c:pt idx="169">
                  <c:v>42794</c:v>
                </c:pt>
                <c:pt idx="170">
                  <c:v>42825</c:v>
                </c:pt>
                <c:pt idx="171">
                  <c:v>42855</c:v>
                </c:pt>
                <c:pt idx="172">
                  <c:v>42886</c:v>
                </c:pt>
                <c:pt idx="173">
                  <c:v>42916</c:v>
                </c:pt>
                <c:pt idx="174">
                  <c:v>42947</c:v>
                </c:pt>
                <c:pt idx="175">
                  <c:v>42978</c:v>
                </c:pt>
                <c:pt idx="176">
                  <c:v>43008</c:v>
                </c:pt>
                <c:pt idx="177">
                  <c:v>43039</c:v>
                </c:pt>
                <c:pt idx="178">
                  <c:v>43069</c:v>
                </c:pt>
                <c:pt idx="179">
                  <c:v>43100</c:v>
                </c:pt>
                <c:pt idx="180">
                  <c:v>43131</c:v>
                </c:pt>
                <c:pt idx="181">
                  <c:v>43159</c:v>
                </c:pt>
                <c:pt idx="182">
                  <c:v>43190</c:v>
                </c:pt>
                <c:pt idx="183">
                  <c:v>43220</c:v>
                </c:pt>
                <c:pt idx="184">
                  <c:v>43251</c:v>
                </c:pt>
                <c:pt idx="185">
                  <c:v>43281</c:v>
                </c:pt>
                <c:pt idx="186">
                  <c:v>43312</c:v>
                </c:pt>
                <c:pt idx="187">
                  <c:v>43343</c:v>
                </c:pt>
                <c:pt idx="188">
                  <c:v>43373</c:v>
                </c:pt>
                <c:pt idx="189">
                  <c:v>43404</c:v>
                </c:pt>
                <c:pt idx="190">
                  <c:v>43434</c:v>
                </c:pt>
                <c:pt idx="191">
                  <c:v>43465</c:v>
                </c:pt>
              </c:numCache>
            </c:numRef>
          </c:cat>
          <c:val>
            <c:numRef>
              <c:f>Sheet1!$F$2:$F$193</c:f>
              <c:numCache>
                <c:formatCode>0.0%</c:formatCode>
                <c:ptCount val="192"/>
                <c:pt idx="0">
                  <c:v>1.7518175859909668E-3</c:v>
                </c:pt>
                <c:pt idx="1">
                  <c:v>-1.4753856334130733E-2</c:v>
                </c:pt>
                <c:pt idx="2">
                  <c:v>-2.1953732726099462E-2</c:v>
                </c:pt>
                <c:pt idx="3">
                  <c:v>-2.4710968278101042E-3</c:v>
                </c:pt>
                <c:pt idx="4">
                  <c:v>1.4471460841668726E-2</c:v>
                </c:pt>
                <c:pt idx="5">
                  <c:v>2.4848148403408876E-2</c:v>
                </c:pt>
                <c:pt idx="6">
                  <c:v>4.5204757316885891E-2</c:v>
                </c:pt>
                <c:pt idx="7">
                  <c:v>2.2955410245074193E-2</c:v>
                </c:pt>
                <c:pt idx="8">
                  <c:v>-2.4320368773556922E-2</c:v>
                </c:pt>
                <c:pt idx="9">
                  <c:v>-3.6055803399963171E-2</c:v>
                </c:pt>
                <c:pt idx="10">
                  <c:v>4.9747468662455496E-3</c:v>
                </c:pt>
                <c:pt idx="11">
                  <c:v>-3.7856820871144281E-2</c:v>
                </c:pt>
                <c:pt idx="12">
                  <c:v>-7.0390805876474172E-2</c:v>
                </c:pt>
                <c:pt idx="13">
                  <c:v>-6.9760275301357089E-2</c:v>
                </c:pt>
                <c:pt idx="14">
                  <c:v>-4.3105222813341948E-2</c:v>
                </c:pt>
                <c:pt idx="15">
                  <c:v>-2.7343300078246369E-3</c:v>
                </c:pt>
                <c:pt idx="16">
                  <c:v>2.9749503364600915E-2</c:v>
                </c:pt>
                <c:pt idx="17">
                  <c:v>4.5847158407124056E-2</c:v>
                </c:pt>
                <c:pt idx="18">
                  <c:v>3.6591470160677098E-2</c:v>
                </c:pt>
                <c:pt idx="19">
                  <c:v>-4.0214317786040343E-3</c:v>
                </c:pt>
                <c:pt idx="20">
                  <c:v>2.5790070875624238E-2</c:v>
                </c:pt>
                <c:pt idx="21">
                  <c:v>7.1316137409593416E-2</c:v>
                </c:pt>
                <c:pt idx="22">
                  <c:v>9.1158257498876738E-2</c:v>
                </c:pt>
                <c:pt idx="23">
                  <c:v>0.1302674018600376</c:v>
                </c:pt>
                <c:pt idx="24">
                  <c:v>0.19269122467081923</c:v>
                </c:pt>
                <c:pt idx="25">
                  <c:v>0.17395266048995461</c:v>
                </c:pt>
                <c:pt idx="26">
                  <c:v>0.11067805665332009</c:v>
                </c:pt>
                <c:pt idx="27">
                  <c:v>9.6287408397289109E-2</c:v>
                </c:pt>
                <c:pt idx="28">
                  <c:v>7.764390447327707E-2</c:v>
                </c:pt>
                <c:pt idx="29">
                  <c:v>3.0028489479282605E-2</c:v>
                </c:pt>
                <c:pt idx="30">
                  <c:v>5.372345135689538E-2</c:v>
                </c:pt>
                <c:pt idx="31">
                  <c:v>9.9222925778596593E-2</c:v>
                </c:pt>
                <c:pt idx="32">
                  <c:v>6.5221669758593226E-2</c:v>
                </c:pt>
                <c:pt idx="33">
                  <c:v>3.9517636782602006E-2</c:v>
                </c:pt>
                <c:pt idx="34">
                  <c:v>2.6583706761326154E-2</c:v>
                </c:pt>
                <c:pt idx="35">
                  <c:v>-1.1951867327953947E-2</c:v>
                </c:pt>
                <c:pt idx="36">
                  <c:v>-3.9992996498280364E-2</c:v>
                </c:pt>
                <c:pt idx="37">
                  <c:v>-4.5090584054274574E-2</c:v>
                </c:pt>
                <c:pt idx="38">
                  <c:v>-2.6556733976385916E-2</c:v>
                </c:pt>
                <c:pt idx="39">
                  <c:v>-2.0755811044236294E-2</c:v>
                </c:pt>
                <c:pt idx="40">
                  <c:v>-6.7057210193399719E-3</c:v>
                </c:pt>
                <c:pt idx="41">
                  <c:v>2.855118248227928E-3</c:v>
                </c:pt>
                <c:pt idx="42">
                  <c:v>-2.6232700668688214E-2</c:v>
                </c:pt>
                <c:pt idx="43">
                  <c:v>-3.2122097260560478E-2</c:v>
                </c:pt>
                <c:pt idx="44">
                  <c:v>-1.3149368266349715E-3</c:v>
                </c:pt>
                <c:pt idx="45">
                  <c:v>-1.5690989271731848E-2</c:v>
                </c:pt>
                <c:pt idx="46">
                  <c:v>-1.7686157299152461E-2</c:v>
                </c:pt>
                <c:pt idx="47">
                  <c:v>-1.8157717259629447E-2</c:v>
                </c:pt>
                <c:pt idx="48">
                  <c:v>-1.3854023173493824E-2</c:v>
                </c:pt>
                <c:pt idx="49">
                  <c:v>4.0666620727423552E-2</c:v>
                </c:pt>
                <c:pt idx="50">
                  <c:v>6.839711223267031E-2</c:v>
                </c:pt>
                <c:pt idx="51">
                  <c:v>3.2369635483048498E-2</c:v>
                </c:pt>
                <c:pt idx="52">
                  <c:v>3.8851225288611069E-2</c:v>
                </c:pt>
                <c:pt idx="53">
                  <c:v>6.6682819766248125E-2</c:v>
                </c:pt>
                <c:pt idx="54">
                  <c:v>6.525697230583849E-2</c:v>
                </c:pt>
                <c:pt idx="55">
                  <c:v>4.5722169314003525E-2</c:v>
                </c:pt>
                <c:pt idx="56">
                  <c:v>5.6823026296677792E-2</c:v>
                </c:pt>
                <c:pt idx="57">
                  <c:v>9.7691968838383048E-2</c:v>
                </c:pt>
                <c:pt idx="58">
                  <c:v>6.3190811210219966E-2</c:v>
                </c:pt>
                <c:pt idx="59">
                  <c:v>7.175996035101706E-2</c:v>
                </c:pt>
                <c:pt idx="60">
                  <c:v>0.11256286447808417</c:v>
                </c:pt>
                <c:pt idx="61">
                  <c:v>0.12614521388416589</c:v>
                </c:pt>
                <c:pt idx="62">
                  <c:v>0.11546753912383045</c:v>
                </c:pt>
                <c:pt idx="63">
                  <c:v>0.1282612035905436</c:v>
                </c:pt>
                <c:pt idx="64">
                  <c:v>0.15576927672948593</c:v>
                </c:pt>
                <c:pt idx="65">
                  <c:v>0.13813987634940728</c:v>
                </c:pt>
                <c:pt idx="66">
                  <c:v>9.6982646880950818E-2</c:v>
                </c:pt>
                <c:pt idx="67">
                  <c:v>8.1741675509554912E-2</c:v>
                </c:pt>
                <c:pt idx="68">
                  <c:v>3.0654961338860143E-2</c:v>
                </c:pt>
                <c:pt idx="69">
                  <c:v>-3.5888865742959353E-2</c:v>
                </c:pt>
                <c:pt idx="70">
                  <c:v>-4.055087202841845E-2</c:v>
                </c:pt>
                <c:pt idx="71">
                  <c:v>-5.5018498885181844E-2</c:v>
                </c:pt>
                <c:pt idx="72">
                  <c:v>-9.8803096660009304E-2</c:v>
                </c:pt>
                <c:pt idx="73">
                  <c:v>-8.9818994264830865E-2</c:v>
                </c:pt>
                <c:pt idx="74">
                  <c:v>-9.0199893339458881E-2</c:v>
                </c:pt>
                <c:pt idx="75">
                  <c:v>-9.3551026488699063E-2</c:v>
                </c:pt>
                <c:pt idx="76">
                  <c:v>-0.10113940288383561</c:v>
                </c:pt>
                <c:pt idx="77">
                  <c:v>-0.13435570419518195</c:v>
                </c:pt>
                <c:pt idx="78">
                  <c:v>-0.11179985586490393</c:v>
                </c:pt>
                <c:pt idx="79">
                  <c:v>-7.9836795549725781E-2</c:v>
                </c:pt>
                <c:pt idx="80">
                  <c:v>-5.3028074497305511E-2</c:v>
                </c:pt>
                <c:pt idx="81">
                  <c:v>-2.3164527219954323E-5</c:v>
                </c:pt>
                <c:pt idx="82">
                  <c:v>9.2821560991729335E-4</c:v>
                </c:pt>
                <c:pt idx="83">
                  <c:v>1.3196809581554891E-2</c:v>
                </c:pt>
                <c:pt idx="84">
                  <c:v>1.1838341794093932E-2</c:v>
                </c:pt>
                <c:pt idx="85">
                  <c:v>5.4381318050866767E-3</c:v>
                </c:pt>
                <c:pt idx="86">
                  <c:v>-5.8588114160491367E-2</c:v>
                </c:pt>
                <c:pt idx="87">
                  <c:v>-4.5291859272912793E-2</c:v>
                </c:pt>
                <c:pt idx="88">
                  <c:v>-5.0812185640641827E-2</c:v>
                </c:pt>
                <c:pt idx="89">
                  <c:v>-3.5304915943876747E-3</c:v>
                </c:pt>
                <c:pt idx="90">
                  <c:v>3.6019978251056184E-3</c:v>
                </c:pt>
                <c:pt idx="91">
                  <c:v>1.2239443256722993E-4</c:v>
                </c:pt>
                <c:pt idx="92">
                  <c:v>1.6908135353694842E-2</c:v>
                </c:pt>
                <c:pt idx="93">
                  <c:v>3.3693796657669361E-2</c:v>
                </c:pt>
                <c:pt idx="94">
                  <c:v>6.386720041223426E-2</c:v>
                </c:pt>
                <c:pt idx="95">
                  <c:v>5.1379422939981323E-2</c:v>
                </c:pt>
                <c:pt idx="96">
                  <c:v>5.2176316102427123E-2</c:v>
                </c:pt>
                <c:pt idx="97">
                  <c:v>3.088652399249403E-2</c:v>
                </c:pt>
                <c:pt idx="98">
                  <c:v>4.7745224786997387E-2</c:v>
                </c:pt>
                <c:pt idx="99">
                  <c:v>5.2206416407633904E-2</c:v>
                </c:pt>
                <c:pt idx="100">
                  <c:v>4.239593141208009E-2</c:v>
                </c:pt>
                <c:pt idx="101">
                  <c:v>7.0032744680241787E-3</c:v>
                </c:pt>
                <c:pt idx="102">
                  <c:v>1.3264988186555859E-2</c:v>
                </c:pt>
                <c:pt idx="103">
                  <c:v>1.3633565241237378E-2</c:v>
                </c:pt>
                <c:pt idx="104">
                  <c:v>6.647603256244583E-4</c:v>
                </c:pt>
                <c:pt idx="105">
                  <c:v>1.4097851485040724E-2</c:v>
                </c:pt>
                <c:pt idx="106">
                  <c:v>-1.0692296074628072E-2</c:v>
                </c:pt>
                <c:pt idx="107">
                  <c:v>-2.2779911140856202E-2</c:v>
                </c:pt>
                <c:pt idx="108">
                  <c:v>1.1506984939162468E-3</c:v>
                </c:pt>
                <c:pt idx="109">
                  <c:v>-1.0332970515310791E-2</c:v>
                </c:pt>
                <c:pt idx="110">
                  <c:v>-1.2788185801059226E-2</c:v>
                </c:pt>
                <c:pt idx="111">
                  <c:v>-8.6237098862569361E-3</c:v>
                </c:pt>
                <c:pt idx="112">
                  <c:v>-1.0799250522830928E-2</c:v>
                </c:pt>
                <c:pt idx="113">
                  <c:v>-1.3159446528337782E-2</c:v>
                </c:pt>
                <c:pt idx="114">
                  <c:v>-1.9423479649284703E-2</c:v>
                </c:pt>
                <c:pt idx="115">
                  <c:v>-4.7070632049223349E-2</c:v>
                </c:pt>
                <c:pt idx="116">
                  <c:v>-3.4150540671280316E-2</c:v>
                </c:pt>
                <c:pt idx="117">
                  <c:v>-3.1977891242289003E-2</c:v>
                </c:pt>
                <c:pt idx="118">
                  <c:v>-1.050083432180049E-2</c:v>
                </c:pt>
                <c:pt idx="119">
                  <c:v>-1.6209767548078124E-2</c:v>
                </c:pt>
                <c:pt idx="120">
                  <c:v>-2.7649970044396177E-2</c:v>
                </c:pt>
                <c:pt idx="121">
                  <c:v>-2.6068883638926899E-2</c:v>
                </c:pt>
                <c:pt idx="122">
                  <c:v>-3.6388431091201046E-3</c:v>
                </c:pt>
                <c:pt idx="123">
                  <c:v>1.828345240471263E-3</c:v>
                </c:pt>
                <c:pt idx="124">
                  <c:v>-2.3417543208132718E-2</c:v>
                </c:pt>
                <c:pt idx="125">
                  <c:v>3.8116715537399593E-3</c:v>
                </c:pt>
                <c:pt idx="126">
                  <c:v>-3.3971039557043614E-3</c:v>
                </c:pt>
                <c:pt idx="127">
                  <c:v>2.2840878669807108E-2</c:v>
                </c:pt>
                <c:pt idx="128">
                  <c:v>2.5460902745823688E-2</c:v>
                </c:pt>
                <c:pt idx="129">
                  <c:v>-9.623239554168439E-4</c:v>
                </c:pt>
                <c:pt idx="130">
                  <c:v>4.876110326423877E-5</c:v>
                </c:pt>
                <c:pt idx="131">
                  <c:v>3.9606594044346188E-2</c:v>
                </c:pt>
                <c:pt idx="132">
                  <c:v>9.5246164160072144E-3</c:v>
                </c:pt>
                <c:pt idx="133">
                  <c:v>3.4013466479339893E-2</c:v>
                </c:pt>
                <c:pt idx="134">
                  <c:v>1.4687957375458804E-2</c:v>
                </c:pt>
                <c:pt idx="135">
                  <c:v>-2.7380915048872634E-2</c:v>
                </c:pt>
                <c:pt idx="136">
                  <c:v>1.236881436846704E-2</c:v>
                </c:pt>
                <c:pt idx="137">
                  <c:v>9.8243114646225926E-3</c:v>
                </c:pt>
                <c:pt idx="138">
                  <c:v>2.1480769372768549E-2</c:v>
                </c:pt>
                <c:pt idx="139">
                  <c:v>1.6275362232169188E-2</c:v>
                </c:pt>
                <c:pt idx="140">
                  <c:v>2.3851043145087347E-2</c:v>
                </c:pt>
                <c:pt idx="141">
                  <c:v>6.529122816474886E-2</c:v>
                </c:pt>
                <c:pt idx="142">
                  <c:v>5.4091589849799337E-2</c:v>
                </c:pt>
                <c:pt idx="143">
                  <c:v>4.4108382735150942E-2</c:v>
                </c:pt>
                <c:pt idx="144">
                  <c:v>6.1549226689550762E-2</c:v>
                </c:pt>
                <c:pt idx="145">
                  <c:v>6.8527066134815184E-2</c:v>
                </c:pt>
                <c:pt idx="146">
                  <c:v>8.6693347246125096E-2</c:v>
                </c:pt>
                <c:pt idx="147">
                  <c:v>0.11010681579704751</c:v>
                </c:pt>
                <c:pt idx="148">
                  <c:v>6.900849637689177E-2</c:v>
                </c:pt>
                <c:pt idx="149">
                  <c:v>6.5506843746189869E-2</c:v>
                </c:pt>
                <c:pt idx="150">
                  <c:v>0.10199155239557367</c:v>
                </c:pt>
                <c:pt idx="151">
                  <c:v>9.2669615614827672E-2</c:v>
                </c:pt>
                <c:pt idx="152">
                  <c:v>7.5216872301848481E-2</c:v>
                </c:pt>
                <c:pt idx="153">
                  <c:v>5.8305684626378529E-2</c:v>
                </c:pt>
                <c:pt idx="154">
                  <c:v>8.8361738936643341E-2</c:v>
                </c:pt>
                <c:pt idx="155">
                  <c:v>8.0027401271125731E-2</c:v>
                </c:pt>
                <c:pt idx="156">
                  <c:v>4.6388043085183073E-2</c:v>
                </c:pt>
                <c:pt idx="157">
                  <c:v>-3.9236556324684368E-4</c:v>
                </c:pt>
                <c:pt idx="158">
                  <c:v>-2.2016114019655753E-2</c:v>
                </c:pt>
                <c:pt idx="159">
                  <c:v>-4.4150490941888054E-2</c:v>
                </c:pt>
                <c:pt idx="160">
                  <c:v>4.1397957031372723E-3</c:v>
                </c:pt>
                <c:pt idx="161">
                  <c:v>-2.4355900678274978E-2</c:v>
                </c:pt>
                <c:pt idx="162">
                  <c:v>-7.5350744979805429E-2</c:v>
                </c:pt>
                <c:pt idx="163">
                  <c:v>-7.3880606392666026E-2</c:v>
                </c:pt>
                <c:pt idx="164">
                  <c:v>-5.2211584948171463E-2</c:v>
                </c:pt>
                <c:pt idx="165">
                  <c:v>-5.0691474374516154E-2</c:v>
                </c:pt>
                <c:pt idx="166">
                  <c:v>-9.126050119899265E-2</c:v>
                </c:pt>
                <c:pt idx="167">
                  <c:v>-9.833810232927287E-2</c:v>
                </c:pt>
                <c:pt idx="168">
                  <c:v>-8.7668679951842021E-2</c:v>
                </c:pt>
                <c:pt idx="169">
                  <c:v>-3.9006038218571071E-2</c:v>
                </c:pt>
                <c:pt idx="170">
                  <c:v>-1.9651364717303998E-2</c:v>
                </c:pt>
                <c:pt idx="171">
                  <c:v>-1.1841107061145495E-2</c:v>
                </c:pt>
                <c:pt idx="172">
                  <c:v>-7.3001880904505767E-2</c:v>
                </c:pt>
                <c:pt idx="173">
                  <c:v>-3.37959814591694E-2</c:v>
                </c:pt>
                <c:pt idx="174">
                  <c:v>-2.1164741051706515E-2</c:v>
                </c:pt>
                <c:pt idx="175">
                  <c:v>-9.407561353946825E-5</c:v>
                </c:pt>
                <c:pt idx="176">
                  <c:v>-5.293016845851839E-2</c:v>
                </c:pt>
                <c:pt idx="177">
                  <c:v>-4.6224355760812186E-2</c:v>
                </c:pt>
                <c:pt idx="178">
                  <c:v>-3.4486140160316037E-2</c:v>
                </c:pt>
                <c:pt idx="179">
                  <c:v>-5.0991879375399618E-2</c:v>
                </c:pt>
                <c:pt idx="180">
                  <c:v>-8.4050222549491238E-2</c:v>
                </c:pt>
                <c:pt idx="181">
                  <c:v>-0.11017892210632507</c:v>
                </c:pt>
                <c:pt idx="182">
                  <c:v>-0.13476859041050959</c:v>
                </c:pt>
                <c:pt idx="183">
                  <c:v>-0.10702072877576096</c:v>
                </c:pt>
                <c:pt idx="184">
                  <c:v>-6.1833751763198719E-2</c:v>
                </c:pt>
                <c:pt idx="185">
                  <c:v>-7.1312251543517946E-2</c:v>
                </c:pt>
                <c:pt idx="186">
                  <c:v>-6.599070123192885E-2</c:v>
                </c:pt>
                <c:pt idx="187">
                  <c:v>-7.5442597755782437E-2</c:v>
                </c:pt>
                <c:pt idx="188">
                  <c:v>-2.0742323070345181E-2</c:v>
                </c:pt>
                <c:pt idx="189">
                  <c:v>-1.9728312832773987E-2</c:v>
                </c:pt>
                <c:pt idx="190">
                  <c:v>-3.5305950057230917E-2</c:v>
                </c:pt>
                <c:pt idx="191">
                  <c:v>-1.1493033054619017E-2</c:v>
                </c:pt>
              </c:numCache>
            </c:numRef>
          </c:val>
          <c:smooth val="0"/>
          <c:extLst>
            <c:ext xmlns:c16="http://schemas.microsoft.com/office/drawing/2014/chart" uri="{C3380CC4-5D6E-409C-BE32-E72D297353CC}">
              <c16:uniqueId val="{00000004-214D-4FB5-8208-CB166A32EA37}"/>
            </c:ext>
          </c:extLst>
        </c:ser>
        <c:dLbls>
          <c:showLegendKey val="0"/>
          <c:showVal val="0"/>
          <c:showCatName val="0"/>
          <c:showSerName val="0"/>
          <c:showPercent val="0"/>
          <c:showBubbleSize val="0"/>
        </c:dLbls>
        <c:smooth val="0"/>
        <c:axId val="344839224"/>
        <c:axId val="344839616"/>
      </c:lineChart>
      <c:dateAx>
        <c:axId val="344839224"/>
        <c:scaling>
          <c:orientation val="minMax"/>
        </c:scaling>
        <c:delete val="0"/>
        <c:axPos val="b"/>
        <c:numFmt formatCode="yyyy" sourceLinked="0"/>
        <c:majorTickMark val="out"/>
        <c:minorTickMark val="none"/>
        <c:tickLblPos val="low"/>
        <c:spPr>
          <a:noFill/>
          <a:ln w="9525" cap="flat" cmpd="sng" algn="ctr">
            <a:solidFill>
              <a:schemeClr val="tx1"/>
            </a:solidFill>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839616"/>
        <c:crosses val="autoZero"/>
        <c:auto val="1"/>
        <c:lblOffset val="100"/>
        <c:baseTimeUnit val="months"/>
        <c:majorUnit val="12"/>
        <c:majorTimeUnit val="months"/>
      </c:dateAx>
      <c:valAx>
        <c:axId val="344839616"/>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83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cat>
            <c:numRef>
              <c:f>Sheet1!$A$2:$A$169</c:f>
              <c:numCache>
                <c:formatCode>d\-mmm\-yy</c:formatCode>
                <c:ptCount val="168"/>
                <c:pt idx="0">
                  <c:v>38748</c:v>
                </c:pt>
                <c:pt idx="1">
                  <c:v>38776</c:v>
                </c:pt>
                <c:pt idx="2">
                  <c:v>38807</c:v>
                </c:pt>
                <c:pt idx="3">
                  <c:v>38837</c:v>
                </c:pt>
                <c:pt idx="4">
                  <c:v>38868</c:v>
                </c:pt>
                <c:pt idx="5">
                  <c:v>38898</c:v>
                </c:pt>
                <c:pt idx="6">
                  <c:v>38929</c:v>
                </c:pt>
                <c:pt idx="7">
                  <c:v>38960</c:v>
                </c:pt>
                <c:pt idx="8">
                  <c:v>38990</c:v>
                </c:pt>
                <c:pt idx="9">
                  <c:v>39021</c:v>
                </c:pt>
                <c:pt idx="10">
                  <c:v>39051</c:v>
                </c:pt>
                <c:pt idx="11">
                  <c:v>39082</c:v>
                </c:pt>
                <c:pt idx="12">
                  <c:v>39113</c:v>
                </c:pt>
                <c:pt idx="13">
                  <c:v>39141</c:v>
                </c:pt>
                <c:pt idx="14">
                  <c:v>39172</c:v>
                </c:pt>
                <c:pt idx="15">
                  <c:v>39202</c:v>
                </c:pt>
                <c:pt idx="16">
                  <c:v>39233</c:v>
                </c:pt>
                <c:pt idx="17">
                  <c:v>39263</c:v>
                </c:pt>
                <c:pt idx="18">
                  <c:v>39294</c:v>
                </c:pt>
                <c:pt idx="19">
                  <c:v>39325</c:v>
                </c:pt>
                <c:pt idx="20">
                  <c:v>39355</c:v>
                </c:pt>
                <c:pt idx="21">
                  <c:v>39386</c:v>
                </c:pt>
                <c:pt idx="22">
                  <c:v>39416</c:v>
                </c:pt>
                <c:pt idx="23">
                  <c:v>39447</c:v>
                </c:pt>
                <c:pt idx="24">
                  <c:v>39478</c:v>
                </c:pt>
                <c:pt idx="25">
                  <c:v>39507</c:v>
                </c:pt>
                <c:pt idx="26">
                  <c:v>39538</c:v>
                </c:pt>
                <c:pt idx="27">
                  <c:v>39568</c:v>
                </c:pt>
                <c:pt idx="28">
                  <c:v>39599</c:v>
                </c:pt>
                <c:pt idx="29">
                  <c:v>39629</c:v>
                </c:pt>
                <c:pt idx="30">
                  <c:v>39660</c:v>
                </c:pt>
                <c:pt idx="31">
                  <c:v>39691</c:v>
                </c:pt>
                <c:pt idx="32">
                  <c:v>39721</c:v>
                </c:pt>
                <c:pt idx="33">
                  <c:v>39752</c:v>
                </c:pt>
                <c:pt idx="34">
                  <c:v>39782</c:v>
                </c:pt>
                <c:pt idx="35">
                  <c:v>39813</c:v>
                </c:pt>
                <c:pt idx="36">
                  <c:v>39844</c:v>
                </c:pt>
                <c:pt idx="37">
                  <c:v>39872</c:v>
                </c:pt>
                <c:pt idx="38">
                  <c:v>39903</c:v>
                </c:pt>
                <c:pt idx="39">
                  <c:v>39933</c:v>
                </c:pt>
                <c:pt idx="40">
                  <c:v>39964</c:v>
                </c:pt>
                <c:pt idx="41">
                  <c:v>39994</c:v>
                </c:pt>
                <c:pt idx="42">
                  <c:v>40025</c:v>
                </c:pt>
                <c:pt idx="43">
                  <c:v>40056</c:v>
                </c:pt>
                <c:pt idx="44">
                  <c:v>40086</c:v>
                </c:pt>
                <c:pt idx="45">
                  <c:v>40117</c:v>
                </c:pt>
                <c:pt idx="46">
                  <c:v>40147</c:v>
                </c:pt>
                <c:pt idx="47">
                  <c:v>40178</c:v>
                </c:pt>
                <c:pt idx="48">
                  <c:v>40209</c:v>
                </c:pt>
                <c:pt idx="49">
                  <c:v>40237</c:v>
                </c:pt>
                <c:pt idx="50">
                  <c:v>40268</c:v>
                </c:pt>
                <c:pt idx="51">
                  <c:v>40298</c:v>
                </c:pt>
                <c:pt idx="52">
                  <c:v>40329</c:v>
                </c:pt>
                <c:pt idx="53">
                  <c:v>40359</c:v>
                </c:pt>
                <c:pt idx="54">
                  <c:v>40390</c:v>
                </c:pt>
                <c:pt idx="55">
                  <c:v>40421</c:v>
                </c:pt>
                <c:pt idx="56">
                  <c:v>40451</c:v>
                </c:pt>
                <c:pt idx="57">
                  <c:v>40482</c:v>
                </c:pt>
                <c:pt idx="58">
                  <c:v>40512</c:v>
                </c:pt>
                <c:pt idx="59">
                  <c:v>40543</c:v>
                </c:pt>
                <c:pt idx="60">
                  <c:v>40574</c:v>
                </c:pt>
                <c:pt idx="61">
                  <c:v>40602</c:v>
                </c:pt>
                <c:pt idx="62">
                  <c:v>40633</c:v>
                </c:pt>
                <c:pt idx="63">
                  <c:v>40663</c:v>
                </c:pt>
                <c:pt idx="64">
                  <c:v>40694</c:v>
                </c:pt>
                <c:pt idx="65">
                  <c:v>40724</c:v>
                </c:pt>
                <c:pt idx="66">
                  <c:v>40755</c:v>
                </c:pt>
                <c:pt idx="67">
                  <c:v>40786</c:v>
                </c:pt>
                <c:pt idx="68">
                  <c:v>40816</c:v>
                </c:pt>
                <c:pt idx="69">
                  <c:v>40847</c:v>
                </c:pt>
                <c:pt idx="70">
                  <c:v>40877</c:v>
                </c:pt>
                <c:pt idx="71">
                  <c:v>40908</c:v>
                </c:pt>
                <c:pt idx="72">
                  <c:v>40939</c:v>
                </c:pt>
                <c:pt idx="73">
                  <c:v>40968</c:v>
                </c:pt>
                <c:pt idx="74">
                  <c:v>40999</c:v>
                </c:pt>
                <c:pt idx="75">
                  <c:v>41029</c:v>
                </c:pt>
                <c:pt idx="76">
                  <c:v>41060</c:v>
                </c:pt>
                <c:pt idx="77">
                  <c:v>41090</c:v>
                </c:pt>
                <c:pt idx="78">
                  <c:v>41121</c:v>
                </c:pt>
                <c:pt idx="79">
                  <c:v>41152</c:v>
                </c:pt>
                <c:pt idx="80">
                  <c:v>41182</c:v>
                </c:pt>
                <c:pt idx="81">
                  <c:v>41213</c:v>
                </c:pt>
                <c:pt idx="82">
                  <c:v>41243</c:v>
                </c:pt>
                <c:pt idx="83">
                  <c:v>41274</c:v>
                </c:pt>
                <c:pt idx="84">
                  <c:v>41305</c:v>
                </c:pt>
                <c:pt idx="85">
                  <c:v>41333</c:v>
                </c:pt>
                <c:pt idx="86">
                  <c:v>41364</c:v>
                </c:pt>
                <c:pt idx="87">
                  <c:v>41394</c:v>
                </c:pt>
                <c:pt idx="88">
                  <c:v>41425</c:v>
                </c:pt>
                <c:pt idx="89">
                  <c:v>41455</c:v>
                </c:pt>
                <c:pt idx="90">
                  <c:v>41486</c:v>
                </c:pt>
                <c:pt idx="91">
                  <c:v>41517</c:v>
                </c:pt>
                <c:pt idx="92">
                  <c:v>41547</c:v>
                </c:pt>
                <c:pt idx="93">
                  <c:v>41578</c:v>
                </c:pt>
                <c:pt idx="94">
                  <c:v>41608</c:v>
                </c:pt>
                <c:pt idx="95">
                  <c:v>41639</c:v>
                </c:pt>
                <c:pt idx="96">
                  <c:v>41670</c:v>
                </c:pt>
                <c:pt idx="97">
                  <c:v>41698</c:v>
                </c:pt>
                <c:pt idx="98">
                  <c:v>41729</c:v>
                </c:pt>
                <c:pt idx="99">
                  <c:v>41759</c:v>
                </c:pt>
                <c:pt idx="100">
                  <c:v>41790</c:v>
                </c:pt>
                <c:pt idx="101">
                  <c:v>41820</c:v>
                </c:pt>
                <c:pt idx="102">
                  <c:v>41851</c:v>
                </c:pt>
                <c:pt idx="103">
                  <c:v>41882</c:v>
                </c:pt>
                <c:pt idx="104">
                  <c:v>41912</c:v>
                </c:pt>
                <c:pt idx="105">
                  <c:v>41943</c:v>
                </c:pt>
                <c:pt idx="106">
                  <c:v>41973</c:v>
                </c:pt>
                <c:pt idx="107">
                  <c:v>42004</c:v>
                </c:pt>
                <c:pt idx="108">
                  <c:v>42035</c:v>
                </c:pt>
                <c:pt idx="109">
                  <c:v>42063</c:v>
                </c:pt>
                <c:pt idx="110">
                  <c:v>42094</c:v>
                </c:pt>
                <c:pt idx="111">
                  <c:v>42124</c:v>
                </c:pt>
                <c:pt idx="112">
                  <c:v>42155</c:v>
                </c:pt>
                <c:pt idx="113">
                  <c:v>42185</c:v>
                </c:pt>
                <c:pt idx="114">
                  <c:v>42216</c:v>
                </c:pt>
                <c:pt idx="115">
                  <c:v>42247</c:v>
                </c:pt>
                <c:pt idx="116">
                  <c:v>42277</c:v>
                </c:pt>
                <c:pt idx="117">
                  <c:v>42308</c:v>
                </c:pt>
                <c:pt idx="118">
                  <c:v>42338</c:v>
                </c:pt>
                <c:pt idx="119">
                  <c:v>42369</c:v>
                </c:pt>
                <c:pt idx="120">
                  <c:v>42400</c:v>
                </c:pt>
                <c:pt idx="121">
                  <c:v>42429</c:v>
                </c:pt>
                <c:pt idx="122">
                  <c:v>42460</c:v>
                </c:pt>
                <c:pt idx="123">
                  <c:v>42490</c:v>
                </c:pt>
                <c:pt idx="124">
                  <c:v>42521</c:v>
                </c:pt>
                <c:pt idx="125">
                  <c:v>42551</c:v>
                </c:pt>
                <c:pt idx="126">
                  <c:v>42582</c:v>
                </c:pt>
                <c:pt idx="127">
                  <c:v>42613</c:v>
                </c:pt>
                <c:pt idx="128">
                  <c:v>42643</c:v>
                </c:pt>
                <c:pt idx="129">
                  <c:v>42674</c:v>
                </c:pt>
                <c:pt idx="130">
                  <c:v>42704</c:v>
                </c:pt>
                <c:pt idx="131">
                  <c:v>42735</c:v>
                </c:pt>
                <c:pt idx="132">
                  <c:v>42766</c:v>
                </c:pt>
                <c:pt idx="133">
                  <c:v>42794</c:v>
                </c:pt>
                <c:pt idx="134">
                  <c:v>42825</c:v>
                </c:pt>
                <c:pt idx="135">
                  <c:v>42855</c:v>
                </c:pt>
                <c:pt idx="136">
                  <c:v>42886</c:v>
                </c:pt>
                <c:pt idx="137">
                  <c:v>42916</c:v>
                </c:pt>
                <c:pt idx="138">
                  <c:v>42947</c:v>
                </c:pt>
                <c:pt idx="139">
                  <c:v>42978</c:v>
                </c:pt>
                <c:pt idx="140">
                  <c:v>43008</c:v>
                </c:pt>
                <c:pt idx="141">
                  <c:v>43039</c:v>
                </c:pt>
                <c:pt idx="142">
                  <c:v>43069</c:v>
                </c:pt>
                <c:pt idx="143">
                  <c:v>43100</c:v>
                </c:pt>
                <c:pt idx="144">
                  <c:v>43131</c:v>
                </c:pt>
                <c:pt idx="145">
                  <c:v>43159</c:v>
                </c:pt>
                <c:pt idx="146">
                  <c:v>43190</c:v>
                </c:pt>
                <c:pt idx="147">
                  <c:v>43220</c:v>
                </c:pt>
                <c:pt idx="148">
                  <c:v>43251</c:v>
                </c:pt>
                <c:pt idx="149">
                  <c:v>43281</c:v>
                </c:pt>
                <c:pt idx="150">
                  <c:v>43312</c:v>
                </c:pt>
                <c:pt idx="151">
                  <c:v>43343</c:v>
                </c:pt>
                <c:pt idx="152">
                  <c:v>43373</c:v>
                </c:pt>
                <c:pt idx="153">
                  <c:v>43404</c:v>
                </c:pt>
                <c:pt idx="154">
                  <c:v>43434</c:v>
                </c:pt>
                <c:pt idx="155">
                  <c:v>43465</c:v>
                </c:pt>
              </c:numCache>
            </c:numRef>
          </c:cat>
          <c:val>
            <c:numRef>
              <c:f>Sheet1!$B$2:$B$169</c:f>
              <c:numCache>
                <c:formatCode>0.0%</c:formatCode>
                <c:ptCount val="168"/>
                <c:pt idx="0">
                  <c:v>-1.5739216985853455E-2</c:v>
                </c:pt>
                <c:pt idx="1">
                  <c:v>-1.1828448001979908E-2</c:v>
                </c:pt>
                <c:pt idx="2">
                  <c:v>-5.5301038560100491E-3</c:v>
                </c:pt>
                <c:pt idx="3">
                  <c:v>-1.2611406943827008E-2</c:v>
                </c:pt>
                <c:pt idx="4">
                  <c:v>-1.2702029952438965E-2</c:v>
                </c:pt>
                <c:pt idx="5">
                  <c:v>8.0645075944141276E-4</c:v>
                </c:pt>
                <c:pt idx="6">
                  <c:v>1.3972970144560115E-3</c:v>
                </c:pt>
                <c:pt idx="7">
                  <c:v>-8.6069270353001937E-3</c:v>
                </c:pt>
                <c:pt idx="8">
                  <c:v>-1.3181477899653071E-3</c:v>
                </c:pt>
                <c:pt idx="9">
                  <c:v>-3.7778700651445174E-3</c:v>
                </c:pt>
                <c:pt idx="10">
                  <c:v>-4.0328448018800422E-4</c:v>
                </c:pt>
                <c:pt idx="11">
                  <c:v>-2.1947206764096894E-3</c:v>
                </c:pt>
                <c:pt idx="12">
                  <c:v>-4.1917148417303096E-4</c:v>
                </c:pt>
                <c:pt idx="13">
                  <c:v>-7.4288172983023593E-3</c:v>
                </c:pt>
                <c:pt idx="14">
                  <c:v>-9.1189787155201429E-3</c:v>
                </c:pt>
                <c:pt idx="15">
                  <c:v>-2.3104889803879924E-3</c:v>
                </c:pt>
                <c:pt idx="16">
                  <c:v>1.0824045097356461E-2</c:v>
                </c:pt>
                <c:pt idx="17">
                  <c:v>-3.0481578403180887E-3</c:v>
                </c:pt>
                <c:pt idx="18">
                  <c:v>3.8133529696224855E-3</c:v>
                </c:pt>
                <c:pt idx="19">
                  <c:v>5.8571586501179329E-3</c:v>
                </c:pt>
                <c:pt idx="20">
                  <c:v>-9.4919555693184776E-5</c:v>
                </c:pt>
                <c:pt idx="21">
                  <c:v>9.4573268699216229E-3</c:v>
                </c:pt>
                <c:pt idx="22">
                  <c:v>4.4183061142324398E-3</c:v>
                </c:pt>
                <c:pt idx="23">
                  <c:v>7.9586333549017674E-3</c:v>
                </c:pt>
                <c:pt idx="24">
                  <c:v>1.0960831104967594E-2</c:v>
                </c:pt>
                <c:pt idx="25">
                  <c:v>2.049409111810907E-2</c:v>
                </c:pt>
                <c:pt idx="26">
                  <c:v>1.9554997722778911E-2</c:v>
                </c:pt>
                <c:pt idx="27">
                  <c:v>1.9431367683627521E-2</c:v>
                </c:pt>
                <c:pt idx="28">
                  <c:v>2.3437190633709304E-2</c:v>
                </c:pt>
                <c:pt idx="29">
                  <c:v>3.1355750496116608E-2</c:v>
                </c:pt>
                <c:pt idx="30">
                  <c:v>-1.7747614152447966E-3</c:v>
                </c:pt>
                <c:pt idx="31">
                  <c:v>-2.4793893817057766E-3</c:v>
                </c:pt>
                <c:pt idx="32">
                  <c:v>-1.2524046602857553E-3</c:v>
                </c:pt>
                <c:pt idx="33">
                  <c:v>-6.0464295029607484E-3</c:v>
                </c:pt>
                <c:pt idx="34">
                  <c:v>-9.706477505251998E-3</c:v>
                </c:pt>
                <c:pt idx="35">
                  <c:v>-1.1100199949003797E-2</c:v>
                </c:pt>
                <c:pt idx="36">
                  <c:v>-1.8592488186937151E-2</c:v>
                </c:pt>
                <c:pt idx="37">
                  <c:v>-1.8925912720095472E-2</c:v>
                </c:pt>
                <c:pt idx="38">
                  <c:v>-1.5415863692555876E-2</c:v>
                </c:pt>
                <c:pt idx="39">
                  <c:v>-1.2605563396147823E-2</c:v>
                </c:pt>
                <c:pt idx="40">
                  <c:v>-1.7568260268798985E-2</c:v>
                </c:pt>
                <c:pt idx="41">
                  <c:v>-2.4216831958107976E-2</c:v>
                </c:pt>
                <c:pt idx="42">
                  <c:v>3.348283877863123E-3</c:v>
                </c:pt>
                <c:pt idx="43">
                  <c:v>8.0962396325023889E-3</c:v>
                </c:pt>
                <c:pt idx="44">
                  <c:v>9.0927105483438186E-3</c:v>
                </c:pt>
                <c:pt idx="45">
                  <c:v>1.4932680634451856E-2</c:v>
                </c:pt>
                <c:pt idx="46">
                  <c:v>1.7536566138270926E-2</c:v>
                </c:pt>
                <c:pt idx="47">
                  <c:v>1.1938249370584852E-2</c:v>
                </c:pt>
                <c:pt idx="48">
                  <c:v>1.8704152475347069E-2</c:v>
                </c:pt>
                <c:pt idx="49">
                  <c:v>2.3180655471477296E-2</c:v>
                </c:pt>
                <c:pt idx="50">
                  <c:v>1.6224177681196661E-2</c:v>
                </c:pt>
                <c:pt idx="51">
                  <c:v>-6.4025429351866059E-4</c:v>
                </c:pt>
                <c:pt idx="52">
                  <c:v>-1.5380358176750208E-2</c:v>
                </c:pt>
                <c:pt idx="53">
                  <c:v>-2.0550761305224485E-2</c:v>
                </c:pt>
                <c:pt idx="54">
                  <c:v>-2.514012714725955E-2</c:v>
                </c:pt>
                <c:pt idx="55">
                  <c:v>-2.9646052558558234E-2</c:v>
                </c:pt>
                <c:pt idx="56">
                  <c:v>-2.9655001952241911E-2</c:v>
                </c:pt>
                <c:pt idx="57">
                  <c:v>-3.1543463841501085E-2</c:v>
                </c:pt>
                <c:pt idx="58">
                  <c:v>-2.3110608335319194E-2</c:v>
                </c:pt>
                <c:pt idx="59">
                  <c:v>-2.0881311565312588E-2</c:v>
                </c:pt>
                <c:pt idx="60">
                  <c:v>-2.0780042389720199E-2</c:v>
                </c:pt>
                <c:pt idx="61">
                  <c:v>-1.9857831789781955E-2</c:v>
                </c:pt>
                <c:pt idx="62">
                  <c:v>-2.2800702629907521E-2</c:v>
                </c:pt>
                <c:pt idx="63">
                  <c:v>-2.1929084806124211E-2</c:v>
                </c:pt>
                <c:pt idx="64">
                  <c:v>-1.4327924465259656E-2</c:v>
                </c:pt>
                <c:pt idx="65">
                  <c:v>-6.1367072283704527E-3</c:v>
                </c:pt>
                <c:pt idx="66">
                  <c:v>-4.3174381917745475E-3</c:v>
                </c:pt>
                <c:pt idx="67">
                  <c:v>-3.7935607435504171E-3</c:v>
                </c:pt>
                <c:pt idx="68">
                  <c:v>-2.6451906439290962E-3</c:v>
                </c:pt>
                <c:pt idx="69">
                  <c:v>-2.8939214004686242E-4</c:v>
                </c:pt>
                <c:pt idx="70">
                  <c:v>-1.2504266692388244E-2</c:v>
                </c:pt>
                <c:pt idx="71">
                  <c:v>-1.6664812424262321E-2</c:v>
                </c:pt>
                <c:pt idx="72">
                  <c:v>-1.8555163743327441E-2</c:v>
                </c:pt>
                <c:pt idx="73">
                  <c:v>-1.5087990927717287E-2</c:v>
                </c:pt>
                <c:pt idx="74">
                  <c:v>-1.6170874554026549E-2</c:v>
                </c:pt>
                <c:pt idx="75">
                  <c:v>-1.6410789922633784E-2</c:v>
                </c:pt>
                <c:pt idx="76">
                  <c:v>-2.2809368300055421E-2</c:v>
                </c:pt>
                <c:pt idx="77">
                  <c:v>-2.1270574449564927E-2</c:v>
                </c:pt>
                <c:pt idx="78">
                  <c:v>-1.7553950375146066E-2</c:v>
                </c:pt>
                <c:pt idx="79">
                  <c:v>-1.1312018689828784E-2</c:v>
                </c:pt>
                <c:pt idx="80">
                  <c:v>-1.6961111530260586E-2</c:v>
                </c:pt>
                <c:pt idx="81">
                  <c:v>-1.2834171874646971E-2</c:v>
                </c:pt>
                <c:pt idx="82">
                  <c:v>-1.2016464104855906E-3</c:v>
                </c:pt>
                <c:pt idx="83">
                  <c:v>7.7035820277706613E-3</c:v>
                </c:pt>
                <c:pt idx="84">
                  <c:v>5.8853912119063434E-3</c:v>
                </c:pt>
                <c:pt idx="85">
                  <c:v>6.6544422609049469E-3</c:v>
                </c:pt>
                <c:pt idx="86">
                  <c:v>9.0974784834843003E-3</c:v>
                </c:pt>
                <c:pt idx="87">
                  <c:v>2.014637421207266E-2</c:v>
                </c:pt>
                <c:pt idx="88">
                  <c:v>3.2321904725684636E-2</c:v>
                </c:pt>
                <c:pt idx="89">
                  <c:v>2.9618628387953594E-2</c:v>
                </c:pt>
                <c:pt idx="90">
                  <c:v>3.0508576398505793E-2</c:v>
                </c:pt>
                <c:pt idx="91">
                  <c:v>2.4182997817650209E-2</c:v>
                </c:pt>
                <c:pt idx="92">
                  <c:v>2.8516539156352883E-2</c:v>
                </c:pt>
                <c:pt idx="93">
                  <c:v>2.4954537894980922E-2</c:v>
                </c:pt>
                <c:pt idx="94">
                  <c:v>2.2765669643367792E-2</c:v>
                </c:pt>
                <c:pt idx="95">
                  <c:v>1.8691810170669454E-2</c:v>
                </c:pt>
                <c:pt idx="96">
                  <c:v>3.0285413582247234E-2</c:v>
                </c:pt>
                <c:pt idx="97">
                  <c:v>3.647686524121152E-2</c:v>
                </c:pt>
                <c:pt idx="98">
                  <c:v>2.9206180414274918E-2</c:v>
                </c:pt>
                <c:pt idx="99">
                  <c:v>1.7739480656688622E-2</c:v>
                </c:pt>
                <c:pt idx="100">
                  <c:v>7.6914921332078556E-3</c:v>
                </c:pt>
                <c:pt idx="101">
                  <c:v>1.2771602269612936E-2</c:v>
                </c:pt>
                <c:pt idx="102">
                  <c:v>8.1383762118352188E-3</c:v>
                </c:pt>
                <c:pt idx="103">
                  <c:v>3.8087087829303812E-3</c:v>
                </c:pt>
                <c:pt idx="104">
                  <c:v>8.8055304637779663E-4</c:v>
                </c:pt>
                <c:pt idx="105">
                  <c:v>8.7547959489213678E-3</c:v>
                </c:pt>
                <c:pt idx="106">
                  <c:v>1.5186652549559199E-2</c:v>
                </c:pt>
                <c:pt idx="107">
                  <c:v>1.4317639184262765E-2</c:v>
                </c:pt>
                <c:pt idx="108">
                  <c:v>7.043527319167131E-3</c:v>
                </c:pt>
                <c:pt idx="109">
                  <c:v>-5.6836041113201841E-3</c:v>
                </c:pt>
                <c:pt idx="110">
                  <c:v>1.5902254650447256E-2</c:v>
                </c:pt>
                <c:pt idx="111">
                  <c:v>1.2789395329715791E-2</c:v>
                </c:pt>
                <c:pt idx="112">
                  <c:v>1.4998868137469978E-2</c:v>
                </c:pt>
                <c:pt idx="113">
                  <c:v>9.9466916460744237E-3</c:v>
                </c:pt>
                <c:pt idx="114">
                  <c:v>1.8337117652987178E-2</c:v>
                </c:pt>
                <c:pt idx="115">
                  <c:v>2.3243049460433207E-2</c:v>
                </c:pt>
                <c:pt idx="116">
                  <c:v>2.870371031571417E-2</c:v>
                </c:pt>
                <c:pt idx="117">
                  <c:v>2.0173551754042451E-2</c:v>
                </c:pt>
                <c:pt idx="118">
                  <c:v>2.4325771356248804E-2</c:v>
                </c:pt>
                <c:pt idx="119">
                  <c:v>1.9704363414480675E-2</c:v>
                </c:pt>
                <c:pt idx="120">
                  <c:v>8.7327931121423674E-3</c:v>
                </c:pt>
                <c:pt idx="121">
                  <c:v>2.1792076163003049E-3</c:v>
                </c:pt>
                <c:pt idx="122">
                  <c:v>-1.2353461533127996E-2</c:v>
                </c:pt>
                <c:pt idx="123">
                  <c:v>-8.1668164803618826E-3</c:v>
                </c:pt>
                <c:pt idx="124">
                  <c:v>-1.1143335095998852E-2</c:v>
                </c:pt>
                <c:pt idx="125">
                  <c:v>-1.7041570684058538E-2</c:v>
                </c:pt>
                <c:pt idx="126">
                  <c:v>-2.652504065469552E-2</c:v>
                </c:pt>
                <c:pt idx="127">
                  <c:v>-2.6340299946902679E-2</c:v>
                </c:pt>
                <c:pt idx="128">
                  <c:v>-2.392098063941428E-2</c:v>
                </c:pt>
                <c:pt idx="129">
                  <c:v>-1.5329042852835206E-2</c:v>
                </c:pt>
                <c:pt idx="130">
                  <c:v>-2.1553542961926242E-2</c:v>
                </c:pt>
                <c:pt idx="131">
                  <c:v>-1.0760810890415362E-2</c:v>
                </c:pt>
                <c:pt idx="132">
                  <c:v>9.1362329425881406E-4</c:v>
                </c:pt>
                <c:pt idx="133">
                  <c:v>1.0779780219633883E-2</c:v>
                </c:pt>
                <c:pt idx="134">
                  <c:v>1.6916598802014571E-2</c:v>
                </c:pt>
                <c:pt idx="135">
                  <c:v>1.554349371714947E-2</c:v>
                </c:pt>
                <c:pt idx="136">
                  <c:v>2.371433815827495E-2</c:v>
                </c:pt>
                <c:pt idx="137">
                  <c:v>2.5154808491569147E-2</c:v>
                </c:pt>
                <c:pt idx="138">
                  <c:v>3.1402716868066394E-2</c:v>
                </c:pt>
                <c:pt idx="139">
                  <c:v>3.8231754391014006E-2</c:v>
                </c:pt>
                <c:pt idx="140">
                  <c:v>3.1300408443612815E-2</c:v>
                </c:pt>
                <c:pt idx="141">
                  <c:v>3.0816411000200716E-2</c:v>
                </c:pt>
                <c:pt idx="142">
                  <c:v>2.1299590948227198E-2</c:v>
                </c:pt>
                <c:pt idx="143">
                  <c:v>1.7629247336492293E-2</c:v>
                </c:pt>
                <c:pt idx="144">
                  <c:v>1.703887124805803E-2</c:v>
                </c:pt>
                <c:pt idx="145">
                  <c:v>2.6032796568259631E-2</c:v>
                </c:pt>
                <c:pt idx="146">
                  <c:v>2.4701848273290139E-2</c:v>
                </c:pt>
                <c:pt idx="147">
                  <c:v>2.5864376511325116E-2</c:v>
                </c:pt>
                <c:pt idx="148">
                  <c:v>2.9410436303969334E-2</c:v>
                </c:pt>
                <c:pt idx="149">
                  <c:v>4.0088161484495899E-2</c:v>
                </c:pt>
                <c:pt idx="150">
                  <c:v>3.3899636601243177E-2</c:v>
                </c:pt>
                <c:pt idx="151">
                  <c:v>2.3941169401634044E-2</c:v>
                </c:pt>
                <c:pt idx="152">
                  <c:v>3.0682749903624851E-2</c:v>
                </c:pt>
                <c:pt idx="153">
                  <c:v>2.6809611480246409E-2</c:v>
                </c:pt>
                <c:pt idx="154">
                  <c:v>3.2069535599508869E-2</c:v>
                </c:pt>
                <c:pt idx="155">
                  <c:v>2.7721047770916663E-2</c:v>
                </c:pt>
                <c:pt idx="156">
                  <c:v>2.7721047770916663E-2</c:v>
                </c:pt>
              </c:numCache>
            </c:numRef>
          </c:val>
          <c:extLst>
            <c:ext xmlns:c16="http://schemas.microsoft.com/office/drawing/2014/chart" uri="{C3380CC4-5D6E-409C-BE32-E72D297353CC}">
              <c16:uniqueId val="{00000000-55D0-40DD-9117-7956A100ABB0}"/>
            </c:ext>
          </c:extLst>
        </c:ser>
        <c:dLbls>
          <c:showLegendKey val="0"/>
          <c:showVal val="0"/>
          <c:showCatName val="0"/>
          <c:showSerName val="0"/>
          <c:showPercent val="0"/>
          <c:showBubbleSize val="0"/>
        </c:dLbls>
        <c:gapWidth val="0"/>
        <c:axId val="345176576"/>
        <c:axId val="345176968"/>
      </c:barChart>
      <c:dateAx>
        <c:axId val="345176576"/>
        <c:scaling>
          <c:orientation val="minMax"/>
        </c:scaling>
        <c:delete val="0"/>
        <c:axPos val="b"/>
        <c:numFmt formatCode="yyyy" sourceLinked="0"/>
        <c:majorTickMark val="out"/>
        <c:minorTickMark val="none"/>
        <c:tickLblPos val="low"/>
        <c:spPr>
          <a:noFill/>
          <a:ln w="9525" cap="flat" cmpd="sng" algn="ctr">
            <a:solidFill>
              <a:schemeClr val="tx1"/>
            </a:solidFill>
            <a:round/>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176968"/>
        <c:crosses val="autoZero"/>
        <c:auto val="1"/>
        <c:lblOffset val="100"/>
        <c:baseTimeUnit val="months"/>
        <c:majorUnit val="12"/>
        <c:majorTimeUnit val="months"/>
      </c:dateAx>
      <c:valAx>
        <c:axId val="345176968"/>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176576"/>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Momentum</c:v>
                </c:pt>
              </c:strCache>
            </c:strRef>
          </c:tx>
          <c:spPr>
            <a:ln w="28575" cap="rnd">
              <a:solidFill>
                <a:schemeClr val="accent1"/>
              </a:solidFill>
              <a:round/>
            </a:ln>
            <a:effectLst/>
          </c:spPr>
          <c:marker>
            <c:symbol val="none"/>
          </c:marker>
          <c:cat>
            <c:numRef>
              <c:f>Sheet1!$A$2:$A$193</c:f>
              <c:numCache>
                <c:formatCode>d\-mmm\-yy</c:formatCode>
                <c:ptCount val="19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pt idx="12">
                  <c:v>38017</c:v>
                </c:pt>
                <c:pt idx="13">
                  <c:v>38046</c:v>
                </c:pt>
                <c:pt idx="14">
                  <c:v>38077</c:v>
                </c:pt>
                <c:pt idx="15">
                  <c:v>38107</c:v>
                </c:pt>
                <c:pt idx="16">
                  <c:v>38138</c:v>
                </c:pt>
                <c:pt idx="17">
                  <c:v>38168</c:v>
                </c:pt>
                <c:pt idx="18">
                  <c:v>38199</c:v>
                </c:pt>
                <c:pt idx="19">
                  <c:v>38230</c:v>
                </c:pt>
                <c:pt idx="20">
                  <c:v>38260</c:v>
                </c:pt>
                <c:pt idx="21">
                  <c:v>38291</c:v>
                </c:pt>
                <c:pt idx="22">
                  <c:v>38321</c:v>
                </c:pt>
                <c:pt idx="23">
                  <c:v>38352</c:v>
                </c:pt>
                <c:pt idx="24">
                  <c:v>38383</c:v>
                </c:pt>
                <c:pt idx="25">
                  <c:v>38411</c:v>
                </c:pt>
                <c:pt idx="26">
                  <c:v>38442</c:v>
                </c:pt>
                <c:pt idx="27">
                  <c:v>38472</c:v>
                </c:pt>
                <c:pt idx="28">
                  <c:v>38503</c:v>
                </c:pt>
                <c:pt idx="29">
                  <c:v>38533</c:v>
                </c:pt>
                <c:pt idx="30">
                  <c:v>38564</c:v>
                </c:pt>
                <c:pt idx="31">
                  <c:v>38595</c:v>
                </c:pt>
                <c:pt idx="32">
                  <c:v>38625</c:v>
                </c:pt>
                <c:pt idx="33">
                  <c:v>38656</c:v>
                </c:pt>
                <c:pt idx="34">
                  <c:v>38686</c:v>
                </c:pt>
                <c:pt idx="35">
                  <c:v>38717</c:v>
                </c:pt>
                <c:pt idx="36">
                  <c:v>38748</c:v>
                </c:pt>
                <c:pt idx="37">
                  <c:v>38776</c:v>
                </c:pt>
                <c:pt idx="38">
                  <c:v>38807</c:v>
                </c:pt>
                <c:pt idx="39">
                  <c:v>38837</c:v>
                </c:pt>
                <c:pt idx="40">
                  <c:v>38868</c:v>
                </c:pt>
                <c:pt idx="41">
                  <c:v>38898</c:v>
                </c:pt>
                <c:pt idx="42">
                  <c:v>38929</c:v>
                </c:pt>
                <c:pt idx="43">
                  <c:v>38960</c:v>
                </c:pt>
                <c:pt idx="44">
                  <c:v>38990</c:v>
                </c:pt>
                <c:pt idx="45">
                  <c:v>39021</c:v>
                </c:pt>
                <c:pt idx="46">
                  <c:v>39051</c:v>
                </c:pt>
                <c:pt idx="47">
                  <c:v>39082</c:v>
                </c:pt>
                <c:pt idx="48">
                  <c:v>39113</c:v>
                </c:pt>
                <c:pt idx="49">
                  <c:v>39141</c:v>
                </c:pt>
                <c:pt idx="50">
                  <c:v>39172</c:v>
                </c:pt>
                <c:pt idx="51">
                  <c:v>39202</c:v>
                </c:pt>
                <c:pt idx="52">
                  <c:v>39233</c:v>
                </c:pt>
                <c:pt idx="53">
                  <c:v>39263</c:v>
                </c:pt>
                <c:pt idx="54">
                  <c:v>39294</c:v>
                </c:pt>
                <c:pt idx="55">
                  <c:v>39325</c:v>
                </c:pt>
                <c:pt idx="56">
                  <c:v>39355</c:v>
                </c:pt>
                <c:pt idx="57">
                  <c:v>39386</c:v>
                </c:pt>
                <c:pt idx="58">
                  <c:v>39416</c:v>
                </c:pt>
                <c:pt idx="59">
                  <c:v>39447</c:v>
                </c:pt>
                <c:pt idx="60">
                  <c:v>39478</c:v>
                </c:pt>
                <c:pt idx="61">
                  <c:v>39507</c:v>
                </c:pt>
                <c:pt idx="62">
                  <c:v>39538</c:v>
                </c:pt>
                <c:pt idx="63">
                  <c:v>39568</c:v>
                </c:pt>
                <c:pt idx="64">
                  <c:v>39599</c:v>
                </c:pt>
                <c:pt idx="65">
                  <c:v>39629</c:v>
                </c:pt>
                <c:pt idx="66">
                  <c:v>39660</c:v>
                </c:pt>
                <c:pt idx="67">
                  <c:v>39691</c:v>
                </c:pt>
                <c:pt idx="68">
                  <c:v>39721</c:v>
                </c:pt>
                <c:pt idx="69">
                  <c:v>39752</c:v>
                </c:pt>
                <c:pt idx="70">
                  <c:v>39782</c:v>
                </c:pt>
                <c:pt idx="71">
                  <c:v>39813</c:v>
                </c:pt>
                <c:pt idx="72">
                  <c:v>39844</c:v>
                </c:pt>
                <c:pt idx="73">
                  <c:v>39872</c:v>
                </c:pt>
                <c:pt idx="74">
                  <c:v>39903</c:v>
                </c:pt>
                <c:pt idx="75">
                  <c:v>39933</c:v>
                </c:pt>
                <c:pt idx="76">
                  <c:v>39964</c:v>
                </c:pt>
                <c:pt idx="77">
                  <c:v>39994</c:v>
                </c:pt>
                <c:pt idx="78">
                  <c:v>40025</c:v>
                </c:pt>
                <c:pt idx="79">
                  <c:v>40056</c:v>
                </c:pt>
                <c:pt idx="80">
                  <c:v>40086</c:v>
                </c:pt>
                <c:pt idx="81">
                  <c:v>40117</c:v>
                </c:pt>
                <c:pt idx="82">
                  <c:v>40147</c:v>
                </c:pt>
                <c:pt idx="83">
                  <c:v>40178</c:v>
                </c:pt>
                <c:pt idx="84">
                  <c:v>40209</c:v>
                </c:pt>
                <c:pt idx="85">
                  <c:v>40237</c:v>
                </c:pt>
                <c:pt idx="86">
                  <c:v>40268</c:v>
                </c:pt>
                <c:pt idx="87">
                  <c:v>40298</c:v>
                </c:pt>
                <c:pt idx="88">
                  <c:v>40329</c:v>
                </c:pt>
                <c:pt idx="89">
                  <c:v>40359</c:v>
                </c:pt>
                <c:pt idx="90">
                  <c:v>40390</c:v>
                </c:pt>
                <c:pt idx="91">
                  <c:v>40421</c:v>
                </c:pt>
                <c:pt idx="92">
                  <c:v>40451</c:v>
                </c:pt>
                <c:pt idx="93">
                  <c:v>40482</c:v>
                </c:pt>
                <c:pt idx="94">
                  <c:v>40512</c:v>
                </c:pt>
                <c:pt idx="95">
                  <c:v>40543</c:v>
                </c:pt>
                <c:pt idx="96">
                  <c:v>40574</c:v>
                </c:pt>
                <c:pt idx="97">
                  <c:v>40602</c:v>
                </c:pt>
                <c:pt idx="98">
                  <c:v>40633</c:v>
                </c:pt>
                <c:pt idx="99">
                  <c:v>40663</c:v>
                </c:pt>
                <c:pt idx="100">
                  <c:v>40694</c:v>
                </c:pt>
                <c:pt idx="101">
                  <c:v>40724</c:v>
                </c:pt>
                <c:pt idx="102">
                  <c:v>40755</c:v>
                </c:pt>
                <c:pt idx="103">
                  <c:v>40786</c:v>
                </c:pt>
                <c:pt idx="104">
                  <c:v>40816</c:v>
                </c:pt>
                <c:pt idx="105">
                  <c:v>40847</c:v>
                </c:pt>
                <c:pt idx="106">
                  <c:v>40877</c:v>
                </c:pt>
                <c:pt idx="107">
                  <c:v>40908</c:v>
                </c:pt>
                <c:pt idx="108">
                  <c:v>40939</c:v>
                </c:pt>
                <c:pt idx="109">
                  <c:v>40968</c:v>
                </c:pt>
                <c:pt idx="110">
                  <c:v>40999</c:v>
                </c:pt>
                <c:pt idx="111">
                  <c:v>41029</c:v>
                </c:pt>
                <c:pt idx="112">
                  <c:v>41060</c:v>
                </c:pt>
                <c:pt idx="113">
                  <c:v>41090</c:v>
                </c:pt>
                <c:pt idx="114">
                  <c:v>41121</c:v>
                </c:pt>
                <c:pt idx="115">
                  <c:v>41152</c:v>
                </c:pt>
                <c:pt idx="116">
                  <c:v>41182</c:v>
                </c:pt>
                <c:pt idx="117">
                  <c:v>41213</c:v>
                </c:pt>
                <c:pt idx="118">
                  <c:v>41243</c:v>
                </c:pt>
                <c:pt idx="119">
                  <c:v>41274</c:v>
                </c:pt>
                <c:pt idx="120">
                  <c:v>41305</c:v>
                </c:pt>
                <c:pt idx="121">
                  <c:v>41333</c:v>
                </c:pt>
                <c:pt idx="122">
                  <c:v>41364</c:v>
                </c:pt>
                <c:pt idx="123">
                  <c:v>41394</c:v>
                </c:pt>
                <c:pt idx="124">
                  <c:v>41425</c:v>
                </c:pt>
                <c:pt idx="125">
                  <c:v>41455</c:v>
                </c:pt>
                <c:pt idx="126">
                  <c:v>41486</c:v>
                </c:pt>
                <c:pt idx="127">
                  <c:v>41517</c:v>
                </c:pt>
                <c:pt idx="128">
                  <c:v>41547</c:v>
                </c:pt>
                <c:pt idx="129">
                  <c:v>41578</c:v>
                </c:pt>
                <c:pt idx="130">
                  <c:v>41608</c:v>
                </c:pt>
                <c:pt idx="131">
                  <c:v>41639</c:v>
                </c:pt>
                <c:pt idx="132">
                  <c:v>41670</c:v>
                </c:pt>
                <c:pt idx="133">
                  <c:v>41698</c:v>
                </c:pt>
                <c:pt idx="134">
                  <c:v>41729</c:v>
                </c:pt>
                <c:pt idx="135">
                  <c:v>41759</c:v>
                </c:pt>
                <c:pt idx="136">
                  <c:v>41790</c:v>
                </c:pt>
                <c:pt idx="137">
                  <c:v>41820</c:v>
                </c:pt>
                <c:pt idx="138">
                  <c:v>41851</c:v>
                </c:pt>
                <c:pt idx="139">
                  <c:v>41882</c:v>
                </c:pt>
                <c:pt idx="140">
                  <c:v>41912</c:v>
                </c:pt>
                <c:pt idx="141">
                  <c:v>41943</c:v>
                </c:pt>
                <c:pt idx="142">
                  <c:v>41973</c:v>
                </c:pt>
                <c:pt idx="143">
                  <c:v>42004</c:v>
                </c:pt>
                <c:pt idx="144">
                  <c:v>42035</c:v>
                </c:pt>
                <c:pt idx="145">
                  <c:v>42063</c:v>
                </c:pt>
                <c:pt idx="146">
                  <c:v>42094</c:v>
                </c:pt>
                <c:pt idx="147">
                  <c:v>42124</c:v>
                </c:pt>
                <c:pt idx="148">
                  <c:v>42155</c:v>
                </c:pt>
                <c:pt idx="149">
                  <c:v>42185</c:v>
                </c:pt>
                <c:pt idx="150">
                  <c:v>42216</c:v>
                </c:pt>
                <c:pt idx="151">
                  <c:v>42247</c:v>
                </c:pt>
                <c:pt idx="152">
                  <c:v>42277</c:v>
                </c:pt>
                <c:pt idx="153">
                  <c:v>42308</c:v>
                </c:pt>
                <c:pt idx="154">
                  <c:v>42338</c:v>
                </c:pt>
                <c:pt idx="155">
                  <c:v>42369</c:v>
                </c:pt>
                <c:pt idx="156">
                  <c:v>42400</c:v>
                </c:pt>
                <c:pt idx="157">
                  <c:v>42429</c:v>
                </c:pt>
                <c:pt idx="158">
                  <c:v>42460</c:v>
                </c:pt>
                <c:pt idx="159">
                  <c:v>42490</c:v>
                </c:pt>
                <c:pt idx="160">
                  <c:v>42521</c:v>
                </c:pt>
                <c:pt idx="161">
                  <c:v>42551</c:v>
                </c:pt>
                <c:pt idx="162">
                  <c:v>42582</c:v>
                </c:pt>
                <c:pt idx="163">
                  <c:v>42613</c:v>
                </c:pt>
                <c:pt idx="164">
                  <c:v>42643</c:v>
                </c:pt>
                <c:pt idx="165">
                  <c:v>42674</c:v>
                </c:pt>
                <c:pt idx="166">
                  <c:v>42704</c:v>
                </c:pt>
                <c:pt idx="167">
                  <c:v>42735</c:v>
                </c:pt>
                <c:pt idx="168">
                  <c:v>42766</c:v>
                </c:pt>
                <c:pt idx="169">
                  <c:v>42794</c:v>
                </c:pt>
                <c:pt idx="170">
                  <c:v>42825</c:v>
                </c:pt>
                <c:pt idx="171">
                  <c:v>42855</c:v>
                </c:pt>
                <c:pt idx="172">
                  <c:v>42886</c:v>
                </c:pt>
                <c:pt idx="173">
                  <c:v>42916</c:v>
                </c:pt>
                <c:pt idx="174">
                  <c:v>42947</c:v>
                </c:pt>
                <c:pt idx="175">
                  <c:v>42978</c:v>
                </c:pt>
                <c:pt idx="176">
                  <c:v>43008</c:v>
                </c:pt>
                <c:pt idx="177">
                  <c:v>43039</c:v>
                </c:pt>
                <c:pt idx="178">
                  <c:v>43069</c:v>
                </c:pt>
                <c:pt idx="179">
                  <c:v>43100</c:v>
                </c:pt>
                <c:pt idx="180">
                  <c:v>43131</c:v>
                </c:pt>
                <c:pt idx="181">
                  <c:v>43159</c:v>
                </c:pt>
                <c:pt idx="182">
                  <c:v>43190</c:v>
                </c:pt>
                <c:pt idx="183">
                  <c:v>43220</c:v>
                </c:pt>
                <c:pt idx="184">
                  <c:v>43251</c:v>
                </c:pt>
                <c:pt idx="185">
                  <c:v>43281</c:v>
                </c:pt>
                <c:pt idx="186">
                  <c:v>43312</c:v>
                </c:pt>
                <c:pt idx="187">
                  <c:v>43343</c:v>
                </c:pt>
                <c:pt idx="188">
                  <c:v>43373</c:v>
                </c:pt>
                <c:pt idx="189">
                  <c:v>43404</c:v>
                </c:pt>
                <c:pt idx="190">
                  <c:v>43434</c:v>
                </c:pt>
                <c:pt idx="191">
                  <c:v>43465</c:v>
                </c:pt>
              </c:numCache>
            </c:numRef>
          </c:cat>
          <c:val>
            <c:numRef>
              <c:f>Sheet1!$B$2:$B$193</c:f>
              <c:numCache>
                <c:formatCode>0.0%</c:formatCode>
                <c:ptCount val="192"/>
                <c:pt idx="0">
                  <c:v>0.17383056876809921</c:v>
                </c:pt>
                <c:pt idx="1">
                  <c:v>5.6039882490740212E-2</c:v>
                </c:pt>
                <c:pt idx="2">
                  <c:v>4.2891821988271239E-3</c:v>
                </c:pt>
                <c:pt idx="3">
                  <c:v>8.874454090848849E-2</c:v>
                </c:pt>
                <c:pt idx="4">
                  <c:v>5.7505674136051343E-2</c:v>
                </c:pt>
                <c:pt idx="5">
                  <c:v>0.10774154626271959</c:v>
                </c:pt>
                <c:pt idx="6">
                  <c:v>0.13561068654798514</c:v>
                </c:pt>
                <c:pt idx="7">
                  <c:v>0.10157469236680905</c:v>
                </c:pt>
                <c:pt idx="8">
                  <c:v>6.7720990555098837E-2</c:v>
                </c:pt>
                <c:pt idx="9">
                  <c:v>0.12475219277961558</c:v>
                </c:pt>
                <c:pt idx="10">
                  <c:v>0.17486632994073092</c:v>
                </c:pt>
                <c:pt idx="11">
                  <c:v>0.12585260687598798</c:v>
                </c:pt>
                <c:pt idx="12">
                  <c:v>0.10644792715585383</c:v>
                </c:pt>
                <c:pt idx="13">
                  <c:v>0.16543527138998626</c:v>
                </c:pt>
                <c:pt idx="14">
                  <c:v>0.2345368882645551</c:v>
                </c:pt>
                <c:pt idx="15">
                  <c:v>0.19188399717386084</c:v>
                </c:pt>
                <c:pt idx="16">
                  <c:v>0.22034314358636853</c:v>
                </c:pt>
                <c:pt idx="17">
                  <c:v>0.21728349309156747</c:v>
                </c:pt>
                <c:pt idx="18">
                  <c:v>0.18782839352402525</c:v>
                </c:pt>
                <c:pt idx="19">
                  <c:v>0.17643391410410669</c:v>
                </c:pt>
                <c:pt idx="20">
                  <c:v>0.20231872480950819</c:v>
                </c:pt>
                <c:pt idx="21">
                  <c:v>0.20933718792253964</c:v>
                </c:pt>
                <c:pt idx="22">
                  <c:v>0.23919649417473954</c:v>
                </c:pt>
                <c:pt idx="23">
                  <c:v>0.26732621705638504</c:v>
                </c:pt>
                <c:pt idx="24">
                  <c:v>0.24692398305721386</c:v>
                </c:pt>
                <c:pt idx="25">
                  <c:v>0.20049243957753382</c:v>
                </c:pt>
                <c:pt idx="26">
                  <c:v>0.12026442149975547</c:v>
                </c:pt>
                <c:pt idx="27">
                  <c:v>0.1506564556348704</c:v>
                </c:pt>
                <c:pt idx="28">
                  <c:v>0.18519042020106302</c:v>
                </c:pt>
                <c:pt idx="29">
                  <c:v>8.6356122180074824E-2</c:v>
                </c:pt>
                <c:pt idx="30">
                  <c:v>9.0233196526856796E-2</c:v>
                </c:pt>
                <c:pt idx="31">
                  <c:v>0.14118479414362994</c:v>
                </c:pt>
                <c:pt idx="32">
                  <c:v>9.958371465670024E-2</c:v>
                </c:pt>
                <c:pt idx="33">
                  <c:v>2.4922271329613999E-2</c:v>
                </c:pt>
                <c:pt idx="34">
                  <c:v>-2.0326257260550928E-2</c:v>
                </c:pt>
                <c:pt idx="35">
                  <c:v>-7.7229680829704161E-2</c:v>
                </c:pt>
                <c:pt idx="36">
                  <c:v>-1.5141333879945762E-2</c:v>
                </c:pt>
                <c:pt idx="37">
                  <c:v>5.4743908315701972E-3</c:v>
                </c:pt>
                <c:pt idx="38">
                  <c:v>4.6031398974037296E-2</c:v>
                </c:pt>
                <c:pt idx="39">
                  <c:v>3.938176997328835E-2</c:v>
                </c:pt>
                <c:pt idx="40">
                  <c:v>6.0347759170779058E-2</c:v>
                </c:pt>
                <c:pt idx="41">
                  <c:v>0.14384652808479848</c:v>
                </c:pt>
                <c:pt idx="42">
                  <c:v>0.12119209923999397</c:v>
                </c:pt>
                <c:pt idx="43">
                  <c:v>8.388135591462742E-2</c:v>
                </c:pt>
                <c:pt idx="44">
                  <c:v>6.2775279025329533E-2</c:v>
                </c:pt>
                <c:pt idx="45">
                  <c:v>6.5769070644084549E-2</c:v>
                </c:pt>
                <c:pt idx="46">
                  <c:v>4.7504577220444988E-2</c:v>
                </c:pt>
                <c:pt idx="47">
                  <c:v>8.0481134727756753E-2</c:v>
                </c:pt>
                <c:pt idx="48">
                  <c:v>6.2478746326726231E-2</c:v>
                </c:pt>
                <c:pt idx="49">
                  <c:v>6.0304619176356766E-2</c:v>
                </c:pt>
                <c:pt idx="50">
                  <c:v>0.10356166520554155</c:v>
                </c:pt>
                <c:pt idx="51">
                  <c:v>0.11673494745790625</c:v>
                </c:pt>
                <c:pt idx="52">
                  <c:v>0.1608223131757025</c:v>
                </c:pt>
                <c:pt idx="53">
                  <c:v>8.710648101476659E-2</c:v>
                </c:pt>
                <c:pt idx="54">
                  <c:v>0.12850168271743256</c:v>
                </c:pt>
                <c:pt idx="55">
                  <c:v>0.14773303279236782</c:v>
                </c:pt>
                <c:pt idx="56">
                  <c:v>0.1810192804737969</c:v>
                </c:pt>
                <c:pt idx="57">
                  <c:v>0.22762669165077165</c:v>
                </c:pt>
                <c:pt idx="58">
                  <c:v>0.20744836279327994</c:v>
                </c:pt>
                <c:pt idx="59">
                  <c:v>0.21230919473121945</c:v>
                </c:pt>
                <c:pt idx="60">
                  <c:v>0.16982765353454099</c:v>
                </c:pt>
                <c:pt idx="61">
                  <c:v>0.19350175611882592</c:v>
                </c:pt>
                <c:pt idx="62">
                  <c:v>0.13914681394992945</c:v>
                </c:pt>
                <c:pt idx="63">
                  <c:v>0.15058684564801383</c:v>
                </c:pt>
                <c:pt idx="64">
                  <c:v>0.14778645466379048</c:v>
                </c:pt>
                <c:pt idx="65">
                  <c:v>0.16697559246711258</c:v>
                </c:pt>
                <c:pt idx="66">
                  <c:v>8.6853060832604578E-3</c:v>
                </c:pt>
                <c:pt idx="67">
                  <c:v>-3.0780270433765522E-2</c:v>
                </c:pt>
                <c:pt idx="68">
                  <c:v>-0.10186402649734461</c:v>
                </c:pt>
                <c:pt idx="69">
                  <c:v>-9.1301129697639372E-2</c:v>
                </c:pt>
                <c:pt idx="70">
                  <c:v>-0.10377911046342947</c:v>
                </c:pt>
                <c:pt idx="71">
                  <c:v>-0.13462308938849032</c:v>
                </c:pt>
                <c:pt idx="72">
                  <c:v>-0.12849705730386163</c:v>
                </c:pt>
                <c:pt idx="73">
                  <c:v>-0.10932035014607433</c:v>
                </c:pt>
                <c:pt idx="74">
                  <c:v>-0.14475958869370076</c:v>
                </c:pt>
                <c:pt idx="75">
                  <c:v>-0.21227943189431009</c:v>
                </c:pt>
                <c:pt idx="76">
                  <c:v>-0.25448925734728622</c:v>
                </c:pt>
                <c:pt idx="77">
                  <c:v>-0.28130719178511898</c:v>
                </c:pt>
                <c:pt idx="78">
                  <c:v>-0.163276488201619</c:v>
                </c:pt>
                <c:pt idx="79">
                  <c:v>-0.14682523132174174</c:v>
                </c:pt>
                <c:pt idx="80">
                  <c:v>-6.4584028119378134E-2</c:v>
                </c:pt>
                <c:pt idx="81">
                  <c:v>-7.0714064340338778E-2</c:v>
                </c:pt>
                <c:pt idx="82">
                  <c:v>-2.6048081385713795E-2</c:v>
                </c:pt>
                <c:pt idx="83">
                  <c:v>-1.2366031753616502E-2</c:v>
                </c:pt>
                <c:pt idx="84">
                  <c:v>-3.8969782144678167E-2</c:v>
                </c:pt>
                <c:pt idx="85">
                  <c:v>-6.160639648761701E-2</c:v>
                </c:pt>
                <c:pt idx="86">
                  <c:v>-2.6970382198605591E-3</c:v>
                </c:pt>
                <c:pt idx="87">
                  <c:v>6.9006141816925659E-2</c:v>
                </c:pt>
                <c:pt idx="88">
                  <c:v>5.0799927831076674E-2</c:v>
                </c:pt>
                <c:pt idx="89">
                  <c:v>4.3210462301330743E-3</c:v>
                </c:pt>
                <c:pt idx="90">
                  <c:v>6.5190333833591296E-3</c:v>
                </c:pt>
                <c:pt idx="91">
                  <c:v>2.97973078714735E-2</c:v>
                </c:pt>
                <c:pt idx="92">
                  <c:v>3.4882687798535317E-2</c:v>
                </c:pt>
                <c:pt idx="93">
                  <c:v>-1.0280589464424006E-2</c:v>
                </c:pt>
                <c:pt idx="94">
                  <c:v>-2.410859280889488E-2</c:v>
                </c:pt>
                <c:pt idx="95">
                  <c:v>-3.6372423730339998E-2</c:v>
                </c:pt>
                <c:pt idx="96">
                  <c:v>-4.8890106275254253E-2</c:v>
                </c:pt>
                <c:pt idx="97">
                  <c:v>-3.1001714337558717E-2</c:v>
                </c:pt>
                <c:pt idx="98">
                  <c:v>-2.3247005104674923E-2</c:v>
                </c:pt>
                <c:pt idx="99">
                  <c:v>-1.750769969858057E-2</c:v>
                </c:pt>
                <c:pt idx="100">
                  <c:v>-6.4259958600099143E-3</c:v>
                </c:pt>
                <c:pt idx="101">
                  <c:v>2.8360650514857033E-2</c:v>
                </c:pt>
                <c:pt idx="102">
                  <c:v>2.0272616910885555E-2</c:v>
                </c:pt>
                <c:pt idx="103">
                  <c:v>1.952666404039638E-2</c:v>
                </c:pt>
                <c:pt idx="104">
                  <c:v>4.2387122444897951E-3</c:v>
                </c:pt>
                <c:pt idx="105">
                  <c:v>3.2775077485884818E-2</c:v>
                </c:pt>
                <c:pt idx="106">
                  <c:v>4.6220293482863717E-2</c:v>
                </c:pt>
                <c:pt idx="107">
                  <c:v>3.6485918329421052E-2</c:v>
                </c:pt>
                <c:pt idx="108">
                  <c:v>4.5958435336329373E-2</c:v>
                </c:pt>
                <c:pt idx="109">
                  <c:v>4.0896160792458502E-2</c:v>
                </c:pt>
                <c:pt idx="110">
                  <c:v>4.5238383810705995E-2</c:v>
                </c:pt>
                <c:pt idx="111">
                  <c:v>6.1942547331622855E-2</c:v>
                </c:pt>
                <c:pt idx="112">
                  <c:v>3.6605831270670519E-2</c:v>
                </c:pt>
                <c:pt idx="113">
                  <c:v>4.454334177184327E-2</c:v>
                </c:pt>
                <c:pt idx="114">
                  <c:v>6.9328328372499026E-2</c:v>
                </c:pt>
                <c:pt idx="115">
                  <c:v>7.721814149818651E-2</c:v>
                </c:pt>
                <c:pt idx="116">
                  <c:v>8.0856157160701381E-2</c:v>
                </c:pt>
                <c:pt idx="117">
                  <c:v>7.9995254545816241E-2</c:v>
                </c:pt>
                <c:pt idx="118">
                  <c:v>5.7660380782568854E-2</c:v>
                </c:pt>
                <c:pt idx="119">
                  <c:v>9.3181764606386608E-2</c:v>
                </c:pt>
                <c:pt idx="120">
                  <c:v>8.3243389354687558E-2</c:v>
                </c:pt>
                <c:pt idx="121">
                  <c:v>8.7046349837546222E-2</c:v>
                </c:pt>
                <c:pt idx="122">
                  <c:v>8.386928293673046E-2</c:v>
                </c:pt>
                <c:pt idx="123">
                  <c:v>9.6315115750885472E-2</c:v>
                </c:pt>
                <c:pt idx="124">
                  <c:v>0.16212593880736859</c:v>
                </c:pt>
                <c:pt idx="125">
                  <c:v>0.15650530712745292</c:v>
                </c:pt>
                <c:pt idx="126">
                  <c:v>0.14304089102098061</c:v>
                </c:pt>
                <c:pt idx="127">
                  <c:v>0.13965102278544927</c:v>
                </c:pt>
                <c:pt idx="128">
                  <c:v>0.14520666934270965</c:v>
                </c:pt>
                <c:pt idx="129">
                  <c:v>0.14307601650478152</c:v>
                </c:pt>
                <c:pt idx="130">
                  <c:v>0.15941828609032149</c:v>
                </c:pt>
                <c:pt idx="131">
                  <c:v>0.15568093440992326</c:v>
                </c:pt>
                <c:pt idx="132">
                  <c:v>0.1648460401794285</c:v>
                </c:pt>
                <c:pt idx="133">
                  <c:v>0.20188950558613228</c:v>
                </c:pt>
                <c:pt idx="134">
                  <c:v>0.1783838874941015</c:v>
                </c:pt>
                <c:pt idx="135">
                  <c:v>0.14059945270245278</c:v>
                </c:pt>
                <c:pt idx="136">
                  <c:v>9.9224930705851477E-2</c:v>
                </c:pt>
                <c:pt idx="137">
                  <c:v>9.9638177016815543E-2</c:v>
                </c:pt>
                <c:pt idx="138">
                  <c:v>5.8706176255496123E-2</c:v>
                </c:pt>
                <c:pt idx="139">
                  <c:v>7.0797897415073141E-2</c:v>
                </c:pt>
                <c:pt idx="140">
                  <c:v>8.6365334763167212E-2</c:v>
                </c:pt>
                <c:pt idx="141">
                  <c:v>0.12238881009888858</c:v>
                </c:pt>
                <c:pt idx="142">
                  <c:v>0.12896591394376689</c:v>
                </c:pt>
                <c:pt idx="143">
                  <c:v>0.11932211112589997</c:v>
                </c:pt>
                <c:pt idx="144">
                  <c:v>0.15299411211340708</c:v>
                </c:pt>
                <c:pt idx="145">
                  <c:v>7.2149215527593347E-2</c:v>
                </c:pt>
                <c:pt idx="146">
                  <c:v>0.14846147219048178</c:v>
                </c:pt>
                <c:pt idx="147">
                  <c:v>0.16569101852081003</c:v>
                </c:pt>
                <c:pt idx="148">
                  <c:v>0.15267369383665863</c:v>
                </c:pt>
                <c:pt idx="149">
                  <c:v>0.13787832115261534</c:v>
                </c:pt>
                <c:pt idx="150">
                  <c:v>0.16801366449246302</c:v>
                </c:pt>
                <c:pt idx="151">
                  <c:v>0.14762061850263897</c:v>
                </c:pt>
                <c:pt idx="152">
                  <c:v>0.16410817732549288</c:v>
                </c:pt>
                <c:pt idx="153">
                  <c:v>0.12628139314937736</c:v>
                </c:pt>
                <c:pt idx="154">
                  <c:v>0.1458163937418171</c:v>
                </c:pt>
                <c:pt idx="155">
                  <c:v>0.11500858169751638</c:v>
                </c:pt>
                <c:pt idx="156">
                  <c:v>4.4432614018513727E-2</c:v>
                </c:pt>
                <c:pt idx="157">
                  <c:v>2.717098933345774E-2</c:v>
                </c:pt>
                <c:pt idx="158">
                  <c:v>-4.1448794903520381E-2</c:v>
                </c:pt>
                <c:pt idx="159">
                  <c:v>-3.3924336169556146E-2</c:v>
                </c:pt>
                <c:pt idx="160">
                  <c:v>-5.8128058093865564E-2</c:v>
                </c:pt>
                <c:pt idx="161">
                  <c:v>-4.0774379312829234E-2</c:v>
                </c:pt>
                <c:pt idx="162">
                  <c:v>-5.0284336981638145E-2</c:v>
                </c:pt>
                <c:pt idx="163">
                  <c:v>-7.1944707400837027E-2</c:v>
                </c:pt>
                <c:pt idx="164">
                  <c:v>-9.7866770984338602E-2</c:v>
                </c:pt>
                <c:pt idx="165">
                  <c:v>-8.9616972295026742E-2</c:v>
                </c:pt>
                <c:pt idx="166">
                  <c:v>-0.12321152267814328</c:v>
                </c:pt>
                <c:pt idx="167">
                  <c:v>-0.15835499862535285</c:v>
                </c:pt>
                <c:pt idx="168">
                  <c:v>-0.11089630615757273</c:v>
                </c:pt>
                <c:pt idx="169">
                  <c:v>-8.1339793702102758E-2</c:v>
                </c:pt>
                <c:pt idx="170">
                  <c:v>-5.9479247926232048E-2</c:v>
                </c:pt>
                <c:pt idx="171">
                  <c:v>-8.9154575504899913E-2</c:v>
                </c:pt>
                <c:pt idx="172">
                  <c:v>-7.7273514059625015E-2</c:v>
                </c:pt>
                <c:pt idx="173">
                  <c:v>-7.4628878186380865E-2</c:v>
                </c:pt>
                <c:pt idx="174">
                  <c:v>-8.7056601512558673E-2</c:v>
                </c:pt>
                <c:pt idx="175">
                  <c:v>-8.4369431465452838E-2</c:v>
                </c:pt>
                <c:pt idx="176">
                  <c:v>-6.408886175439843E-2</c:v>
                </c:pt>
                <c:pt idx="177">
                  <c:v>-7.83717117285474E-2</c:v>
                </c:pt>
                <c:pt idx="178">
                  <c:v>-6.4741768708314495E-2</c:v>
                </c:pt>
                <c:pt idx="179">
                  <c:v>-2.1865044066811334E-2</c:v>
                </c:pt>
                <c:pt idx="180">
                  <c:v>-4.8520257356327257E-2</c:v>
                </c:pt>
                <c:pt idx="181">
                  <c:v>-4.9949584267263925E-2</c:v>
                </c:pt>
                <c:pt idx="182">
                  <c:v>-8.1847461571323943E-2</c:v>
                </c:pt>
                <c:pt idx="183">
                  <c:v>-6.1767837943038417E-2</c:v>
                </c:pt>
                <c:pt idx="184">
                  <c:v>-6.023221200525164E-2</c:v>
                </c:pt>
                <c:pt idx="185">
                  <c:v>-8.7689208864367929E-2</c:v>
                </c:pt>
                <c:pt idx="186">
                  <c:v>-9.5296924642852554E-2</c:v>
                </c:pt>
                <c:pt idx="187">
                  <c:v>-7.8666186140626704E-2</c:v>
                </c:pt>
                <c:pt idx="188">
                  <c:v>-9.4621794612486321E-2</c:v>
                </c:pt>
                <c:pt idx="189">
                  <c:v>-8.6035787768659278E-2</c:v>
                </c:pt>
                <c:pt idx="190">
                  <c:v>-0.10143776368603985</c:v>
                </c:pt>
                <c:pt idx="191">
                  <c:v>-7.3984653775802323E-2</c:v>
                </c:pt>
              </c:numCache>
            </c:numRef>
          </c:val>
          <c:smooth val="0"/>
          <c:extLst>
            <c:ext xmlns:c16="http://schemas.microsoft.com/office/drawing/2014/chart" uri="{C3380CC4-5D6E-409C-BE32-E72D297353CC}">
              <c16:uniqueId val="{00000000-80B1-4AE3-A612-FA0F9A82552D}"/>
            </c:ext>
          </c:extLst>
        </c:ser>
        <c:ser>
          <c:idx val="1"/>
          <c:order val="1"/>
          <c:tx>
            <c:strRef>
              <c:f>Sheet1!$C$1</c:f>
              <c:strCache>
                <c:ptCount val="1"/>
                <c:pt idx="0">
                  <c:v>Value</c:v>
                </c:pt>
              </c:strCache>
            </c:strRef>
          </c:tx>
          <c:spPr>
            <a:ln w="28575" cap="rnd">
              <a:solidFill>
                <a:schemeClr val="accent2"/>
              </a:solidFill>
              <a:round/>
            </a:ln>
            <a:effectLst/>
          </c:spPr>
          <c:marker>
            <c:symbol val="none"/>
          </c:marker>
          <c:cat>
            <c:numRef>
              <c:f>Sheet1!$A$2:$A$193</c:f>
              <c:numCache>
                <c:formatCode>d\-mmm\-yy</c:formatCode>
                <c:ptCount val="19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pt idx="12">
                  <c:v>38017</c:v>
                </c:pt>
                <c:pt idx="13">
                  <c:v>38046</c:v>
                </c:pt>
                <c:pt idx="14">
                  <c:v>38077</c:v>
                </c:pt>
                <c:pt idx="15">
                  <c:v>38107</c:v>
                </c:pt>
                <c:pt idx="16">
                  <c:v>38138</c:v>
                </c:pt>
                <c:pt idx="17">
                  <c:v>38168</c:v>
                </c:pt>
                <c:pt idx="18">
                  <c:v>38199</c:v>
                </c:pt>
                <c:pt idx="19">
                  <c:v>38230</c:v>
                </c:pt>
                <c:pt idx="20">
                  <c:v>38260</c:v>
                </c:pt>
                <c:pt idx="21">
                  <c:v>38291</c:v>
                </c:pt>
                <c:pt idx="22">
                  <c:v>38321</c:v>
                </c:pt>
                <c:pt idx="23">
                  <c:v>38352</c:v>
                </c:pt>
                <c:pt idx="24">
                  <c:v>38383</c:v>
                </c:pt>
                <c:pt idx="25">
                  <c:v>38411</c:v>
                </c:pt>
                <c:pt idx="26">
                  <c:v>38442</c:v>
                </c:pt>
                <c:pt idx="27">
                  <c:v>38472</c:v>
                </c:pt>
                <c:pt idx="28">
                  <c:v>38503</c:v>
                </c:pt>
                <c:pt idx="29">
                  <c:v>38533</c:v>
                </c:pt>
                <c:pt idx="30">
                  <c:v>38564</c:v>
                </c:pt>
                <c:pt idx="31">
                  <c:v>38595</c:v>
                </c:pt>
                <c:pt idx="32">
                  <c:v>38625</c:v>
                </c:pt>
                <c:pt idx="33">
                  <c:v>38656</c:v>
                </c:pt>
                <c:pt idx="34">
                  <c:v>38686</c:v>
                </c:pt>
                <c:pt idx="35">
                  <c:v>38717</c:v>
                </c:pt>
                <c:pt idx="36">
                  <c:v>38748</c:v>
                </c:pt>
                <c:pt idx="37">
                  <c:v>38776</c:v>
                </c:pt>
                <c:pt idx="38">
                  <c:v>38807</c:v>
                </c:pt>
                <c:pt idx="39">
                  <c:v>38837</c:v>
                </c:pt>
                <c:pt idx="40">
                  <c:v>38868</c:v>
                </c:pt>
                <c:pt idx="41">
                  <c:v>38898</c:v>
                </c:pt>
                <c:pt idx="42">
                  <c:v>38929</c:v>
                </c:pt>
                <c:pt idx="43">
                  <c:v>38960</c:v>
                </c:pt>
                <c:pt idx="44">
                  <c:v>38990</c:v>
                </c:pt>
                <c:pt idx="45">
                  <c:v>39021</c:v>
                </c:pt>
                <c:pt idx="46">
                  <c:v>39051</c:v>
                </c:pt>
                <c:pt idx="47">
                  <c:v>39082</c:v>
                </c:pt>
                <c:pt idx="48">
                  <c:v>39113</c:v>
                </c:pt>
                <c:pt idx="49">
                  <c:v>39141</c:v>
                </c:pt>
                <c:pt idx="50">
                  <c:v>39172</c:v>
                </c:pt>
                <c:pt idx="51">
                  <c:v>39202</c:v>
                </c:pt>
                <c:pt idx="52">
                  <c:v>39233</c:v>
                </c:pt>
                <c:pt idx="53">
                  <c:v>39263</c:v>
                </c:pt>
                <c:pt idx="54">
                  <c:v>39294</c:v>
                </c:pt>
                <c:pt idx="55">
                  <c:v>39325</c:v>
                </c:pt>
                <c:pt idx="56">
                  <c:v>39355</c:v>
                </c:pt>
                <c:pt idx="57">
                  <c:v>39386</c:v>
                </c:pt>
                <c:pt idx="58">
                  <c:v>39416</c:v>
                </c:pt>
                <c:pt idx="59">
                  <c:v>39447</c:v>
                </c:pt>
                <c:pt idx="60">
                  <c:v>39478</c:v>
                </c:pt>
                <c:pt idx="61">
                  <c:v>39507</c:v>
                </c:pt>
                <c:pt idx="62">
                  <c:v>39538</c:v>
                </c:pt>
                <c:pt idx="63">
                  <c:v>39568</c:v>
                </c:pt>
                <c:pt idx="64">
                  <c:v>39599</c:v>
                </c:pt>
                <c:pt idx="65">
                  <c:v>39629</c:v>
                </c:pt>
                <c:pt idx="66">
                  <c:v>39660</c:v>
                </c:pt>
                <c:pt idx="67">
                  <c:v>39691</c:v>
                </c:pt>
                <c:pt idx="68">
                  <c:v>39721</c:v>
                </c:pt>
                <c:pt idx="69">
                  <c:v>39752</c:v>
                </c:pt>
                <c:pt idx="70">
                  <c:v>39782</c:v>
                </c:pt>
                <c:pt idx="71">
                  <c:v>39813</c:v>
                </c:pt>
                <c:pt idx="72">
                  <c:v>39844</c:v>
                </c:pt>
                <c:pt idx="73">
                  <c:v>39872</c:v>
                </c:pt>
                <c:pt idx="74">
                  <c:v>39903</c:v>
                </c:pt>
                <c:pt idx="75">
                  <c:v>39933</c:v>
                </c:pt>
                <c:pt idx="76">
                  <c:v>39964</c:v>
                </c:pt>
                <c:pt idx="77">
                  <c:v>39994</c:v>
                </c:pt>
                <c:pt idx="78">
                  <c:v>40025</c:v>
                </c:pt>
                <c:pt idx="79">
                  <c:v>40056</c:v>
                </c:pt>
                <c:pt idx="80">
                  <c:v>40086</c:v>
                </c:pt>
                <c:pt idx="81">
                  <c:v>40117</c:v>
                </c:pt>
                <c:pt idx="82">
                  <c:v>40147</c:v>
                </c:pt>
                <c:pt idx="83">
                  <c:v>40178</c:v>
                </c:pt>
                <c:pt idx="84">
                  <c:v>40209</c:v>
                </c:pt>
                <c:pt idx="85">
                  <c:v>40237</c:v>
                </c:pt>
                <c:pt idx="86">
                  <c:v>40268</c:v>
                </c:pt>
                <c:pt idx="87">
                  <c:v>40298</c:v>
                </c:pt>
                <c:pt idx="88">
                  <c:v>40329</c:v>
                </c:pt>
                <c:pt idx="89">
                  <c:v>40359</c:v>
                </c:pt>
                <c:pt idx="90">
                  <c:v>40390</c:v>
                </c:pt>
                <c:pt idx="91">
                  <c:v>40421</c:v>
                </c:pt>
                <c:pt idx="92">
                  <c:v>40451</c:v>
                </c:pt>
                <c:pt idx="93">
                  <c:v>40482</c:v>
                </c:pt>
                <c:pt idx="94">
                  <c:v>40512</c:v>
                </c:pt>
                <c:pt idx="95">
                  <c:v>40543</c:v>
                </c:pt>
                <c:pt idx="96">
                  <c:v>40574</c:v>
                </c:pt>
                <c:pt idx="97">
                  <c:v>40602</c:v>
                </c:pt>
                <c:pt idx="98">
                  <c:v>40633</c:v>
                </c:pt>
                <c:pt idx="99">
                  <c:v>40663</c:v>
                </c:pt>
                <c:pt idx="100">
                  <c:v>40694</c:v>
                </c:pt>
                <c:pt idx="101">
                  <c:v>40724</c:v>
                </c:pt>
                <c:pt idx="102">
                  <c:v>40755</c:v>
                </c:pt>
                <c:pt idx="103">
                  <c:v>40786</c:v>
                </c:pt>
                <c:pt idx="104">
                  <c:v>40816</c:v>
                </c:pt>
                <c:pt idx="105">
                  <c:v>40847</c:v>
                </c:pt>
                <c:pt idx="106">
                  <c:v>40877</c:v>
                </c:pt>
                <c:pt idx="107">
                  <c:v>40908</c:v>
                </c:pt>
                <c:pt idx="108">
                  <c:v>40939</c:v>
                </c:pt>
                <c:pt idx="109">
                  <c:v>40968</c:v>
                </c:pt>
                <c:pt idx="110">
                  <c:v>40999</c:v>
                </c:pt>
                <c:pt idx="111">
                  <c:v>41029</c:v>
                </c:pt>
                <c:pt idx="112">
                  <c:v>41060</c:v>
                </c:pt>
                <c:pt idx="113">
                  <c:v>41090</c:v>
                </c:pt>
                <c:pt idx="114">
                  <c:v>41121</c:v>
                </c:pt>
                <c:pt idx="115">
                  <c:v>41152</c:v>
                </c:pt>
                <c:pt idx="116">
                  <c:v>41182</c:v>
                </c:pt>
                <c:pt idx="117">
                  <c:v>41213</c:v>
                </c:pt>
                <c:pt idx="118">
                  <c:v>41243</c:v>
                </c:pt>
                <c:pt idx="119">
                  <c:v>41274</c:v>
                </c:pt>
                <c:pt idx="120">
                  <c:v>41305</c:v>
                </c:pt>
                <c:pt idx="121">
                  <c:v>41333</c:v>
                </c:pt>
                <c:pt idx="122">
                  <c:v>41364</c:v>
                </c:pt>
                <c:pt idx="123">
                  <c:v>41394</c:v>
                </c:pt>
                <c:pt idx="124">
                  <c:v>41425</c:v>
                </c:pt>
                <c:pt idx="125">
                  <c:v>41455</c:v>
                </c:pt>
                <c:pt idx="126">
                  <c:v>41486</c:v>
                </c:pt>
                <c:pt idx="127">
                  <c:v>41517</c:v>
                </c:pt>
                <c:pt idx="128">
                  <c:v>41547</c:v>
                </c:pt>
                <c:pt idx="129">
                  <c:v>41578</c:v>
                </c:pt>
                <c:pt idx="130">
                  <c:v>41608</c:v>
                </c:pt>
                <c:pt idx="131">
                  <c:v>41639</c:v>
                </c:pt>
                <c:pt idx="132">
                  <c:v>41670</c:v>
                </c:pt>
                <c:pt idx="133">
                  <c:v>41698</c:v>
                </c:pt>
                <c:pt idx="134">
                  <c:v>41729</c:v>
                </c:pt>
                <c:pt idx="135">
                  <c:v>41759</c:v>
                </c:pt>
                <c:pt idx="136">
                  <c:v>41790</c:v>
                </c:pt>
                <c:pt idx="137">
                  <c:v>41820</c:v>
                </c:pt>
                <c:pt idx="138">
                  <c:v>41851</c:v>
                </c:pt>
                <c:pt idx="139">
                  <c:v>41882</c:v>
                </c:pt>
                <c:pt idx="140">
                  <c:v>41912</c:v>
                </c:pt>
                <c:pt idx="141">
                  <c:v>41943</c:v>
                </c:pt>
                <c:pt idx="142">
                  <c:v>41973</c:v>
                </c:pt>
                <c:pt idx="143">
                  <c:v>42004</c:v>
                </c:pt>
                <c:pt idx="144">
                  <c:v>42035</c:v>
                </c:pt>
                <c:pt idx="145">
                  <c:v>42063</c:v>
                </c:pt>
                <c:pt idx="146">
                  <c:v>42094</c:v>
                </c:pt>
                <c:pt idx="147">
                  <c:v>42124</c:v>
                </c:pt>
                <c:pt idx="148">
                  <c:v>42155</c:v>
                </c:pt>
                <c:pt idx="149">
                  <c:v>42185</c:v>
                </c:pt>
                <c:pt idx="150">
                  <c:v>42216</c:v>
                </c:pt>
                <c:pt idx="151">
                  <c:v>42247</c:v>
                </c:pt>
                <c:pt idx="152">
                  <c:v>42277</c:v>
                </c:pt>
                <c:pt idx="153">
                  <c:v>42308</c:v>
                </c:pt>
                <c:pt idx="154">
                  <c:v>42338</c:v>
                </c:pt>
                <c:pt idx="155">
                  <c:v>42369</c:v>
                </c:pt>
                <c:pt idx="156">
                  <c:v>42400</c:v>
                </c:pt>
                <c:pt idx="157">
                  <c:v>42429</c:v>
                </c:pt>
                <c:pt idx="158">
                  <c:v>42460</c:v>
                </c:pt>
                <c:pt idx="159">
                  <c:v>42490</c:v>
                </c:pt>
                <c:pt idx="160">
                  <c:v>42521</c:v>
                </c:pt>
                <c:pt idx="161">
                  <c:v>42551</c:v>
                </c:pt>
                <c:pt idx="162">
                  <c:v>42582</c:v>
                </c:pt>
                <c:pt idx="163">
                  <c:v>42613</c:v>
                </c:pt>
                <c:pt idx="164">
                  <c:v>42643</c:v>
                </c:pt>
                <c:pt idx="165">
                  <c:v>42674</c:v>
                </c:pt>
                <c:pt idx="166">
                  <c:v>42704</c:v>
                </c:pt>
                <c:pt idx="167">
                  <c:v>42735</c:v>
                </c:pt>
                <c:pt idx="168">
                  <c:v>42766</c:v>
                </c:pt>
                <c:pt idx="169">
                  <c:v>42794</c:v>
                </c:pt>
                <c:pt idx="170">
                  <c:v>42825</c:v>
                </c:pt>
                <c:pt idx="171">
                  <c:v>42855</c:v>
                </c:pt>
                <c:pt idx="172">
                  <c:v>42886</c:v>
                </c:pt>
                <c:pt idx="173">
                  <c:v>42916</c:v>
                </c:pt>
                <c:pt idx="174">
                  <c:v>42947</c:v>
                </c:pt>
                <c:pt idx="175">
                  <c:v>42978</c:v>
                </c:pt>
                <c:pt idx="176">
                  <c:v>43008</c:v>
                </c:pt>
                <c:pt idx="177">
                  <c:v>43039</c:v>
                </c:pt>
                <c:pt idx="178">
                  <c:v>43069</c:v>
                </c:pt>
                <c:pt idx="179">
                  <c:v>43100</c:v>
                </c:pt>
                <c:pt idx="180">
                  <c:v>43131</c:v>
                </c:pt>
                <c:pt idx="181">
                  <c:v>43159</c:v>
                </c:pt>
                <c:pt idx="182">
                  <c:v>43190</c:v>
                </c:pt>
                <c:pt idx="183">
                  <c:v>43220</c:v>
                </c:pt>
                <c:pt idx="184">
                  <c:v>43251</c:v>
                </c:pt>
                <c:pt idx="185">
                  <c:v>43281</c:v>
                </c:pt>
                <c:pt idx="186">
                  <c:v>43312</c:v>
                </c:pt>
                <c:pt idx="187">
                  <c:v>43343</c:v>
                </c:pt>
                <c:pt idx="188">
                  <c:v>43373</c:v>
                </c:pt>
                <c:pt idx="189">
                  <c:v>43404</c:v>
                </c:pt>
                <c:pt idx="190">
                  <c:v>43434</c:v>
                </c:pt>
                <c:pt idx="191">
                  <c:v>43465</c:v>
                </c:pt>
              </c:numCache>
            </c:numRef>
          </c:cat>
          <c:val>
            <c:numRef>
              <c:f>Sheet1!$C$2:$C$193</c:f>
              <c:numCache>
                <c:formatCode>0.0%</c:formatCode>
                <c:ptCount val="192"/>
                <c:pt idx="0">
                  <c:v>0.14683939564105097</c:v>
                </c:pt>
                <c:pt idx="1">
                  <c:v>0.15521925906412815</c:v>
                </c:pt>
                <c:pt idx="2">
                  <c:v>0.13855568446825828</c:v>
                </c:pt>
                <c:pt idx="3">
                  <c:v>8.278656570509757E-2</c:v>
                </c:pt>
                <c:pt idx="4">
                  <c:v>0.12136691232912988</c:v>
                </c:pt>
                <c:pt idx="5">
                  <c:v>5.613920950812834E-2</c:v>
                </c:pt>
                <c:pt idx="6">
                  <c:v>5.3504697934824152E-2</c:v>
                </c:pt>
                <c:pt idx="7">
                  <c:v>5.5893714625385726E-2</c:v>
                </c:pt>
                <c:pt idx="8">
                  <c:v>9.2115757918655339E-2</c:v>
                </c:pt>
                <c:pt idx="9">
                  <c:v>6.1462906940833673E-2</c:v>
                </c:pt>
                <c:pt idx="10">
                  <c:v>1.6319833211368318E-2</c:v>
                </c:pt>
                <c:pt idx="11">
                  <c:v>4.3655734121239798E-2</c:v>
                </c:pt>
                <c:pt idx="12">
                  <c:v>5.7814507722387054E-2</c:v>
                </c:pt>
                <c:pt idx="13">
                  <c:v>3.6613254866766365E-2</c:v>
                </c:pt>
                <c:pt idx="14">
                  <c:v>5.2709125991516004E-2</c:v>
                </c:pt>
                <c:pt idx="15">
                  <c:v>5.6943445926877834E-2</c:v>
                </c:pt>
                <c:pt idx="16">
                  <c:v>1.7175771110502058E-2</c:v>
                </c:pt>
                <c:pt idx="17">
                  <c:v>6.7514401796347157E-2</c:v>
                </c:pt>
                <c:pt idx="18">
                  <c:v>2.0803325972978071E-2</c:v>
                </c:pt>
                <c:pt idx="19">
                  <c:v>5.0849979825665192E-2</c:v>
                </c:pt>
                <c:pt idx="20">
                  <c:v>1.3374879122473482E-2</c:v>
                </c:pt>
                <c:pt idx="21">
                  <c:v>1.1528652761819469E-2</c:v>
                </c:pt>
                <c:pt idx="22">
                  <c:v>4.957712737656772E-3</c:v>
                </c:pt>
                <c:pt idx="23">
                  <c:v>-1.0507450141094443E-2</c:v>
                </c:pt>
                <c:pt idx="24">
                  <c:v>-3.3145374724805388E-2</c:v>
                </c:pt>
                <c:pt idx="25">
                  <c:v>-2.9439773749825981E-2</c:v>
                </c:pt>
                <c:pt idx="26">
                  <c:v>-3.5340865096762819E-2</c:v>
                </c:pt>
                <c:pt idx="27">
                  <c:v>-4.2742365430650686E-2</c:v>
                </c:pt>
                <c:pt idx="28">
                  <c:v>-2.493603433122149E-2</c:v>
                </c:pt>
                <c:pt idx="29">
                  <c:v>5.5399673825866635E-3</c:v>
                </c:pt>
                <c:pt idx="30">
                  <c:v>2.7268684598463322E-2</c:v>
                </c:pt>
                <c:pt idx="31">
                  <c:v>-1.0994518113980778E-2</c:v>
                </c:pt>
                <c:pt idx="32">
                  <c:v>4.2128447602441277E-2</c:v>
                </c:pt>
                <c:pt idx="33">
                  <c:v>2.077543180355601E-2</c:v>
                </c:pt>
                <c:pt idx="34">
                  <c:v>2.7647488256950181E-2</c:v>
                </c:pt>
                <c:pt idx="35">
                  <c:v>2.8525852376475314E-2</c:v>
                </c:pt>
                <c:pt idx="36">
                  <c:v>4.8730620457086538E-2</c:v>
                </c:pt>
                <c:pt idx="37">
                  <c:v>4.4820642909860764E-2</c:v>
                </c:pt>
                <c:pt idx="38">
                  <c:v>4.274920223877432E-2</c:v>
                </c:pt>
                <c:pt idx="39">
                  <c:v>8.1944224160601431E-2</c:v>
                </c:pt>
                <c:pt idx="40">
                  <c:v>6.5503983378262465E-2</c:v>
                </c:pt>
                <c:pt idx="41">
                  <c:v>7.8918744765065663E-2</c:v>
                </c:pt>
                <c:pt idx="42">
                  <c:v>9.4653897003186938E-2</c:v>
                </c:pt>
                <c:pt idx="43">
                  <c:v>0.12837423989720631</c:v>
                </c:pt>
                <c:pt idx="44">
                  <c:v>0.10028736750647793</c:v>
                </c:pt>
                <c:pt idx="45">
                  <c:v>0.10724791429281422</c:v>
                </c:pt>
                <c:pt idx="46">
                  <c:v>0.11844989775874937</c:v>
                </c:pt>
                <c:pt idx="47">
                  <c:v>0.13322495266820633</c:v>
                </c:pt>
                <c:pt idx="48">
                  <c:v>0.11241696355841224</c:v>
                </c:pt>
                <c:pt idx="49">
                  <c:v>8.1220661330628996E-2</c:v>
                </c:pt>
                <c:pt idx="50">
                  <c:v>7.5364477534306751E-2</c:v>
                </c:pt>
                <c:pt idx="51">
                  <c:v>6.5721948083063308E-2</c:v>
                </c:pt>
                <c:pt idx="52">
                  <c:v>8.1384963384115938E-2</c:v>
                </c:pt>
                <c:pt idx="53">
                  <c:v>7.3777478145663933E-2</c:v>
                </c:pt>
                <c:pt idx="54">
                  <c:v>5.3543553583329073E-2</c:v>
                </c:pt>
                <c:pt idx="55">
                  <c:v>6.1119849039952046E-2</c:v>
                </c:pt>
                <c:pt idx="56">
                  <c:v>1.484932293622232E-2</c:v>
                </c:pt>
                <c:pt idx="57">
                  <c:v>2.876080119368396E-2</c:v>
                </c:pt>
                <c:pt idx="58">
                  <c:v>1.4856036252059113E-2</c:v>
                </c:pt>
                <c:pt idx="59">
                  <c:v>-5.7548584172084638E-4</c:v>
                </c:pt>
                <c:pt idx="60">
                  <c:v>-7.7546665486389887E-3</c:v>
                </c:pt>
                <c:pt idx="61">
                  <c:v>5.864937999326747E-3</c:v>
                </c:pt>
                <c:pt idx="62">
                  <c:v>5.6922982152332047E-3</c:v>
                </c:pt>
                <c:pt idx="63">
                  <c:v>7.9981870888246043E-4</c:v>
                </c:pt>
                <c:pt idx="64">
                  <c:v>-3.9394421607211405E-2</c:v>
                </c:pt>
                <c:pt idx="65">
                  <c:v>-6.4866441376401074E-2</c:v>
                </c:pt>
                <c:pt idx="66">
                  <c:v>-2.2743147451912971E-2</c:v>
                </c:pt>
                <c:pt idx="67">
                  <c:v>-3.415195842927532E-2</c:v>
                </c:pt>
                <c:pt idx="68">
                  <c:v>1.5143855567547604E-3</c:v>
                </c:pt>
                <c:pt idx="69">
                  <c:v>-6.7958793273610318E-3</c:v>
                </c:pt>
                <c:pt idx="70">
                  <c:v>-3.2237019807761169E-2</c:v>
                </c:pt>
                <c:pt idx="71">
                  <c:v>-3.507107253731967E-2</c:v>
                </c:pt>
                <c:pt idx="72">
                  <c:v>-6.1598898614014908E-2</c:v>
                </c:pt>
                <c:pt idx="73">
                  <c:v>-6.9911078329599308E-2</c:v>
                </c:pt>
                <c:pt idx="74">
                  <c:v>-4.9512809408094993E-2</c:v>
                </c:pt>
                <c:pt idx="75">
                  <c:v>-1.6067858961502424E-2</c:v>
                </c:pt>
                <c:pt idx="76">
                  <c:v>4.6723284167972556E-2</c:v>
                </c:pt>
                <c:pt idx="77">
                  <c:v>5.1293087205130483E-2</c:v>
                </c:pt>
                <c:pt idx="78">
                  <c:v>2.3432736412076549E-2</c:v>
                </c:pt>
                <c:pt idx="79">
                  <c:v>3.0651279065300407E-2</c:v>
                </c:pt>
                <c:pt idx="80">
                  <c:v>6.3604557927561256E-3</c:v>
                </c:pt>
                <c:pt idx="81">
                  <c:v>4.2000955507112359E-2</c:v>
                </c:pt>
                <c:pt idx="82">
                  <c:v>7.7507667737799268E-2</c:v>
                </c:pt>
                <c:pt idx="83">
                  <c:v>7.1936157643125886E-2</c:v>
                </c:pt>
                <c:pt idx="84">
                  <c:v>0.1291135380717312</c:v>
                </c:pt>
                <c:pt idx="85">
                  <c:v>0.17394196598168032</c:v>
                </c:pt>
                <c:pt idx="86">
                  <c:v>0.15053692692154974</c:v>
                </c:pt>
                <c:pt idx="87">
                  <c:v>7.3498731715783139E-2</c:v>
                </c:pt>
                <c:pt idx="88">
                  <c:v>8.9866639431197548E-3</c:v>
                </c:pt>
                <c:pt idx="89">
                  <c:v>1.5979818165351656E-2</c:v>
                </c:pt>
                <c:pt idx="90">
                  <c:v>6.1992065024951692E-3</c:v>
                </c:pt>
                <c:pt idx="91">
                  <c:v>-1.3383801358526348E-3</c:v>
                </c:pt>
                <c:pt idx="92">
                  <c:v>1.9257015731512395E-2</c:v>
                </c:pt>
                <c:pt idx="93">
                  <c:v>-1.1021660839514613E-2</c:v>
                </c:pt>
                <c:pt idx="94">
                  <c:v>-2.3228523867957485E-3</c:v>
                </c:pt>
                <c:pt idx="95">
                  <c:v>1.397692070407941E-2</c:v>
                </c:pt>
                <c:pt idx="96">
                  <c:v>4.0472014340289908E-2</c:v>
                </c:pt>
                <c:pt idx="97">
                  <c:v>6.4578369689946236E-2</c:v>
                </c:pt>
                <c:pt idx="98">
                  <c:v>4.2421276666175567E-2</c:v>
                </c:pt>
                <c:pt idx="99">
                  <c:v>5.0822611429343967E-2</c:v>
                </c:pt>
                <c:pt idx="100">
                  <c:v>7.20460518667283E-2</c:v>
                </c:pt>
                <c:pt idx="101">
                  <c:v>7.8645918150438421E-2</c:v>
                </c:pt>
                <c:pt idx="102">
                  <c:v>4.715444057571494E-2</c:v>
                </c:pt>
                <c:pt idx="103">
                  <c:v>3.7712444408804613E-2</c:v>
                </c:pt>
                <c:pt idx="104">
                  <c:v>2.665637471713822E-2</c:v>
                </c:pt>
                <c:pt idx="105">
                  <c:v>3.9222044824724467E-2</c:v>
                </c:pt>
                <c:pt idx="106">
                  <c:v>3.0029020766788594E-2</c:v>
                </c:pt>
                <c:pt idx="107">
                  <c:v>2.0544992345402635E-2</c:v>
                </c:pt>
                <c:pt idx="108">
                  <c:v>1.6860512919142145E-2</c:v>
                </c:pt>
                <c:pt idx="109">
                  <c:v>-2.2917074347890143E-3</c:v>
                </c:pt>
                <c:pt idx="110">
                  <c:v>-1.0624296366316122E-2</c:v>
                </c:pt>
                <c:pt idx="111">
                  <c:v>-1.3992525231437458E-2</c:v>
                </c:pt>
                <c:pt idx="112">
                  <c:v>-1.4711185867589904E-2</c:v>
                </c:pt>
                <c:pt idx="113">
                  <c:v>-2.9838260538140648E-2</c:v>
                </c:pt>
                <c:pt idx="114">
                  <c:v>-4.6413134611343887E-2</c:v>
                </c:pt>
                <c:pt idx="115">
                  <c:v>-6.3762955369674357E-2</c:v>
                </c:pt>
                <c:pt idx="116">
                  <c:v>-4.6984897386681324E-2</c:v>
                </c:pt>
                <c:pt idx="117">
                  <c:v>-5.1407742477983742E-2</c:v>
                </c:pt>
                <c:pt idx="118">
                  <c:v>-5.1766305742170671E-2</c:v>
                </c:pt>
                <c:pt idx="119">
                  <c:v>-7.3836308205955437E-2</c:v>
                </c:pt>
                <c:pt idx="120">
                  <c:v>-6.8166620890928398E-2</c:v>
                </c:pt>
                <c:pt idx="121">
                  <c:v>-6.6224289743163745E-2</c:v>
                </c:pt>
                <c:pt idx="122">
                  <c:v>-5.9873270875693496E-2</c:v>
                </c:pt>
                <c:pt idx="123">
                  <c:v>-9.6142769590515931E-2</c:v>
                </c:pt>
                <c:pt idx="124">
                  <c:v>-0.1168965975272227</c:v>
                </c:pt>
                <c:pt idx="125">
                  <c:v>-9.3679062381493594E-2</c:v>
                </c:pt>
                <c:pt idx="126">
                  <c:v>-6.2510749923864406E-2</c:v>
                </c:pt>
                <c:pt idx="127">
                  <c:v>-2.5689617334450521E-2</c:v>
                </c:pt>
                <c:pt idx="128">
                  <c:v>-4.6849859623304901E-2</c:v>
                </c:pt>
                <c:pt idx="129">
                  <c:v>-3.0006799077745727E-2</c:v>
                </c:pt>
                <c:pt idx="130">
                  <c:v>-3.1682553521827916E-3</c:v>
                </c:pt>
                <c:pt idx="131">
                  <c:v>9.5211437554985068E-3</c:v>
                </c:pt>
                <c:pt idx="132">
                  <c:v>1.3905113857963336E-2</c:v>
                </c:pt>
                <c:pt idx="133">
                  <c:v>4.5448526363845554E-2</c:v>
                </c:pt>
                <c:pt idx="134">
                  <c:v>5.5465339133829339E-2</c:v>
                </c:pt>
                <c:pt idx="135">
                  <c:v>0.13543685503702108</c:v>
                </c:pt>
                <c:pt idx="136">
                  <c:v>0.1071502585658255</c:v>
                </c:pt>
                <c:pt idx="137">
                  <c:v>0.13641533520494975</c:v>
                </c:pt>
                <c:pt idx="138">
                  <c:v>0.12203750406490999</c:v>
                </c:pt>
                <c:pt idx="139">
                  <c:v>7.2732063774961331E-2</c:v>
                </c:pt>
                <c:pt idx="140">
                  <c:v>5.3624157887810275E-2</c:v>
                </c:pt>
                <c:pt idx="141">
                  <c:v>2.1769813898067092E-3</c:v>
                </c:pt>
                <c:pt idx="142">
                  <c:v>-3.3245690944203599E-2</c:v>
                </c:pt>
                <c:pt idx="143">
                  <c:v>-2.5476971745574284E-2</c:v>
                </c:pt>
                <c:pt idx="144">
                  <c:v>-2.7950886312931855E-2</c:v>
                </c:pt>
                <c:pt idx="145">
                  <c:v>-5.3041043521918185E-2</c:v>
                </c:pt>
                <c:pt idx="146">
                  <c:v>-9.5864821268543121E-2</c:v>
                </c:pt>
                <c:pt idx="147">
                  <c:v>-8.9341136428515489E-2</c:v>
                </c:pt>
                <c:pt idx="148">
                  <c:v>-6.6322615073155067E-2</c:v>
                </c:pt>
                <c:pt idx="149">
                  <c:v>-9.004318764946917E-2</c:v>
                </c:pt>
                <c:pt idx="150">
                  <c:v>-0.11056531782394019</c:v>
                </c:pt>
                <c:pt idx="151">
                  <c:v>-8.938387369090528E-2</c:v>
                </c:pt>
                <c:pt idx="152">
                  <c:v>-6.6418980234906E-2</c:v>
                </c:pt>
                <c:pt idx="153">
                  <c:v>-1.013567143415206E-2</c:v>
                </c:pt>
                <c:pt idx="154">
                  <c:v>-1.8014893141234278E-2</c:v>
                </c:pt>
                <c:pt idx="155">
                  <c:v>-1.7784773613538918E-2</c:v>
                </c:pt>
                <c:pt idx="156">
                  <c:v>-1.5893005103267854E-2</c:v>
                </c:pt>
                <c:pt idx="157">
                  <c:v>9.7633629350146744E-3</c:v>
                </c:pt>
                <c:pt idx="158">
                  <c:v>3.952990916438992E-2</c:v>
                </c:pt>
                <c:pt idx="159">
                  <c:v>2.992529559347612E-2</c:v>
                </c:pt>
                <c:pt idx="160">
                  <c:v>2.7763493587289467E-2</c:v>
                </c:pt>
                <c:pt idx="161">
                  <c:v>1.0228953810965224E-2</c:v>
                </c:pt>
                <c:pt idx="162">
                  <c:v>4.0362474197768838E-2</c:v>
                </c:pt>
                <c:pt idx="163">
                  <c:v>6.3299982779786435E-2</c:v>
                </c:pt>
                <c:pt idx="164">
                  <c:v>9.4684252444261041E-2</c:v>
                </c:pt>
                <c:pt idx="165">
                  <c:v>9.4151916912436739E-2</c:v>
                </c:pt>
                <c:pt idx="166">
                  <c:v>0.19591919071335684</c:v>
                </c:pt>
                <c:pt idx="167">
                  <c:v>0.2009727164260251</c:v>
                </c:pt>
                <c:pt idx="168">
                  <c:v>0.21430768664790856</c:v>
                </c:pt>
                <c:pt idx="169">
                  <c:v>0.13518041906575196</c:v>
                </c:pt>
                <c:pt idx="170">
                  <c:v>0.15352682613093327</c:v>
                </c:pt>
                <c:pt idx="171">
                  <c:v>0.10837947732937359</c:v>
                </c:pt>
                <c:pt idx="172">
                  <c:v>0.1183469913238091</c:v>
                </c:pt>
                <c:pt idx="173">
                  <c:v>0.13057340733344014</c:v>
                </c:pt>
                <c:pt idx="174">
                  <c:v>0.15790754320472034</c:v>
                </c:pt>
                <c:pt idx="175">
                  <c:v>0.16872844879411075</c:v>
                </c:pt>
                <c:pt idx="176">
                  <c:v>0.14556068396039401</c:v>
                </c:pt>
                <c:pt idx="177">
                  <c:v>0.12855230170241905</c:v>
                </c:pt>
                <c:pt idx="178">
                  <c:v>7.7904932154579942E-2</c:v>
                </c:pt>
                <c:pt idx="179">
                  <c:v>9.626010919106931E-2</c:v>
                </c:pt>
                <c:pt idx="180">
                  <c:v>6.3491106180447288E-2</c:v>
                </c:pt>
                <c:pt idx="181">
                  <c:v>0.12284256412071493</c:v>
                </c:pt>
                <c:pt idx="182">
                  <c:v>7.9160191542338998E-2</c:v>
                </c:pt>
                <c:pt idx="183">
                  <c:v>0.1075780235163859</c:v>
                </c:pt>
                <c:pt idx="184">
                  <c:v>0.13228865678996882</c:v>
                </c:pt>
                <c:pt idx="185">
                  <c:v>0.17312169226055851</c:v>
                </c:pt>
                <c:pt idx="186">
                  <c:v>0.1227946557619668</c:v>
                </c:pt>
                <c:pt idx="187">
                  <c:v>7.6506124148917887E-2</c:v>
                </c:pt>
                <c:pt idx="188">
                  <c:v>0.10244849004975243</c:v>
                </c:pt>
                <c:pt idx="189">
                  <c:v>8.5684588202707634E-2</c:v>
                </c:pt>
                <c:pt idx="190">
                  <c:v>6.6226024705175912E-2</c:v>
                </c:pt>
                <c:pt idx="191">
                  <c:v>5.5607979938429586E-2</c:v>
                </c:pt>
              </c:numCache>
            </c:numRef>
          </c:val>
          <c:smooth val="0"/>
          <c:extLst>
            <c:ext xmlns:c16="http://schemas.microsoft.com/office/drawing/2014/chart" uri="{C3380CC4-5D6E-409C-BE32-E72D297353CC}">
              <c16:uniqueId val="{00000001-80B1-4AE3-A612-FA0F9A82552D}"/>
            </c:ext>
          </c:extLst>
        </c:ser>
        <c:ser>
          <c:idx val="2"/>
          <c:order val="2"/>
          <c:tx>
            <c:strRef>
              <c:f>Sheet1!$D$1</c:f>
              <c:strCache>
                <c:ptCount val="1"/>
                <c:pt idx="0">
                  <c:v>Quality</c:v>
                </c:pt>
              </c:strCache>
            </c:strRef>
          </c:tx>
          <c:spPr>
            <a:ln w="28575" cap="rnd">
              <a:solidFill>
                <a:srgbClr val="9778D3"/>
              </a:solidFill>
              <a:round/>
            </a:ln>
            <a:effectLst/>
          </c:spPr>
          <c:marker>
            <c:symbol val="none"/>
          </c:marker>
          <c:cat>
            <c:numRef>
              <c:f>Sheet1!$A$2:$A$193</c:f>
              <c:numCache>
                <c:formatCode>d\-mmm\-yy</c:formatCode>
                <c:ptCount val="192"/>
                <c:pt idx="0">
                  <c:v>37652</c:v>
                </c:pt>
                <c:pt idx="1">
                  <c:v>37680</c:v>
                </c:pt>
                <c:pt idx="2">
                  <c:v>37711</c:v>
                </c:pt>
                <c:pt idx="3">
                  <c:v>37741</c:v>
                </c:pt>
                <c:pt idx="4">
                  <c:v>37772</c:v>
                </c:pt>
                <c:pt idx="5">
                  <c:v>37802</c:v>
                </c:pt>
                <c:pt idx="6">
                  <c:v>37833</c:v>
                </c:pt>
                <c:pt idx="7">
                  <c:v>37864</c:v>
                </c:pt>
                <c:pt idx="8">
                  <c:v>37894</c:v>
                </c:pt>
                <c:pt idx="9">
                  <c:v>37925</c:v>
                </c:pt>
                <c:pt idx="10">
                  <c:v>37955</c:v>
                </c:pt>
                <c:pt idx="11">
                  <c:v>37986</c:v>
                </c:pt>
                <c:pt idx="12">
                  <c:v>38017</c:v>
                </c:pt>
                <c:pt idx="13">
                  <c:v>38046</c:v>
                </c:pt>
                <c:pt idx="14">
                  <c:v>38077</c:v>
                </c:pt>
                <c:pt idx="15">
                  <c:v>38107</c:v>
                </c:pt>
                <c:pt idx="16">
                  <c:v>38138</c:v>
                </c:pt>
                <c:pt idx="17">
                  <c:v>38168</c:v>
                </c:pt>
                <c:pt idx="18">
                  <c:v>38199</c:v>
                </c:pt>
                <c:pt idx="19">
                  <c:v>38230</c:v>
                </c:pt>
                <c:pt idx="20">
                  <c:v>38260</c:v>
                </c:pt>
                <c:pt idx="21">
                  <c:v>38291</c:v>
                </c:pt>
                <c:pt idx="22">
                  <c:v>38321</c:v>
                </c:pt>
                <c:pt idx="23">
                  <c:v>38352</c:v>
                </c:pt>
                <c:pt idx="24">
                  <c:v>38383</c:v>
                </c:pt>
                <c:pt idx="25">
                  <c:v>38411</c:v>
                </c:pt>
                <c:pt idx="26">
                  <c:v>38442</c:v>
                </c:pt>
                <c:pt idx="27">
                  <c:v>38472</c:v>
                </c:pt>
                <c:pt idx="28">
                  <c:v>38503</c:v>
                </c:pt>
                <c:pt idx="29">
                  <c:v>38533</c:v>
                </c:pt>
                <c:pt idx="30">
                  <c:v>38564</c:v>
                </c:pt>
                <c:pt idx="31">
                  <c:v>38595</c:v>
                </c:pt>
                <c:pt idx="32">
                  <c:v>38625</c:v>
                </c:pt>
                <c:pt idx="33">
                  <c:v>38656</c:v>
                </c:pt>
                <c:pt idx="34">
                  <c:v>38686</c:v>
                </c:pt>
                <c:pt idx="35">
                  <c:v>38717</c:v>
                </c:pt>
                <c:pt idx="36">
                  <c:v>38748</c:v>
                </c:pt>
                <c:pt idx="37">
                  <c:v>38776</c:v>
                </c:pt>
                <c:pt idx="38">
                  <c:v>38807</c:v>
                </c:pt>
                <c:pt idx="39">
                  <c:v>38837</c:v>
                </c:pt>
                <c:pt idx="40">
                  <c:v>38868</c:v>
                </c:pt>
                <c:pt idx="41">
                  <c:v>38898</c:v>
                </c:pt>
                <c:pt idx="42">
                  <c:v>38929</c:v>
                </c:pt>
                <c:pt idx="43">
                  <c:v>38960</c:v>
                </c:pt>
                <c:pt idx="44">
                  <c:v>38990</c:v>
                </c:pt>
                <c:pt idx="45">
                  <c:v>39021</c:v>
                </c:pt>
                <c:pt idx="46">
                  <c:v>39051</c:v>
                </c:pt>
                <c:pt idx="47">
                  <c:v>39082</c:v>
                </c:pt>
                <c:pt idx="48">
                  <c:v>39113</c:v>
                </c:pt>
                <c:pt idx="49">
                  <c:v>39141</c:v>
                </c:pt>
                <c:pt idx="50">
                  <c:v>39172</c:v>
                </c:pt>
                <c:pt idx="51">
                  <c:v>39202</c:v>
                </c:pt>
                <c:pt idx="52">
                  <c:v>39233</c:v>
                </c:pt>
                <c:pt idx="53">
                  <c:v>39263</c:v>
                </c:pt>
                <c:pt idx="54">
                  <c:v>39294</c:v>
                </c:pt>
                <c:pt idx="55">
                  <c:v>39325</c:v>
                </c:pt>
                <c:pt idx="56">
                  <c:v>39355</c:v>
                </c:pt>
                <c:pt idx="57">
                  <c:v>39386</c:v>
                </c:pt>
                <c:pt idx="58">
                  <c:v>39416</c:v>
                </c:pt>
                <c:pt idx="59">
                  <c:v>39447</c:v>
                </c:pt>
                <c:pt idx="60">
                  <c:v>39478</c:v>
                </c:pt>
                <c:pt idx="61">
                  <c:v>39507</c:v>
                </c:pt>
                <c:pt idx="62">
                  <c:v>39538</c:v>
                </c:pt>
                <c:pt idx="63">
                  <c:v>39568</c:v>
                </c:pt>
                <c:pt idx="64">
                  <c:v>39599</c:v>
                </c:pt>
                <c:pt idx="65">
                  <c:v>39629</c:v>
                </c:pt>
                <c:pt idx="66">
                  <c:v>39660</c:v>
                </c:pt>
                <c:pt idx="67">
                  <c:v>39691</c:v>
                </c:pt>
                <c:pt idx="68">
                  <c:v>39721</c:v>
                </c:pt>
                <c:pt idx="69">
                  <c:v>39752</c:v>
                </c:pt>
                <c:pt idx="70">
                  <c:v>39782</c:v>
                </c:pt>
                <c:pt idx="71">
                  <c:v>39813</c:v>
                </c:pt>
                <c:pt idx="72">
                  <c:v>39844</c:v>
                </c:pt>
                <c:pt idx="73">
                  <c:v>39872</c:v>
                </c:pt>
                <c:pt idx="74">
                  <c:v>39903</c:v>
                </c:pt>
                <c:pt idx="75">
                  <c:v>39933</c:v>
                </c:pt>
                <c:pt idx="76">
                  <c:v>39964</c:v>
                </c:pt>
                <c:pt idx="77">
                  <c:v>39994</c:v>
                </c:pt>
                <c:pt idx="78">
                  <c:v>40025</c:v>
                </c:pt>
                <c:pt idx="79">
                  <c:v>40056</c:v>
                </c:pt>
                <c:pt idx="80">
                  <c:v>40086</c:v>
                </c:pt>
                <c:pt idx="81">
                  <c:v>40117</c:v>
                </c:pt>
                <c:pt idx="82">
                  <c:v>40147</c:v>
                </c:pt>
                <c:pt idx="83">
                  <c:v>40178</c:v>
                </c:pt>
                <c:pt idx="84">
                  <c:v>40209</c:v>
                </c:pt>
                <c:pt idx="85">
                  <c:v>40237</c:v>
                </c:pt>
                <c:pt idx="86">
                  <c:v>40268</c:v>
                </c:pt>
                <c:pt idx="87">
                  <c:v>40298</c:v>
                </c:pt>
                <c:pt idx="88">
                  <c:v>40329</c:v>
                </c:pt>
                <c:pt idx="89">
                  <c:v>40359</c:v>
                </c:pt>
                <c:pt idx="90">
                  <c:v>40390</c:v>
                </c:pt>
                <c:pt idx="91">
                  <c:v>40421</c:v>
                </c:pt>
                <c:pt idx="92">
                  <c:v>40451</c:v>
                </c:pt>
                <c:pt idx="93">
                  <c:v>40482</c:v>
                </c:pt>
                <c:pt idx="94">
                  <c:v>40512</c:v>
                </c:pt>
                <c:pt idx="95">
                  <c:v>40543</c:v>
                </c:pt>
                <c:pt idx="96">
                  <c:v>40574</c:v>
                </c:pt>
                <c:pt idx="97">
                  <c:v>40602</c:v>
                </c:pt>
                <c:pt idx="98">
                  <c:v>40633</c:v>
                </c:pt>
                <c:pt idx="99">
                  <c:v>40663</c:v>
                </c:pt>
                <c:pt idx="100">
                  <c:v>40694</c:v>
                </c:pt>
                <c:pt idx="101">
                  <c:v>40724</c:v>
                </c:pt>
                <c:pt idx="102">
                  <c:v>40755</c:v>
                </c:pt>
                <c:pt idx="103">
                  <c:v>40786</c:v>
                </c:pt>
                <c:pt idx="104">
                  <c:v>40816</c:v>
                </c:pt>
                <c:pt idx="105">
                  <c:v>40847</c:v>
                </c:pt>
                <c:pt idx="106">
                  <c:v>40877</c:v>
                </c:pt>
                <c:pt idx="107">
                  <c:v>40908</c:v>
                </c:pt>
                <c:pt idx="108">
                  <c:v>40939</c:v>
                </c:pt>
                <c:pt idx="109">
                  <c:v>40968</c:v>
                </c:pt>
                <c:pt idx="110">
                  <c:v>40999</c:v>
                </c:pt>
                <c:pt idx="111">
                  <c:v>41029</c:v>
                </c:pt>
                <c:pt idx="112">
                  <c:v>41060</c:v>
                </c:pt>
                <c:pt idx="113">
                  <c:v>41090</c:v>
                </c:pt>
                <c:pt idx="114">
                  <c:v>41121</c:v>
                </c:pt>
                <c:pt idx="115">
                  <c:v>41152</c:v>
                </c:pt>
                <c:pt idx="116">
                  <c:v>41182</c:v>
                </c:pt>
                <c:pt idx="117">
                  <c:v>41213</c:v>
                </c:pt>
                <c:pt idx="118">
                  <c:v>41243</c:v>
                </c:pt>
                <c:pt idx="119">
                  <c:v>41274</c:v>
                </c:pt>
                <c:pt idx="120">
                  <c:v>41305</c:v>
                </c:pt>
                <c:pt idx="121">
                  <c:v>41333</c:v>
                </c:pt>
                <c:pt idx="122">
                  <c:v>41364</c:v>
                </c:pt>
                <c:pt idx="123">
                  <c:v>41394</c:v>
                </c:pt>
                <c:pt idx="124">
                  <c:v>41425</c:v>
                </c:pt>
                <c:pt idx="125">
                  <c:v>41455</c:v>
                </c:pt>
                <c:pt idx="126">
                  <c:v>41486</c:v>
                </c:pt>
                <c:pt idx="127">
                  <c:v>41517</c:v>
                </c:pt>
                <c:pt idx="128">
                  <c:v>41547</c:v>
                </c:pt>
                <c:pt idx="129">
                  <c:v>41578</c:v>
                </c:pt>
                <c:pt idx="130">
                  <c:v>41608</c:v>
                </c:pt>
                <c:pt idx="131">
                  <c:v>41639</c:v>
                </c:pt>
                <c:pt idx="132">
                  <c:v>41670</c:v>
                </c:pt>
                <c:pt idx="133">
                  <c:v>41698</c:v>
                </c:pt>
                <c:pt idx="134">
                  <c:v>41729</c:v>
                </c:pt>
                <c:pt idx="135">
                  <c:v>41759</c:v>
                </c:pt>
                <c:pt idx="136">
                  <c:v>41790</c:v>
                </c:pt>
                <c:pt idx="137">
                  <c:v>41820</c:v>
                </c:pt>
                <c:pt idx="138">
                  <c:v>41851</c:v>
                </c:pt>
                <c:pt idx="139">
                  <c:v>41882</c:v>
                </c:pt>
                <c:pt idx="140">
                  <c:v>41912</c:v>
                </c:pt>
                <c:pt idx="141">
                  <c:v>41943</c:v>
                </c:pt>
                <c:pt idx="142">
                  <c:v>41973</c:v>
                </c:pt>
                <c:pt idx="143">
                  <c:v>42004</c:v>
                </c:pt>
                <c:pt idx="144">
                  <c:v>42035</c:v>
                </c:pt>
                <c:pt idx="145">
                  <c:v>42063</c:v>
                </c:pt>
                <c:pt idx="146">
                  <c:v>42094</c:v>
                </c:pt>
                <c:pt idx="147">
                  <c:v>42124</c:v>
                </c:pt>
                <c:pt idx="148">
                  <c:v>42155</c:v>
                </c:pt>
                <c:pt idx="149">
                  <c:v>42185</c:v>
                </c:pt>
                <c:pt idx="150">
                  <c:v>42216</c:v>
                </c:pt>
                <c:pt idx="151">
                  <c:v>42247</c:v>
                </c:pt>
                <c:pt idx="152">
                  <c:v>42277</c:v>
                </c:pt>
                <c:pt idx="153">
                  <c:v>42308</c:v>
                </c:pt>
                <c:pt idx="154">
                  <c:v>42338</c:v>
                </c:pt>
                <c:pt idx="155">
                  <c:v>42369</c:v>
                </c:pt>
                <c:pt idx="156">
                  <c:v>42400</c:v>
                </c:pt>
                <c:pt idx="157">
                  <c:v>42429</c:v>
                </c:pt>
                <c:pt idx="158">
                  <c:v>42460</c:v>
                </c:pt>
                <c:pt idx="159">
                  <c:v>42490</c:v>
                </c:pt>
                <c:pt idx="160">
                  <c:v>42521</c:v>
                </c:pt>
                <c:pt idx="161">
                  <c:v>42551</c:v>
                </c:pt>
                <c:pt idx="162">
                  <c:v>42582</c:v>
                </c:pt>
                <c:pt idx="163">
                  <c:v>42613</c:v>
                </c:pt>
                <c:pt idx="164">
                  <c:v>42643</c:v>
                </c:pt>
                <c:pt idx="165">
                  <c:v>42674</c:v>
                </c:pt>
                <c:pt idx="166">
                  <c:v>42704</c:v>
                </c:pt>
                <c:pt idx="167">
                  <c:v>42735</c:v>
                </c:pt>
                <c:pt idx="168">
                  <c:v>42766</c:v>
                </c:pt>
                <c:pt idx="169">
                  <c:v>42794</c:v>
                </c:pt>
                <c:pt idx="170">
                  <c:v>42825</c:v>
                </c:pt>
                <c:pt idx="171">
                  <c:v>42855</c:v>
                </c:pt>
                <c:pt idx="172">
                  <c:v>42886</c:v>
                </c:pt>
                <c:pt idx="173">
                  <c:v>42916</c:v>
                </c:pt>
                <c:pt idx="174">
                  <c:v>42947</c:v>
                </c:pt>
                <c:pt idx="175">
                  <c:v>42978</c:v>
                </c:pt>
                <c:pt idx="176">
                  <c:v>43008</c:v>
                </c:pt>
                <c:pt idx="177">
                  <c:v>43039</c:v>
                </c:pt>
                <c:pt idx="178">
                  <c:v>43069</c:v>
                </c:pt>
                <c:pt idx="179">
                  <c:v>43100</c:v>
                </c:pt>
                <c:pt idx="180">
                  <c:v>43131</c:v>
                </c:pt>
                <c:pt idx="181">
                  <c:v>43159</c:v>
                </c:pt>
                <c:pt idx="182">
                  <c:v>43190</c:v>
                </c:pt>
                <c:pt idx="183">
                  <c:v>43220</c:v>
                </c:pt>
                <c:pt idx="184">
                  <c:v>43251</c:v>
                </c:pt>
                <c:pt idx="185">
                  <c:v>43281</c:v>
                </c:pt>
                <c:pt idx="186">
                  <c:v>43312</c:v>
                </c:pt>
                <c:pt idx="187">
                  <c:v>43343</c:v>
                </c:pt>
                <c:pt idx="188">
                  <c:v>43373</c:v>
                </c:pt>
                <c:pt idx="189">
                  <c:v>43404</c:v>
                </c:pt>
                <c:pt idx="190">
                  <c:v>43434</c:v>
                </c:pt>
                <c:pt idx="191">
                  <c:v>43465</c:v>
                </c:pt>
              </c:numCache>
            </c:numRef>
          </c:cat>
          <c:val>
            <c:numRef>
              <c:f>Sheet1!$D$2:$D$193</c:f>
              <c:numCache>
                <c:formatCode>0.0%</c:formatCode>
                <c:ptCount val="192"/>
                <c:pt idx="0">
                  <c:v>-4.3360783599173391E-3</c:v>
                </c:pt>
                <c:pt idx="1">
                  <c:v>7.949457691410311E-3</c:v>
                </c:pt>
                <c:pt idx="2">
                  <c:v>1.6115798795581782E-3</c:v>
                </c:pt>
                <c:pt idx="3">
                  <c:v>4.2551699158611678E-3</c:v>
                </c:pt>
                <c:pt idx="4">
                  <c:v>1.0315868819116392E-2</c:v>
                </c:pt>
                <c:pt idx="5">
                  <c:v>6.2443357027612167E-2</c:v>
                </c:pt>
                <c:pt idx="6">
                  <c:v>8.4797928386325605E-2</c:v>
                </c:pt>
                <c:pt idx="7">
                  <c:v>6.8704650448131677E-2</c:v>
                </c:pt>
                <c:pt idx="8">
                  <c:v>5.986443210247705E-2</c:v>
                </c:pt>
                <c:pt idx="9">
                  <c:v>5.9947894040634164E-2</c:v>
                </c:pt>
                <c:pt idx="10">
                  <c:v>7.7215571534432481E-2</c:v>
                </c:pt>
                <c:pt idx="11">
                  <c:v>5.7559872218210684E-2</c:v>
                </c:pt>
                <c:pt idx="12">
                  <c:v>5.0233500845818124E-2</c:v>
                </c:pt>
                <c:pt idx="13">
                  <c:v>0.10057713520850586</c:v>
                </c:pt>
                <c:pt idx="14">
                  <c:v>0.13634724660930631</c:v>
                </c:pt>
                <c:pt idx="15">
                  <c:v>0.13696868783267058</c:v>
                </c:pt>
                <c:pt idx="16">
                  <c:v>0.11775213966980425</c:v>
                </c:pt>
                <c:pt idx="17">
                  <c:v>9.0800657425970766E-2</c:v>
                </c:pt>
                <c:pt idx="18">
                  <c:v>7.3602360709893233E-2</c:v>
                </c:pt>
                <c:pt idx="19">
                  <c:v>8.0608731711239168E-2</c:v>
                </c:pt>
                <c:pt idx="20">
                  <c:v>4.7782864606794595E-2</c:v>
                </c:pt>
                <c:pt idx="21">
                  <c:v>6.8803889770332471E-2</c:v>
                </c:pt>
                <c:pt idx="22">
                  <c:v>8.5780488030823054E-2</c:v>
                </c:pt>
                <c:pt idx="23">
                  <c:v>0.12210063054750919</c:v>
                </c:pt>
                <c:pt idx="24">
                  <c:v>0.14908554304978461</c:v>
                </c:pt>
                <c:pt idx="25">
                  <c:v>0.11171175708887682</c:v>
                </c:pt>
                <c:pt idx="26">
                  <c:v>6.3670432909221475E-2</c:v>
                </c:pt>
                <c:pt idx="27">
                  <c:v>6.8576167593842996E-2</c:v>
                </c:pt>
                <c:pt idx="28">
                  <c:v>6.3549242523037952E-2</c:v>
                </c:pt>
                <c:pt idx="29">
                  <c:v>6.8521873314483228E-2</c:v>
                </c:pt>
                <c:pt idx="30">
                  <c:v>8.4430378331673106E-2</c:v>
                </c:pt>
                <c:pt idx="31">
                  <c:v>5.5954788766995556E-2</c:v>
                </c:pt>
                <c:pt idx="32">
                  <c:v>0.10196817782901557</c:v>
                </c:pt>
                <c:pt idx="33">
                  <c:v>3.9367380766022197E-2</c:v>
                </c:pt>
                <c:pt idx="34">
                  <c:v>1.2320570516176188E-2</c:v>
                </c:pt>
                <c:pt idx="35">
                  <c:v>1.1408427707253477E-3</c:v>
                </c:pt>
                <c:pt idx="36">
                  <c:v>1.3922717679968777E-2</c:v>
                </c:pt>
                <c:pt idx="37">
                  <c:v>2.455843490355436E-3</c:v>
                </c:pt>
                <c:pt idx="38">
                  <c:v>4.3036961288107412E-2</c:v>
                </c:pt>
                <c:pt idx="39">
                  <c:v>4.265798173471147E-2</c:v>
                </c:pt>
                <c:pt idx="40">
                  <c:v>1.0212867672745318E-3</c:v>
                </c:pt>
                <c:pt idx="41">
                  <c:v>-1.0220262251113166E-2</c:v>
                </c:pt>
                <c:pt idx="42">
                  <c:v>-3.9641822602274113E-2</c:v>
                </c:pt>
                <c:pt idx="43">
                  <c:v>-1.4457548028526057E-2</c:v>
                </c:pt>
                <c:pt idx="44">
                  <c:v>-4.3040082767713095E-2</c:v>
                </c:pt>
                <c:pt idx="45">
                  <c:v>-5.8597623609528693E-3</c:v>
                </c:pt>
                <c:pt idx="46">
                  <c:v>-2.6995047967061092E-2</c:v>
                </c:pt>
                <c:pt idx="47">
                  <c:v>-1.498779582010501E-2</c:v>
                </c:pt>
                <c:pt idx="48">
                  <c:v>-1.626474601412653E-2</c:v>
                </c:pt>
                <c:pt idx="49">
                  <c:v>1.3382427502112826E-2</c:v>
                </c:pt>
                <c:pt idx="50">
                  <c:v>2.0321698222516726E-2</c:v>
                </c:pt>
                <c:pt idx="51">
                  <c:v>-8.4820921549448869E-3</c:v>
                </c:pt>
                <c:pt idx="52">
                  <c:v>1.8494768305802989E-2</c:v>
                </c:pt>
                <c:pt idx="53">
                  <c:v>4.8872851571489573E-2</c:v>
                </c:pt>
                <c:pt idx="54">
                  <c:v>4.4210391660676862E-2</c:v>
                </c:pt>
                <c:pt idx="55">
                  <c:v>5.2169774385903978E-2</c:v>
                </c:pt>
                <c:pt idx="56">
                  <c:v>9.0027852714344769E-2</c:v>
                </c:pt>
                <c:pt idx="57">
                  <c:v>4.544344017403712E-2</c:v>
                </c:pt>
                <c:pt idx="58">
                  <c:v>8.3364028876427243E-2</c:v>
                </c:pt>
                <c:pt idx="59">
                  <c:v>7.9094425997437989E-2</c:v>
                </c:pt>
                <c:pt idx="60">
                  <c:v>8.9376203445768243E-2</c:v>
                </c:pt>
                <c:pt idx="61">
                  <c:v>0.10495547021285323</c:v>
                </c:pt>
                <c:pt idx="62">
                  <c:v>8.0280958455469342E-2</c:v>
                </c:pt>
                <c:pt idx="63">
                  <c:v>0.11138929785714258</c:v>
                </c:pt>
                <c:pt idx="64">
                  <c:v>0.10964525132998471</c:v>
                </c:pt>
                <c:pt idx="65">
                  <c:v>9.4808092878080341E-2</c:v>
                </c:pt>
                <c:pt idx="66">
                  <c:v>0.10145018068576528</c:v>
                </c:pt>
                <c:pt idx="67">
                  <c:v>9.0196574058674872E-2</c:v>
                </c:pt>
                <c:pt idx="68">
                  <c:v>6.2318730073129158E-2</c:v>
                </c:pt>
                <c:pt idx="69">
                  <c:v>5.9667137931165848E-2</c:v>
                </c:pt>
                <c:pt idx="70">
                  <c:v>2.9450263529413601E-3</c:v>
                </c:pt>
                <c:pt idx="71">
                  <c:v>6.3534546410668469E-3</c:v>
                </c:pt>
                <c:pt idx="72">
                  <c:v>-2.544447979307185E-2</c:v>
                </c:pt>
                <c:pt idx="73">
                  <c:v>-4.3688138089192585E-2</c:v>
                </c:pt>
                <c:pt idx="74">
                  <c:v>-3.2327787734051316E-2</c:v>
                </c:pt>
                <c:pt idx="75">
                  <c:v>-3.7506420138845309E-2</c:v>
                </c:pt>
                <c:pt idx="76">
                  <c:v>-3.7302071765459188E-2</c:v>
                </c:pt>
                <c:pt idx="77">
                  <c:v>-6.5028199517400576E-2</c:v>
                </c:pt>
                <c:pt idx="78">
                  <c:v>-6.995825819981083E-2</c:v>
                </c:pt>
                <c:pt idx="79">
                  <c:v>-4.411015240267302E-2</c:v>
                </c:pt>
                <c:pt idx="80">
                  <c:v>-3.3395649474899258E-2</c:v>
                </c:pt>
                <c:pt idx="81">
                  <c:v>-5.120713259755294E-2</c:v>
                </c:pt>
                <c:pt idx="82">
                  <c:v>1.1653687510345012E-2</c:v>
                </c:pt>
                <c:pt idx="83">
                  <c:v>-4.6732428859184161E-3</c:v>
                </c:pt>
                <c:pt idx="84">
                  <c:v>1.811090634893997E-2</c:v>
                </c:pt>
                <c:pt idx="85">
                  <c:v>5.0416201035574204E-2</c:v>
                </c:pt>
                <c:pt idx="86">
                  <c:v>-2.6246381033212307E-2</c:v>
                </c:pt>
                <c:pt idx="87">
                  <c:v>-4.5514294542548184E-2</c:v>
                </c:pt>
                <c:pt idx="88">
                  <c:v>-6.7112833687539286E-3</c:v>
                </c:pt>
                <c:pt idx="89">
                  <c:v>2.7833337609878495E-2</c:v>
                </c:pt>
                <c:pt idx="90">
                  <c:v>3.9150543734081111E-2</c:v>
                </c:pt>
                <c:pt idx="91">
                  <c:v>1.6350585041986498E-3</c:v>
                </c:pt>
                <c:pt idx="92">
                  <c:v>-4.0393263337246132E-3</c:v>
                </c:pt>
                <c:pt idx="93">
                  <c:v>2.205953820061568E-2</c:v>
                </c:pt>
                <c:pt idx="94">
                  <c:v>5.5867695008517959E-2</c:v>
                </c:pt>
                <c:pt idx="95">
                  <c:v>5.6044678666151704E-2</c:v>
                </c:pt>
                <c:pt idx="96">
                  <c:v>3.0465087084162734E-2</c:v>
                </c:pt>
                <c:pt idx="97">
                  <c:v>-2.0910948376382521E-3</c:v>
                </c:pt>
                <c:pt idx="98">
                  <c:v>3.2464034667752495E-2</c:v>
                </c:pt>
                <c:pt idx="99">
                  <c:v>3.8969224564267435E-2</c:v>
                </c:pt>
                <c:pt idx="100">
                  <c:v>-1.9132622370452435E-3</c:v>
                </c:pt>
                <c:pt idx="101">
                  <c:v>-3.9654947927698636E-3</c:v>
                </c:pt>
                <c:pt idx="102">
                  <c:v>6.7609166625235417E-3</c:v>
                </c:pt>
                <c:pt idx="103">
                  <c:v>1.822060464574049E-2</c:v>
                </c:pt>
                <c:pt idx="104">
                  <c:v>1.7032891501613801E-3</c:v>
                </c:pt>
                <c:pt idx="105">
                  <c:v>5.3770384136861971E-3</c:v>
                </c:pt>
                <c:pt idx="106">
                  <c:v>2.7289133314045255E-2</c:v>
                </c:pt>
                <c:pt idx="107">
                  <c:v>3.5273954033844257E-2</c:v>
                </c:pt>
                <c:pt idx="108">
                  <c:v>4.0885782311469665E-2</c:v>
                </c:pt>
                <c:pt idx="109">
                  <c:v>5.6147645410349778E-2</c:v>
                </c:pt>
                <c:pt idx="110">
                  <c:v>5.6650927365933246E-2</c:v>
                </c:pt>
                <c:pt idx="111">
                  <c:v>4.5938538882706714E-2</c:v>
                </c:pt>
                <c:pt idx="112">
                  <c:v>6.9773115981818679E-2</c:v>
                </c:pt>
                <c:pt idx="113">
                  <c:v>5.0314206428484054E-2</c:v>
                </c:pt>
                <c:pt idx="114">
                  <c:v>3.1728322276048049E-2</c:v>
                </c:pt>
                <c:pt idx="115">
                  <c:v>3.2672583588145843E-2</c:v>
                </c:pt>
                <c:pt idx="116">
                  <c:v>5.118194750726679E-2</c:v>
                </c:pt>
                <c:pt idx="117">
                  <c:v>3.8756618510680907E-2</c:v>
                </c:pt>
                <c:pt idx="118">
                  <c:v>5.479632312749505E-3</c:v>
                </c:pt>
                <c:pt idx="119">
                  <c:v>-1.1992291617117123E-2</c:v>
                </c:pt>
                <c:pt idx="120">
                  <c:v>-1.5455020054712332E-2</c:v>
                </c:pt>
                <c:pt idx="121">
                  <c:v>-1.4467164187088599E-2</c:v>
                </c:pt>
                <c:pt idx="122">
                  <c:v>-1.0251598817071272E-2</c:v>
                </c:pt>
                <c:pt idx="123">
                  <c:v>1.5334493964179519E-2</c:v>
                </c:pt>
                <c:pt idx="124">
                  <c:v>-1.4720681816167591E-2</c:v>
                </c:pt>
                <c:pt idx="125">
                  <c:v>-1.8166959363536517E-2</c:v>
                </c:pt>
                <c:pt idx="126">
                  <c:v>-2.6479023857586048E-2</c:v>
                </c:pt>
                <c:pt idx="127">
                  <c:v>-4.9222612199821825E-2</c:v>
                </c:pt>
                <c:pt idx="128">
                  <c:v>-6.7406500695692095E-2</c:v>
                </c:pt>
                <c:pt idx="129">
                  <c:v>-4.7711379407718635E-2</c:v>
                </c:pt>
                <c:pt idx="130">
                  <c:v>-4.5164349762264022E-2</c:v>
                </c:pt>
                <c:pt idx="131">
                  <c:v>-3.0370546840351675E-2</c:v>
                </c:pt>
                <c:pt idx="132">
                  <c:v>-5.6096784884370088E-2</c:v>
                </c:pt>
                <c:pt idx="133">
                  <c:v>-6.7759411057051411E-2</c:v>
                </c:pt>
                <c:pt idx="134">
                  <c:v>-3.0522538139123645E-2</c:v>
                </c:pt>
                <c:pt idx="135">
                  <c:v>-5.8756156960496853E-2</c:v>
                </c:pt>
                <c:pt idx="136">
                  <c:v>-2.9057238620833203E-2</c:v>
                </c:pt>
                <c:pt idx="137">
                  <c:v>-3.3128990546251513E-2</c:v>
                </c:pt>
                <c:pt idx="138">
                  <c:v>-8.0090114679693958E-3</c:v>
                </c:pt>
                <c:pt idx="139">
                  <c:v>2.0255269294733536E-2</c:v>
                </c:pt>
                <c:pt idx="140">
                  <c:v>3.1231234470747271E-2</c:v>
                </c:pt>
                <c:pt idx="141">
                  <c:v>1.5101551904245891E-2</c:v>
                </c:pt>
                <c:pt idx="142">
                  <c:v>3.1071766608807838E-3</c:v>
                </c:pt>
                <c:pt idx="143">
                  <c:v>5.0644476955656881E-3</c:v>
                </c:pt>
                <c:pt idx="144">
                  <c:v>5.4636891854644043E-2</c:v>
                </c:pt>
                <c:pt idx="145">
                  <c:v>3.4903112105313827E-2</c:v>
                </c:pt>
                <c:pt idx="146">
                  <c:v>-1.7563102291073607E-2</c:v>
                </c:pt>
                <c:pt idx="147">
                  <c:v>1.7207452176413174E-3</c:v>
                </c:pt>
                <c:pt idx="148">
                  <c:v>-1.3115678001454523E-2</c:v>
                </c:pt>
                <c:pt idx="149">
                  <c:v>1.3455952643826485E-2</c:v>
                </c:pt>
                <c:pt idx="150">
                  <c:v>3.8852493901801344E-2</c:v>
                </c:pt>
                <c:pt idx="151">
                  <c:v>1.4561035887279417E-2</c:v>
                </c:pt>
                <c:pt idx="152">
                  <c:v>-6.4025457289818011E-3</c:v>
                </c:pt>
                <c:pt idx="153">
                  <c:v>-5.9926485043029221E-3</c:v>
                </c:pt>
                <c:pt idx="154">
                  <c:v>1.7952178031236166E-2</c:v>
                </c:pt>
                <c:pt idx="155">
                  <c:v>1.1455254482420019E-2</c:v>
                </c:pt>
                <c:pt idx="156">
                  <c:v>-1.4500476427250941E-2</c:v>
                </c:pt>
                <c:pt idx="157">
                  <c:v>-2.4478897374945019E-2</c:v>
                </c:pt>
                <c:pt idx="158">
                  <c:v>-1.4365687529586113E-2</c:v>
                </c:pt>
                <c:pt idx="159">
                  <c:v>-3.5449010287927574E-2</c:v>
                </c:pt>
                <c:pt idx="160">
                  <c:v>-1.9363674469892622E-2</c:v>
                </c:pt>
                <c:pt idx="161">
                  <c:v>-3.1973825148885249E-2</c:v>
                </c:pt>
                <c:pt idx="162">
                  <c:v>-8.4087862649863121E-2</c:v>
                </c:pt>
                <c:pt idx="163">
                  <c:v>-5.011838331176599E-2</c:v>
                </c:pt>
                <c:pt idx="164">
                  <c:v>-2.233365959445055E-2</c:v>
                </c:pt>
                <c:pt idx="165">
                  <c:v>-2.220052674589712E-2</c:v>
                </c:pt>
                <c:pt idx="166">
                  <c:v>-3.5878942478135611E-2</c:v>
                </c:pt>
                <c:pt idx="167">
                  <c:v>-4.0098753825720257E-2</c:v>
                </c:pt>
                <c:pt idx="168">
                  <c:v>-2.2040961078347854E-2</c:v>
                </c:pt>
                <c:pt idx="169">
                  <c:v>5.3681238032672551E-2</c:v>
                </c:pt>
                <c:pt idx="170">
                  <c:v>3.948851764745398E-2</c:v>
                </c:pt>
                <c:pt idx="171">
                  <c:v>3.5248424355302177E-2</c:v>
                </c:pt>
                <c:pt idx="172">
                  <c:v>6.6152468667510789E-3</c:v>
                </c:pt>
                <c:pt idx="173">
                  <c:v>-7.2838092942459909E-3</c:v>
                </c:pt>
                <c:pt idx="174">
                  <c:v>1.3599041257880362E-2</c:v>
                </c:pt>
                <c:pt idx="175">
                  <c:v>8.5520183179546017E-3</c:v>
                </c:pt>
                <c:pt idx="176">
                  <c:v>-1.9719269308799525E-2</c:v>
                </c:pt>
                <c:pt idx="177">
                  <c:v>-4.3054505979176039E-2</c:v>
                </c:pt>
                <c:pt idx="178">
                  <c:v>-3.428525470800281E-2</c:v>
                </c:pt>
                <c:pt idx="179">
                  <c:v>-1.0245691441014726E-2</c:v>
                </c:pt>
                <c:pt idx="180">
                  <c:v>3.0038400225807171E-2</c:v>
                </c:pt>
                <c:pt idx="181">
                  <c:v>2.5707842146399429E-2</c:v>
                </c:pt>
                <c:pt idx="182">
                  <c:v>5.6849897486037415E-2</c:v>
                </c:pt>
                <c:pt idx="183">
                  <c:v>6.811742668908094E-2</c:v>
                </c:pt>
                <c:pt idx="184">
                  <c:v>7.0910338666189343E-2</c:v>
                </c:pt>
                <c:pt idx="185">
                  <c:v>7.5273992142349533E-2</c:v>
                </c:pt>
                <c:pt idx="186">
                  <c:v>8.9491824544149168E-2</c:v>
                </c:pt>
                <c:pt idx="187">
                  <c:v>6.8016276948352439E-2</c:v>
                </c:pt>
                <c:pt idx="188">
                  <c:v>8.5629749471911154E-2</c:v>
                </c:pt>
                <c:pt idx="189">
                  <c:v>9.1300643064024523E-2</c:v>
                </c:pt>
                <c:pt idx="190">
                  <c:v>9.4094121763587113E-2</c:v>
                </c:pt>
                <c:pt idx="191">
                  <c:v>8.7095319001518567E-2</c:v>
                </c:pt>
              </c:numCache>
            </c:numRef>
          </c:val>
          <c:smooth val="0"/>
          <c:extLst>
            <c:ext xmlns:c16="http://schemas.microsoft.com/office/drawing/2014/chart" uri="{C3380CC4-5D6E-409C-BE32-E72D297353CC}">
              <c16:uniqueId val="{00000002-80B1-4AE3-A612-FA0F9A82552D}"/>
            </c:ext>
          </c:extLst>
        </c:ser>
        <c:dLbls>
          <c:showLegendKey val="0"/>
          <c:showVal val="0"/>
          <c:showCatName val="0"/>
          <c:showSerName val="0"/>
          <c:showPercent val="0"/>
          <c:showBubbleSize val="0"/>
        </c:dLbls>
        <c:smooth val="0"/>
        <c:axId val="345177752"/>
        <c:axId val="345178144"/>
      </c:lineChart>
      <c:dateAx>
        <c:axId val="345177752"/>
        <c:scaling>
          <c:orientation val="minMax"/>
        </c:scaling>
        <c:delete val="0"/>
        <c:axPos val="b"/>
        <c:numFmt formatCode="yyyy" sourceLinked="0"/>
        <c:majorTickMark val="out"/>
        <c:minorTickMark val="none"/>
        <c:tickLblPos val="low"/>
        <c:spPr>
          <a:noFill/>
          <a:ln w="9525" cap="flat" cmpd="sng" algn="ctr">
            <a:solidFill>
              <a:schemeClr val="tx1"/>
            </a:solidFill>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178144"/>
        <c:crosses val="autoZero"/>
        <c:auto val="1"/>
        <c:lblOffset val="100"/>
        <c:baseTimeUnit val="months"/>
        <c:majorUnit val="12"/>
        <c:majorTimeUnit val="months"/>
      </c:dateAx>
      <c:valAx>
        <c:axId val="345178144"/>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17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Quality</c:v>
                </c:pt>
              </c:strCache>
            </c:strRef>
          </c:tx>
          <c:spPr>
            <a:ln w="28575" cap="rnd">
              <a:solidFill>
                <a:schemeClr val="accent1"/>
              </a:solidFill>
              <a:round/>
            </a:ln>
            <a:effectLst/>
          </c:spPr>
          <c:marker>
            <c:symbol val="none"/>
          </c:marker>
          <c:cat>
            <c:numRef>
              <c:f>Sheet1!$A$2:$A$58</c:f>
              <c:numCache>
                <c:formatCode>d\-mmm\-yy</c:formatCode>
                <c:ptCount val="57"/>
                <c:pt idx="0">
                  <c:v>38352</c:v>
                </c:pt>
                <c:pt idx="1">
                  <c:v>38442</c:v>
                </c:pt>
                <c:pt idx="2">
                  <c:v>38533</c:v>
                </c:pt>
                <c:pt idx="3">
                  <c:v>38625</c:v>
                </c:pt>
                <c:pt idx="4">
                  <c:v>38717</c:v>
                </c:pt>
                <c:pt idx="5">
                  <c:v>38807</c:v>
                </c:pt>
                <c:pt idx="6">
                  <c:v>38898</c:v>
                </c:pt>
                <c:pt idx="7">
                  <c:v>38990</c:v>
                </c:pt>
                <c:pt idx="8">
                  <c:v>39082</c:v>
                </c:pt>
                <c:pt idx="9">
                  <c:v>39172</c:v>
                </c:pt>
                <c:pt idx="10">
                  <c:v>39263</c:v>
                </c:pt>
                <c:pt idx="11">
                  <c:v>39355</c:v>
                </c:pt>
                <c:pt idx="12">
                  <c:v>39447</c:v>
                </c:pt>
                <c:pt idx="13">
                  <c:v>39538</c:v>
                </c:pt>
                <c:pt idx="14">
                  <c:v>39629</c:v>
                </c:pt>
                <c:pt idx="15">
                  <c:v>39721</c:v>
                </c:pt>
                <c:pt idx="16">
                  <c:v>39813</c:v>
                </c:pt>
                <c:pt idx="17">
                  <c:v>39903</c:v>
                </c:pt>
                <c:pt idx="18">
                  <c:v>39994</c:v>
                </c:pt>
                <c:pt idx="19">
                  <c:v>40086</c:v>
                </c:pt>
                <c:pt idx="20">
                  <c:v>40178</c:v>
                </c:pt>
                <c:pt idx="21">
                  <c:v>40268</c:v>
                </c:pt>
                <c:pt idx="22">
                  <c:v>40359</c:v>
                </c:pt>
                <c:pt idx="23">
                  <c:v>40451</c:v>
                </c:pt>
                <c:pt idx="24">
                  <c:v>40543</c:v>
                </c:pt>
                <c:pt idx="25">
                  <c:v>40633</c:v>
                </c:pt>
                <c:pt idx="26">
                  <c:v>40724</c:v>
                </c:pt>
                <c:pt idx="27">
                  <c:v>40816</c:v>
                </c:pt>
                <c:pt idx="28">
                  <c:v>40908</c:v>
                </c:pt>
                <c:pt idx="29">
                  <c:v>40999</c:v>
                </c:pt>
                <c:pt idx="30">
                  <c:v>41090</c:v>
                </c:pt>
                <c:pt idx="31">
                  <c:v>41182</c:v>
                </c:pt>
                <c:pt idx="32">
                  <c:v>41274</c:v>
                </c:pt>
                <c:pt idx="33">
                  <c:v>41364</c:v>
                </c:pt>
                <c:pt idx="34">
                  <c:v>41455</c:v>
                </c:pt>
                <c:pt idx="35">
                  <c:v>41547</c:v>
                </c:pt>
                <c:pt idx="36">
                  <c:v>41639</c:v>
                </c:pt>
                <c:pt idx="37">
                  <c:v>41729</c:v>
                </c:pt>
                <c:pt idx="38">
                  <c:v>41820</c:v>
                </c:pt>
                <c:pt idx="39">
                  <c:v>41912</c:v>
                </c:pt>
                <c:pt idx="40">
                  <c:v>42004</c:v>
                </c:pt>
                <c:pt idx="41">
                  <c:v>42094</c:v>
                </c:pt>
                <c:pt idx="42">
                  <c:v>42185</c:v>
                </c:pt>
                <c:pt idx="43">
                  <c:v>42277</c:v>
                </c:pt>
                <c:pt idx="44">
                  <c:v>42369</c:v>
                </c:pt>
                <c:pt idx="45">
                  <c:v>42460</c:v>
                </c:pt>
                <c:pt idx="46">
                  <c:v>42551</c:v>
                </c:pt>
                <c:pt idx="47">
                  <c:v>42643</c:v>
                </c:pt>
                <c:pt idx="48">
                  <c:v>42735</c:v>
                </c:pt>
                <c:pt idx="49">
                  <c:v>42825</c:v>
                </c:pt>
                <c:pt idx="50">
                  <c:v>42916</c:v>
                </c:pt>
                <c:pt idx="51">
                  <c:v>43008</c:v>
                </c:pt>
                <c:pt idx="52">
                  <c:v>43100</c:v>
                </c:pt>
                <c:pt idx="53">
                  <c:v>43190</c:v>
                </c:pt>
                <c:pt idx="54">
                  <c:v>43281</c:v>
                </c:pt>
                <c:pt idx="55">
                  <c:v>43373</c:v>
                </c:pt>
                <c:pt idx="56">
                  <c:v>43465</c:v>
                </c:pt>
              </c:numCache>
            </c:numRef>
          </c:cat>
          <c:val>
            <c:numRef>
              <c:f>Sheet1!$B$2:$B$58</c:f>
              <c:numCache>
                <c:formatCode>General</c:formatCode>
                <c:ptCount val="57"/>
                <c:pt idx="0">
                  <c:v>1.7211027565346599</c:v>
                </c:pt>
                <c:pt idx="1">
                  <c:v>0.79058890921406688</c:v>
                </c:pt>
                <c:pt idx="2">
                  <c:v>7.8672894677459318E-2</c:v>
                </c:pt>
                <c:pt idx="3">
                  <c:v>1.3383410903332114</c:v>
                </c:pt>
                <c:pt idx="4">
                  <c:v>2.828078486598435</c:v>
                </c:pt>
                <c:pt idx="5">
                  <c:v>1.1514080689349215</c:v>
                </c:pt>
                <c:pt idx="6">
                  <c:v>1.7960756207620667</c:v>
                </c:pt>
                <c:pt idx="7">
                  <c:v>2.0000944334044668</c:v>
                </c:pt>
                <c:pt idx="8">
                  <c:v>1.3058351187391313</c:v>
                </c:pt>
                <c:pt idx="9">
                  <c:v>0.87184136210138763</c:v>
                </c:pt>
                <c:pt idx="10">
                  <c:v>2.0906121174615562</c:v>
                </c:pt>
                <c:pt idx="11">
                  <c:v>-2.3379734214640395</c:v>
                </c:pt>
                <c:pt idx="12">
                  <c:v>1.4476488792148785</c:v>
                </c:pt>
                <c:pt idx="13">
                  <c:v>1.7897960515421663</c:v>
                </c:pt>
                <c:pt idx="14">
                  <c:v>0.65434836127533014</c:v>
                </c:pt>
                <c:pt idx="15">
                  <c:v>-0.15077136079069103</c:v>
                </c:pt>
                <c:pt idx="16">
                  <c:v>-1.4564356169916037E-2</c:v>
                </c:pt>
                <c:pt idx="17">
                  <c:v>-5.2602773758261868E-2</c:v>
                </c:pt>
                <c:pt idx="18">
                  <c:v>-0.47239904344001749</c:v>
                </c:pt>
                <c:pt idx="19">
                  <c:v>0.43584297042129455</c:v>
                </c:pt>
                <c:pt idx="20">
                  <c:v>0.64127899059135096</c:v>
                </c:pt>
                <c:pt idx="21">
                  <c:v>0.67131241151068755</c:v>
                </c:pt>
                <c:pt idx="22">
                  <c:v>0.49728242020776869</c:v>
                </c:pt>
                <c:pt idx="23">
                  <c:v>-0.44243669468572627</c:v>
                </c:pt>
                <c:pt idx="24">
                  <c:v>0.28050519142052094</c:v>
                </c:pt>
                <c:pt idx="25">
                  <c:v>-1.7134521262665139E-2</c:v>
                </c:pt>
                <c:pt idx="26">
                  <c:v>6.21921217947786E-2</c:v>
                </c:pt>
                <c:pt idx="27">
                  <c:v>0.69110410904204334</c:v>
                </c:pt>
                <c:pt idx="28">
                  <c:v>-0.64813291230130587</c:v>
                </c:pt>
                <c:pt idx="29">
                  <c:v>-0.26212927117579377</c:v>
                </c:pt>
                <c:pt idx="30">
                  <c:v>-0.43828840556382082</c:v>
                </c:pt>
                <c:pt idx="31">
                  <c:v>-0.29693092457008613</c:v>
                </c:pt>
                <c:pt idx="32">
                  <c:v>-0.32062722034247226</c:v>
                </c:pt>
                <c:pt idx="33">
                  <c:v>1.6923515524620996</c:v>
                </c:pt>
                <c:pt idx="34">
                  <c:v>1.1419420443252328</c:v>
                </c:pt>
                <c:pt idx="35">
                  <c:v>1.7012274315196299</c:v>
                </c:pt>
                <c:pt idx="36">
                  <c:v>2.0350777900140176</c:v>
                </c:pt>
                <c:pt idx="37">
                  <c:v>1.048268556545469</c:v>
                </c:pt>
                <c:pt idx="38">
                  <c:v>-0.59715094704454807</c:v>
                </c:pt>
                <c:pt idx="39">
                  <c:v>1.7320692577751029</c:v>
                </c:pt>
                <c:pt idx="40">
                  <c:v>4.9797675596893135E-3</c:v>
                </c:pt>
                <c:pt idx="41">
                  <c:v>0.47706580858914521</c:v>
                </c:pt>
                <c:pt idx="42">
                  <c:v>1.3044862766863199</c:v>
                </c:pt>
                <c:pt idx="43">
                  <c:v>-1.038999805453209</c:v>
                </c:pt>
                <c:pt idx="44">
                  <c:v>-1.0076901147727531</c:v>
                </c:pt>
                <c:pt idx="45">
                  <c:v>0.96745069407441753</c:v>
                </c:pt>
                <c:pt idx="46">
                  <c:v>-0.30049429842528613</c:v>
                </c:pt>
                <c:pt idx="47">
                  <c:v>0.12133523992904402</c:v>
                </c:pt>
                <c:pt idx="48">
                  <c:v>0.55170042329125468</c:v>
                </c:pt>
                <c:pt idx="49">
                  <c:v>-1.4314741578537804</c:v>
                </c:pt>
                <c:pt idx="50">
                  <c:v>-0.98598383061629113</c:v>
                </c:pt>
                <c:pt idx="51">
                  <c:v>-1.3830931264605428</c:v>
                </c:pt>
                <c:pt idx="52">
                  <c:v>-1.2066763122974991</c:v>
                </c:pt>
                <c:pt idx="53">
                  <c:v>-0.87845693182988405</c:v>
                </c:pt>
                <c:pt idx="54">
                  <c:v>-0.65171306980780275</c:v>
                </c:pt>
                <c:pt idx="55">
                  <c:v>-1.2906140566024988</c:v>
                </c:pt>
                <c:pt idx="56">
                  <c:v>-1.0962828526263335</c:v>
                </c:pt>
              </c:numCache>
            </c:numRef>
          </c:val>
          <c:smooth val="0"/>
          <c:extLst>
            <c:ext xmlns:c16="http://schemas.microsoft.com/office/drawing/2014/chart" uri="{C3380CC4-5D6E-409C-BE32-E72D297353CC}">
              <c16:uniqueId val="{00000000-8BC7-4ECB-B69C-EB0B0C746D2E}"/>
            </c:ext>
          </c:extLst>
        </c:ser>
        <c:ser>
          <c:idx val="1"/>
          <c:order val="1"/>
          <c:tx>
            <c:strRef>
              <c:f>Sheet1!$C$1</c:f>
              <c:strCache>
                <c:ptCount val="1"/>
                <c:pt idx="0">
                  <c:v>Momentum</c:v>
                </c:pt>
              </c:strCache>
            </c:strRef>
          </c:tx>
          <c:spPr>
            <a:ln w="28575" cap="rnd">
              <a:solidFill>
                <a:schemeClr val="accent3"/>
              </a:solidFill>
              <a:round/>
            </a:ln>
            <a:effectLst/>
          </c:spPr>
          <c:marker>
            <c:symbol val="none"/>
          </c:marker>
          <c:cat>
            <c:numRef>
              <c:f>Sheet1!$A$2:$A$58</c:f>
              <c:numCache>
                <c:formatCode>d\-mmm\-yy</c:formatCode>
                <c:ptCount val="57"/>
                <c:pt idx="0">
                  <c:v>38352</c:v>
                </c:pt>
                <c:pt idx="1">
                  <c:v>38442</c:v>
                </c:pt>
                <c:pt idx="2">
                  <c:v>38533</c:v>
                </c:pt>
                <c:pt idx="3">
                  <c:v>38625</c:v>
                </c:pt>
                <c:pt idx="4">
                  <c:v>38717</c:v>
                </c:pt>
                <c:pt idx="5">
                  <c:v>38807</c:v>
                </c:pt>
                <c:pt idx="6">
                  <c:v>38898</c:v>
                </c:pt>
                <c:pt idx="7">
                  <c:v>38990</c:v>
                </c:pt>
                <c:pt idx="8">
                  <c:v>39082</c:v>
                </c:pt>
                <c:pt idx="9">
                  <c:v>39172</c:v>
                </c:pt>
                <c:pt idx="10">
                  <c:v>39263</c:v>
                </c:pt>
                <c:pt idx="11">
                  <c:v>39355</c:v>
                </c:pt>
                <c:pt idx="12">
                  <c:v>39447</c:v>
                </c:pt>
                <c:pt idx="13">
                  <c:v>39538</c:v>
                </c:pt>
                <c:pt idx="14">
                  <c:v>39629</c:v>
                </c:pt>
                <c:pt idx="15">
                  <c:v>39721</c:v>
                </c:pt>
                <c:pt idx="16">
                  <c:v>39813</c:v>
                </c:pt>
                <c:pt idx="17">
                  <c:v>39903</c:v>
                </c:pt>
                <c:pt idx="18">
                  <c:v>39994</c:v>
                </c:pt>
                <c:pt idx="19">
                  <c:v>40086</c:v>
                </c:pt>
                <c:pt idx="20">
                  <c:v>40178</c:v>
                </c:pt>
                <c:pt idx="21">
                  <c:v>40268</c:v>
                </c:pt>
                <c:pt idx="22">
                  <c:v>40359</c:v>
                </c:pt>
                <c:pt idx="23">
                  <c:v>40451</c:v>
                </c:pt>
                <c:pt idx="24">
                  <c:v>40543</c:v>
                </c:pt>
                <c:pt idx="25">
                  <c:v>40633</c:v>
                </c:pt>
                <c:pt idx="26">
                  <c:v>40724</c:v>
                </c:pt>
                <c:pt idx="27">
                  <c:v>40816</c:v>
                </c:pt>
                <c:pt idx="28">
                  <c:v>40908</c:v>
                </c:pt>
                <c:pt idx="29">
                  <c:v>40999</c:v>
                </c:pt>
                <c:pt idx="30">
                  <c:v>41090</c:v>
                </c:pt>
                <c:pt idx="31">
                  <c:v>41182</c:v>
                </c:pt>
                <c:pt idx="32">
                  <c:v>41274</c:v>
                </c:pt>
                <c:pt idx="33">
                  <c:v>41364</c:v>
                </c:pt>
                <c:pt idx="34">
                  <c:v>41455</c:v>
                </c:pt>
                <c:pt idx="35">
                  <c:v>41547</c:v>
                </c:pt>
                <c:pt idx="36">
                  <c:v>41639</c:v>
                </c:pt>
                <c:pt idx="37">
                  <c:v>41729</c:v>
                </c:pt>
                <c:pt idx="38">
                  <c:v>41820</c:v>
                </c:pt>
                <c:pt idx="39">
                  <c:v>41912</c:v>
                </c:pt>
                <c:pt idx="40">
                  <c:v>42004</c:v>
                </c:pt>
                <c:pt idx="41">
                  <c:v>42094</c:v>
                </c:pt>
                <c:pt idx="42">
                  <c:v>42185</c:v>
                </c:pt>
                <c:pt idx="43">
                  <c:v>42277</c:v>
                </c:pt>
                <c:pt idx="44">
                  <c:v>42369</c:v>
                </c:pt>
                <c:pt idx="45">
                  <c:v>42460</c:v>
                </c:pt>
                <c:pt idx="46">
                  <c:v>42551</c:v>
                </c:pt>
                <c:pt idx="47">
                  <c:v>42643</c:v>
                </c:pt>
                <c:pt idx="48">
                  <c:v>42735</c:v>
                </c:pt>
                <c:pt idx="49">
                  <c:v>42825</c:v>
                </c:pt>
                <c:pt idx="50">
                  <c:v>42916</c:v>
                </c:pt>
                <c:pt idx="51">
                  <c:v>43008</c:v>
                </c:pt>
                <c:pt idx="52">
                  <c:v>43100</c:v>
                </c:pt>
                <c:pt idx="53">
                  <c:v>43190</c:v>
                </c:pt>
                <c:pt idx="54">
                  <c:v>43281</c:v>
                </c:pt>
                <c:pt idx="55">
                  <c:v>43373</c:v>
                </c:pt>
                <c:pt idx="56">
                  <c:v>43465</c:v>
                </c:pt>
              </c:numCache>
            </c:numRef>
          </c:cat>
          <c:val>
            <c:numRef>
              <c:f>Sheet1!$C$2:$C$58</c:f>
              <c:numCache>
                <c:formatCode>General</c:formatCode>
                <c:ptCount val="57"/>
                <c:pt idx="0">
                  <c:v>0.6259908707790659</c:v>
                </c:pt>
                <c:pt idx="1">
                  <c:v>0.57180512133386263</c:v>
                </c:pt>
                <c:pt idx="2">
                  <c:v>1.371904361744918</c:v>
                </c:pt>
                <c:pt idx="3">
                  <c:v>0.27031748071402795</c:v>
                </c:pt>
                <c:pt idx="4">
                  <c:v>-2.5683478373044339</c:v>
                </c:pt>
                <c:pt idx="5">
                  <c:v>1.7176978003078849</c:v>
                </c:pt>
                <c:pt idx="6">
                  <c:v>-1.9508628540412991</c:v>
                </c:pt>
                <c:pt idx="7">
                  <c:v>-1.8925915269945262</c:v>
                </c:pt>
                <c:pt idx="8">
                  <c:v>0.46000145126242148</c:v>
                </c:pt>
                <c:pt idx="9">
                  <c:v>1.4660980142112077</c:v>
                </c:pt>
                <c:pt idx="10">
                  <c:v>-0.13530034474270652</c:v>
                </c:pt>
                <c:pt idx="11">
                  <c:v>2.3143573176898147</c:v>
                </c:pt>
                <c:pt idx="12">
                  <c:v>-0.1144492478853299</c:v>
                </c:pt>
                <c:pt idx="13">
                  <c:v>-1.7616132918174185</c:v>
                </c:pt>
                <c:pt idx="14">
                  <c:v>-1.0001247664828317</c:v>
                </c:pt>
                <c:pt idx="15">
                  <c:v>0.13531628485939387</c:v>
                </c:pt>
                <c:pt idx="16">
                  <c:v>-8.078096031360657E-2</c:v>
                </c:pt>
                <c:pt idx="17">
                  <c:v>-0.26751801854632801</c:v>
                </c:pt>
                <c:pt idx="18">
                  <c:v>-5.6846382772526793E-2</c:v>
                </c:pt>
                <c:pt idx="19">
                  <c:v>-0.71474883504148101</c:v>
                </c:pt>
                <c:pt idx="20">
                  <c:v>-1.2235681429773755</c:v>
                </c:pt>
                <c:pt idx="21">
                  <c:v>-1.1348158423104662</c:v>
                </c:pt>
                <c:pt idx="22">
                  <c:v>-0.94737729473886556</c:v>
                </c:pt>
                <c:pt idx="23">
                  <c:v>-0.27453623688702389</c:v>
                </c:pt>
                <c:pt idx="24">
                  <c:v>-0.20714027899283666</c:v>
                </c:pt>
                <c:pt idx="25">
                  <c:v>-0.25603311239279508</c:v>
                </c:pt>
                <c:pt idx="26">
                  <c:v>-0.31956406836198775</c:v>
                </c:pt>
                <c:pt idx="27">
                  <c:v>-0.98851865648794091</c:v>
                </c:pt>
                <c:pt idx="28">
                  <c:v>0.19453913884390495</c:v>
                </c:pt>
                <c:pt idx="29">
                  <c:v>-2.5570072525547192E-2</c:v>
                </c:pt>
                <c:pt idx="30">
                  <c:v>8.692735105286592E-2</c:v>
                </c:pt>
                <c:pt idx="31">
                  <c:v>0.38332231049452931</c:v>
                </c:pt>
                <c:pt idx="32">
                  <c:v>0.42565918808402814</c:v>
                </c:pt>
                <c:pt idx="33">
                  <c:v>-0.77187683886735614</c:v>
                </c:pt>
                <c:pt idx="34">
                  <c:v>-0.54894947349305934</c:v>
                </c:pt>
                <c:pt idx="35">
                  <c:v>-1.3445674736550171</c:v>
                </c:pt>
                <c:pt idx="36">
                  <c:v>-1.4758828647075435</c:v>
                </c:pt>
                <c:pt idx="37">
                  <c:v>-0.31537543404105028</c:v>
                </c:pt>
                <c:pt idx="38">
                  <c:v>4.4527399071346577E-2</c:v>
                </c:pt>
                <c:pt idx="39">
                  <c:v>-1.1562940374842696</c:v>
                </c:pt>
                <c:pt idx="40">
                  <c:v>0.84317343158378344</c:v>
                </c:pt>
                <c:pt idx="41">
                  <c:v>-0.23828664340529898</c:v>
                </c:pt>
                <c:pt idx="42">
                  <c:v>-1.0034859472202968</c:v>
                </c:pt>
                <c:pt idx="43">
                  <c:v>1.2582972386754456</c:v>
                </c:pt>
                <c:pt idx="44">
                  <c:v>0.83253921359645711</c:v>
                </c:pt>
                <c:pt idx="45">
                  <c:v>-1.3308336117746042</c:v>
                </c:pt>
                <c:pt idx="46">
                  <c:v>-0.42726101134115368</c:v>
                </c:pt>
                <c:pt idx="47">
                  <c:v>-0.69086074294144939</c:v>
                </c:pt>
                <c:pt idx="48">
                  <c:v>-0.99476783541359948</c:v>
                </c:pt>
                <c:pt idx="49">
                  <c:v>0.42202526014925268</c:v>
                </c:pt>
                <c:pt idx="50">
                  <c:v>0.50754480413559455</c:v>
                </c:pt>
                <c:pt idx="51">
                  <c:v>1.8531466009712918</c:v>
                </c:pt>
                <c:pt idx="52">
                  <c:v>1.9646661746573546</c:v>
                </c:pt>
                <c:pt idx="53">
                  <c:v>1.6929642276365628</c:v>
                </c:pt>
                <c:pt idx="54">
                  <c:v>1.309552299311217</c:v>
                </c:pt>
                <c:pt idx="55">
                  <c:v>0.81311706039357179</c:v>
                </c:pt>
                <c:pt idx="56">
                  <c:v>0.41433035294267068</c:v>
                </c:pt>
              </c:numCache>
            </c:numRef>
          </c:val>
          <c:smooth val="0"/>
          <c:extLst>
            <c:ext xmlns:c16="http://schemas.microsoft.com/office/drawing/2014/chart" uri="{C3380CC4-5D6E-409C-BE32-E72D297353CC}">
              <c16:uniqueId val="{00000001-8BC7-4ECB-B69C-EB0B0C746D2E}"/>
            </c:ext>
          </c:extLst>
        </c:ser>
        <c:ser>
          <c:idx val="2"/>
          <c:order val="2"/>
          <c:tx>
            <c:strRef>
              <c:f>Sheet1!$D$1</c:f>
              <c:strCache>
                <c:ptCount val="1"/>
                <c:pt idx="0">
                  <c:v>Value</c:v>
                </c:pt>
              </c:strCache>
            </c:strRef>
          </c:tx>
          <c:spPr>
            <a:ln w="28575" cap="rnd">
              <a:solidFill>
                <a:schemeClr val="accent2"/>
              </a:solidFill>
              <a:round/>
            </a:ln>
            <a:effectLst/>
          </c:spPr>
          <c:marker>
            <c:symbol val="none"/>
          </c:marker>
          <c:cat>
            <c:numRef>
              <c:f>Sheet1!$A$2:$A$58</c:f>
              <c:numCache>
                <c:formatCode>d\-mmm\-yy</c:formatCode>
                <c:ptCount val="57"/>
                <c:pt idx="0">
                  <c:v>38352</c:v>
                </c:pt>
                <c:pt idx="1">
                  <c:v>38442</c:v>
                </c:pt>
                <c:pt idx="2">
                  <c:v>38533</c:v>
                </c:pt>
                <c:pt idx="3">
                  <c:v>38625</c:v>
                </c:pt>
                <c:pt idx="4">
                  <c:v>38717</c:v>
                </c:pt>
                <c:pt idx="5">
                  <c:v>38807</c:v>
                </c:pt>
                <c:pt idx="6">
                  <c:v>38898</c:v>
                </c:pt>
                <c:pt idx="7">
                  <c:v>38990</c:v>
                </c:pt>
                <c:pt idx="8">
                  <c:v>39082</c:v>
                </c:pt>
                <c:pt idx="9">
                  <c:v>39172</c:v>
                </c:pt>
                <c:pt idx="10">
                  <c:v>39263</c:v>
                </c:pt>
                <c:pt idx="11">
                  <c:v>39355</c:v>
                </c:pt>
                <c:pt idx="12">
                  <c:v>39447</c:v>
                </c:pt>
                <c:pt idx="13">
                  <c:v>39538</c:v>
                </c:pt>
                <c:pt idx="14">
                  <c:v>39629</c:v>
                </c:pt>
                <c:pt idx="15">
                  <c:v>39721</c:v>
                </c:pt>
                <c:pt idx="16">
                  <c:v>39813</c:v>
                </c:pt>
                <c:pt idx="17">
                  <c:v>39903</c:v>
                </c:pt>
                <c:pt idx="18">
                  <c:v>39994</c:v>
                </c:pt>
                <c:pt idx="19">
                  <c:v>40086</c:v>
                </c:pt>
                <c:pt idx="20">
                  <c:v>40178</c:v>
                </c:pt>
                <c:pt idx="21">
                  <c:v>40268</c:v>
                </c:pt>
                <c:pt idx="22">
                  <c:v>40359</c:v>
                </c:pt>
                <c:pt idx="23">
                  <c:v>40451</c:v>
                </c:pt>
                <c:pt idx="24">
                  <c:v>40543</c:v>
                </c:pt>
                <c:pt idx="25">
                  <c:v>40633</c:v>
                </c:pt>
                <c:pt idx="26">
                  <c:v>40724</c:v>
                </c:pt>
                <c:pt idx="27">
                  <c:v>40816</c:v>
                </c:pt>
                <c:pt idx="28">
                  <c:v>40908</c:v>
                </c:pt>
                <c:pt idx="29">
                  <c:v>40999</c:v>
                </c:pt>
                <c:pt idx="30">
                  <c:v>41090</c:v>
                </c:pt>
                <c:pt idx="31">
                  <c:v>41182</c:v>
                </c:pt>
                <c:pt idx="32">
                  <c:v>41274</c:v>
                </c:pt>
                <c:pt idx="33">
                  <c:v>41364</c:v>
                </c:pt>
                <c:pt idx="34">
                  <c:v>41455</c:v>
                </c:pt>
                <c:pt idx="35">
                  <c:v>41547</c:v>
                </c:pt>
                <c:pt idx="36">
                  <c:v>41639</c:v>
                </c:pt>
                <c:pt idx="37">
                  <c:v>41729</c:v>
                </c:pt>
                <c:pt idx="38">
                  <c:v>41820</c:v>
                </c:pt>
                <c:pt idx="39">
                  <c:v>41912</c:v>
                </c:pt>
                <c:pt idx="40">
                  <c:v>42004</c:v>
                </c:pt>
                <c:pt idx="41">
                  <c:v>42094</c:v>
                </c:pt>
                <c:pt idx="42">
                  <c:v>42185</c:v>
                </c:pt>
                <c:pt idx="43">
                  <c:v>42277</c:v>
                </c:pt>
                <c:pt idx="44">
                  <c:v>42369</c:v>
                </c:pt>
                <c:pt idx="45">
                  <c:v>42460</c:v>
                </c:pt>
                <c:pt idx="46">
                  <c:v>42551</c:v>
                </c:pt>
                <c:pt idx="47">
                  <c:v>42643</c:v>
                </c:pt>
                <c:pt idx="48">
                  <c:v>42735</c:v>
                </c:pt>
                <c:pt idx="49">
                  <c:v>42825</c:v>
                </c:pt>
                <c:pt idx="50">
                  <c:v>42916</c:v>
                </c:pt>
                <c:pt idx="51">
                  <c:v>43008</c:v>
                </c:pt>
                <c:pt idx="52">
                  <c:v>43100</c:v>
                </c:pt>
                <c:pt idx="53">
                  <c:v>43190</c:v>
                </c:pt>
                <c:pt idx="54">
                  <c:v>43281</c:v>
                </c:pt>
                <c:pt idx="55">
                  <c:v>43373</c:v>
                </c:pt>
                <c:pt idx="56">
                  <c:v>43465</c:v>
                </c:pt>
              </c:numCache>
            </c:numRef>
          </c:cat>
          <c:val>
            <c:numRef>
              <c:f>Sheet1!$D$2:$D$58</c:f>
              <c:numCache>
                <c:formatCode>General</c:formatCode>
                <c:ptCount val="57"/>
                <c:pt idx="0">
                  <c:v>-2.6368218446763985</c:v>
                </c:pt>
                <c:pt idx="1">
                  <c:v>-1.4614546901241088</c:v>
                </c:pt>
                <c:pt idx="2">
                  <c:v>-1.6475400806273199</c:v>
                </c:pt>
                <c:pt idx="3">
                  <c:v>-1.4392149561583703</c:v>
                </c:pt>
                <c:pt idx="4">
                  <c:v>7.2409793094917879E-2</c:v>
                </c:pt>
                <c:pt idx="5">
                  <c:v>-2.9020557474804134</c:v>
                </c:pt>
                <c:pt idx="6">
                  <c:v>0.58224251712446529</c:v>
                </c:pt>
                <c:pt idx="7">
                  <c:v>0.30936144987198622</c:v>
                </c:pt>
                <c:pt idx="8">
                  <c:v>-1.9476181225952505</c:v>
                </c:pt>
                <c:pt idx="9">
                  <c:v>-2.2617168762054587</c:v>
                </c:pt>
                <c:pt idx="10">
                  <c:v>-1.6633496535064509</c:v>
                </c:pt>
                <c:pt idx="11">
                  <c:v>-0.24843580361908552</c:v>
                </c:pt>
                <c:pt idx="12">
                  <c:v>-1.3868143633997907</c:v>
                </c:pt>
                <c:pt idx="13">
                  <c:v>4.5268729030167001E-2</c:v>
                </c:pt>
                <c:pt idx="14">
                  <c:v>0.52266790003209163</c:v>
                </c:pt>
                <c:pt idx="15">
                  <c:v>6.3855879488653395E-3</c:v>
                </c:pt>
                <c:pt idx="16">
                  <c:v>0.13262824667503864</c:v>
                </c:pt>
                <c:pt idx="17">
                  <c:v>0.4536218191938467</c:v>
                </c:pt>
                <c:pt idx="18">
                  <c:v>0.69710182975922352</c:v>
                </c:pt>
                <c:pt idx="19">
                  <c:v>0.5639720958854354</c:v>
                </c:pt>
                <c:pt idx="20">
                  <c:v>1.1228860106622514</c:v>
                </c:pt>
                <c:pt idx="21">
                  <c:v>0.98140870811657033</c:v>
                </c:pt>
                <c:pt idx="22">
                  <c:v>0.8922583835751754</c:v>
                </c:pt>
                <c:pt idx="23">
                  <c:v>0.88164646080891962</c:v>
                </c:pt>
                <c:pt idx="24">
                  <c:v>-3.1032146082672347E-4</c:v>
                </c:pt>
                <c:pt idx="25">
                  <c:v>0.40520552747339589</c:v>
                </c:pt>
                <c:pt idx="26">
                  <c:v>0.41031460710691986</c:v>
                </c:pt>
                <c:pt idx="27">
                  <c:v>0.64943076431550251</c:v>
                </c:pt>
                <c:pt idx="28">
                  <c:v>0.55336424285428021</c:v>
                </c:pt>
                <c:pt idx="29">
                  <c:v>0.47178060636663932</c:v>
                </c:pt>
                <c:pt idx="30">
                  <c:v>0.68334986451479607</c:v>
                </c:pt>
                <c:pt idx="31">
                  <c:v>-0.17580268325397752</c:v>
                </c:pt>
                <c:pt idx="32">
                  <c:v>-0.35200304022607021</c:v>
                </c:pt>
                <c:pt idx="33">
                  <c:v>-1.3594775181316323</c:v>
                </c:pt>
                <c:pt idx="34">
                  <c:v>-0.89853976836500271</c:v>
                </c:pt>
                <c:pt idx="35">
                  <c:v>-0.471244572693582</c:v>
                </c:pt>
                <c:pt idx="36">
                  <c:v>-1.3253233413376821</c:v>
                </c:pt>
                <c:pt idx="37">
                  <c:v>-1.5876196392217463</c:v>
                </c:pt>
                <c:pt idx="38">
                  <c:v>1.0384646050675366</c:v>
                </c:pt>
                <c:pt idx="39">
                  <c:v>-1.3980120404418868</c:v>
                </c:pt>
                <c:pt idx="40">
                  <c:v>-1.4148869462417715</c:v>
                </c:pt>
                <c:pt idx="41">
                  <c:v>-0.58504194776276741</c:v>
                </c:pt>
                <c:pt idx="42">
                  <c:v>-1.2236984604538093</c:v>
                </c:pt>
                <c:pt idx="43">
                  <c:v>0.11683739518086202</c:v>
                </c:pt>
                <c:pt idx="44">
                  <c:v>0.93920928725445085</c:v>
                </c:pt>
                <c:pt idx="45">
                  <c:v>0.22285817815461825</c:v>
                </c:pt>
                <c:pt idx="46">
                  <c:v>1.567274563822302</c:v>
                </c:pt>
                <c:pt idx="47">
                  <c:v>1.0117043023343428</c:v>
                </c:pt>
                <c:pt idx="48">
                  <c:v>0.5493904738769847</c:v>
                </c:pt>
                <c:pt idx="49">
                  <c:v>2.2549360652240407</c:v>
                </c:pt>
                <c:pt idx="50">
                  <c:v>1.1611419604564566</c:v>
                </c:pt>
                <c:pt idx="51">
                  <c:v>-0.11691258487205845</c:v>
                </c:pt>
                <c:pt idx="52">
                  <c:v>-0.81578906258254702</c:v>
                </c:pt>
                <c:pt idx="53">
                  <c:v>-1.2152414860410001</c:v>
                </c:pt>
                <c:pt idx="54">
                  <c:v>-1.0677051724794608</c:v>
                </c:pt>
                <c:pt idx="55">
                  <c:v>1.0761574894547525</c:v>
                </c:pt>
                <c:pt idx="56">
                  <c:v>1.262940443759264</c:v>
                </c:pt>
              </c:numCache>
            </c:numRef>
          </c:val>
          <c:smooth val="0"/>
          <c:extLst>
            <c:ext xmlns:c16="http://schemas.microsoft.com/office/drawing/2014/chart" uri="{C3380CC4-5D6E-409C-BE32-E72D297353CC}">
              <c16:uniqueId val="{00000002-8BC7-4ECB-B69C-EB0B0C746D2E}"/>
            </c:ext>
          </c:extLst>
        </c:ser>
        <c:dLbls>
          <c:showLegendKey val="0"/>
          <c:showVal val="0"/>
          <c:showCatName val="0"/>
          <c:showSerName val="0"/>
          <c:showPercent val="0"/>
          <c:showBubbleSize val="0"/>
        </c:dLbls>
        <c:smooth val="0"/>
        <c:axId val="345178928"/>
        <c:axId val="345179320"/>
      </c:lineChart>
      <c:dateAx>
        <c:axId val="345178928"/>
        <c:scaling>
          <c:orientation val="minMax"/>
        </c:scaling>
        <c:delete val="0"/>
        <c:axPos val="b"/>
        <c:numFmt formatCode="yyyy" sourceLinked="0"/>
        <c:majorTickMark val="out"/>
        <c:minorTickMark val="none"/>
        <c:tickLblPos val="low"/>
        <c:spPr>
          <a:noFill/>
          <a:ln w="9525" cap="flat" cmpd="sng" algn="ctr">
            <a:solidFill>
              <a:schemeClr val="tx1"/>
            </a:solidFill>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179320"/>
        <c:crosses val="autoZero"/>
        <c:auto val="1"/>
        <c:lblOffset val="100"/>
        <c:baseTimeUnit val="months"/>
        <c:majorUnit val="12"/>
        <c:majorTimeUnit val="months"/>
      </c:dateAx>
      <c:valAx>
        <c:axId val="345179320"/>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r>
                  <a:rPr lang="en-ZA" dirty="0"/>
                  <a:t>Standard deviation</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17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cat>
            <c:numRef>
              <c:f>Sheet1!$A$2:$A$157</c:f>
              <c:numCache>
                <c:formatCode>d\-mmm\-yy</c:formatCode>
                <c:ptCount val="156"/>
                <c:pt idx="0">
                  <c:v>38748</c:v>
                </c:pt>
                <c:pt idx="1">
                  <c:v>38776</c:v>
                </c:pt>
                <c:pt idx="2">
                  <c:v>38807</c:v>
                </c:pt>
                <c:pt idx="3">
                  <c:v>38837</c:v>
                </c:pt>
                <c:pt idx="4">
                  <c:v>38868</c:v>
                </c:pt>
                <c:pt idx="5">
                  <c:v>38898</c:v>
                </c:pt>
                <c:pt idx="6">
                  <c:v>38929</c:v>
                </c:pt>
                <c:pt idx="7">
                  <c:v>38960</c:v>
                </c:pt>
                <c:pt idx="8">
                  <c:v>38990</c:v>
                </c:pt>
                <c:pt idx="9">
                  <c:v>39021</c:v>
                </c:pt>
                <c:pt idx="10">
                  <c:v>39051</c:v>
                </c:pt>
                <c:pt idx="11">
                  <c:v>39082</c:v>
                </c:pt>
                <c:pt idx="12">
                  <c:v>39113</c:v>
                </c:pt>
                <c:pt idx="13">
                  <c:v>39141</c:v>
                </c:pt>
                <c:pt idx="14">
                  <c:v>39172</c:v>
                </c:pt>
                <c:pt idx="15">
                  <c:v>39202</c:v>
                </c:pt>
                <c:pt idx="16">
                  <c:v>39233</c:v>
                </c:pt>
                <c:pt idx="17">
                  <c:v>39263</c:v>
                </c:pt>
                <c:pt idx="18">
                  <c:v>39294</c:v>
                </c:pt>
                <c:pt idx="19">
                  <c:v>39325</c:v>
                </c:pt>
                <c:pt idx="20">
                  <c:v>39355</c:v>
                </c:pt>
                <c:pt idx="21">
                  <c:v>39386</c:v>
                </c:pt>
                <c:pt idx="22">
                  <c:v>39416</c:v>
                </c:pt>
                <c:pt idx="23">
                  <c:v>39447</c:v>
                </c:pt>
                <c:pt idx="24">
                  <c:v>39478</c:v>
                </c:pt>
                <c:pt idx="25">
                  <c:v>39507</c:v>
                </c:pt>
                <c:pt idx="26">
                  <c:v>39538</c:v>
                </c:pt>
                <c:pt idx="27">
                  <c:v>39568</c:v>
                </c:pt>
                <c:pt idx="28">
                  <c:v>39599</c:v>
                </c:pt>
                <c:pt idx="29">
                  <c:v>39629</c:v>
                </c:pt>
                <c:pt idx="30">
                  <c:v>39660</c:v>
                </c:pt>
                <c:pt idx="31">
                  <c:v>39691</c:v>
                </c:pt>
                <c:pt idx="32">
                  <c:v>39721</c:v>
                </c:pt>
                <c:pt idx="33">
                  <c:v>39752</c:v>
                </c:pt>
                <c:pt idx="34">
                  <c:v>39782</c:v>
                </c:pt>
                <c:pt idx="35">
                  <c:v>39813</c:v>
                </c:pt>
                <c:pt idx="36">
                  <c:v>39844</c:v>
                </c:pt>
                <c:pt idx="37">
                  <c:v>39872</c:v>
                </c:pt>
                <c:pt idx="38">
                  <c:v>39903</c:v>
                </c:pt>
                <c:pt idx="39">
                  <c:v>39933</c:v>
                </c:pt>
                <c:pt idx="40">
                  <c:v>39964</c:v>
                </c:pt>
                <c:pt idx="41">
                  <c:v>39994</c:v>
                </c:pt>
                <c:pt idx="42">
                  <c:v>40025</c:v>
                </c:pt>
                <c:pt idx="43">
                  <c:v>40056</c:v>
                </c:pt>
                <c:pt idx="44">
                  <c:v>40086</c:v>
                </c:pt>
                <c:pt idx="45">
                  <c:v>40117</c:v>
                </c:pt>
                <c:pt idx="46">
                  <c:v>40147</c:v>
                </c:pt>
                <c:pt idx="47">
                  <c:v>40178</c:v>
                </c:pt>
                <c:pt idx="48">
                  <c:v>40209</c:v>
                </c:pt>
                <c:pt idx="49">
                  <c:v>40237</c:v>
                </c:pt>
                <c:pt idx="50">
                  <c:v>40268</c:v>
                </c:pt>
                <c:pt idx="51">
                  <c:v>40298</c:v>
                </c:pt>
                <c:pt idx="52">
                  <c:v>40329</c:v>
                </c:pt>
                <c:pt idx="53">
                  <c:v>40359</c:v>
                </c:pt>
                <c:pt idx="54">
                  <c:v>40390</c:v>
                </c:pt>
                <c:pt idx="55">
                  <c:v>40421</c:v>
                </c:pt>
                <c:pt idx="56">
                  <c:v>40451</c:v>
                </c:pt>
                <c:pt idx="57">
                  <c:v>40482</c:v>
                </c:pt>
                <c:pt idx="58">
                  <c:v>40512</c:v>
                </c:pt>
                <c:pt idx="59">
                  <c:v>40543</c:v>
                </c:pt>
                <c:pt idx="60">
                  <c:v>40574</c:v>
                </c:pt>
                <c:pt idx="61">
                  <c:v>40602</c:v>
                </c:pt>
                <c:pt idx="62">
                  <c:v>40633</c:v>
                </c:pt>
                <c:pt idx="63">
                  <c:v>40663</c:v>
                </c:pt>
                <c:pt idx="64">
                  <c:v>40694</c:v>
                </c:pt>
                <c:pt idx="65">
                  <c:v>40724</c:v>
                </c:pt>
                <c:pt idx="66">
                  <c:v>40755</c:v>
                </c:pt>
                <c:pt idx="67">
                  <c:v>40786</c:v>
                </c:pt>
                <c:pt idx="68">
                  <c:v>40816</c:v>
                </c:pt>
                <c:pt idx="69">
                  <c:v>40847</c:v>
                </c:pt>
                <c:pt idx="70">
                  <c:v>40877</c:v>
                </c:pt>
                <c:pt idx="71">
                  <c:v>40908</c:v>
                </c:pt>
                <c:pt idx="72">
                  <c:v>40939</c:v>
                </c:pt>
                <c:pt idx="73">
                  <c:v>40968</c:v>
                </c:pt>
                <c:pt idx="74">
                  <c:v>40999</c:v>
                </c:pt>
                <c:pt idx="75">
                  <c:v>41029</c:v>
                </c:pt>
                <c:pt idx="76">
                  <c:v>41060</c:v>
                </c:pt>
                <c:pt idx="77">
                  <c:v>41090</c:v>
                </c:pt>
                <c:pt idx="78">
                  <c:v>41121</c:v>
                </c:pt>
                <c:pt idx="79">
                  <c:v>41152</c:v>
                </c:pt>
                <c:pt idx="80">
                  <c:v>41182</c:v>
                </c:pt>
                <c:pt idx="81">
                  <c:v>41213</c:v>
                </c:pt>
                <c:pt idx="82">
                  <c:v>41243</c:v>
                </c:pt>
                <c:pt idx="83">
                  <c:v>41274</c:v>
                </c:pt>
                <c:pt idx="84">
                  <c:v>41305</c:v>
                </c:pt>
                <c:pt idx="85">
                  <c:v>41333</c:v>
                </c:pt>
                <c:pt idx="86">
                  <c:v>41364</c:v>
                </c:pt>
                <c:pt idx="87">
                  <c:v>41394</c:v>
                </c:pt>
                <c:pt idx="88">
                  <c:v>41425</c:v>
                </c:pt>
                <c:pt idx="89">
                  <c:v>41455</c:v>
                </c:pt>
                <c:pt idx="90">
                  <c:v>41486</c:v>
                </c:pt>
                <c:pt idx="91">
                  <c:v>41517</c:v>
                </c:pt>
                <c:pt idx="92">
                  <c:v>41547</c:v>
                </c:pt>
                <c:pt idx="93">
                  <c:v>41578</c:v>
                </c:pt>
                <c:pt idx="94">
                  <c:v>41608</c:v>
                </c:pt>
                <c:pt idx="95">
                  <c:v>41639</c:v>
                </c:pt>
                <c:pt idx="96">
                  <c:v>41670</c:v>
                </c:pt>
                <c:pt idx="97">
                  <c:v>41698</c:v>
                </c:pt>
                <c:pt idx="98">
                  <c:v>41729</c:v>
                </c:pt>
                <c:pt idx="99">
                  <c:v>41759</c:v>
                </c:pt>
                <c:pt idx="100">
                  <c:v>41790</c:v>
                </c:pt>
                <c:pt idx="101">
                  <c:v>41820</c:v>
                </c:pt>
                <c:pt idx="102">
                  <c:v>41851</c:v>
                </c:pt>
                <c:pt idx="103">
                  <c:v>41882</c:v>
                </c:pt>
                <c:pt idx="104">
                  <c:v>41912</c:v>
                </c:pt>
                <c:pt idx="105">
                  <c:v>41943</c:v>
                </c:pt>
                <c:pt idx="106">
                  <c:v>41973</c:v>
                </c:pt>
                <c:pt idx="107">
                  <c:v>42004</c:v>
                </c:pt>
                <c:pt idx="108">
                  <c:v>42035</c:v>
                </c:pt>
                <c:pt idx="109">
                  <c:v>42063</c:v>
                </c:pt>
                <c:pt idx="110">
                  <c:v>42094</c:v>
                </c:pt>
                <c:pt idx="111">
                  <c:v>42124</c:v>
                </c:pt>
                <c:pt idx="112">
                  <c:v>42155</c:v>
                </c:pt>
                <c:pt idx="113">
                  <c:v>42185</c:v>
                </c:pt>
                <c:pt idx="114">
                  <c:v>42216</c:v>
                </c:pt>
                <c:pt idx="115">
                  <c:v>42247</c:v>
                </c:pt>
                <c:pt idx="116">
                  <c:v>42277</c:v>
                </c:pt>
                <c:pt idx="117">
                  <c:v>42308</c:v>
                </c:pt>
                <c:pt idx="118">
                  <c:v>42338</c:v>
                </c:pt>
                <c:pt idx="119">
                  <c:v>42369</c:v>
                </c:pt>
                <c:pt idx="120">
                  <c:v>42400</c:v>
                </c:pt>
                <c:pt idx="121">
                  <c:v>42429</c:v>
                </c:pt>
                <c:pt idx="122">
                  <c:v>42460</c:v>
                </c:pt>
                <c:pt idx="123">
                  <c:v>42490</c:v>
                </c:pt>
                <c:pt idx="124">
                  <c:v>42521</c:v>
                </c:pt>
                <c:pt idx="125">
                  <c:v>42551</c:v>
                </c:pt>
                <c:pt idx="126">
                  <c:v>42582</c:v>
                </c:pt>
                <c:pt idx="127">
                  <c:v>42613</c:v>
                </c:pt>
                <c:pt idx="128">
                  <c:v>42643</c:v>
                </c:pt>
                <c:pt idx="129">
                  <c:v>42674</c:v>
                </c:pt>
                <c:pt idx="130">
                  <c:v>42704</c:v>
                </c:pt>
                <c:pt idx="131">
                  <c:v>42735</c:v>
                </c:pt>
                <c:pt idx="132">
                  <c:v>42766</c:v>
                </c:pt>
                <c:pt idx="133">
                  <c:v>42794</c:v>
                </c:pt>
                <c:pt idx="134">
                  <c:v>42825</c:v>
                </c:pt>
                <c:pt idx="135">
                  <c:v>42855</c:v>
                </c:pt>
                <c:pt idx="136">
                  <c:v>42886</c:v>
                </c:pt>
                <c:pt idx="137">
                  <c:v>42916</c:v>
                </c:pt>
                <c:pt idx="138">
                  <c:v>42947</c:v>
                </c:pt>
                <c:pt idx="139">
                  <c:v>42978</c:v>
                </c:pt>
                <c:pt idx="140">
                  <c:v>43008</c:v>
                </c:pt>
                <c:pt idx="141">
                  <c:v>43039</c:v>
                </c:pt>
                <c:pt idx="142">
                  <c:v>43069</c:v>
                </c:pt>
                <c:pt idx="143">
                  <c:v>43100</c:v>
                </c:pt>
                <c:pt idx="144">
                  <c:v>43131</c:v>
                </c:pt>
                <c:pt idx="145">
                  <c:v>43159</c:v>
                </c:pt>
                <c:pt idx="146">
                  <c:v>43190</c:v>
                </c:pt>
                <c:pt idx="147">
                  <c:v>43220</c:v>
                </c:pt>
                <c:pt idx="148">
                  <c:v>43251</c:v>
                </c:pt>
                <c:pt idx="149">
                  <c:v>43281</c:v>
                </c:pt>
                <c:pt idx="150">
                  <c:v>43312</c:v>
                </c:pt>
                <c:pt idx="151">
                  <c:v>43343</c:v>
                </c:pt>
                <c:pt idx="152">
                  <c:v>43373</c:v>
                </c:pt>
                <c:pt idx="153">
                  <c:v>43404</c:v>
                </c:pt>
                <c:pt idx="154">
                  <c:v>43434</c:v>
                </c:pt>
                <c:pt idx="155">
                  <c:v>43465</c:v>
                </c:pt>
              </c:numCache>
            </c:numRef>
          </c:cat>
          <c:val>
            <c:numRef>
              <c:f>Sheet1!$B$2:$B$157</c:f>
              <c:numCache>
                <c:formatCode>0.0%</c:formatCode>
                <c:ptCount val="156"/>
                <c:pt idx="0">
                  <c:v>2.00354338161155E-2</c:v>
                </c:pt>
                <c:pt idx="1">
                  <c:v>1.8252593426359542E-2</c:v>
                </c:pt>
                <c:pt idx="2">
                  <c:v>1.2902686738342384E-2</c:v>
                </c:pt>
                <c:pt idx="3">
                  <c:v>1.7558695127463997E-2</c:v>
                </c:pt>
                <c:pt idx="4">
                  <c:v>2.3005677533707303E-2</c:v>
                </c:pt>
                <c:pt idx="5">
                  <c:v>1.9583446031953722E-2</c:v>
                </c:pt>
                <c:pt idx="6">
                  <c:v>1.830598489629276E-2</c:v>
                </c:pt>
                <c:pt idx="7">
                  <c:v>1.6129242055715531E-2</c:v>
                </c:pt>
                <c:pt idx="8">
                  <c:v>1.2246991990551903E-2</c:v>
                </c:pt>
                <c:pt idx="9">
                  <c:v>7.0533834875030621E-3</c:v>
                </c:pt>
                <c:pt idx="10">
                  <c:v>1.0350553641519822E-2</c:v>
                </c:pt>
                <c:pt idx="11">
                  <c:v>1.3928184296511548E-2</c:v>
                </c:pt>
                <c:pt idx="12">
                  <c:v>7.6298265113299291E-3</c:v>
                </c:pt>
                <c:pt idx="13">
                  <c:v>3.4290513903079134E-3</c:v>
                </c:pt>
                <c:pt idx="14">
                  <c:v>-3.8707883552464573E-3</c:v>
                </c:pt>
                <c:pt idx="15">
                  <c:v>-7.1979180631491779E-3</c:v>
                </c:pt>
                <c:pt idx="16">
                  <c:v>-1.3555464494160008E-2</c:v>
                </c:pt>
                <c:pt idx="17">
                  <c:v>-2.0447472573708714E-2</c:v>
                </c:pt>
                <c:pt idx="18">
                  <c:v>-1.7034548525715953E-2</c:v>
                </c:pt>
                <c:pt idx="19">
                  <c:v>-1.3300910758640816E-2</c:v>
                </c:pt>
                <c:pt idx="20">
                  <c:v>-6.5153649521960677E-3</c:v>
                </c:pt>
                <c:pt idx="21">
                  <c:v>-1.1805755386461447E-2</c:v>
                </c:pt>
                <c:pt idx="22">
                  <c:v>-1.901630925175879E-2</c:v>
                </c:pt>
                <c:pt idx="23">
                  <c:v>-2.020092232520132E-2</c:v>
                </c:pt>
                <c:pt idx="24">
                  <c:v>-2.16749233611786E-2</c:v>
                </c:pt>
                <c:pt idx="25">
                  <c:v>-2.2035197619388658E-2</c:v>
                </c:pt>
                <c:pt idx="26">
                  <c:v>-1.3694853442631327E-2</c:v>
                </c:pt>
                <c:pt idx="27">
                  <c:v>-8.3414594229209715E-3</c:v>
                </c:pt>
                <c:pt idx="28">
                  <c:v>-3.889405299824622E-3</c:v>
                </c:pt>
                <c:pt idx="29">
                  <c:v>-3.5152119703751872E-3</c:v>
                </c:pt>
                <c:pt idx="30">
                  <c:v>-2.3880074025684261E-2</c:v>
                </c:pt>
                <c:pt idx="31">
                  <c:v>-2.0748868828817213E-2</c:v>
                </c:pt>
                <c:pt idx="32">
                  <c:v>-9.4287466420379662E-3</c:v>
                </c:pt>
                <c:pt idx="33">
                  <c:v>-6.194537140383205E-3</c:v>
                </c:pt>
                <c:pt idx="34">
                  <c:v>-1.8260924499109432E-3</c:v>
                </c:pt>
                <c:pt idx="35">
                  <c:v>-1.7480595595757986E-3</c:v>
                </c:pt>
                <c:pt idx="36">
                  <c:v>1.1144512626817926E-2</c:v>
                </c:pt>
                <c:pt idx="37">
                  <c:v>1.4709014390047681E-2</c:v>
                </c:pt>
                <c:pt idx="38">
                  <c:v>7.0409686898291746E-3</c:v>
                </c:pt>
                <c:pt idx="39">
                  <c:v>-5.6472294747761387E-3</c:v>
                </c:pt>
                <c:pt idx="40">
                  <c:v>-1.5549717386762474E-2</c:v>
                </c:pt>
                <c:pt idx="41">
                  <c:v>-1.6018859297492472E-2</c:v>
                </c:pt>
                <c:pt idx="42">
                  <c:v>-3.1726898321432495E-3</c:v>
                </c:pt>
                <c:pt idx="43">
                  <c:v>-1.1260888850607609E-2</c:v>
                </c:pt>
                <c:pt idx="44">
                  <c:v>-2.607809813324069E-2</c:v>
                </c:pt>
                <c:pt idx="45">
                  <c:v>-2.474725755615248E-2</c:v>
                </c:pt>
                <c:pt idx="46">
                  <c:v>-2.3774994631410973E-2</c:v>
                </c:pt>
                <c:pt idx="47">
                  <c:v>-2.0658293069820699E-2</c:v>
                </c:pt>
                <c:pt idx="48">
                  <c:v>-3.3088985049407382E-2</c:v>
                </c:pt>
                <c:pt idx="49">
                  <c:v>-4.4059347877347665E-2</c:v>
                </c:pt>
                <c:pt idx="50">
                  <c:v>-3.152739302311236E-2</c:v>
                </c:pt>
                <c:pt idx="51">
                  <c:v>-9.6423239960214957E-3</c:v>
                </c:pt>
                <c:pt idx="52">
                  <c:v>-2.6772655059792427E-3</c:v>
                </c:pt>
                <c:pt idx="53">
                  <c:v>-7.3521802539087133E-3</c:v>
                </c:pt>
                <c:pt idx="54">
                  <c:v>5.6754437790074164E-5</c:v>
                </c:pt>
                <c:pt idx="55">
                  <c:v>2.4874432630825893E-3</c:v>
                </c:pt>
                <c:pt idx="56">
                  <c:v>1.3723318784146787E-3</c:v>
                </c:pt>
                <c:pt idx="57">
                  <c:v>2.7556594263469236E-3</c:v>
                </c:pt>
                <c:pt idx="58">
                  <c:v>-4.7378532191613143E-3</c:v>
                </c:pt>
                <c:pt idx="59">
                  <c:v>-7.2007879708901879E-3</c:v>
                </c:pt>
                <c:pt idx="60">
                  <c:v>-6.7835253365067238E-3</c:v>
                </c:pt>
                <c:pt idx="61">
                  <c:v>-7.5365851559818786E-3</c:v>
                </c:pt>
                <c:pt idx="62">
                  <c:v>-3.4100379373298573E-3</c:v>
                </c:pt>
                <c:pt idx="63">
                  <c:v>-3.6968339168479414E-3</c:v>
                </c:pt>
                <c:pt idx="64">
                  <c:v>-4.8326388457995417E-3</c:v>
                </c:pt>
                <c:pt idx="65">
                  <c:v>-5.0482064423063022E-4</c:v>
                </c:pt>
                <c:pt idx="66">
                  <c:v>2.3978880119699397E-3</c:v>
                </c:pt>
                <c:pt idx="67">
                  <c:v>4.6251623126629671E-3</c:v>
                </c:pt>
                <c:pt idx="68">
                  <c:v>2.4929815476399941E-3</c:v>
                </c:pt>
                <c:pt idx="69">
                  <c:v>1.1123606259380026E-3</c:v>
                </c:pt>
                <c:pt idx="70">
                  <c:v>1.1893764666807805E-2</c:v>
                </c:pt>
                <c:pt idx="71">
                  <c:v>1.3480248815267437E-2</c:v>
                </c:pt>
                <c:pt idx="72">
                  <c:v>7.8872637505469356E-3</c:v>
                </c:pt>
                <c:pt idx="73">
                  <c:v>8.2656620292742566E-3</c:v>
                </c:pt>
                <c:pt idx="74">
                  <c:v>6.2698174849411537E-3</c:v>
                </c:pt>
                <c:pt idx="75">
                  <c:v>6.2638564586756651E-3</c:v>
                </c:pt>
                <c:pt idx="76">
                  <c:v>9.2602602523743638E-3</c:v>
                </c:pt>
                <c:pt idx="77">
                  <c:v>1.1445264032604374E-2</c:v>
                </c:pt>
                <c:pt idx="78">
                  <c:v>9.9139182339300636E-3</c:v>
                </c:pt>
                <c:pt idx="79">
                  <c:v>4.5315904507658988E-3</c:v>
                </c:pt>
                <c:pt idx="80">
                  <c:v>9.5006509367556724E-3</c:v>
                </c:pt>
                <c:pt idx="81">
                  <c:v>6.1683529471887599E-3</c:v>
                </c:pt>
                <c:pt idx="82">
                  <c:v>-9.7794728909783579E-4</c:v>
                </c:pt>
                <c:pt idx="83">
                  <c:v>-5.1098047186115547E-3</c:v>
                </c:pt>
                <c:pt idx="84">
                  <c:v>4.3074052248692762E-3</c:v>
                </c:pt>
                <c:pt idx="85">
                  <c:v>1.770742914661394E-3</c:v>
                </c:pt>
                <c:pt idx="86">
                  <c:v>5.4794340981652034E-3</c:v>
                </c:pt>
                <c:pt idx="87">
                  <c:v>-4.348630683565391E-3</c:v>
                </c:pt>
                <c:pt idx="88">
                  <c:v>-5.3637238558452704E-3</c:v>
                </c:pt>
                <c:pt idx="89">
                  <c:v>-5.7378430267898128E-3</c:v>
                </c:pt>
                <c:pt idx="90">
                  <c:v>-3.356754438358367E-3</c:v>
                </c:pt>
                <c:pt idx="91">
                  <c:v>5.9913764695420646E-3</c:v>
                </c:pt>
                <c:pt idx="92">
                  <c:v>1.8396715643040906E-3</c:v>
                </c:pt>
                <c:pt idx="93">
                  <c:v>2.6733509844083514E-3</c:v>
                </c:pt>
                <c:pt idx="94">
                  <c:v>1.0832796472972639E-3</c:v>
                </c:pt>
                <c:pt idx="95">
                  <c:v>4.5018259925464488E-3</c:v>
                </c:pt>
                <c:pt idx="96">
                  <c:v>9.0501559219937633E-3</c:v>
                </c:pt>
                <c:pt idx="97">
                  <c:v>1.5872899972081189E-2</c:v>
                </c:pt>
                <c:pt idx="98">
                  <c:v>1.1245226784529994E-2</c:v>
                </c:pt>
                <c:pt idx="99">
                  <c:v>2.7718235222061294E-2</c:v>
                </c:pt>
                <c:pt idx="100">
                  <c:v>3.3604584383071456E-2</c:v>
                </c:pt>
                <c:pt idx="101">
                  <c:v>2.7928508408927577E-2</c:v>
                </c:pt>
                <c:pt idx="102">
                  <c:v>2.4195608515669376E-2</c:v>
                </c:pt>
                <c:pt idx="103">
                  <c:v>1.366848064198356E-2</c:v>
                </c:pt>
                <c:pt idx="104">
                  <c:v>9.9787421382873109E-3</c:v>
                </c:pt>
                <c:pt idx="105">
                  <c:v>5.2041179860431441E-3</c:v>
                </c:pt>
                <c:pt idx="106">
                  <c:v>-2.0983342897800128E-3</c:v>
                </c:pt>
                <c:pt idx="107">
                  <c:v>-2.7178223196113738E-3</c:v>
                </c:pt>
                <c:pt idx="108">
                  <c:v>-1.349042157694802E-2</c:v>
                </c:pt>
                <c:pt idx="109">
                  <c:v>-1.4023817855888909E-2</c:v>
                </c:pt>
                <c:pt idx="110">
                  <c:v>-1.286259930625544E-2</c:v>
                </c:pt>
                <c:pt idx="111">
                  <c:v>-1.4887567752374098E-2</c:v>
                </c:pt>
                <c:pt idx="112">
                  <c:v>-2.2209486038998971E-2</c:v>
                </c:pt>
                <c:pt idx="113">
                  <c:v>-2.0348874759503532E-2</c:v>
                </c:pt>
                <c:pt idx="114">
                  <c:v>-2.9688423884693727E-2</c:v>
                </c:pt>
                <c:pt idx="115">
                  <c:v>-2.7593932516586595E-2</c:v>
                </c:pt>
                <c:pt idx="116">
                  <c:v>-3.0152003137373429E-2</c:v>
                </c:pt>
                <c:pt idx="117">
                  <c:v>-2.584587696634455E-2</c:v>
                </c:pt>
                <c:pt idx="118">
                  <c:v>-9.816668805124662E-3</c:v>
                </c:pt>
                <c:pt idx="119">
                  <c:v>-9.6032959840275378E-3</c:v>
                </c:pt>
                <c:pt idx="120">
                  <c:v>-1.5253429524831996E-2</c:v>
                </c:pt>
                <c:pt idx="121">
                  <c:v>-1.9042509217317871E-2</c:v>
                </c:pt>
                <c:pt idx="122">
                  <c:v>-2.119738105101554E-2</c:v>
                </c:pt>
                <c:pt idx="123">
                  <c:v>-2.0000640402610848E-2</c:v>
                </c:pt>
                <c:pt idx="124">
                  <c:v>-2.319788851500193E-2</c:v>
                </c:pt>
                <c:pt idx="125">
                  <c:v>-1.4804195327260627E-2</c:v>
                </c:pt>
                <c:pt idx="126">
                  <c:v>-5.2298945986999357E-3</c:v>
                </c:pt>
                <c:pt idx="127">
                  <c:v>-8.6802419417366661E-3</c:v>
                </c:pt>
                <c:pt idx="128">
                  <c:v>-8.9544979160087745E-3</c:v>
                </c:pt>
                <c:pt idx="129">
                  <c:v>-1.2100444636072849E-2</c:v>
                </c:pt>
                <c:pt idx="130">
                  <c:v>-2.1468736616263806E-2</c:v>
                </c:pt>
                <c:pt idx="131">
                  <c:v>-3.0194087869078956E-2</c:v>
                </c:pt>
                <c:pt idx="132">
                  <c:v>-1.8062466386612241E-2</c:v>
                </c:pt>
                <c:pt idx="133">
                  <c:v>-6.9581022962799111E-3</c:v>
                </c:pt>
                <c:pt idx="134">
                  <c:v>-9.556738826377309E-3</c:v>
                </c:pt>
                <c:pt idx="135">
                  <c:v>-1.1566001691117878E-2</c:v>
                </c:pt>
                <c:pt idx="136">
                  <c:v>-8.5973189691501695E-3</c:v>
                </c:pt>
                <c:pt idx="137">
                  <c:v>-1.40699740757948E-2</c:v>
                </c:pt>
                <c:pt idx="138">
                  <c:v>-1.9841659899101582E-2</c:v>
                </c:pt>
                <c:pt idx="139">
                  <c:v>-1.0865467540405627E-2</c:v>
                </c:pt>
                <c:pt idx="140">
                  <c:v>-1.0092213754801183E-2</c:v>
                </c:pt>
                <c:pt idx="141">
                  <c:v>-8.4722484496693173E-3</c:v>
                </c:pt>
                <c:pt idx="142">
                  <c:v>-9.3597138694170301E-3</c:v>
                </c:pt>
                <c:pt idx="143">
                  <c:v>3.5909291179652136E-3</c:v>
                </c:pt>
                <c:pt idx="144">
                  <c:v>4.5390005122063481E-3</c:v>
                </c:pt>
                <c:pt idx="145">
                  <c:v>2.1120407776953343E-3</c:v>
                </c:pt>
                <c:pt idx="146">
                  <c:v>1.1561721614509857E-2</c:v>
                </c:pt>
                <c:pt idx="147">
                  <c:v>1.1398167757978417E-2</c:v>
                </c:pt>
                <c:pt idx="148">
                  <c:v>2.06782753921122E-2</c:v>
                </c:pt>
                <c:pt idx="149">
                  <c:v>2.7660093517984263E-2</c:v>
                </c:pt>
                <c:pt idx="150">
                  <c:v>3.0739954798937319E-2</c:v>
                </c:pt>
                <c:pt idx="151">
                  <c:v>2.8042565388272322E-2</c:v>
                </c:pt>
                <c:pt idx="152">
                  <c:v>2.7206337014231696E-2</c:v>
                </c:pt>
                <c:pt idx="153">
                  <c:v>2.6476235204176857E-2</c:v>
                </c:pt>
                <c:pt idx="154">
                  <c:v>3.1752321769157543E-2</c:v>
                </c:pt>
                <c:pt idx="155">
                  <c:v>2.8943465992645412E-2</c:v>
                </c:pt>
              </c:numCache>
            </c:numRef>
          </c:val>
          <c:extLst>
            <c:ext xmlns:c16="http://schemas.microsoft.com/office/drawing/2014/chart" uri="{C3380CC4-5D6E-409C-BE32-E72D297353CC}">
              <c16:uniqueId val="{00000000-BD94-42EA-9BDF-3709CBA926D9}"/>
            </c:ext>
          </c:extLst>
        </c:ser>
        <c:dLbls>
          <c:showLegendKey val="0"/>
          <c:showVal val="0"/>
          <c:showCatName val="0"/>
          <c:showSerName val="0"/>
          <c:showPercent val="0"/>
          <c:showBubbleSize val="0"/>
        </c:dLbls>
        <c:gapWidth val="0"/>
        <c:axId val="344999504"/>
        <c:axId val="344999896"/>
      </c:barChart>
      <c:dateAx>
        <c:axId val="344999504"/>
        <c:scaling>
          <c:orientation val="minMax"/>
        </c:scaling>
        <c:delete val="0"/>
        <c:axPos val="b"/>
        <c:numFmt formatCode="yyyy" sourceLinked="0"/>
        <c:majorTickMark val="out"/>
        <c:minorTickMark val="none"/>
        <c:tickLblPos val="low"/>
        <c:spPr>
          <a:noFill/>
          <a:ln w="9525" cap="flat" cmpd="sng" algn="ctr">
            <a:solidFill>
              <a:schemeClr val="tx1"/>
            </a:solidFill>
            <a:round/>
          </a:ln>
          <a:effectLst/>
        </c:spPr>
        <c:txPr>
          <a:bodyPr rot="0" spcFirstLastPara="1" vertOverflow="ellipsis"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999896"/>
        <c:crosses val="autoZero"/>
        <c:auto val="1"/>
        <c:lblOffset val="100"/>
        <c:baseTimeUnit val="months"/>
        <c:majorUnit val="12"/>
        <c:majorTimeUnit val="months"/>
      </c:dateAx>
      <c:valAx>
        <c:axId val="344999896"/>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4999504"/>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cat>
            <c:numRef>
              <c:f>Sheet1!$A$2:$A$158</c:f>
              <c:numCache>
                <c:formatCode>d\-mmm\-yy</c:formatCode>
                <c:ptCount val="157"/>
                <c:pt idx="0">
                  <c:v>38748</c:v>
                </c:pt>
                <c:pt idx="1">
                  <c:v>38776</c:v>
                </c:pt>
                <c:pt idx="2">
                  <c:v>38807</c:v>
                </c:pt>
                <c:pt idx="3">
                  <c:v>38837</c:v>
                </c:pt>
                <c:pt idx="4">
                  <c:v>38868</c:v>
                </c:pt>
                <c:pt idx="5">
                  <c:v>38898</c:v>
                </c:pt>
                <c:pt idx="6">
                  <c:v>38929</c:v>
                </c:pt>
                <c:pt idx="7">
                  <c:v>38960</c:v>
                </c:pt>
                <c:pt idx="8">
                  <c:v>38990</c:v>
                </c:pt>
                <c:pt idx="9">
                  <c:v>39021</c:v>
                </c:pt>
                <c:pt idx="10">
                  <c:v>39051</c:v>
                </c:pt>
                <c:pt idx="11">
                  <c:v>39082</c:v>
                </c:pt>
                <c:pt idx="12">
                  <c:v>39113</c:v>
                </c:pt>
                <c:pt idx="13">
                  <c:v>39141</c:v>
                </c:pt>
                <c:pt idx="14">
                  <c:v>39172</c:v>
                </c:pt>
                <c:pt idx="15">
                  <c:v>39202</c:v>
                </c:pt>
                <c:pt idx="16">
                  <c:v>39233</c:v>
                </c:pt>
                <c:pt idx="17">
                  <c:v>39263</c:v>
                </c:pt>
                <c:pt idx="18">
                  <c:v>39294</c:v>
                </c:pt>
                <c:pt idx="19">
                  <c:v>39325</c:v>
                </c:pt>
                <c:pt idx="20">
                  <c:v>39355</c:v>
                </c:pt>
                <c:pt idx="21">
                  <c:v>39386</c:v>
                </c:pt>
                <c:pt idx="22">
                  <c:v>39416</c:v>
                </c:pt>
                <c:pt idx="23">
                  <c:v>39447</c:v>
                </c:pt>
                <c:pt idx="24">
                  <c:v>39478</c:v>
                </c:pt>
                <c:pt idx="25">
                  <c:v>39507</c:v>
                </c:pt>
                <c:pt idx="26">
                  <c:v>39538</c:v>
                </c:pt>
                <c:pt idx="27">
                  <c:v>39568</c:v>
                </c:pt>
                <c:pt idx="28">
                  <c:v>39599</c:v>
                </c:pt>
                <c:pt idx="29">
                  <c:v>39629</c:v>
                </c:pt>
                <c:pt idx="30">
                  <c:v>39660</c:v>
                </c:pt>
                <c:pt idx="31">
                  <c:v>39691</c:v>
                </c:pt>
                <c:pt idx="32">
                  <c:v>39721</c:v>
                </c:pt>
                <c:pt idx="33">
                  <c:v>39752</c:v>
                </c:pt>
                <c:pt idx="34">
                  <c:v>39782</c:v>
                </c:pt>
                <c:pt idx="35">
                  <c:v>39813</c:v>
                </c:pt>
                <c:pt idx="36">
                  <c:v>39844</c:v>
                </c:pt>
                <c:pt idx="37">
                  <c:v>39872</c:v>
                </c:pt>
                <c:pt idx="38">
                  <c:v>39903</c:v>
                </c:pt>
                <c:pt idx="39">
                  <c:v>39933</c:v>
                </c:pt>
                <c:pt idx="40">
                  <c:v>39964</c:v>
                </c:pt>
                <c:pt idx="41">
                  <c:v>39994</c:v>
                </c:pt>
                <c:pt idx="42">
                  <c:v>40025</c:v>
                </c:pt>
                <c:pt idx="43">
                  <c:v>40056</c:v>
                </c:pt>
                <c:pt idx="44">
                  <c:v>40086</c:v>
                </c:pt>
                <c:pt idx="45">
                  <c:v>40117</c:v>
                </c:pt>
                <c:pt idx="46">
                  <c:v>40147</c:v>
                </c:pt>
                <c:pt idx="47">
                  <c:v>40178</c:v>
                </c:pt>
                <c:pt idx="48">
                  <c:v>40209</c:v>
                </c:pt>
                <c:pt idx="49">
                  <c:v>40237</c:v>
                </c:pt>
                <c:pt idx="50">
                  <c:v>40268</c:v>
                </c:pt>
                <c:pt idx="51">
                  <c:v>40298</c:v>
                </c:pt>
                <c:pt idx="52">
                  <c:v>40329</c:v>
                </c:pt>
                <c:pt idx="53">
                  <c:v>40359</c:v>
                </c:pt>
                <c:pt idx="54">
                  <c:v>40390</c:v>
                </c:pt>
                <c:pt idx="55">
                  <c:v>40421</c:v>
                </c:pt>
                <c:pt idx="56">
                  <c:v>40451</c:v>
                </c:pt>
                <c:pt idx="57">
                  <c:v>40482</c:v>
                </c:pt>
                <c:pt idx="58">
                  <c:v>40512</c:v>
                </c:pt>
                <c:pt idx="59">
                  <c:v>40543</c:v>
                </c:pt>
                <c:pt idx="60">
                  <c:v>40574</c:v>
                </c:pt>
                <c:pt idx="61">
                  <c:v>40602</c:v>
                </c:pt>
                <c:pt idx="62">
                  <c:v>40633</c:v>
                </c:pt>
                <c:pt idx="63">
                  <c:v>40663</c:v>
                </c:pt>
                <c:pt idx="64">
                  <c:v>40694</c:v>
                </c:pt>
                <c:pt idx="65">
                  <c:v>40724</c:v>
                </c:pt>
                <c:pt idx="66">
                  <c:v>40755</c:v>
                </c:pt>
                <c:pt idx="67">
                  <c:v>40786</c:v>
                </c:pt>
                <c:pt idx="68">
                  <c:v>40816</c:v>
                </c:pt>
                <c:pt idx="69">
                  <c:v>40847</c:v>
                </c:pt>
                <c:pt idx="70">
                  <c:v>40877</c:v>
                </c:pt>
                <c:pt idx="71">
                  <c:v>40908</c:v>
                </c:pt>
                <c:pt idx="72">
                  <c:v>40939</c:v>
                </c:pt>
                <c:pt idx="73">
                  <c:v>40968</c:v>
                </c:pt>
                <c:pt idx="74">
                  <c:v>40999</c:v>
                </c:pt>
                <c:pt idx="75">
                  <c:v>41029</c:v>
                </c:pt>
                <c:pt idx="76">
                  <c:v>41060</c:v>
                </c:pt>
                <c:pt idx="77">
                  <c:v>41090</c:v>
                </c:pt>
                <c:pt idx="78">
                  <c:v>41121</c:v>
                </c:pt>
                <c:pt idx="79">
                  <c:v>41152</c:v>
                </c:pt>
                <c:pt idx="80">
                  <c:v>41182</c:v>
                </c:pt>
                <c:pt idx="81">
                  <c:v>41213</c:v>
                </c:pt>
                <c:pt idx="82">
                  <c:v>41243</c:v>
                </c:pt>
                <c:pt idx="83">
                  <c:v>41274</c:v>
                </c:pt>
                <c:pt idx="84">
                  <c:v>41305</c:v>
                </c:pt>
                <c:pt idx="85">
                  <c:v>41333</c:v>
                </c:pt>
                <c:pt idx="86">
                  <c:v>41364</c:v>
                </c:pt>
                <c:pt idx="87">
                  <c:v>41394</c:v>
                </c:pt>
                <c:pt idx="88">
                  <c:v>41425</c:v>
                </c:pt>
                <c:pt idx="89">
                  <c:v>41455</c:v>
                </c:pt>
                <c:pt idx="90">
                  <c:v>41486</c:v>
                </c:pt>
                <c:pt idx="91">
                  <c:v>41517</c:v>
                </c:pt>
                <c:pt idx="92">
                  <c:v>41547</c:v>
                </c:pt>
                <c:pt idx="93">
                  <c:v>41578</c:v>
                </c:pt>
                <c:pt idx="94">
                  <c:v>41608</c:v>
                </c:pt>
                <c:pt idx="95">
                  <c:v>41639</c:v>
                </c:pt>
                <c:pt idx="96">
                  <c:v>41670</c:v>
                </c:pt>
                <c:pt idx="97">
                  <c:v>41698</c:v>
                </c:pt>
                <c:pt idx="98">
                  <c:v>41729</c:v>
                </c:pt>
                <c:pt idx="99">
                  <c:v>41759</c:v>
                </c:pt>
                <c:pt idx="100">
                  <c:v>41790</c:v>
                </c:pt>
                <c:pt idx="101">
                  <c:v>41820</c:v>
                </c:pt>
                <c:pt idx="102">
                  <c:v>41851</c:v>
                </c:pt>
                <c:pt idx="103">
                  <c:v>41882</c:v>
                </c:pt>
                <c:pt idx="104">
                  <c:v>41912</c:v>
                </c:pt>
                <c:pt idx="105">
                  <c:v>41943</c:v>
                </c:pt>
                <c:pt idx="106">
                  <c:v>41973</c:v>
                </c:pt>
                <c:pt idx="107">
                  <c:v>42004</c:v>
                </c:pt>
                <c:pt idx="108">
                  <c:v>42035</c:v>
                </c:pt>
                <c:pt idx="109">
                  <c:v>42063</c:v>
                </c:pt>
                <c:pt idx="110">
                  <c:v>42094</c:v>
                </c:pt>
                <c:pt idx="111">
                  <c:v>42124</c:v>
                </c:pt>
                <c:pt idx="112">
                  <c:v>42155</c:v>
                </c:pt>
                <c:pt idx="113">
                  <c:v>42185</c:v>
                </c:pt>
                <c:pt idx="114">
                  <c:v>42216</c:v>
                </c:pt>
                <c:pt idx="115">
                  <c:v>42247</c:v>
                </c:pt>
                <c:pt idx="116">
                  <c:v>42277</c:v>
                </c:pt>
                <c:pt idx="117">
                  <c:v>42308</c:v>
                </c:pt>
                <c:pt idx="118">
                  <c:v>42338</c:v>
                </c:pt>
                <c:pt idx="119">
                  <c:v>42369</c:v>
                </c:pt>
                <c:pt idx="120">
                  <c:v>42400</c:v>
                </c:pt>
                <c:pt idx="121">
                  <c:v>42429</c:v>
                </c:pt>
                <c:pt idx="122">
                  <c:v>42460</c:v>
                </c:pt>
                <c:pt idx="123">
                  <c:v>42490</c:v>
                </c:pt>
                <c:pt idx="124">
                  <c:v>42521</c:v>
                </c:pt>
                <c:pt idx="125">
                  <c:v>42551</c:v>
                </c:pt>
                <c:pt idx="126">
                  <c:v>42582</c:v>
                </c:pt>
                <c:pt idx="127">
                  <c:v>42613</c:v>
                </c:pt>
                <c:pt idx="128">
                  <c:v>42643</c:v>
                </c:pt>
                <c:pt idx="129">
                  <c:v>42674</c:v>
                </c:pt>
                <c:pt idx="130">
                  <c:v>42704</c:v>
                </c:pt>
                <c:pt idx="131">
                  <c:v>42735</c:v>
                </c:pt>
                <c:pt idx="132">
                  <c:v>42766</c:v>
                </c:pt>
                <c:pt idx="133">
                  <c:v>42794</c:v>
                </c:pt>
                <c:pt idx="134">
                  <c:v>42825</c:v>
                </c:pt>
                <c:pt idx="135">
                  <c:v>42855</c:v>
                </c:pt>
                <c:pt idx="136">
                  <c:v>42886</c:v>
                </c:pt>
                <c:pt idx="137">
                  <c:v>42916</c:v>
                </c:pt>
                <c:pt idx="138">
                  <c:v>42947</c:v>
                </c:pt>
                <c:pt idx="139">
                  <c:v>42978</c:v>
                </c:pt>
                <c:pt idx="140">
                  <c:v>43008</c:v>
                </c:pt>
                <c:pt idx="141">
                  <c:v>43039</c:v>
                </c:pt>
                <c:pt idx="142">
                  <c:v>43069</c:v>
                </c:pt>
                <c:pt idx="143">
                  <c:v>43100</c:v>
                </c:pt>
                <c:pt idx="144">
                  <c:v>43131</c:v>
                </c:pt>
                <c:pt idx="145">
                  <c:v>43159</c:v>
                </c:pt>
                <c:pt idx="146">
                  <c:v>43190</c:v>
                </c:pt>
                <c:pt idx="147">
                  <c:v>43220</c:v>
                </c:pt>
                <c:pt idx="148">
                  <c:v>43251</c:v>
                </c:pt>
                <c:pt idx="149">
                  <c:v>43281</c:v>
                </c:pt>
                <c:pt idx="150">
                  <c:v>43312</c:v>
                </c:pt>
                <c:pt idx="151">
                  <c:v>43343</c:v>
                </c:pt>
                <c:pt idx="152">
                  <c:v>43373</c:v>
                </c:pt>
                <c:pt idx="153">
                  <c:v>43404</c:v>
                </c:pt>
                <c:pt idx="154">
                  <c:v>43434</c:v>
                </c:pt>
                <c:pt idx="155">
                  <c:v>43465</c:v>
                </c:pt>
              </c:numCache>
            </c:numRef>
          </c:cat>
          <c:val>
            <c:numRef>
              <c:f>Sheet1!$B$2:$B$158</c:f>
              <c:numCache>
                <c:formatCode>0.0%</c:formatCode>
                <c:ptCount val="157"/>
                <c:pt idx="0">
                  <c:v>2.5471832600276745E-3</c:v>
                </c:pt>
                <c:pt idx="1">
                  <c:v>7.9019317910720144E-3</c:v>
                </c:pt>
                <c:pt idx="2">
                  <c:v>6.3458722064819728E-3</c:v>
                </c:pt>
                <c:pt idx="3">
                  <c:v>2.9821822656159735E-3</c:v>
                </c:pt>
                <c:pt idx="4">
                  <c:v>3.0513558472682334E-3</c:v>
                </c:pt>
                <c:pt idx="5">
                  <c:v>1.0951438056254981E-2</c:v>
                </c:pt>
                <c:pt idx="6">
                  <c:v>1.4026995589141E-2</c:v>
                </c:pt>
                <c:pt idx="7">
                  <c:v>1.3989892684138416E-2</c:v>
                </c:pt>
                <c:pt idx="8">
                  <c:v>1.3962598591291675E-2</c:v>
                </c:pt>
                <c:pt idx="9">
                  <c:v>1.0224181088065665E-2</c:v>
                </c:pt>
                <c:pt idx="10">
                  <c:v>7.0533834875030621E-3</c:v>
                </c:pt>
                <c:pt idx="11">
                  <c:v>8.2632852049566718E-3</c:v>
                </c:pt>
                <c:pt idx="12">
                  <c:v>1.1175609877216663E-2</c:v>
                </c:pt>
                <c:pt idx="13">
                  <c:v>5.4892482108401808E-3</c:v>
                </c:pt>
                <c:pt idx="14">
                  <c:v>2.2433177234333357E-3</c:v>
                </c:pt>
                <c:pt idx="15">
                  <c:v>-4.5937021325359595E-4</c:v>
                </c:pt>
                <c:pt idx="16">
                  <c:v>-1.8125667643653642E-4</c:v>
                </c:pt>
                <c:pt idx="17">
                  <c:v>-5.9996332244662831E-3</c:v>
                </c:pt>
                <c:pt idx="18">
                  <c:v>-1.3063551632875647E-2</c:v>
                </c:pt>
                <c:pt idx="19">
                  <c:v>-9.6830282134328094E-3</c:v>
                </c:pt>
                <c:pt idx="20">
                  <c:v>-6.2585433849913219E-3</c:v>
                </c:pt>
                <c:pt idx="21">
                  <c:v>6.7582746953465112E-4</c:v>
                </c:pt>
                <c:pt idx="22">
                  <c:v>-4.685764940259407E-3</c:v>
                </c:pt>
                <c:pt idx="23">
                  <c:v>-9.9099481311839543E-3</c:v>
                </c:pt>
                <c:pt idx="24">
                  <c:v>-8.9766213039106368E-3</c:v>
                </c:pt>
                <c:pt idx="25">
                  <c:v>-6.3589045482976836E-3</c:v>
                </c:pt>
                <c:pt idx="26">
                  <c:v>-6.2447699892107522E-3</c:v>
                </c:pt>
                <c:pt idx="27">
                  <c:v>-2.7094833690222142E-3</c:v>
                </c:pt>
                <c:pt idx="28">
                  <c:v>-2.1678395065394263E-4</c:v>
                </c:pt>
                <c:pt idx="29">
                  <c:v>-2.2182826809487022E-3</c:v>
                </c:pt>
                <c:pt idx="30">
                  <c:v>-1.3830507290641947E-3</c:v>
                </c:pt>
                <c:pt idx="31">
                  <c:v>-3.5686521762012813E-3</c:v>
                </c:pt>
                <c:pt idx="32">
                  <c:v>-3.9191242991879482E-3</c:v>
                </c:pt>
                <c:pt idx="33">
                  <c:v>-5.7208287711628669E-3</c:v>
                </c:pt>
                <c:pt idx="34">
                  <c:v>-4.0610707724220152E-4</c:v>
                </c:pt>
                <c:pt idx="35">
                  <c:v>1.5874648582506756E-3</c:v>
                </c:pt>
                <c:pt idx="36">
                  <c:v>1.3596779653277657E-3</c:v>
                </c:pt>
                <c:pt idx="37">
                  <c:v>1.4629415999378725E-3</c:v>
                </c:pt>
                <c:pt idx="38">
                  <c:v>2.398800027308412E-3</c:v>
                </c:pt>
                <c:pt idx="39">
                  <c:v>1.8734280392890268E-3</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1.9127023673266574E-3</c:v>
                </c:pt>
                <c:pt idx="88">
                  <c:v>-1.4097032540925092E-3</c:v>
                </c:pt>
                <c:pt idx="89">
                  <c:v>-1.4901783241623168E-3</c:v>
                </c:pt>
                <c:pt idx="90">
                  <c:v>-1.4249624973052821E-3</c:v>
                </c:pt>
                <c:pt idx="91">
                  <c:v>-1.4170316937396343E-3</c:v>
                </c:pt>
                <c:pt idx="92">
                  <c:v>2.4000268882431453E-3</c:v>
                </c:pt>
                <c:pt idx="93">
                  <c:v>2.2771836129908962E-3</c:v>
                </c:pt>
                <c:pt idx="94">
                  <c:v>1.3650432459437756E-3</c:v>
                </c:pt>
                <c:pt idx="95">
                  <c:v>2.0618801706164813E-3</c:v>
                </c:pt>
                <c:pt idx="96">
                  <c:v>2.7352621976175495E-3</c:v>
                </c:pt>
                <c:pt idx="97">
                  <c:v>1.0194964953792907E-2</c:v>
                </c:pt>
                <c:pt idx="98">
                  <c:v>1.1134395556057219E-2</c:v>
                </c:pt>
                <c:pt idx="99">
                  <c:v>9.8520184034889269E-3</c:v>
                </c:pt>
                <c:pt idx="100">
                  <c:v>1.7119121939525916E-2</c:v>
                </c:pt>
                <c:pt idx="101">
                  <c:v>1.6507455497444257E-2</c:v>
                </c:pt>
                <c:pt idx="102">
                  <c:v>1.7324965940515025E-2</c:v>
                </c:pt>
                <c:pt idx="103">
                  <c:v>1.712664501065575E-2</c:v>
                </c:pt>
                <c:pt idx="104">
                  <c:v>1.1449041639154389E-2</c:v>
                </c:pt>
                <c:pt idx="105">
                  <c:v>9.5130034766510718E-3</c:v>
                </c:pt>
                <c:pt idx="106">
                  <c:v>1.0305291831395724E-2</c:v>
                </c:pt>
                <c:pt idx="107">
                  <c:v>6.8226148821597388E-3</c:v>
                </c:pt>
                <c:pt idx="108">
                  <c:v>6.0772797811288193E-3</c:v>
                </c:pt>
                <c:pt idx="109">
                  <c:v>-1.8744637368535155E-3</c:v>
                </c:pt>
                <c:pt idx="110">
                  <c:v>-2.2788515169560597E-3</c:v>
                </c:pt>
                <c:pt idx="111">
                  <c:v>-2.5306355227394661E-3</c:v>
                </c:pt>
                <c:pt idx="112">
                  <c:v>-5.388404962323623E-3</c:v>
                </c:pt>
                <c:pt idx="113">
                  <c:v>-5.1870964367668471E-3</c:v>
                </c:pt>
                <c:pt idx="114">
                  <c:v>-5.0080626165205366E-3</c:v>
                </c:pt>
                <c:pt idx="115">
                  <c:v>-4.9696874638351929E-3</c:v>
                </c:pt>
                <c:pt idx="116">
                  <c:v>-3.82906580981901E-3</c:v>
                </c:pt>
                <c:pt idx="117">
                  <c:v>-2.6925800159189883E-3</c:v>
                </c:pt>
                <c:pt idx="118">
                  <c:v>-2.9851085607401906E-3</c:v>
                </c:pt>
                <c:pt idx="119">
                  <c:v>0</c:v>
                </c:pt>
                <c:pt idx="120">
                  <c:v>0</c:v>
                </c:pt>
                <c:pt idx="121">
                  <c:v>0</c:v>
                </c:pt>
                <c:pt idx="122">
                  <c:v>0</c:v>
                </c:pt>
                <c:pt idx="123">
                  <c:v>0</c:v>
                </c:pt>
                <c:pt idx="124">
                  <c:v>0</c:v>
                </c:pt>
                <c:pt idx="125">
                  <c:v>-1.3620082001186695E-4</c:v>
                </c:pt>
                <c:pt idx="126">
                  <c:v>3.6466317503729417E-3</c:v>
                </c:pt>
                <c:pt idx="127">
                  <c:v>3.1423312340066456E-3</c:v>
                </c:pt>
                <c:pt idx="128">
                  <c:v>3.1261294487079372E-3</c:v>
                </c:pt>
                <c:pt idx="129">
                  <c:v>3.2659855509107327E-3</c:v>
                </c:pt>
                <c:pt idx="130">
                  <c:v>3.0206166236013132E-3</c:v>
                </c:pt>
                <c:pt idx="131">
                  <c:v>3.1908447214323843E-3</c:v>
                </c:pt>
                <c:pt idx="132">
                  <c:v>3.3262609160762402E-3</c:v>
                </c:pt>
                <c:pt idx="133">
                  <c:v>3.5966873960597834E-3</c:v>
                </c:pt>
                <c:pt idx="134">
                  <c:v>8.1617485530776079E-3</c:v>
                </c:pt>
                <c:pt idx="135">
                  <c:v>3.6852109454976745E-3</c:v>
                </c:pt>
                <c:pt idx="136">
                  <c:v>3.8119927431798928E-3</c:v>
                </c:pt>
                <c:pt idx="137">
                  <c:v>3.9685910980462591E-3</c:v>
                </c:pt>
                <c:pt idx="138">
                  <c:v>6.6261657474919744E-5</c:v>
                </c:pt>
                <c:pt idx="139">
                  <c:v>6.9095163833998718E-4</c:v>
                </c:pt>
                <c:pt idx="140">
                  <c:v>4.3954870096172272E-3</c:v>
                </c:pt>
                <c:pt idx="141">
                  <c:v>2.2508655509347886E-3</c:v>
                </c:pt>
                <c:pt idx="142">
                  <c:v>2.5100456318467579E-3</c:v>
                </c:pt>
                <c:pt idx="143">
                  <c:v>8.1227987242704636E-4</c:v>
                </c:pt>
                <c:pt idx="144">
                  <c:v>4.2500648819823184E-3</c:v>
                </c:pt>
                <c:pt idx="145">
                  <c:v>6.9079192326126915E-3</c:v>
                </c:pt>
                <c:pt idx="146">
                  <c:v>8.0539766449450045E-3</c:v>
                </c:pt>
                <c:pt idx="147">
                  <c:v>1.6483595382775107E-2</c:v>
                </c:pt>
                <c:pt idx="148">
                  <c:v>1.6604007916516172E-2</c:v>
                </c:pt>
                <c:pt idx="149">
                  <c:v>1.6166226098404124E-2</c:v>
                </c:pt>
                <c:pt idx="150">
                  <c:v>1.6557895970771952E-2</c:v>
                </c:pt>
                <c:pt idx="151">
                  <c:v>1.5761959165871087E-2</c:v>
                </c:pt>
                <c:pt idx="152">
                  <c:v>1.1883480607920216E-2</c:v>
                </c:pt>
                <c:pt idx="153">
                  <c:v>1.400782962416347E-2</c:v>
                </c:pt>
                <c:pt idx="154">
                  <c:v>1.3064235102477229E-2</c:v>
                </c:pt>
                <c:pt idx="155">
                  <c:v>1.4018279175558757E-2</c:v>
                </c:pt>
                <c:pt idx="156">
                  <c:v>1.1037282602525789E-2</c:v>
                </c:pt>
              </c:numCache>
            </c:numRef>
          </c:val>
          <c:extLst>
            <c:ext xmlns:c16="http://schemas.microsoft.com/office/drawing/2014/chart" uri="{C3380CC4-5D6E-409C-BE32-E72D297353CC}">
              <c16:uniqueId val="{00000000-5CC4-41A0-9D1F-BAEB6D2541B3}"/>
            </c:ext>
          </c:extLst>
        </c:ser>
        <c:dLbls>
          <c:showLegendKey val="0"/>
          <c:showVal val="0"/>
          <c:showCatName val="0"/>
          <c:showSerName val="0"/>
          <c:showPercent val="0"/>
          <c:showBubbleSize val="0"/>
        </c:dLbls>
        <c:gapWidth val="0"/>
        <c:axId val="345000680"/>
        <c:axId val="345001072"/>
      </c:barChart>
      <c:dateAx>
        <c:axId val="345000680"/>
        <c:scaling>
          <c:orientation val="minMax"/>
        </c:scaling>
        <c:delete val="0"/>
        <c:axPos val="b"/>
        <c:numFmt formatCode="yyyy" sourceLinked="0"/>
        <c:majorTickMark val="out"/>
        <c:minorTickMark val="none"/>
        <c:tickLblPos val="low"/>
        <c:spPr>
          <a:noFill/>
          <a:ln w="9525" cap="flat" cmpd="sng" algn="ctr">
            <a:solidFill>
              <a:schemeClr val="tx1"/>
            </a:solidFill>
            <a:round/>
          </a:ln>
          <a:effectLst/>
        </c:spPr>
        <c:txPr>
          <a:bodyPr rot="0" spcFirstLastPara="1" vertOverflow="ellipsis"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001072"/>
        <c:crosses val="autoZero"/>
        <c:auto val="1"/>
        <c:lblOffset val="100"/>
        <c:baseTimeUnit val="months"/>
        <c:majorUnit val="12"/>
        <c:majorTimeUnit val="months"/>
      </c:dateAx>
      <c:valAx>
        <c:axId val="345001072"/>
        <c:scaling>
          <c:orientation val="minMax"/>
          <c:max val="4.0000000000000008E-2"/>
          <c:min val="-5.000000000000001E-2"/>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000680"/>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Factor trending</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0.24</c:v>
                </c:pt>
              </c:numCache>
            </c:numRef>
          </c:val>
          <c:extLst>
            <c:ext xmlns:c16="http://schemas.microsoft.com/office/drawing/2014/chart" uri="{C3380CC4-5D6E-409C-BE32-E72D297353CC}">
              <c16:uniqueId val="{00000000-3771-4A81-9F0D-EE851D7D42AB}"/>
            </c:ext>
          </c:extLst>
        </c:ser>
        <c:ser>
          <c:idx val="1"/>
          <c:order val="1"/>
          <c:tx>
            <c:strRef>
              <c:f>Sheet1!$C$1</c:f>
              <c:strCache>
                <c:ptCount val="1"/>
                <c:pt idx="0">
                  <c:v>Factor trending with extreme valuation overlay</c:v>
                </c:pt>
              </c:strCache>
            </c:strRef>
          </c:tx>
          <c:spPr>
            <a:solidFill>
              <a:schemeClr val="accent2"/>
            </a:solidFill>
            <a:ln>
              <a:noFill/>
            </a:ln>
            <a:effectLst/>
          </c:spPr>
          <c:invertIfNegative val="0"/>
          <c:dLbls>
            <c:numFmt formatCode="#,##0.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0.3</c:v>
                </c:pt>
              </c:numCache>
            </c:numRef>
          </c:val>
          <c:extLst>
            <c:ext xmlns:c16="http://schemas.microsoft.com/office/drawing/2014/chart" uri="{C3380CC4-5D6E-409C-BE32-E72D297353CC}">
              <c16:uniqueId val="{00000001-3771-4A81-9F0D-EE851D7D42AB}"/>
            </c:ext>
          </c:extLst>
        </c:ser>
        <c:dLbls>
          <c:dLblPos val="outEnd"/>
          <c:showLegendKey val="0"/>
          <c:showVal val="1"/>
          <c:showCatName val="0"/>
          <c:showSerName val="0"/>
          <c:showPercent val="0"/>
          <c:showBubbleSize val="0"/>
        </c:dLbls>
        <c:gapWidth val="219"/>
        <c:overlap val="-27"/>
        <c:axId val="345001856"/>
        <c:axId val="345002248"/>
      </c:barChart>
      <c:catAx>
        <c:axId val="345001856"/>
        <c:scaling>
          <c:orientation val="minMax"/>
        </c:scaling>
        <c:delete val="1"/>
        <c:axPos val="b"/>
        <c:numFmt formatCode="General" sourceLinked="1"/>
        <c:majorTickMark val="none"/>
        <c:minorTickMark val="none"/>
        <c:tickLblPos val="nextTo"/>
        <c:crossAx val="345002248"/>
        <c:crosses val="autoZero"/>
        <c:auto val="1"/>
        <c:lblAlgn val="ctr"/>
        <c:lblOffset val="100"/>
        <c:noMultiLvlLbl val="0"/>
      </c:catAx>
      <c:valAx>
        <c:axId val="345002248"/>
        <c:scaling>
          <c:orientation val="minMax"/>
          <c:max val="0.4"/>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45001856"/>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A467EB-C750-428F-9B63-35B910BB4B02}" type="datetimeFigureOut">
              <a:rPr lang="en-ZA" smtClean="0"/>
              <a:t>2025/07/24</a:t>
            </a:fld>
            <a:endParaRPr lang="en-Z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F8AB6A-6830-4981-95D7-3B97D930B86B}" type="slidenum">
              <a:rPr lang="en-ZA" smtClean="0"/>
              <a:t>‹#›</a:t>
            </a:fld>
            <a:endParaRPr lang="en-ZA"/>
          </a:p>
        </p:txBody>
      </p:sp>
    </p:spTree>
    <p:extLst>
      <p:ext uri="{BB962C8B-B14F-4D97-AF65-F5344CB8AC3E}">
        <p14:creationId xmlns:p14="http://schemas.microsoft.com/office/powerpoint/2010/main" val="1677391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79CA9-3973-4556-86C2-213314F7CDF8}" type="datetimeFigureOut">
              <a:rPr lang="en-ZA" smtClean="0"/>
              <a:t>2025/07/24</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52E7ED-B769-4BA1-8059-26A99653C000}" type="slidenum">
              <a:rPr lang="en-ZA" smtClean="0"/>
              <a:t>‹#›</a:t>
            </a:fld>
            <a:endParaRPr lang="en-ZA"/>
          </a:p>
        </p:txBody>
      </p:sp>
    </p:spTree>
    <p:extLst>
      <p:ext uri="{BB962C8B-B14F-4D97-AF65-F5344CB8AC3E}">
        <p14:creationId xmlns:p14="http://schemas.microsoft.com/office/powerpoint/2010/main" val="3260510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ZA" dirty="0">
                <a:latin typeface="Arial" panose="020B0604020202020204" pitchFamily="34" charset="0"/>
                <a:cs typeface="Arial" panose="020B0604020202020204" pitchFamily="34" charset="0"/>
              </a:rPr>
              <a:t>Many practitioners have employed static factor allocation approaches based on simple diversification techniques that have </a:t>
            </a:r>
            <a:r>
              <a:rPr lang="en-US" dirty="0">
                <a:latin typeface="Arial" panose="020B0604020202020204" pitchFamily="34" charset="0"/>
                <a:cs typeface="Arial" panose="020B0604020202020204" pitchFamily="34" charset="0"/>
              </a:rPr>
              <a:t>earned a premium over long extended periods.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While this premium is positive over the long-term, it is also cyclical, which is why diversifying across multiple factors is always encouraged.</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cyclicality does however provide opportunities to dynamically allocate between factors, in order to incrementally improve outcomes beyond static allocations.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This topic is very well documented – our aim is to explore from a South African perspective, with a particular focus on blending vs. integrated factor solutions.</a:t>
            </a:r>
            <a:endParaRPr lang="en-ZA" sz="1000" dirty="0">
              <a:latin typeface="Arial" panose="020B0604020202020204" pitchFamily="34" charset="0"/>
              <a:cs typeface="Arial" panose="020B0604020202020204" pitchFamily="34" charset="0"/>
            </a:endParaRPr>
          </a:p>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123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1718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4969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1214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7341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3032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7995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4980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7376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0089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8894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8921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4077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9800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1428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8917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A60410-AA82-554B-A576-E808EBD4695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9219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Up to now we have been dynamically shifting allocations between </a:t>
            </a:r>
            <a:r>
              <a:rPr lang="en-ZA" b="1" dirty="0">
                <a:solidFill>
                  <a:schemeClr val="accent1"/>
                </a:solidFill>
                <a:latin typeface="Arial" panose="020B0604020202020204" pitchFamily="34" charset="0"/>
                <a:cs typeface="Arial" panose="020B0604020202020204" pitchFamily="34" charset="0"/>
              </a:rPr>
              <a:t>single factors</a:t>
            </a:r>
            <a:r>
              <a:rPr lang="en-ZA" dirty="0">
                <a:solidFill>
                  <a:schemeClr val="tx1"/>
                </a:solidFill>
                <a:latin typeface="Arial" panose="020B0604020202020204" pitchFamily="34" charset="0"/>
                <a:cs typeface="Arial" panose="020B0604020202020204" pitchFamily="34" charset="0"/>
              </a:rPr>
              <a:t>, e.g. OW Momentum portfolio versus UW Quality</a:t>
            </a:r>
          </a:p>
          <a:p>
            <a:pPr marL="180000" indent="-180000">
              <a:spcBef>
                <a:spcPts val="600"/>
              </a:spcBef>
              <a:buClr>
                <a:schemeClr val="accent1"/>
              </a:buClr>
              <a:buFont typeface="Arial" panose="020B0604020202020204" pitchFamily="34" charset="0"/>
              <a:buChar char="•"/>
            </a:pPr>
            <a:endParaRPr lang="en-ZA" dirty="0">
              <a:solidFill>
                <a:schemeClr val="tx1"/>
              </a:solidFill>
              <a:latin typeface="Arial" panose="020B0604020202020204" pitchFamily="34" charset="0"/>
              <a:cs typeface="Arial" panose="020B0604020202020204" pitchFamily="34" charset="0"/>
            </a:endParaRPr>
          </a:p>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In terms of overall factor exposures and risk-adjusted performance, a </a:t>
            </a:r>
            <a:r>
              <a:rPr lang="en-ZA" b="1" dirty="0">
                <a:solidFill>
                  <a:schemeClr val="accent1"/>
                </a:solidFill>
                <a:latin typeface="Arial" panose="020B0604020202020204" pitchFamily="34" charset="0"/>
                <a:cs typeface="Arial" panose="020B0604020202020204" pitchFamily="34" charset="0"/>
              </a:rPr>
              <a:t>multi-factor approach produces superior results</a:t>
            </a:r>
          </a:p>
          <a:p>
            <a:pPr marL="180000" indent="-180000">
              <a:spcBef>
                <a:spcPts val="600"/>
              </a:spcBef>
              <a:buClr>
                <a:schemeClr val="accent1"/>
              </a:buClr>
              <a:buFont typeface="Arial" panose="020B0604020202020204" pitchFamily="34" charset="0"/>
              <a:buChar char="•"/>
            </a:pPr>
            <a:endParaRPr lang="en-ZA" dirty="0">
              <a:solidFill>
                <a:schemeClr val="tx1"/>
              </a:solidFill>
              <a:latin typeface="Arial" panose="020B0604020202020204" pitchFamily="34" charset="0"/>
              <a:cs typeface="Arial" panose="020B0604020202020204" pitchFamily="34" charset="0"/>
            </a:endParaRPr>
          </a:p>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This is due to factor exposures in a blended approach being watered down due to offsetting factor exposures </a:t>
            </a:r>
          </a:p>
        </p:txBody>
      </p:sp>
      <p:sp>
        <p:nvSpPr>
          <p:cNvPr id="4" name="Slide Number Placeholder 3"/>
          <p:cNvSpPr>
            <a:spLocks noGrp="1"/>
          </p:cNvSpPr>
          <p:nvPr>
            <p:ph type="sldNum" sz="quarter" idx="10"/>
          </p:nvPr>
        </p:nvSpPr>
        <p:spPr/>
        <p:txBody>
          <a:bodyPr/>
          <a:lstStyle/>
          <a:p>
            <a:fld id="{9D977036-F49A-467A-BF23-BEBBC4D55476}" type="slidenum">
              <a:rPr lang="en-US" smtClean="0"/>
              <a:t>20</a:t>
            </a:fld>
            <a:endParaRPr lang="en-US"/>
          </a:p>
        </p:txBody>
      </p:sp>
    </p:spTree>
    <p:extLst>
      <p:ext uri="{BB962C8B-B14F-4D97-AF65-F5344CB8AC3E}">
        <p14:creationId xmlns:p14="http://schemas.microsoft.com/office/powerpoint/2010/main" val="37755071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3">
    <p:spTree>
      <p:nvGrpSpPr>
        <p:cNvPr id="1" name=""/>
        <p:cNvGrpSpPr/>
        <p:nvPr/>
      </p:nvGrpSpPr>
      <p:grpSpPr>
        <a:xfrm>
          <a:off x="0" y="0"/>
          <a:ext cx="0" cy="0"/>
          <a:chOff x="0" y="0"/>
          <a:chExt cx="0" cy="0"/>
        </a:xfrm>
      </p:grpSpPr>
      <p:sp>
        <p:nvSpPr>
          <p:cNvPr id="11" name="Freeform 10"/>
          <p:cNvSpPr/>
          <p:nvPr userDrawn="1"/>
        </p:nvSpPr>
        <p:spPr>
          <a:xfrm>
            <a:off x="0" y="0"/>
            <a:ext cx="12192000" cy="4388765"/>
          </a:xfrm>
          <a:custGeom>
            <a:avLst/>
            <a:gdLst>
              <a:gd name="connsiteX0" fmla="*/ 0 w 12192000"/>
              <a:gd name="connsiteY0" fmla="*/ 0 h 4388765"/>
              <a:gd name="connsiteX1" fmla="*/ 12192000 w 12192000"/>
              <a:gd name="connsiteY1" fmla="*/ 0 h 4388765"/>
              <a:gd name="connsiteX2" fmla="*/ 12192000 w 12192000"/>
              <a:gd name="connsiteY2" fmla="*/ 2209824 h 4388765"/>
              <a:gd name="connsiteX3" fmla="*/ 0 w 12192000"/>
              <a:gd name="connsiteY3" fmla="*/ 4388765 h 4388765"/>
            </a:gdLst>
            <a:ahLst/>
            <a:cxnLst>
              <a:cxn ang="0">
                <a:pos x="connsiteX0" y="connsiteY0"/>
              </a:cxn>
              <a:cxn ang="0">
                <a:pos x="connsiteX1" y="connsiteY1"/>
              </a:cxn>
              <a:cxn ang="0">
                <a:pos x="connsiteX2" y="connsiteY2"/>
              </a:cxn>
              <a:cxn ang="0">
                <a:pos x="connsiteX3" y="connsiteY3"/>
              </a:cxn>
            </a:cxnLst>
            <a:rect l="l" t="t" r="r" b="b"/>
            <a:pathLst>
              <a:path w="12192000" h="4388765">
                <a:moveTo>
                  <a:pt x="0" y="0"/>
                </a:moveTo>
                <a:lnTo>
                  <a:pt x="12192000" y="0"/>
                </a:lnTo>
                <a:lnTo>
                  <a:pt x="12192000" y="2209824"/>
                </a:lnTo>
                <a:lnTo>
                  <a:pt x="0" y="438876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ctrTitle" hasCustomPrompt="1"/>
          </p:nvPr>
        </p:nvSpPr>
        <p:spPr>
          <a:xfrm>
            <a:off x="749880" y="5005888"/>
            <a:ext cx="3052118" cy="443198"/>
          </a:xfrm>
          <a:prstGeom prst="rect">
            <a:avLst/>
          </a:prstGeom>
        </p:spPr>
        <p:txBody>
          <a:bodyPr wrap="none" lIns="0" tIns="0" rIns="0" bIns="0" anchor="b">
            <a:spAutoFit/>
          </a:bodyPr>
          <a:lstStyle>
            <a:lvl1pPr algn="l">
              <a:defRPr sz="3200" b="1">
                <a:solidFill>
                  <a:schemeClr val="accent2"/>
                </a:solidFill>
              </a:defRPr>
            </a:lvl1pPr>
          </a:lstStyle>
          <a:p>
            <a:r>
              <a:rPr lang="en-US" dirty="0"/>
              <a:t>&lt;Title Heading&gt;</a:t>
            </a:r>
            <a:endParaRPr lang="en-ZA" dirty="0"/>
          </a:p>
        </p:txBody>
      </p:sp>
      <p:sp>
        <p:nvSpPr>
          <p:cNvPr id="3" name="Subtitle 2"/>
          <p:cNvSpPr>
            <a:spLocks noGrp="1"/>
          </p:cNvSpPr>
          <p:nvPr>
            <p:ph type="subTitle" idx="1" hasCustomPrompt="1"/>
          </p:nvPr>
        </p:nvSpPr>
        <p:spPr>
          <a:xfrm>
            <a:off x="749880" y="5540204"/>
            <a:ext cx="1154162" cy="276999"/>
          </a:xfrm>
          <a:prstGeom prst="rect">
            <a:avLst/>
          </a:prstGeom>
        </p:spPr>
        <p:txBody>
          <a:bodyPr wrap="none" lIns="0" tIns="0" rIns="0" bIns="0">
            <a:sp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&lt;Subtitle&gt;</a:t>
            </a:r>
            <a:endParaRPr lang="en-ZA" dirty="0"/>
          </a:p>
        </p:txBody>
      </p:sp>
      <p:sp>
        <p:nvSpPr>
          <p:cNvPr id="14" name="Text Placeholder 13"/>
          <p:cNvSpPr>
            <a:spLocks noGrp="1"/>
          </p:cNvSpPr>
          <p:nvPr>
            <p:ph type="body" sz="quarter" idx="10" hasCustomPrompt="1"/>
          </p:nvPr>
        </p:nvSpPr>
        <p:spPr>
          <a:xfrm>
            <a:off x="749880" y="6289429"/>
            <a:ext cx="673261" cy="221599"/>
          </a:xfrm>
          <a:prstGeom prst="rect">
            <a:avLst/>
          </a:prstGeom>
        </p:spPr>
        <p:txBody>
          <a:bodyPr wrap="none" lIns="0" tIns="0" rIns="0" bIns="0" anchor="ctr">
            <a:spAutoFit/>
          </a:bodyPr>
          <a:lstStyle>
            <a:lvl1pPr marL="0" indent="0">
              <a:buNone/>
              <a:defRPr sz="1600">
                <a:solidFill>
                  <a:schemeClr val="accent1"/>
                </a:solidFill>
              </a:defRPr>
            </a:lvl1pPr>
          </a:lstStyle>
          <a:p>
            <a:pPr lvl="0"/>
            <a:r>
              <a:rPr lang="en-US" dirty="0"/>
              <a:t>&lt;Date&gt;</a:t>
            </a:r>
            <a:endParaRPr lang="en-ZA" dirty="0"/>
          </a:p>
        </p:txBody>
      </p:sp>
      <p:pic>
        <p:nvPicPr>
          <p:cNvPr id="19" name="Picture 18"/>
          <p:cNvPicPr>
            <a:picLocks noChangeAspect="1"/>
          </p:cNvPicPr>
          <p:nvPr userDrawn="1"/>
        </p:nvPicPr>
        <p:blipFill>
          <a:blip r:embed="rId2"/>
          <a:stretch>
            <a:fillRect/>
          </a:stretch>
        </p:blipFill>
        <p:spPr>
          <a:xfrm>
            <a:off x="8229616" y="5731797"/>
            <a:ext cx="3164098" cy="816935"/>
          </a:xfrm>
          <a:prstGeom prst="rect">
            <a:avLst/>
          </a:prstGeom>
        </p:spPr>
      </p:pic>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 y="3"/>
            <a:ext cx="12191998" cy="3922835"/>
          </a:xfrm>
          <a:custGeom>
            <a:avLst/>
            <a:gdLst>
              <a:gd name="connsiteX0" fmla="*/ 0 w 12191998"/>
              <a:gd name="connsiteY0" fmla="*/ 0 h 3922835"/>
              <a:gd name="connsiteX1" fmla="*/ 12191998 w 12191998"/>
              <a:gd name="connsiteY1" fmla="*/ 0 h 3922835"/>
              <a:gd name="connsiteX2" fmla="*/ 12191998 w 12191998"/>
              <a:gd name="connsiteY2" fmla="*/ 1734528 h 3922835"/>
              <a:gd name="connsiteX3" fmla="*/ 0 w 12191998"/>
              <a:gd name="connsiteY3" fmla="*/ 3922835 h 3922835"/>
            </a:gdLst>
            <a:ahLst/>
            <a:cxnLst>
              <a:cxn ang="0">
                <a:pos x="connsiteX0" y="connsiteY0"/>
              </a:cxn>
              <a:cxn ang="0">
                <a:pos x="connsiteX1" y="connsiteY1"/>
              </a:cxn>
              <a:cxn ang="0">
                <a:pos x="connsiteX2" y="connsiteY2"/>
              </a:cxn>
              <a:cxn ang="0">
                <a:pos x="connsiteX3" y="connsiteY3"/>
              </a:cxn>
            </a:cxnLst>
            <a:rect l="l" t="t" r="r" b="b"/>
            <a:pathLst>
              <a:path w="12191998" h="3922835">
                <a:moveTo>
                  <a:pt x="0" y="0"/>
                </a:moveTo>
                <a:lnTo>
                  <a:pt x="12191998" y="0"/>
                </a:lnTo>
                <a:lnTo>
                  <a:pt x="12191998" y="1734528"/>
                </a:lnTo>
                <a:lnTo>
                  <a:pt x="0" y="3922835"/>
                </a:lnTo>
                <a:close/>
              </a:path>
            </a:pathLst>
          </a:custGeom>
          <a:effectLst>
            <a:outerShdw blurRad="50800" dist="38100" dir="5400000" algn="t" rotWithShape="0">
              <a:prstClr val="black">
                <a:alpha val="40000"/>
              </a:prstClr>
            </a:outerShdw>
          </a:effectLst>
        </p:spPr>
      </p:pic>
      <p:sp>
        <p:nvSpPr>
          <p:cNvPr id="9" name="Freeform 8"/>
          <p:cNvSpPr/>
          <p:nvPr userDrawn="1"/>
        </p:nvSpPr>
        <p:spPr>
          <a:xfrm>
            <a:off x="11234058" y="5971"/>
            <a:ext cx="957942" cy="5673348"/>
          </a:xfrm>
          <a:custGeom>
            <a:avLst/>
            <a:gdLst>
              <a:gd name="connsiteX0" fmla="*/ 957942 w 957942"/>
              <a:gd name="connsiteY0" fmla="*/ 0 h 5673348"/>
              <a:gd name="connsiteX1" fmla="*/ 957942 w 957942"/>
              <a:gd name="connsiteY1" fmla="*/ 5673348 h 5673348"/>
              <a:gd name="connsiteX2" fmla="*/ 0 w 957942"/>
              <a:gd name="connsiteY2" fmla="*/ 808003 h 5673348"/>
            </a:gdLst>
            <a:ahLst/>
            <a:cxnLst>
              <a:cxn ang="0">
                <a:pos x="connsiteX0" y="connsiteY0"/>
              </a:cxn>
              <a:cxn ang="0">
                <a:pos x="connsiteX1" y="connsiteY1"/>
              </a:cxn>
              <a:cxn ang="0">
                <a:pos x="connsiteX2" y="connsiteY2"/>
              </a:cxn>
            </a:cxnLst>
            <a:rect l="l" t="t" r="r" b="b"/>
            <a:pathLst>
              <a:path w="957942" h="5673348">
                <a:moveTo>
                  <a:pt x="957942" y="0"/>
                </a:moveTo>
                <a:lnTo>
                  <a:pt x="957942" y="5673348"/>
                </a:lnTo>
                <a:lnTo>
                  <a:pt x="0" y="80800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164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Additional">
    <p:spTree>
      <p:nvGrpSpPr>
        <p:cNvPr id="1" name=""/>
        <p:cNvGrpSpPr/>
        <p:nvPr/>
      </p:nvGrpSpPr>
      <p:grpSpPr>
        <a:xfrm>
          <a:off x="0" y="0"/>
          <a:ext cx="0" cy="0"/>
          <a:chOff x="0" y="0"/>
          <a:chExt cx="0" cy="0"/>
        </a:xfrm>
      </p:grpSpPr>
      <p:sp>
        <p:nvSpPr>
          <p:cNvPr id="11" name="Freeform 10"/>
          <p:cNvSpPr/>
          <p:nvPr userDrawn="1"/>
        </p:nvSpPr>
        <p:spPr>
          <a:xfrm>
            <a:off x="0" y="0"/>
            <a:ext cx="12192000" cy="4388765"/>
          </a:xfrm>
          <a:custGeom>
            <a:avLst/>
            <a:gdLst>
              <a:gd name="connsiteX0" fmla="*/ 0 w 12192000"/>
              <a:gd name="connsiteY0" fmla="*/ 0 h 4388765"/>
              <a:gd name="connsiteX1" fmla="*/ 12192000 w 12192000"/>
              <a:gd name="connsiteY1" fmla="*/ 0 h 4388765"/>
              <a:gd name="connsiteX2" fmla="*/ 12192000 w 12192000"/>
              <a:gd name="connsiteY2" fmla="*/ 2209824 h 4388765"/>
              <a:gd name="connsiteX3" fmla="*/ 0 w 12192000"/>
              <a:gd name="connsiteY3" fmla="*/ 4388765 h 4388765"/>
            </a:gdLst>
            <a:ahLst/>
            <a:cxnLst>
              <a:cxn ang="0">
                <a:pos x="connsiteX0" y="connsiteY0"/>
              </a:cxn>
              <a:cxn ang="0">
                <a:pos x="connsiteX1" y="connsiteY1"/>
              </a:cxn>
              <a:cxn ang="0">
                <a:pos x="connsiteX2" y="connsiteY2"/>
              </a:cxn>
              <a:cxn ang="0">
                <a:pos x="connsiteX3" y="connsiteY3"/>
              </a:cxn>
            </a:cxnLst>
            <a:rect l="l" t="t" r="r" b="b"/>
            <a:pathLst>
              <a:path w="12192000" h="4388765">
                <a:moveTo>
                  <a:pt x="0" y="0"/>
                </a:moveTo>
                <a:lnTo>
                  <a:pt x="12192000" y="0"/>
                </a:lnTo>
                <a:lnTo>
                  <a:pt x="12192000" y="2209824"/>
                </a:lnTo>
                <a:lnTo>
                  <a:pt x="0" y="438876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ctrTitle" hasCustomPrompt="1"/>
          </p:nvPr>
        </p:nvSpPr>
        <p:spPr>
          <a:xfrm>
            <a:off x="749880" y="5005888"/>
            <a:ext cx="3052118" cy="443198"/>
          </a:xfrm>
          <a:prstGeom prst="rect">
            <a:avLst/>
          </a:prstGeom>
        </p:spPr>
        <p:txBody>
          <a:bodyPr wrap="none" lIns="0" tIns="0" rIns="0" bIns="0" anchor="b">
            <a:spAutoFit/>
          </a:bodyPr>
          <a:lstStyle>
            <a:lvl1pPr algn="l">
              <a:defRPr sz="3200" b="1">
                <a:solidFill>
                  <a:schemeClr val="accent2"/>
                </a:solidFill>
              </a:defRPr>
            </a:lvl1pPr>
          </a:lstStyle>
          <a:p>
            <a:r>
              <a:rPr lang="en-US" dirty="0"/>
              <a:t>&lt;Title Heading&gt;</a:t>
            </a:r>
            <a:endParaRPr lang="en-ZA" dirty="0"/>
          </a:p>
        </p:txBody>
      </p:sp>
      <p:sp>
        <p:nvSpPr>
          <p:cNvPr id="3" name="Subtitle 2"/>
          <p:cNvSpPr>
            <a:spLocks noGrp="1"/>
          </p:cNvSpPr>
          <p:nvPr>
            <p:ph type="subTitle" idx="1" hasCustomPrompt="1"/>
          </p:nvPr>
        </p:nvSpPr>
        <p:spPr>
          <a:xfrm>
            <a:off x="749880" y="5540204"/>
            <a:ext cx="1154162" cy="276999"/>
          </a:xfrm>
          <a:prstGeom prst="rect">
            <a:avLst/>
          </a:prstGeom>
        </p:spPr>
        <p:txBody>
          <a:bodyPr wrap="none" lIns="0" tIns="0" rIns="0" bIns="0">
            <a:sp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&lt;Subtitle&gt;</a:t>
            </a:r>
            <a:endParaRPr lang="en-ZA" dirty="0"/>
          </a:p>
        </p:txBody>
      </p:sp>
      <p:sp>
        <p:nvSpPr>
          <p:cNvPr id="14" name="Text Placeholder 13"/>
          <p:cNvSpPr>
            <a:spLocks noGrp="1"/>
          </p:cNvSpPr>
          <p:nvPr>
            <p:ph type="body" sz="quarter" idx="10" hasCustomPrompt="1"/>
          </p:nvPr>
        </p:nvSpPr>
        <p:spPr>
          <a:xfrm>
            <a:off x="749880" y="6289429"/>
            <a:ext cx="673261" cy="221599"/>
          </a:xfrm>
          <a:prstGeom prst="rect">
            <a:avLst/>
          </a:prstGeom>
        </p:spPr>
        <p:txBody>
          <a:bodyPr wrap="none" lIns="0" tIns="0" rIns="0" bIns="0" anchor="ctr">
            <a:spAutoFit/>
          </a:bodyPr>
          <a:lstStyle>
            <a:lvl1pPr marL="0" indent="0">
              <a:buNone/>
              <a:defRPr sz="1600">
                <a:solidFill>
                  <a:schemeClr val="accent1"/>
                </a:solidFill>
              </a:defRPr>
            </a:lvl1pPr>
          </a:lstStyle>
          <a:p>
            <a:pPr lvl="0"/>
            <a:r>
              <a:rPr lang="en-US" dirty="0"/>
              <a:t>&lt;Date&gt;</a:t>
            </a:r>
            <a:endParaRPr lang="en-ZA" dirty="0"/>
          </a:p>
        </p:txBody>
      </p:sp>
      <p:pic>
        <p:nvPicPr>
          <p:cNvPr id="19" name="Picture 18"/>
          <p:cNvPicPr>
            <a:picLocks noChangeAspect="1"/>
          </p:cNvPicPr>
          <p:nvPr userDrawn="1"/>
        </p:nvPicPr>
        <p:blipFill>
          <a:blip r:embed="rId2"/>
          <a:stretch>
            <a:fillRect/>
          </a:stretch>
        </p:blipFill>
        <p:spPr>
          <a:xfrm>
            <a:off x="8229616" y="5731797"/>
            <a:ext cx="3164098" cy="816935"/>
          </a:xfrm>
          <a:prstGeom prst="rect">
            <a:avLst/>
          </a:prstGeom>
        </p:spPr>
      </p:pic>
      <p:pic>
        <p:nvPicPr>
          <p:cNvPr id="13" name="Picture 12" descr="A picture containing paper, indoor&#10;&#10;Description generated with high confidence">
            <a:extLst>
              <a:ext uri="{FF2B5EF4-FFF2-40B4-BE49-F238E27FC236}">
                <a16:creationId xmlns:a16="http://schemas.microsoft.com/office/drawing/2014/main" id="{42E324C9-77BA-45F4-81EF-03CBF1E1000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2" y="4"/>
            <a:ext cx="12191998" cy="3922835"/>
          </a:xfrm>
          <a:custGeom>
            <a:avLst/>
            <a:gdLst>
              <a:gd name="connsiteX0" fmla="*/ 0 w 12191998"/>
              <a:gd name="connsiteY0" fmla="*/ 0 h 3922835"/>
              <a:gd name="connsiteX1" fmla="*/ 12191998 w 12191998"/>
              <a:gd name="connsiteY1" fmla="*/ 0 h 3922835"/>
              <a:gd name="connsiteX2" fmla="*/ 12191998 w 12191998"/>
              <a:gd name="connsiteY2" fmla="*/ 1734528 h 3922835"/>
              <a:gd name="connsiteX3" fmla="*/ 0 w 12191998"/>
              <a:gd name="connsiteY3" fmla="*/ 3922835 h 3922835"/>
            </a:gdLst>
            <a:ahLst/>
            <a:cxnLst>
              <a:cxn ang="0">
                <a:pos x="connsiteX0" y="connsiteY0"/>
              </a:cxn>
              <a:cxn ang="0">
                <a:pos x="connsiteX1" y="connsiteY1"/>
              </a:cxn>
              <a:cxn ang="0">
                <a:pos x="connsiteX2" y="connsiteY2"/>
              </a:cxn>
              <a:cxn ang="0">
                <a:pos x="connsiteX3" y="connsiteY3"/>
              </a:cxn>
            </a:cxnLst>
            <a:rect l="l" t="t" r="r" b="b"/>
            <a:pathLst>
              <a:path w="12191998" h="3922835">
                <a:moveTo>
                  <a:pt x="0" y="0"/>
                </a:moveTo>
                <a:lnTo>
                  <a:pt x="12191998" y="0"/>
                </a:lnTo>
                <a:lnTo>
                  <a:pt x="12191998" y="1734528"/>
                </a:lnTo>
                <a:lnTo>
                  <a:pt x="0" y="3922835"/>
                </a:lnTo>
                <a:close/>
              </a:path>
            </a:pathLst>
          </a:custGeom>
        </p:spPr>
      </p:pic>
      <p:sp>
        <p:nvSpPr>
          <p:cNvPr id="9" name="Freeform 8"/>
          <p:cNvSpPr/>
          <p:nvPr userDrawn="1"/>
        </p:nvSpPr>
        <p:spPr>
          <a:xfrm>
            <a:off x="11234058" y="5971"/>
            <a:ext cx="957942" cy="5673348"/>
          </a:xfrm>
          <a:custGeom>
            <a:avLst/>
            <a:gdLst>
              <a:gd name="connsiteX0" fmla="*/ 957942 w 957942"/>
              <a:gd name="connsiteY0" fmla="*/ 0 h 5673348"/>
              <a:gd name="connsiteX1" fmla="*/ 957942 w 957942"/>
              <a:gd name="connsiteY1" fmla="*/ 5673348 h 5673348"/>
              <a:gd name="connsiteX2" fmla="*/ 0 w 957942"/>
              <a:gd name="connsiteY2" fmla="*/ 808003 h 5673348"/>
            </a:gdLst>
            <a:ahLst/>
            <a:cxnLst>
              <a:cxn ang="0">
                <a:pos x="connsiteX0" y="connsiteY0"/>
              </a:cxn>
              <a:cxn ang="0">
                <a:pos x="connsiteX1" y="connsiteY1"/>
              </a:cxn>
              <a:cxn ang="0">
                <a:pos x="connsiteX2" y="connsiteY2"/>
              </a:cxn>
            </a:cxnLst>
            <a:rect l="l" t="t" r="r" b="b"/>
            <a:pathLst>
              <a:path w="957942" h="5673348">
                <a:moveTo>
                  <a:pt x="957942" y="0"/>
                </a:moveTo>
                <a:lnTo>
                  <a:pt x="957942" y="5673348"/>
                </a:lnTo>
                <a:lnTo>
                  <a:pt x="0" y="80800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505868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_1">
    <p:spTree>
      <p:nvGrpSpPr>
        <p:cNvPr id="1" name=""/>
        <p:cNvGrpSpPr/>
        <p:nvPr/>
      </p:nvGrpSpPr>
      <p:grpSpPr>
        <a:xfrm>
          <a:off x="0" y="0"/>
          <a:ext cx="0" cy="0"/>
          <a:chOff x="0" y="0"/>
          <a:chExt cx="0" cy="0"/>
        </a:xfrm>
      </p:grpSpPr>
      <p:sp>
        <p:nvSpPr>
          <p:cNvPr id="14" name="Freeform 13"/>
          <p:cNvSpPr/>
          <p:nvPr userDrawn="1"/>
        </p:nvSpPr>
        <p:spPr>
          <a:xfrm>
            <a:off x="0" y="2069612"/>
            <a:ext cx="3463780" cy="4788388"/>
          </a:xfrm>
          <a:custGeom>
            <a:avLst/>
            <a:gdLst>
              <a:gd name="connsiteX0" fmla="*/ 0 w 3463780"/>
              <a:gd name="connsiteY0" fmla="*/ 0 h 4788388"/>
              <a:gd name="connsiteX1" fmla="*/ 3463780 w 3463780"/>
              <a:gd name="connsiteY1" fmla="*/ 2737780 h 4788388"/>
              <a:gd name="connsiteX2" fmla="*/ 893963 w 3463780"/>
              <a:gd name="connsiteY2" fmla="*/ 4788388 h 4788388"/>
              <a:gd name="connsiteX3" fmla="*/ 0 w 3463780"/>
              <a:gd name="connsiteY3" fmla="*/ 4788388 h 4788388"/>
              <a:gd name="connsiteX4" fmla="*/ 0 w 3463780"/>
              <a:gd name="connsiteY4" fmla="*/ 0 h 4788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3780" h="4788388">
                <a:moveTo>
                  <a:pt x="0" y="0"/>
                </a:moveTo>
                <a:lnTo>
                  <a:pt x="3463780" y="2737780"/>
                </a:lnTo>
                <a:lnTo>
                  <a:pt x="893963" y="4788388"/>
                </a:lnTo>
                <a:lnTo>
                  <a:pt x="0" y="47883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Freeform 11"/>
          <p:cNvSpPr/>
          <p:nvPr userDrawn="1"/>
        </p:nvSpPr>
        <p:spPr>
          <a:xfrm>
            <a:off x="1464090" y="5033780"/>
            <a:ext cx="4594075" cy="1824221"/>
          </a:xfrm>
          <a:custGeom>
            <a:avLst/>
            <a:gdLst>
              <a:gd name="connsiteX0" fmla="*/ 2286110 w 4594075"/>
              <a:gd name="connsiteY0" fmla="*/ 0 h 1824221"/>
              <a:gd name="connsiteX1" fmla="*/ 4594075 w 4594075"/>
              <a:gd name="connsiteY1" fmla="*/ 1824221 h 1824221"/>
              <a:gd name="connsiteX2" fmla="*/ 0 w 4594075"/>
              <a:gd name="connsiteY2" fmla="*/ 1824221 h 1824221"/>
              <a:gd name="connsiteX3" fmla="*/ 2286110 w 4594075"/>
              <a:gd name="connsiteY3" fmla="*/ 0 h 1824221"/>
            </a:gdLst>
            <a:ahLst/>
            <a:cxnLst>
              <a:cxn ang="0">
                <a:pos x="connsiteX0" y="connsiteY0"/>
              </a:cxn>
              <a:cxn ang="0">
                <a:pos x="connsiteX1" y="connsiteY1"/>
              </a:cxn>
              <a:cxn ang="0">
                <a:pos x="connsiteX2" y="connsiteY2"/>
              </a:cxn>
              <a:cxn ang="0">
                <a:pos x="connsiteX3" y="connsiteY3"/>
              </a:cxn>
            </a:cxnLst>
            <a:rect l="l" t="t" r="r" b="b"/>
            <a:pathLst>
              <a:path w="4594075" h="1824221">
                <a:moveTo>
                  <a:pt x="2286110" y="0"/>
                </a:moveTo>
                <a:lnTo>
                  <a:pt x="4594075" y="1824221"/>
                </a:lnTo>
                <a:lnTo>
                  <a:pt x="0" y="1824221"/>
                </a:lnTo>
                <a:lnTo>
                  <a:pt x="22861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5" name="Picture 2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488394" cy="4579682"/>
          </a:xfrm>
          <a:custGeom>
            <a:avLst/>
            <a:gdLst>
              <a:gd name="connsiteX0" fmla="*/ 0 w 9488394"/>
              <a:gd name="connsiteY0" fmla="*/ 0 h 4579682"/>
              <a:gd name="connsiteX1" fmla="*/ 9488394 w 9488394"/>
              <a:gd name="connsiteY1" fmla="*/ 0 h 4579682"/>
              <a:gd name="connsiteX2" fmla="*/ 3749147 w 9488394"/>
              <a:gd name="connsiteY2" fmla="*/ 4579682 h 4579682"/>
              <a:gd name="connsiteX3" fmla="*/ 0 w 9488394"/>
              <a:gd name="connsiteY3" fmla="*/ 1616346 h 4579682"/>
            </a:gdLst>
            <a:ahLst/>
            <a:cxnLst>
              <a:cxn ang="0">
                <a:pos x="connsiteX0" y="connsiteY0"/>
              </a:cxn>
              <a:cxn ang="0">
                <a:pos x="connsiteX1" y="connsiteY1"/>
              </a:cxn>
              <a:cxn ang="0">
                <a:pos x="connsiteX2" y="connsiteY2"/>
              </a:cxn>
              <a:cxn ang="0">
                <a:pos x="connsiteX3" y="connsiteY3"/>
              </a:cxn>
            </a:cxnLst>
            <a:rect l="l" t="t" r="r" b="b"/>
            <a:pathLst>
              <a:path w="9488394" h="4579682">
                <a:moveTo>
                  <a:pt x="0" y="0"/>
                </a:moveTo>
                <a:lnTo>
                  <a:pt x="9488394" y="0"/>
                </a:lnTo>
                <a:lnTo>
                  <a:pt x="3749147" y="4579682"/>
                </a:lnTo>
                <a:lnTo>
                  <a:pt x="0" y="1616346"/>
                </a:lnTo>
                <a:close/>
              </a:path>
            </a:pathLst>
          </a:custGeom>
          <a:effectLst>
            <a:outerShdw blurRad="50800" dist="38100" dir="2700000" algn="tl" rotWithShape="0">
              <a:prstClr val="black">
                <a:alpha val="40000"/>
              </a:prstClr>
            </a:outerShdw>
          </a:effectLst>
        </p:spPr>
      </p:pic>
      <p:sp>
        <p:nvSpPr>
          <p:cNvPr id="27" name="Text Placeholder 26"/>
          <p:cNvSpPr>
            <a:spLocks noGrp="1"/>
          </p:cNvSpPr>
          <p:nvPr>
            <p:ph type="body" sz="quarter" idx="10" hasCustomPrompt="1"/>
          </p:nvPr>
        </p:nvSpPr>
        <p:spPr>
          <a:xfrm>
            <a:off x="1026568" y="4587601"/>
            <a:ext cx="1410643" cy="415498"/>
          </a:xfrm>
          <a:prstGeom prst="rect">
            <a:avLst/>
          </a:prstGeom>
        </p:spPr>
        <p:txBody>
          <a:bodyPr wrap="none" lIns="0" tIns="0" rIns="0" bIns="0" anchor="ctr">
            <a:spAutoFit/>
          </a:bodyPr>
          <a:lstStyle>
            <a:lvl1pPr marL="0" indent="0" algn="r">
              <a:buNone/>
              <a:defRPr sz="30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Agenda</a:t>
            </a:r>
            <a:endParaRPr lang="en-ZA" dirty="0"/>
          </a:p>
        </p:txBody>
      </p:sp>
      <p:sp>
        <p:nvSpPr>
          <p:cNvPr id="29" name="Text Placeholder 28"/>
          <p:cNvSpPr>
            <a:spLocks noGrp="1"/>
          </p:cNvSpPr>
          <p:nvPr>
            <p:ph type="body" sz="quarter" idx="11" hasCustomPrompt="1"/>
          </p:nvPr>
        </p:nvSpPr>
        <p:spPr>
          <a:xfrm>
            <a:off x="7162800" y="4656850"/>
            <a:ext cx="4584700" cy="276999"/>
          </a:xfrm>
          <a:prstGeom prst="rect">
            <a:avLst/>
          </a:prstGeom>
        </p:spPr>
        <p:txBody>
          <a:bodyPr lIns="0" tIns="0" rIns="0" bIns="0" anchor="ctr">
            <a:spAutoFit/>
          </a:bodyPr>
          <a:lstStyle>
            <a:lvl1pPr marL="0" indent="0">
              <a:lnSpc>
                <a:spcPct val="100000"/>
              </a:lnSpc>
              <a:spcBef>
                <a:spcPts val="1200"/>
              </a:spcBef>
              <a:spcAft>
                <a:spcPts val="1200"/>
              </a:spcAft>
              <a:buNone/>
              <a:defRPr sz="1800"/>
            </a:lvl1pPr>
          </a:lstStyle>
          <a:p>
            <a:pPr lvl="0"/>
            <a:r>
              <a:rPr lang="en-US" dirty="0"/>
              <a:t>&lt;Agenda Items&gt;</a:t>
            </a:r>
          </a:p>
        </p:txBody>
      </p:sp>
    </p:spTree>
    <p:extLst>
      <p:ext uri="{BB962C8B-B14F-4D97-AF65-F5344CB8AC3E}">
        <p14:creationId xmlns:p14="http://schemas.microsoft.com/office/powerpoint/2010/main" val="271531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Slide_2">
    <p:spTree>
      <p:nvGrpSpPr>
        <p:cNvPr id="1" name=""/>
        <p:cNvGrpSpPr/>
        <p:nvPr/>
      </p:nvGrpSpPr>
      <p:grpSpPr>
        <a:xfrm>
          <a:off x="0" y="0"/>
          <a:ext cx="0" cy="0"/>
          <a:chOff x="0" y="0"/>
          <a:chExt cx="0" cy="0"/>
        </a:xfrm>
      </p:grpSpPr>
      <p:sp>
        <p:nvSpPr>
          <p:cNvPr id="14" name="Freeform 13"/>
          <p:cNvSpPr/>
          <p:nvPr userDrawn="1"/>
        </p:nvSpPr>
        <p:spPr>
          <a:xfrm>
            <a:off x="0" y="2069612"/>
            <a:ext cx="3463780" cy="4788388"/>
          </a:xfrm>
          <a:custGeom>
            <a:avLst/>
            <a:gdLst>
              <a:gd name="connsiteX0" fmla="*/ 0 w 3463780"/>
              <a:gd name="connsiteY0" fmla="*/ 0 h 4788388"/>
              <a:gd name="connsiteX1" fmla="*/ 3463780 w 3463780"/>
              <a:gd name="connsiteY1" fmla="*/ 2737780 h 4788388"/>
              <a:gd name="connsiteX2" fmla="*/ 893963 w 3463780"/>
              <a:gd name="connsiteY2" fmla="*/ 4788388 h 4788388"/>
              <a:gd name="connsiteX3" fmla="*/ 0 w 3463780"/>
              <a:gd name="connsiteY3" fmla="*/ 4788388 h 4788388"/>
              <a:gd name="connsiteX4" fmla="*/ 0 w 3463780"/>
              <a:gd name="connsiteY4" fmla="*/ 0 h 4788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3780" h="4788388">
                <a:moveTo>
                  <a:pt x="0" y="0"/>
                </a:moveTo>
                <a:lnTo>
                  <a:pt x="3463780" y="2737780"/>
                </a:lnTo>
                <a:lnTo>
                  <a:pt x="893963" y="4788388"/>
                </a:lnTo>
                <a:lnTo>
                  <a:pt x="0" y="478838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Freeform 11"/>
          <p:cNvSpPr/>
          <p:nvPr userDrawn="1"/>
        </p:nvSpPr>
        <p:spPr>
          <a:xfrm>
            <a:off x="1464090" y="5033780"/>
            <a:ext cx="4594075" cy="1824221"/>
          </a:xfrm>
          <a:custGeom>
            <a:avLst/>
            <a:gdLst>
              <a:gd name="connsiteX0" fmla="*/ 2286110 w 4594075"/>
              <a:gd name="connsiteY0" fmla="*/ 0 h 1824221"/>
              <a:gd name="connsiteX1" fmla="*/ 4594075 w 4594075"/>
              <a:gd name="connsiteY1" fmla="*/ 1824221 h 1824221"/>
              <a:gd name="connsiteX2" fmla="*/ 0 w 4594075"/>
              <a:gd name="connsiteY2" fmla="*/ 1824221 h 1824221"/>
              <a:gd name="connsiteX3" fmla="*/ 2286110 w 4594075"/>
              <a:gd name="connsiteY3" fmla="*/ 0 h 1824221"/>
            </a:gdLst>
            <a:ahLst/>
            <a:cxnLst>
              <a:cxn ang="0">
                <a:pos x="connsiteX0" y="connsiteY0"/>
              </a:cxn>
              <a:cxn ang="0">
                <a:pos x="connsiteX1" y="connsiteY1"/>
              </a:cxn>
              <a:cxn ang="0">
                <a:pos x="connsiteX2" y="connsiteY2"/>
              </a:cxn>
              <a:cxn ang="0">
                <a:pos x="connsiteX3" y="connsiteY3"/>
              </a:cxn>
            </a:cxnLst>
            <a:rect l="l" t="t" r="r" b="b"/>
            <a:pathLst>
              <a:path w="4594075" h="1824221">
                <a:moveTo>
                  <a:pt x="2286110" y="0"/>
                </a:moveTo>
                <a:lnTo>
                  <a:pt x="4594075" y="1824221"/>
                </a:lnTo>
                <a:lnTo>
                  <a:pt x="0" y="1824221"/>
                </a:lnTo>
                <a:lnTo>
                  <a:pt x="228611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Text Placeholder 26"/>
          <p:cNvSpPr>
            <a:spLocks noGrp="1"/>
          </p:cNvSpPr>
          <p:nvPr>
            <p:ph type="body" sz="quarter" idx="10" hasCustomPrompt="1"/>
          </p:nvPr>
        </p:nvSpPr>
        <p:spPr>
          <a:xfrm>
            <a:off x="1026568" y="4587601"/>
            <a:ext cx="1410643" cy="415498"/>
          </a:xfrm>
          <a:prstGeom prst="rect">
            <a:avLst/>
          </a:prstGeom>
        </p:spPr>
        <p:txBody>
          <a:bodyPr wrap="none" lIns="0" tIns="0" rIns="0" bIns="0" anchor="ctr">
            <a:spAutoFit/>
          </a:bodyPr>
          <a:lstStyle>
            <a:lvl1pPr marL="0" indent="0" algn="r">
              <a:buNone/>
              <a:defRPr sz="30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Agenda</a:t>
            </a:r>
            <a:endParaRPr lang="en-ZA" dirty="0"/>
          </a:p>
        </p:txBody>
      </p:sp>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6200000" flipV="1">
            <a:off x="2454357" y="-2454356"/>
            <a:ext cx="4579681" cy="9488394"/>
          </a:xfrm>
          <a:custGeom>
            <a:avLst/>
            <a:gdLst>
              <a:gd name="connsiteX0" fmla="*/ 4579681 w 4579681"/>
              <a:gd name="connsiteY0" fmla="*/ 9488394 h 9488394"/>
              <a:gd name="connsiteX1" fmla="*/ 4579681 w 4579681"/>
              <a:gd name="connsiteY1" fmla="*/ 0 h 9488394"/>
              <a:gd name="connsiteX2" fmla="*/ 0 w 4579681"/>
              <a:gd name="connsiteY2" fmla="*/ 5739247 h 9488394"/>
              <a:gd name="connsiteX3" fmla="*/ 2963335 w 4579681"/>
              <a:gd name="connsiteY3" fmla="*/ 9488394 h 9488394"/>
            </a:gdLst>
            <a:ahLst/>
            <a:cxnLst>
              <a:cxn ang="0">
                <a:pos x="connsiteX0" y="connsiteY0"/>
              </a:cxn>
              <a:cxn ang="0">
                <a:pos x="connsiteX1" y="connsiteY1"/>
              </a:cxn>
              <a:cxn ang="0">
                <a:pos x="connsiteX2" y="connsiteY2"/>
              </a:cxn>
              <a:cxn ang="0">
                <a:pos x="connsiteX3" y="connsiteY3"/>
              </a:cxn>
            </a:cxnLst>
            <a:rect l="l" t="t" r="r" b="b"/>
            <a:pathLst>
              <a:path w="4579681" h="9488394">
                <a:moveTo>
                  <a:pt x="4579681" y="9488394"/>
                </a:moveTo>
                <a:lnTo>
                  <a:pt x="4579681" y="0"/>
                </a:lnTo>
                <a:lnTo>
                  <a:pt x="0" y="5739247"/>
                </a:lnTo>
                <a:lnTo>
                  <a:pt x="2963335" y="9488394"/>
                </a:lnTo>
                <a:close/>
              </a:path>
            </a:pathLst>
          </a:custGeom>
          <a:effectLst>
            <a:outerShdw blurRad="50800" dist="38100" dir="2700000" algn="tl" rotWithShape="0">
              <a:prstClr val="black">
                <a:alpha val="40000"/>
              </a:prstClr>
            </a:outerShdw>
          </a:effectLst>
        </p:spPr>
      </p:pic>
      <p:sp>
        <p:nvSpPr>
          <p:cNvPr id="11" name="Text Placeholder 28"/>
          <p:cNvSpPr>
            <a:spLocks noGrp="1"/>
          </p:cNvSpPr>
          <p:nvPr>
            <p:ph type="body" sz="quarter" idx="11" hasCustomPrompt="1"/>
          </p:nvPr>
        </p:nvSpPr>
        <p:spPr>
          <a:xfrm>
            <a:off x="7162800" y="4656850"/>
            <a:ext cx="4584700" cy="276999"/>
          </a:xfrm>
          <a:prstGeom prst="rect">
            <a:avLst/>
          </a:prstGeom>
        </p:spPr>
        <p:txBody>
          <a:bodyPr lIns="0" tIns="0" rIns="0" bIns="0" anchor="ctr">
            <a:spAutoFit/>
          </a:bodyPr>
          <a:lstStyle>
            <a:lvl1pPr marL="0" indent="0">
              <a:lnSpc>
                <a:spcPct val="100000"/>
              </a:lnSpc>
              <a:spcBef>
                <a:spcPts val="1200"/>
              </a:spcBef>
              <a:spcAft>
                <a:spcPts val="1200"/>
              </a:spcAft>
              <a:buNone/>
              <a:defRPr sz="1800"/>
            </a:lvl1pPr>
          </a:lstStyle>
          <a:p>
            <a:pPr lvl="0"/>
            <a:r>
              <a:rPr lang="en-US" dirty="0"/>
              <a:t>&lt;Agenda Items&gt;</a:t>
            </a:r>
          </a:p>
        </p:txBody>
      </p:sp>
    </p:spTree>
    <p:extLst>
      <p:ext uri="{BB962C8B-B14F-4D97-AF65-F5344CB8AC3E}">
        <p14:creationId xmlns:p14="http://schemas.microsoft.com/office/powerpoint/2010/main" val="3829263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8" y="6598364"/>
            <a:ext cx="10944224" cy="123111"/>
          </a:xfrm>
          <a:prstGeom prst="rect">
            <a:avLst/>
          </a:prstGeom>
        </p:spPr>
        <p:txBody>
          <a:bodyPr wrap="square" lIns="0" tIns="0" rIns="0" bIns="0" anchor="b">
            <a:spAutoFit/>
          </a:bodyPr>
          <a:lstStyle>
            <a:lvl1pPr>
              <a:defRPr sz="800">
                <a:solidFill>
                  <a:schemeClr val="accent1"/>
                </a:solidFill>
              </a:defRPr>
            </a:lvl1pPr>
          </a:lstStyle>
          <a:p>
            <a:endParaRPr lang="en-ZA" dirty="0"/>
          </a:p>
        </p:txBody>
      </p:sp>
      <p:sp>
        <p:nvSpPr>
          <p:cNvPr id="6" name="Slide Number Placeholder 5"/>
          <p:cNvSpPr>
            <a:spLocks noGrp="1"/>
          </p:cNvSpPr>
          <p:nvPr>
            <p:ph type="sldNum" sz="quarter" idx="12"/>
          </p:nvPr>
        </p:nvSpPr>
        <p:spPr>
          <a:xfrm>
            <a:off x="11918695" y="6598364"/>
            <a:ext cx="125034" cy="123111"/>
          </a:xfrm>
          <a:prstGeom prst="rect">
            <a:avLst/>
          </a:prstGeom>
        </p:spPr>
        <p:txBody>
          <a:bodyPr wrap="none" lIns="0" tIns="0" rIns="0" bIns="0">
            <a:spAutoFit/>
          </a:bodyPr>
          <a:lstStyle>
            <a:lvl1pPr algn="r">
              <a:defRPr sz="800">
                <a:solidFill>
                  <a:schemeClr val="accent1"/>
                </a:solidFill>
              </a:defRPr>
            </a:lvl1pPr>
          </a:lstStyle>
          <a:p>
            <a:fld id="{A9765F8D-A46F-49D9-9A6B-6AB1BE6651C9}" type="slidenum">
              <a:rPr lang="en-ZA" smtClean="0"/>
              <a:pPr/>
              <a:t>‹#›</a:t>
            </a:fld>
            <a:endParaRPr lang="en-ZA" dirty="0"/>
          </a:p>
        </p:txBody>
      </p:sp>
      <p:sp>
        <p:nvSpPr>
          <p:cNvPr id="7" name="Rectangle 6"/>
          <p:cNvSpPr/>
          <p:nvPr userDrawn="1"/>
        </p:nvSpPr>
        <p:spPr>
          <a:xfrm>
            <a:off x="0" y="0"/>
            <a:ext cx="12192000" cy="8482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00" dirty="0"/>
          </a:p>
        </p:txBody>
      </p:sp>
      <p:sp>
        <p:nvSpPr>
          <p:cNvPr id="2" name="Title 1"/>
          <p:cNvSpPr>
            <a:spLocks noGrp="1"/>
          </p:cNvSpPr>
          <p:nvPr>
            <p:ph type="title" hasCustomPrompt="1"/>
          </p:nvPr>
        </p:nvSpPr>
        <p:spPr>
          <a:xfrm>
            <a:off x="623888" y="125561"/>
            <a:ext cx="10358438" cy="607332"/>
          </a:xfrm>
          <a:prstGeom prst="rect">
            <a:avLst/>
          </a:prstGeom>
        </p:spPr>
        <p:txBody>
          <a:bodyPr wrap="none" lIns="0" tIns="0" rIns="0" bIns="0" anchor="ctr">
            <a:noAutofit/>
          </a:bodyPr>
          <a:lstStyle>
            <a:lvl1pPr>
              <a:defRPr sz="2400" b="1">
                <a:solidFill>
                  <a:schemeClr val="bg1"/>
                </a:solidFill>
              </a:defRPr>
            </a:lvl1pPr>
          </a:lstStyle>
          <a:p>
            <a:r>
              <a:rPr lang="en-US" dirty="0"/>
              <a:t>&lt;Heading&gt;</a:t>
            </a:r>
            <a:endParaRPr lang="en-ZA" dirty="0"/>
          </a:p>
        </p:txBody>
      </p:sp>
      <p:pic>
        <p:nvPicPr>
          <p:cNvPr id="8" name="Picture 7">
            <a:extLst>
              <a:ext uri="{FF2B5EF4-FFF2-40B4-BE49-F238E27FC236}">
                <a16:creationId xmlns:a16="http://schemas.microsoft.com/office/drawing/2014/main" id="{BD217767-D074-4ED7-878C-3F7D3A830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3171" y="104112"/>
            <a:ext cx="821018" cy="620846"/>
          </a:xfrm>
          <a:prstGeom prst="rect">
            <a:avLst/>
          </a:prstGeom>
        </p:spPr>
      </p:pic>
      <p:grpSp>
        <p:nvGrpSpPr>
          <p:cNvPr id="4" name="Group 3">
            <a:extLst>
              <a:ext uri="{FF2B5EF4-FFF2-40B4-BE49-F238E27FC236}">
                <a16:creationId xmlns:a16="http://schemas.microsoft.com/office/drawing/2014/main" id="{5DF207CC-0E9D-4757-B0BC-F15B85200444}"/>
              </a:ext>
            </a:extLst>
          </p:cNvPr>
          <p:cNvGrpSpPr/>
          <p:nvPr userDrawn="1"/>
        </p:nvGrpSpPr>
        <p:grpSpPr>
          <a:xfrm>
            <a:off x="-308350" y="519777"/>
            <a:ext cx="951683" cy="3432932"/>
            <a:chOff x="-308350" y="1230977"/>
            <a:chExt cx="951683" cy="3432932"/>
          </a:xfrm>
        </p:grpSpPr>
        <p:sp>
          <p:nvSpPr>
            <p:cNvPr id="12" name="Freeform 11">
              <a:extLst>
                <a:ext uri="{FF2B5EF4-FFF2-40B4-BE49-F238E27FC236}">
                  <a16:creationId xmlns:a16="http://schemas.microsoft.com/office/drawing/2014/main" id="{9243F620-5681-4677-8A92-4B72292A1C0D}"/>
                </a:ext>
              </a:extLst>
            </p:cNvPr>
            <p:cNvSpPr/>
            <p:nvPr userDrawn="1"/>
          </p:nvSpPr>
          <p:spPr>
            <a:xfrm rot="10042225" flipV="1">
              <a:off x="-308350" y="1230977"/>
              <a:ext cx="951683" cy="2715205"/>
            </a:xfrm>
            <a:custGeom>
              <a:avLst/>
              <a:gdLst>
                <a:gd name="connsiteX0" fmla="*/ 343290 w 951683"/>
                <a:gd name="connsiteY0" fmla="*/ 0 h 2715205"/>
                <a:gd name="connsiteX1" fmla="*/ 0 w 951683"/>
                <a:gd name="connsiteY1" fmla="*/ 408567 h 2715205"/>
                <a:gd name="connsiteX2" fmla="*/ 951683 w 951683"/>
                <a:gd name="connsiteY2" fmla="*/ 2715205 h 2715205"/>
              </a:gdLst>
              <a:ahLst/>
              <a:cxnLst>
                <a:cxn ang="0">
                  <a:pos x="connsiteX0" y="connsiteY0"/>
                </a:cxn>
                <a:cxn ang="0">
                  <a:pos x="connsiteX1" y="connsiteY1"/>
                </a:cxn>
                <a:cxn ang="0">
                  <a:pos x="connsiteX2" y="connsiteY2"/>
                </a:cxn>
              </a:cxnLst>
              <a:rect l="l" t="t" r="r" b="b"/>
              <a:pathLst>
                <a:path w="951683" h="2715205">
                  <a:moveTo>
                    <a:pt x="343290" y="0"/>
                  </a:moveTo>
                  <a:lnTo>
                    <a:pt x="0" y="408567"/>
                  </a:lnTo>
                  <a:lnTo>
                    <a:pt x="951683" y="27152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ZA"/>
            </a:p>
          </p:txBody>
        </p:sp>
        <p:sp>
          <p:nvSpPr>
            <p:cNvPr id="14" name="Freeform 13">
              <a:extLst>
                <a:ext uri="{FF2B5EF4-FFF2-40B4-BE49-F238E27FC236}">
                  <a16:creationId xmlns:a16="http://schemas.microsoft.com/office/drawing/2014/main" id="{6D81488A-CB1A-4DCD-89DD-FEEA0A3C258C}"/>
                </a:ext>
              </a:extLst>
            </p:cNvPr>
            <p:cNvSpPr/>
            <p:nvPr userDrawn="1"/>
          </p:nvSpPr>
          <p:spPr>
            <a:xfrm rot="5400000" flipH="1">
              <a:off x="-865321" y="3490699"/>
              <a:ext cx="2038531" cy="307889"/>
            </a:xfrm>
            <a:custGeom>
              <a:avLst/>
              <a:gdLst>
                <a:gd name="connsiteX0" fmla="*/ 2038531 w 2038531"/>
                <a:gd name="connsiteY0" fmla="*/ 307889 h 307889"/>
                <a:gd name="connsiteX1" fmla="*/ 1200813 w 2038531"/>
                <a:gd name="connsiteY1" fmla="*/ 0 h 307889"/>
                <a:gd name="connsiteX2" fmla="*/ 0 w 2038531"/>
                <a:gd name="connsiteY2" fmla="*/ 307889 h 307889"/>
              </a:gdLst>
              <a:ahLst/>
              <a:cxnLst>
                <a:cxn ang="0">
                  <a:pos x="connsiteX0" y="connsiteY0"/>
                </a:cxn>
                <a:cxn ang="0">
                  <a:pos x="connsiteX1" y="connsiteY1"/>
                </a:cxn>
                <a:cxn ang="0">
                  <a:pos x="connsiteX2" y="connsiteY2"/>
                </a:cxn>
              </a:cxnLst>
              <a:rect l="l" t="t" r="r" b="b"/>
              <a:pathLst>
                <a:path w="2038531" h="307889">
                  <a:moveTo>
                    <a:pt x="2038531" y="307889"/>
                  </a:moveTo>
                  <a:lnTo>
                    <a:pt x="1200813" y="0"/>
                  </a:lnTo>
                  <a:lnTo>
                    <a:pt x="0" y="30788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ZA" dirty="0"/>
            </a:p>
          </p:txBody>
        </p:sp>
      </p:grpSp>
      <p:sp>
        <p:nvSpPr>
          <p:cNvPr id="16" name="Text Placeholder 15"/>
          <p:cNvSpPr>
            <a:spLocks noGrp="1"/>
          </p:cNvSpPr>
          <p:nvPr>
            <p:ph type="body" sz="quarter" idx="13" hasCustomPrompt="1"/>
          </p:nvPr>
        </p:nvSpPr>
        <p:spPr>
          <a:xfrm>
            <a:off x="623888" y="919728"/>
            <a:ext cx="10358438" cy="249299"/>
          </a:xfrm>
          <a:prstGeom prst="rect">
            <a:avLst/>
          </a:prstGeom>
        </p:spPr>
        <p:txBody>
          <a:bodyPr wrap="none" lIns="0" tIns="0" rIns="0" bIns="0">
            <a:noAutofit/>
          </a:bodyPr>
          <a:lstStyle>
            <a:lvl1pPr marL="0" indent="0">
              <a:buNone/>
              <a:defRPr sz="1800">
                <a:solidFill>
                  <a:schemeClr val="accent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&lt;Sub heading&gt;</a:t>
            </a:r>
            <a:endParaRPr lang="en-ZA" dirty="0"/>
          </a:p>
        </p:txBody>
      </p:sp>
      <p:sp>
        <p:nvSpPr>
          <p:cNvPr id="10" name="Content Placeholder 9">
            <a:extLst>
              <a:ext uri="{FF2B5EF4-FFF2-40B4-BE49-F238E27FC236}">
                <a16:creationId xmlns:a16="http://schemas.microsoft.com/office/drawing/2014/main" id="{223A74A5-5B8F-4518-806E-BE126D0EB9C5}"/>
              </a:ext>
            </a:extLst>
          </p:cNvPr>
          <p:cNvSpPr>
            <a:spLocks noGrp="1"/>
          </p:cNvSpPr>
          <p:nvPr>
            <p:ph sz="quarter" idx="14"/>
          </p:nvPr>
        </p:nvSpPr>
        <p:spPr>
          <a:xfrm>
            <a:off x="623888" y="1587500"/>
            <a:ext cx="10944225" cy="4649788"/>
          </a:xfrm>
          <a:prstGeom prst="rect">
            <a:avLst/>
          </a:prstGeom>
        </p:spPr>
        <p:txBody>
          <a:bodyPr/>
          <a:lstStyle>
            <a:lvl1pPr>
              <a:defRPr sz="1800"/>
            </a:lvl1pPr>
            <a:lvl2pPr>
              <a:defRPr sz="1800"/>
            </a:lvl2pPr>
            <a:lvl3pPr>
              <a:defRPr sz="18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7476134"/>
      </p:ext>
    </p:extLst>
  </p:cSld>
  <p:clrMapOvr>
    <a:masterClrMapping/>
  </p:clrMapOvr>
  <p:extLst>
    <p:ext uri="{DCECCB84-F9BA-43D5-87BE-67443E8EF086}">
      <p15:sldGuideLst xmlns:p15="http://schemas.microsoft.com/office/powerpoint/2012/main">
        <p15:guide id="1" pos="393" userDrawn="1">
          <p15:clr>
            <a:srgbClr val="FBAE40"/>
          </p15:clr>
        </p15:guide>
        <p15:guide id="2" orient="horz" pos="1003" userDrawn="1">
          <p15:clr>
            <a:srgbClr val="FBAE40"/>
          </p15:clr>
        </p15:guide>
        <p15:guide id="3" pos="7287" userDrawn="1">
          <p15:clr>
            <a:srgbClr val="FBAE40"/>
          </p15:clr>
        </p15:guide>
        <p15:guide id="4" orient="horz" pos="392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_2">
    <p:spTree>
      <p:nvGrpSpPr>
        <p:cNvPr id="1" name=""/>
        <p:cNvGrpSpPr/>
        <p:nvPr/>
      </p:nvGrpSpPr>
      <p:grpSpPr>
        <a:xfrm>
          <a:off x="0" y="0"/>
          <a:ext cx="0" cy="0"/>
          <a:chOff x="0" y="0"/>
          <a:chExt cx="0" cy="0"/>
        </a:xfrm>
      </p:grpSpPr>
      <p:sp>
        <p:nvSpPr>
          <p:cNvPr id="14" name="Freeform 13"/>
          <p:cNvSpPr/>
          <p:nvPr userDrawn="1"/>
        </p:nvSpPr>
        <p:spPr>
          <a:xfrm>
            <a:off x="0" y="2069612"/>
            <a:ext cx="3463780" cy="4788388"/>
          </a:xfrm>
          <a:custGeom>
            <a:avLst/>
            <a:gdLst>
              <a:gd name="connsiteX0" fmla="*/ 0 w 3463780"/>
              <a:gd name="connsiteY0" fmla="*/ 0 h 4788388"/>
              <a:gd name="connsiteX1" fmla="*/ 3463780 w 3463780"/>
              <a:gd name="connsiteY1" fmla="*/ 2737780 h 4788388"/>
              <a:gd name="connsiteX2" fmla="*/ 893963 w 3463780"/>
              <a:gd name="connsiteY2" fmla="*/ 4788388 h 4788388"/>
              <a:gd name="connsiteX3" fmla="*/ 0 w 3463780"/>
              <a:gd name="connsiteY3" fmla="*/ 4788388 h 4788388"/>
              <a:gd name="connsiteX4" fmla="*/ 0 w 3463780"/>
              <a:gd name="connsiteY4" fmla="*/ 0 h 4788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3780" h="4788388">
                <a:moveTo>
                  <a:pt x="0" y="0"/>
                </a:moveTo>
                <a:lnTo>
                  <a:pt x="3463780" y="2737780"/>
                </a:lnTo>
                <a:lnTo>
                  <a:pt x="893963" y="4788388"/>
                </a:lnTo>
                <a:lnTo>
                  <a:pt x="0" y="478838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Freeform 11"/>
          <p:cNvSpPr/>
          <p:nvPr userDrawn="1"/>
        </p:nvSpPr>
        <p:spPr>
          <a:xfrm>
            <a:off x="1464090" y="5033780"/>
            <a:ext cx="4594075" cy="1824221"/>
          </a:xfrm>
          <a:custGeom>
            <a:avLst/>
            <a:gdLst>
              <a:gd name="connsiteX0" fmla="*/ 2286110 w 4594075"/>
              <a:gd name="connsiteY0" fmla="*/ 0 h 1824221"/>
              <a:gd name="connsiteX1" fmla="*/ 4594075 w 4594075"/>
              <a:gd name="connsiteY1" fmla="*/ 1824221 h 1824221"/>
              <a:gd name="connsiteX2" fmla="*/ 0 w 4594075"/>
              <a:gd name="connsiteY2" fmla="*/ 1824221 h 1824221"/>
              <a:gd name="connsiteX3" fmla="*/ 2286110 w 4594075"/>
              <a:gd name="connsiteY3" fmla="*/ 0 h 1824221"/>
            </a:gdLst>
            <a:ahLst/>
            <a:cxnLst>
              <a:cxn ang="0">
                <a:pos x="connsiteX0" y="connsiteY0"/>
              </a:cxn>
              <a:cxn ang="0">
                <a:pos x="connsiteX1" y="connsiteY1"/>
              </a:cxn>
              <a:cxn ang="0">
                <a:pos x="connsiteX2" y="connsiteY2"/>
              </a:cxn>
              <a:cxn ang="0">
                <a:pos x="connsiteX3" y="connsiteY3"/>
              </a:cxn>
            </a:cxnLst>
            <a:rect l="l" t="t" r="r" b="b"/>
            <a:pathLst>
              <a:path w="4594075" h="1824221">
                <a:moveTo>
                  <a:pt x="2286110" y="0"/>
                </a:moveTo>
                <a:lnTo>
                  <a:pt x="4594075" y="1824221"/>
                </a:lnTo>
                <a:lnTo>
                  <a:pt x="0" y="1824221"/>
                </a:lnTo>
                <a:lnTo>
                  <a:pt x="22861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Text Placeholder 26"/>
          <p:cNvSpPr>
            <a:spLocks noGrp="1"/>
          </p:cNvSpPr>
          <p:nvPr>
            <p:ph type="body" sz="quarter" idx="10" hasCustomPrompt="1"/>
          </p:nvPr>
        </p:nvSpPr>
        <p:spPr>
          <a:xfrm>
            <a:off x="4578846" y="4587601"/>
            <a:ext cx="1817805" cy="415498"/>
          </a:xfrm>
          <a:prstGeom prst="rect">
            <a:avLst/>
          </a:prstGeom>
        </p:spPr>
        <p:txBody>
          <a:bodyPr wrap="none" lIns="0" tIns="0" rIns="0" bIns="0" anchor="ctr">
            <a:spAutoFit/>
          </a:bodyPr>
          <a:lstStyle>
            <a:lvl1pPr marL="0" indent="0" algn="r">
              <a:buNone/>
              <a:defRPr sz="3000" b="1">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thank you</a:t>
            </a:r>
            <a:endParaRPr lang="en-ZA" dirty="0"/>
          </a:p>
        </p:txBody>
      </p:sp>
      <p:pic>
        <p:nvPicPr>
          <p:cNvPr id="7" name="Picture 6"/>
          <p:cNvPicPr>
            <a:picLocks noChangeAspect="1"/>
          </p:cNvPicPr>
          <p:nvPr userDrawn="1"/>
        </p:nvPicPr>
        <p:blipFill>
          <a:blip r:embed="rId2"/>
          <a:stretch>
            <a:fillRect/>
          </a:stretch>
        </p:blipFill>
        <p:spPr>
          <a:xfrm>
            <a:off x="8229616" y="5731797"/>
            <a:ext cx="3164098" cy="816935"/>
          </a:xfrm>
          <a:prstGeom prst="rect">
            <a:avLst/>
          </a:prstGeom>
        </p:spPr>
      </p:pic>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a:ext>
            </a:extLst>
          </a:blip>
          <a:srcRect l="12403" t="12404" r="13228" b="23784"/>
          <a:stretch/>
        </p:blipFill>
        <p:spPr>
          <a:xfrm>
            <a:off x="322" y="2"/>
            <a:ext cx="9488074" cy="4579681"/>
          </a:xfrm>
          <a:custGeom>
            <a:avLst/>
            <a:gdLst>
              <a:gd name="connsiteX0" fmla="*/ 0 w 9488074"/>
              <a:gd name="connsiteY0" fmla="*/ 0 h 4579681"/>
              <a:gd name="connsiteX1" fmla="*/ 9488074 w 9488074"/>
              <a:gd name="connsiteY1" fmla="*/ 0 h 4579681"/>
              <a:gd name="connsiteX2" fmla="*/ 3748828 w 9488074"/>
              <a:gd name="connsiteY2" fmla="*/ 4579681 h 4579681"/>
              <a:gd name="connsiteX3" fmla="*/ 0 w 9488074"/>
              <a:gd name="connsiteY3" fmla="*/ 1616598 h 4579681"/>
            </a:gdLst>
            <a:ahLst/>
            <a:cxnLst>
              <a:cxn ang="0">
                <a:pos x="connsiteX0" y="connsiteY0"/>
              </a:cxn>
              <a:cxn ang="0">
                <a:pos x="connsiteX1" y="connsiteY1"/>
              </a:cxn>
              <a:cxn ang="0">
                <a:pos x="connsiteX2" y="connsiteY2"/>
              </a:cxn>
              <a:cxn ang="0">
                <a:pos x="connsiteX3" y="connsiteY3"/>
              </a:cxn>
            </a:cxnLst>
            <a:rect l="l" t="t" r="r" b="b"/>
            <a:pathLst>
              <a:path w="9488074" h="4579681">
                <a:moveTo>
                  <a:pt x="0" y="0"/>
                </a:moveTo>
                <a:lnTo>
                  <a:pt x="9488074" y="0"/>
                </a:lnTo>
                <a:lnTo>
                  <a:pt x="3748828" y="4579681"/>
                </a:lnTo>
                <a:lnTo>
                  <a:pt x="0" y="1616598"/>
                </a:lnTo>
                <a:close/>
              </a:path>
            </a:pathLst>
          </a:cu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53085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8" y="6598364"/>
            <a:ext cx="10944224" cy="123111"/>
          </a:xfrm>
          <a:prstGeom prst="rect">
            <a:avLst/>
          </a:prstGeom>
        </p:spPr>
        <p:txBody>
          <a:bodyPr wrap="square" lIns="0" tIns="0" rIns="0" bIns="0" anchor="b">
            <a:spAutoFit/>
          </a:bodyPr>
          <a:lstStyle>
            <a:lvl1pPr>
              <a:defRPr sz="800">
                <a:solidFill>
                  <a:schemeClr val="accent1"/>
                </a:solidFill>
              </a:defRPr>
            </a:lvl1pPr>
          </a:lstStyle>
          <a:p>
            <a:endParaRPr lang="en-ZA" dirty="0"/>
          </a:p>
        </p:txBody>
      </p:sp>
      <p:sp>
        <p:nvSpPr>
          <p:cNvPr id="6" name="Slide Number Placeholder 5"/>
          <p:cNvSpPr>
            <a:spLocks noGrp="1"/>
          </p:cNvSpPr>
          <p:nvPr>
            <p:ph type="sldNum" sz="quarter" idx="12"/>
          </p:nvPr>
        </p:nvSpPr>
        <p:spPr>
          <a:xfrm>
            <a:off x="11918695" y="6598364"/>
            <a:ext cx="125034" cy="123111"/>
          </a:xfrm>
          <a:prstGeom prst="rect">
            <a:avLst/>
          </a:prstGeom>
        </p:spPr>
        <p:txBody>
          <a:bodyPr wrap="none" lIns="0" tIns="0" rIns="0" bIns="0">
            <a:spAutoFit/>
          </a:bodyPr>
          <a:lstStyle>
            <a:lvl1pPr algn="r">
              <a:defRPr sz="800">
                <a:solidFill>
                  <a:schemeClr val="accent1"/>
                </a:solidFill>
              </a:defRPr>
            </a:lvl1pPr>
          </a:lstStyle>
          <a:p>
            <a:fld id="{A9765F8D-A46F-49D9-9A6B-6AB1BE6651C9}" type="slidenum">
              <a:rPr lang="en-ZA" smtClean="0"/>
              <a:pPr/>
              <a:t>‹#›</a:t>
            </a:fld>
            <a:endParaRPr lang="en-ZA" dirty="0"/>
          </a:p>
        </p:txBody>
      </p:sp>
      <p:sp>
        <p:nvSpPr>
          <p:cNvPr id="4" name="TextBox 3"/>
          <p:cNvSpPr txBox="1"/>
          <p:nvPr userDrawn="1"/>
        </p:nvSpPr>
        <p:spPr>
          <a:xfrm>
            <a:off x="623888" y="1982649"/>
            <a:ext cx="10944224" cy="4016484"/>
          </a:xfrm>
          <a:prstGeom prst="rect">
            <a:avLst/>
          </a:prstGeom>
          <a:noFill/>
        </p:spPr>
        <p:txBody>
          <a:bodyPr wrap="square" lIns="0" tIns="0" rIns="0" bIns="0" rtlCol="0">
            <a:spAutoFit/>
          </a:bodyPr>
          <a:lstStyle/>
          <a:p>
            <a:pPr lvl="0">
              <a:spcBef>
                <a:spcPts val="1200"/>
              </a:spcBef>
              <a:spcAft>
                <a:spcPts val="600"/>
              </a:spcAft>
            </a:pPr>
            <a:r>
              <a:rPr lang="en-ZA" sz="1200" dirty="0"/>
              <a:t>Satrix Managers (RF) (Pty) Ltd (Satrix) a registered and approved Manager in Collective Investment Schemes in Securities and an authorised financial services provider in terms of the FAIS. Collective investment schemes are generally medium- to long-term investments. Unit Trusts and ETFs the investor essentially owns a “proportionate share” (in proportion to the participatory interest held in the fund) of the underlying investments held by the fund. With Unit Trusts, the investor holds participatory units issued by the fund while in the case of an ETF, the participatory interest, while issued by the fund, comprises a listed security traded </a:t>
            </a:r>
            <a:br>
              <a:rPr lang="en-ZA" sz="1200" dirty="0"/>
            </a:br>
            <a:r>
              <a:rPr lang="en-ZA" sz="1200" dirty="0"/>
              <a:t>on the stock exchange. ETFs are index tracking funds, registered as a Collective Investment and can be traded by any stockbroker on the stock exchange or via Investment Plans and online trading platforms.  ETFs may incur additional costs due to it being listed on the JSE.  Past performance is not necessarily a guide </a:t>
            </a:r>
            <a:br>
              <a:rPr lang="en-ZA" sz="1200" dirty="0"/>
            </a:br>
            <a:r>
              <a:rPr lang="en-ZA" sz="1200" dirty="0"/>
              <a:t>to future performance and the value of investments / units may go up or down. A schedule of fees and charges, and maximum commissions are available on the Minimum Disclosure Document or upon request from the Manager. Collective investments are traded at ruling prices and can engage in borrowing and scrip lending.  Should the respective portfolio engage in scrip lending, the utility percentage and related counterparties can be viewed on the ETF Minimum Disclosure Document. The Manager does not provide any guarantee either with respect to the capital or the return of a portfolio.  The index, the applicable tracking error </a:t>
            </a:r>
            <a:br>
              <a:rPr lang="en-ZA" sz="1200" dirty="0"/>
            </a:br>
            <a:r>
              <a:rPr lang="en-ZA" sz="1200" dirty="0"/>
              <a:t>and the portfolio performance relative to the index can be viewed on the ETF Minimum Disclosure Document and or on the Satrix website. </a:t>
            </a:r>
          </a:p>
          <a:p>
            <a:pPr lvl="0">
              <a:spcBef>
                <a:spcPts val="1200"/>
              </a:spcBef>
              <a:spcAft>
                <a:spcPts val="600"/>
              </a:spcAft>
            </a:pPr>
            <a:r>
              <a:rPr lang="en-ZA" sz="1200" dirty="0"/>
              <a:t> Performance is based on NAV to NAV calculations of the portfolio. Individual performance may differ to that of the portfolio as a result of initial fees, actual investment date, dividend withholding tax and income reinvestment date. The reinvestment of income is calculated based on actual distributed amount and factors such as payment date and reinvestment date must be considered.</a:t>
            </a:r>
          </a:p>
          <a:p>
            <a:pPr lvl="0">
              <a:spcBef>
                <a:spcPts val="1200"/>
              </a:spcBef>
              <a:spcAft>
                <a:spcPts val="600"/>
              </a:spcAft>
            </a:pPr>
            <a:r>
              <a:rPr lang="en-ZA" sz="1200" dirty="0"/>
              <a:t>The information does not constitute financial advice as contemplated in terms of the Financial Advisory and Intermediary Services Act, No 37 of 2002 (“FAIS”). </a:t>
            </a:r>
            <a:br>
              <a:rPr lang="en-ZA" sz="1200" dirty="0"/>
            </a:br>
            <a:r>
              <a:rPr lang="en-ZA" sz="1200" dirty="0"/>
              <a:t>Use or rely on this information at your own risk. Consult your financial advisor before making an investment decision.</a:t>
            </a:r>
          </a:p>
          <a:p>
            <a:pPr lvl="0">
              <a:spcBef>
                <a:spcPts val="1200"/>
              </a:spcBef>
              <a:spcAft>
                <a:spcPts val="600"/>
              </a:spcAft>
            </a:pPr>
            <a:r>
              <a:rPr lang="en-ZA" sz="1200" dirty="0"/>
              <a:t>International investments or investments in foreign securities could be accompanied by additional risks such as potential constraints on liquidity and repatriation </a:t>
            </a:r>
            <a:br>
              <a:rPr lang="en-ZA" sz="1200" dirty="0"/>
            </a:br>
            <a:r>
              <a:rPr lang="en-ZA" sz="1200" dirty="0"/>
              <a:t>of funds, macroeconomic risk, political risk, foreign exchange risk, tax risk, settlement risk as well as potential limitations on the availability of market information.</a:t>
            </a:r>
          </a:p>
        </p:txBody>
      </p:sp>
      <p:sp>
        <p:nvSpPr>
          <p:cNvPr id="11" name="Rectangle 10">
            <a:extLst>
              <a:ext uri="{FF2B5EF4-FFF2-40B4-BE49-F238E27FC236}">
                <a16:creationId xmlns:a16="http://schemas.microsoft.com/office/drawing/2014/main" id="{549BB407-99B5-43F1-BF6E-0E79F9890E92}"/>
              </a:ext>
            </a:extLst>
          </p:cNvPr>
          <p:cNvSpPr/>
          <p:nvPr userDrawn="1"/>
        </p:nvSpPr>
        <p:spPr>
          <a:xfrm>
            <a:off x="0" y="0"/>
            <a:ext cx="12192000" cy="8482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00" dirty="0"/>
          </a:p>
        </p:txBody>
      </p:sp>
      <p:sp>
        <p:nvSpPr>
          <p:cNvPr id="15" name="Title 1">
            <a:extLst>
              <a:ext uri="{FF2B5EF4-FFF2-40B4-BE49-F238E27FC236}">
                <a16:creationId xmlns:a16="http://schemas.microsoft.com/office/drawing/2014/main" id="{0B54551E-2FD7-485A-9CEB-0E538E3913FE}"/>
              </a:ext>
            </a:extLst>
          </p:cNvPr>
          <p:cNvSpPr>
            <a:spLocks noGrp="1"/>
          </p:cNvSpPr>
          <p:nvPr>
            <p:ph type="title" hasCustomPrompt="1"/>
          </p:nvPr>
        </p:nvSpPr>
        <p:spPr>
          <a:xfrm>
            <a:off x="623888" y="125561"/>
            <a:ext cx="10358438" cy="607332"/>
          </a:xfrm>
          <a:prstGeom prst="rect">
            <a:avLst/>
          </a:prstGeom>
        </p:spPr>
        <p:txBody>
          <a:bodyPr wrap="none" lIns="0" tIns="0" rIns="0" bIns="0" anchor="ctr">
            <a:noAutofit/>
          </a:bodyPr>
          <a:lstStyle>
            <a:lvl1pPr>
              <a:defRPr sz="2400" b="1">
                <a:solidFill>
                  <a:schemeClr val="bg1"/>
                </a:solidFill>
              </a:defRPr>
            </a:lvl1pPr>
          </a:lstStyle>
          <a:p>
            <a:r>
              <a:rPr lang="en-US" dirty="0"/>
              <a:t>&lt;Heading&gt;</a:t>
            </a:r>
            <a:endParaRPr lang="en-ZA" dirty="0"/>
          </a:p>
        </p:txBody>
      </p:sp>
      <p:pic>
        <p:nvPicPr>
          <p:cNvPr id="17" name="Picture 16">
            <a:extLst>
              <a:ext uri="{FF2B5EF4-FFF2-40B4-BE49-F238E27FC236}">
                <a16:creationId xmlns:a16="http://schemas.microsoft.com/office/drawing/2014/main" id="{B4328F70-3A3E-46C3-8DD3-C05A11AEF3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3171" y="104112"/>
            <a:ext cx="821018" cy="620846"/>
          </a:xfrm>
          <a:prstGeom prst="rect">
            <a:avLst/>
          </a:prstGeom>
        </p:spPr>
      </p:pic>
      <p:grpSp>
        <p:nvGrpSpPr>
          <p:cNvPr id="18" name="Group 17">
            <a:extLst>
              <a:ext uri="{FF2B5EF4-FFF2-40B4-BE49-F238E27FC236}">
                <a16:creationId xmlns:a16="http://schemas.microsoft.com/office/drawing/2014/main" id="{2874DA99-E341-454E-B643-33C78E84FC86}"/>
              </a:ext>
            </a:extLst>
          </p:cNvPr>
          <p:cNvGrpSpPr/>
          <p:nvPr userDrawn="1"/>
        </p:nvGrpSpPr>
        <p:grpSpPr>
          <a:xfrm>
            <a:off x="-308350" y="519777"/>
            <a:ext cx="951683" cy="3432932"/>
            <a:chOff x="-308350" y="1230977"/>
            <a:chExt cx="951683" cy="3432932"/>
          </a:xfrm>
        </p:grpSpPr>
        <p:sp>
          <p:nvSpPr>
            <p:cNvPr id="19" name="Freeform 11">
              <a:extLst>
                <a:ext uri="{FF2B5EF4-FFF2-40B4-BE49-F238E27FC236}">
                  <a16:creationId xmlns:a16="http://schemas.microsoft.com/office/drawing/2014/main" id="{8AF7EE83-DA50-4EB5-83C0-83AEDA03EB9E}"/>
                </a:ext>
              </a:extLst>
            </p:cNvPr>
            <p:cNvSpPr/>
            <p:nvPr userDrawn="1"/>
          </p:nvSpPr>
          <p:spPr>
            <a:xfrm rot="10042225" flipV="1">
              <a:off x="-308350" y="1230977"/>
              <a:ext cx="951683" cy="2715205"/>
            </a:xfrm>
            <a:custGeom>
              <a:avLst/>
              <a:gdLst>
                <a:gd name="connsiteX0" fmla="*/ 343290 w 951683"/>
                <a:gd name="connsiteY0" fmla="*/ 0 h 2715205"/>
                <a:gd name="connsiteX1" fmla="*/ 0 w 951683"/>
                <a:gd name="connsiteY1" fmla="*/ 408567 h 2715205"/>
                <a:gd name="connsiteX2" fmla="*/ 951683 w 951683"/>
                <a:gd name="connsiteY2" fmla="*/ 2715205 h 2715205"/>
              </a:gdLst>
              <a:ahLst/>
              <a:cxnLst>
                <a:cxn ang="0">
                  <a:pos x="connsiteX0" y="connsiteY0"/>
                </a:cxn>
                <a:cxn ang="0">
                  <a:pos x="connsiteX1" y="connsiteY1"/>
                </a:cxn>
                <a:cxn ang="0">
                  <a:pos x="connsiteX2" y="connsiteY2"/>
                </a:cxn>
              </a:cxnLst>
              <a:rect l="l" t="t" r="r" b="b"/>
              <a:pathLst>
                <a:path w="951683" h="2715205">
                  <a:moveTo>
                    <a:pt x="343290" y="0"/>
                  </a:moveTo>
                  <a:lnTo>
                    <a:pt x="0" y="408567"/>
                  </a:lnTo>
                  <a:lnTo>
                    <a:pt x="951683" y="27152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ZA"/>
            </a:p>
          </p:txBody>
        </p:sp>
        <p:sp>
          <p:nvSpPr>
            <p:cNvPr id="20" name="Freeform 13">
              <a:extLst>
                <a:ext uri="{FF2B5EF4-FFF2-40B4-BE49-F238E27FC236}">
                  <a16:creationId xmlns:a16="http://schemas.microsoft.com/office/drawing/2014/main" id="{F5260B03-4E65-4908-8A6A-9F3047C155F1}"/>
                </a:ext>
              </a:extLst>
            </p:cNvPr>
            <p:cNvSpPr/>
            <p:nvPr userDrawn="1"/>
          </p:nvSpPr>
          <p:spPr>
            <a:xfrm rot="5400000" flipH="1">
              <a:off x="-865321" y="3490699"/>
              <a:ext cx="2038531" cy="307889"/>
            </a:xfrm>
            <a:custGeom>
              <a:avLst/>
              <a:gdLst>
                <a:gd name="connsiteX0" fmla="*/ 2038531 w 2038531"/>
                <a:gd name="connsiteY0" fmla="*/ 307889 h 307889"/>
                <a:gd name="connsiteX1" fmla="*/ 1200813 w 2038531"/>
                <a:gd name="connsiteY1" fmla="*/ 0 h 307889"/>
                <a:gd name="connsiteX2" fmla="*/ 0 w 2038531"/>
                <a:gd name="connsiteY2" fmla="*/ 307889 h 307889"/>
              </a:gdLst>
              <a:ahLst/>
              <a:cxnLst>
                <a:cxn ang="0">
                  <a:pos x="connsiteX0" y="connsiteY0"/>
                </a:cxn>
                <a:cxn ang="0">
                  <a:pos x="connsiteX1" y="connsiteY1"/>
                </a:cxn>
                <a:cxn ang="0">
                  <a:pos x="connsiteX2" y="connsiteY2"/>
                </a:cxn>
              </a:cxnLst>
              <a:rect l="l" t="t" r="r" b="b"/>
              <a:pathLst>
                <a:path w="2038531" h="307889">
                  <a:moveTo>
                    <a:pt x="2038531" y="307889"/>
                  </a:moveTo>
                  <a:lnTo>
                    <a:pt x="1200813" y="0"/>
                  </a:lnTo>
                  <a:lnTo>
                    <a:pt x="0" y="30788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ZA" dirty="0"/>
            </a:p>
          </p:txBody>
        </p:sp>
      </p:grpSp>
    </p:spTree>
    <p:extLst>
      <p:ext uri="{BB962C8B-B14F-4D97-AF65-F5344CB8AC3E}">
        <p14:creationId xmlns:p14="http://schemas.microsoft.com/office/powerpoint/2010/main" val="424956707"/>
      </p:ext>
    </p:extLst>
  </p:cSld>
  <p:clrMapOvr>
    <a:masterClrMapping/>
  </p:clrMapOvr>
  <p:extLst>
    <p:ext uri="{DCECCB84-F9BA-43D5-87BE-67443E8EF086}">
      <p15:sldGuideLst xmlns:p15="http://schemas.microsoft.com/office/powerpoint/2012/main">
        <p15:guide id="1" pos="393">
          <p15:clr>
            <a:srgbClr val="FBAE40"/>
          </p15:clr>
        </p15:guide>
        <p15:guide id="2" orient="horz" pos="1253">
          <p15:clr>
            <a:srgbClr val="FBAE40"/>
          </p15:clr>
        </p15:guide>
        <p15:guide id="3" pos="7287">
          <p15:clr>
            <a:srgbClr val="FBAE40"/>
          </p15:clr>
        </p15:guide>
        <p15:guide id="4" orient="horz" pos="39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C3AD211-99DF-4463-B0D2-7822681855DA}"/>
              </a:ext>
            </a:extLst>
          </p:cNvPr>
          <p:cNvSpPr/>
          <p:nvPr userDrawn="1"/>
        </p:nvSpPr>
        <p:spPr>
          <a:xfrm>
            <a:off x="0" y="1"/>
            <a:ext cx="12192000" cy="99151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Slide Number Placeholder 5">
            <a:extLst>
              <a:ext uri="{FF2B5EF4-FFF2-40B4-BE49-F238E27FC236}">
                <a16:creationId xmlns:a16="http://schemas.microsoft.com/office/drawing/2014/main" id="{B322D116-F30C-454B-8EBB-DDF50394D20A}"/>
              </a:ext>
            </a:extLst>
          </p:cNvPr>
          <p:cNvSpPr>
            <a:spLocks noGrp="1"/>
          </p:cNvSpPr>
          <p:nvPr>
            <p:ph type="sldNum" sz="quarter" idx="15"/>
          </p:nvPr>
        </p:nvSpPr>
        <p:spPr>
          <a:xfrm>
            <a:off x="11303000" y="6356352"/>
            <a:ext cx="419146" cy="365125"/>
          </a:xfrm>
          <a:prstGeom prst="rect">
            <a:avLst/>
          </a:prstGeom>
        </p:spPr>
        <p:txBody>
          <a:bodyPr wrap="square" lIns="0" tIns="0" rIns="0" bIns="0" anchor="ctr"/>
          <a:lstStyle>
            <a:lvl1pPr algn="r">
              <a:defRPr sz="1000">
                <a:solidFill>
                  <a:schemeClr val="tx1"/>
                </a:solidFill>
                <a:latin typeface="Arial" panose="020B0604020202020204" pitchFamily="34" charset="0"/>
                <a:cs typeface="Arial" panose="020B0604020202020204" pitchFamily="34" charset="0"/>
              </a:defRPr>
            </a:lvl1pPr>
          </a:lstStyle>
          <a:p>
            <a:fld id="{FC1CF07D-8B3F-4D32-B059-0039CEA46DB1}" type="slidenum">
              <a:rPr lang="en-US" smtClean="0"/>
              <a:pPr/>
              <a:t>‹#›</a:t>
            </a:fld>
            <a:endParaRPr lang="en-US" dirty="0"/>
          </a:p>
        </p:txBody>
      </p:sp>
      <p:pic>
        <p:nvPicPr>
          <p:cNvPr id="11" name="Picture 10">
            <a:extLst>
              <a:ext uri="{FF2B5EF4-FFF2-40B4-BE49-F238E27FC236}">
                <a16:creationId xmlns:a16="http://schemas.microsoft.com/office/drawing/2014/main" id="{BD217767-D074-4ED7-878C-3F7D3A830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56835" y="117181"/>
            <a:ext cx="1071390" cy="810176"/>
          </a:xfrm>
          <a:prstGeom prst="rect">
            <a:avLst/>
          </a:prstGeom>
        </p:spPr>
      </p:pic>
      <p:sp>
        <p:nvSpPr>
          <p:cNvPr id="17" name="Text Placeholder 9">
            <a:extLst>
              <a:ext uri="{FF2B5EF4-FFF2-40B4-BE49-F238E27FC236}">
                <a16:creationId xmlns:a16="http://schemas.microsoft.com/office/drawing/2014/main" id="{A0BBCBEF-54E4-4CF6-8C6D-7055405F8221}"/>
              </a:ext>
            </a:extLst>
          </p:cNvPr>
          <p:cNvSpPr>
            <a:spLocks noGrp="1"/>
          </p:cNvSpPr>
          <p:nvPr>
            <p:ph type="body" sz="quarter" idx="11"/>
          </p:nvPr>
        </p:nvSpPr>
        <p:spPr>
          <a:xfrm>
            <a:off x="550864" y="1376364"/>
            <a:ext cx="11090274" cy="4752974"/>
          </a:xfrm>
          <a:prstGeom prst="rect">
            <a:avLst/>
          </a:prstGeom>
        </p:spPr>
        <p:txBody>
          <a:bodyPr lIns="0" tIns="0" rIns="0" bIns="0"/>
          <a:lstStyle>
            <a:lvl1pPr marL="180000" indent="-180000">
              <a:lnSpc>
                <a:spcPct val="100000"/>
              </a:lnSpc>
              <a:spcBef>
                <a:spcPts val="0"/>
              </a:spcBef>
              <a:buClr>
                <a:schemeClr val="accent1"/>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1pPr>
            <a:lvl2pPr marL="360000" indent="-180000">
              <a:lnSpc>
                <a:spcPct val="100000"/>
              </a:lnSpc>
              <a:spcBef>
                <a:spcPts val="0"/>
              </a:spcBef>
              <a:buClr>
                <a:schemeClr val="accent1"/>
              </a:buClr>
              <a:buSzPct val="1000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2pPr>
            <a:lvl3pPr marL="981075" indent="-295275">
              <a:lnSpc>
                <a:spcPct val="100000"/>
              </a:lnSpc>
              <a:spcBef>
                <a:spcPts val="0"/>
              </a:spcBef>
              <a:buClr>
                <a:schemeClr val="accent1"/>
              </a:buClr>
              <a:buSzPct val="100000"/>
              <a:buFont typeface="Arial" panose="020B0604020202020204" pitchFamily="34" charset="0"/>
              <a:buChar char="•"/>
              <a:defRPr sz="1600">
                <a:solidFill>
                  <a:schemeClr val="tx1">
                    <a:lumMod val="75000"/>
                    <a:lumOff val="25000"/>
                  </a:schemeClr>
                </a:solidFill>
                <a:latin typeface="Arial" panose="020B0604020202020204" pitchFamily="34" charset="0"/>
                <a:cs typeface="Arial" panose="020B0604020202020204" pitchFamily="34" charset="0"/>
              </a:defRPr>
            </a:lvl3pPr>
            <a:lvl4pPr marL="1255713" indent="-227013">
              <a:lnSpc>
                <a:spcPct val="100000"/>
              </a:lnSpc>
              <a:spcBef>
                <a:spcPts val="0"/>
              </a:spcBef>
              <a:buClr>
                <a:schemeClr val="accent1"/>
              </a:buClr>
              <a:buSzPct val="100000"/>
              <a:buFont typeface="Arial" panose="020B0604020202020204" pitchFamily="34" charset="0"/>
              <a:buChar char="•"/>
              <a:defRPr sz="1400">
                <a:solidFill>
                  <a:schemeClr val="tx1">
                    <a:lumMod val="75000"/>
                    <a:lumOff val="25000"/>
                  </a:schemeClr>
                </a:solidFill>
                <a:latin typeface="Arial" panose="020B0604020202020204" pitchFamily="34" charset="0"/>
                <a:cs typeface="Arial" panose="020B0604020202020204" pitchFamily="34" charset="0"/>
              </a:defRPr>
            </a:lvl4pPr>
            <a:lvl5pPr marL="1619250" indent="-247650">
              <a:lnSpc>
                <a:spcPct val="100000"/>
              </a:lnSpc>
              <a:spcBef>
                <a:spcPts val="0"/>
              </a:spcBef>
              <a:buClr>
                <a:schemeClr val="accent1"/>
              </a:buClr>
              <a:buSzPct val="100000"/>
              <a:buFont typeface="Arial" panose="020B0604020202020204" pitchFamily="34" charset="0"/>
              <a:buChar char="•"/>
              <a:defRPr sz="1400">
                <a:solidFill>
                  <a:schemeClr val="tx1">
                    <a:lumMod val="75000"/>
                    <a:lumOff val="25000"/>
                  </a:schemeClr>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p:txBody>
      </p:sp>
      <p:sp>
        <p:nvSpPr>
          <p:cNvPr id="18" name="Text Placeholder 7">
            <a:extLst>
              <a:ext uri="{FF2B5EF4-FFF2-40B4-BE49-F238E27FC236}">
                <a16:creationId xmlns:a16="http://schemas.microsoft.com/office/drawing/2014/main" id="{512E8FA5-13EA-4D8E-A6BA-E281774B8052}"/>
              </a:ext>
            </a:extLst>
          </p:cNvPr>
          <p:cNvSpPr>
            <a:spLocks noGrp="1"/>
          </p:cNvSpPr>
          <p:nvPr>
            <p:ph type="body" sz="quarter" idx="10"/>
          </p:nvPr>
        </p:nvSpPr>
        <p:spPr>
          <a:xfrm>
            <a:off x="566283" y="191431"/>
            <a:ext cx="10130746" cy="653370"/>
          </a:xfrm>
          <a:prstGeom prst="rect">
            <a:avLst/>
          </a:prstGeom>
        </p:spPr>
        <p:txBody>
          <a:bodyPr lIns="0" tIns="0" rIns="0" bIns="0" anchor="ctr">
            <a:normAutofit/>
          </a:bodyPr>
          <a:lstStyle>
            <a:lvl1pPr marL="0" indent="0">
              <a:lnSpc>
                <a:spcPct val="100000"/>
              </a:lnSpc>
              <a:spcBef>
                <a:spcPts val="0"/>
              </a:spcBef>
              <a:buNone/>
              <a:defRPr sz="3000">
                <a:solidFill>
                  <a:schemeClr val="bg1"/>
                </a:solidFill>
                <a:latin typeface="Arial" panose="020B0604020202020204" pitchFamily="34" charset="0"/>
                <a:cs typeface="Arial" panose="020B0604020202020204" pitchFamily="34" charset="0"/>
              </a:defRPr>
            </a:lvl1pPr>
          </a:lstStyle>
          <a:p>
            <a:pPr lvl="0"/>
            <a:r>
              <a:rPr lang="en-US" dirty="0"/>
              <a:t>Edit Master text styles</a:t>
            </a:r>
            <a:endParaRPr lang="en-ZA" dirty="0"/>
          </a:p>
        </p:txBody>
      </p:sp>
      <p:sp>
        <p:nvSpPr>
          <p:cNvPr id="8" name="Isosceles Triangle 1">
            <a:extLst>
              <a:ext uri="{FF2B5EF4-FFF2-40B4-BE49-F238E27FC236}">
                <a16:creationId xmlns:a16="http://schemas.microsoft.com/office/drawing/2014/main" id="{5BCE6BF3-7A75-47C2-AB2D-671D4133D95F}"/>
              </a:ext>
            </a:extLst>
          </p:cNvPr>
          <p:cNvSpPr/>
          <p:nvPr userDrawn="1"/>
        </p:nvSpPr>
        <p:spPr>
          <a:xfrm rot="16200000">
            <a:off x="10371364" y="1352547"/>
            <a:ext cx="3208024" cy="476794"/>
          </a:xfrm>
          <a:custGeom>
            <a:avLst/>
            <a:gdLst>
              <a:gd name="connsiteX0" fmla="*/ 0 w 2116183"/>
              <a:gd name="connsiteY0" fmla="*/ 1789611 h 1789611"/>
              <a:gd name="connsiteX1" fmla="*/ 1058092 w 2116183"/>
              <a:gd name="connsiteY1" fmla="*/ 0 h 1789611"/>
              <a:gd name="connsiteX2" fmla="*/ 2116183 w 2116183"/>
              <a:gd name="connsiteY2" fmla="*/ 1789611 h 1789611"/>
              <a:gd name="connsiteX3" fmla="*/ 0 w 2116183"/>
              <a:gd name="connsiteY3" fmla="*/ 1789611 h 1789611"/>
              <a:gd name="connsiteX0" fmla="*/ 0 w 2704012"/>
              <a:gd name="connsiteY0" fmla="*/ 1345473 h 1345473"/>
              <a:gd name="connsiteX1" fmla="*/ 2704012 w 2704012"/>
              <a:gd name="connsiteY1" fmla="*/ 0 h 1345473"/>
              <a:gd name="connsiteX2" fmla="*/ 2116183 w 2704012"/>
              <a:gd name="connsiteY2" fmla="*/ 1345473 h 1345473"/>
              <a:gd name="connsiteX3" fmla="*/ 0 w 2704012"/>
              <a:gd name="connsiteY3" fmla="*/ 1345473 h 1345473"/>
              <a:gd name="connsiteX0" fmla="*/ 0 w 3716386"/>
              <a:gd name="connsiteY0" fmla="*/ 1345473 h 1345473"/>
              <a:gd name="connsiteX1" fmla="*/ 2704012 w 3716386"/>
              <a:gd name="connsiteY1" fmla="*/ 0 h 1345473"/>
              <a:gd name="connsiteX2" fmla="*/ 3716386 w 3716386"/>
              <a:gd name="connsiteY2" fmla="*/ 453936 h 1345473"/>
              <a:gd name="connsiteX3" fmla="*/ 0 w 3716386"/>
              <a:gd name="connsiteY3" fmla="*/ 1345473 h 1345473"/>
              <a:gd name="connsiteX0" fmla="*/ 0 w 4143107"/>
              <a:gd name="connsiteY0" fmla="*/ 476796 h 476796"/>
              <a:gd name="connsiteX1" fmla="*/ 3130733 w 4143107"/>
              <a:gd name="connsiteY1" fmla="*/ 0 h 476796"/>
              <a:gd name="connsiteX2" fmla="*/ 4143107 w 4143107"/>
              <a:gd name="connsiteY2" fmla="*/ 453936 h 476796"/>
              <a:gd name="connsiteX3" fmla="*/ 0 w 4143107"/>
              <a:gd name="connsiteY3" fmla="*/ 476796 h 476796"/>
              <a:gd name="connsiteX0" fmla="*/ 0 w 3769727"/>
              <a:gd name="connsiteY0" fmla="*/ 469179 h 469179"/>
              <a:gd name="connsiteX1" fmla="*/ 2757353 w 3769727"/>
              <a:gd name="connsiteY1" fmla="*/ 0 h 469179"/>
              <a:gd name="connsiteX2" fmla="*/ 3769727 w 3769727"/>
              <a:gd name="connsiteY2" fmla="*/ 453936 h 469179"/>
              <a:gd name="connsiteX3" fmla="*/ 0 w 3769727"/>
              <a:gd name="connsiteY3" fmla="*/ 469179 h 469179"/>
              <a:gd name="connsiteX0" fmla="*/ 0 w 3769727"/>
              <a:gd name="connsiteY0" fmla="*/ 469179 h 469179"/>
              <a:gd name="connsiteX1" fmla="*/ 2757353 w 3769727"/>
              <a:gd name="connsiteY1" fmla="*/ 0 h 469179"/>
              <a:gd name="connsiteX2" fmla="*/ 3769727 w 3769727"/>
              <a:gd name="connsiteY2" fmla="*/ 307586 h 469179"/>
              <a:gd name="connsiteX3" fmla="*/ 0 w 3769727"/>
              <a:gd name="connsiteY3" fmla="*/ 469179 h 469179"/>
              <a:gd name="connsiteX0" fmla="*/ 0 w 3208024"/>
              <a:gd name="connsiteY0" fmla="*/ 314221 h 314221"/>
              <a:gd name="connsiteX1" fmla="*/ 2195650 w 3208024"/>
              <a:gd name="connsiteY1" fmla="*/ 0 h 314221"/>
              <a:gd name="connsiteX2" fmla="*/ 3208024 w 3208024"/>
              <a:gd name="connsiteY2" fmla="*/ 307586 h 314221"/>
              <a:gd name="connsiteX3" fmla="*/ 0 w 3208024"/>
              <a:gd name="connsiteY3" fmla="*/ 314221 h 314221"/>
            </a:gdLst>
            <a:ahLst/>
            <a:cxnLst>
              <a:cxn ang="0">
                <a:pos x="connsiteX0" y="connsiteY0"/>
              </a:cxn>
              <a:cxn ang="0">
                <a:pos x="connsiteX1" y="connsiteY1"/>
              </a:cxn>
              <a:cxn ang="0">
                <a:pos x="connsiteX2" y="connsiteY2"/>
              </a:cxn>
              <a:cxn ang="0">
                <a:pos x="connsiteX3" y="connsiteY3"/>
              </a:cxn>
            </a:cxnLst>
            <a:rect l="l" t="t" r="r" b="b"/>
            <a:pathLst>
              <a:path w="3208024" h="314221">
                <a:moveTo>
                  <a:pt x="0" y="314221"/>
                </a:moveTo>
                <a:lnTo>
                  <a:pt x="2195650" y="0"/>
                </a:lnTo>
                <a:lnTo>
                  <a:pt x="3208024" y="307586"/>
                </a:lnTo>
                <a:lnTo>
                  <a:pt x="0" y="3142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Text Placeholder 3"/>
          <p:cNvSpPr>
            <a:spLocks noGrp="1"/>
          </p:cNvSpPr>
          <p:nvPr>
            <p:ph type="body" sz="quarter" idx="16" hasCustomPrompt="1"/>
          </p:nvPr>
        </p:nvSpPr>
        <p:spPr>
          <a:xfrm>
            <a:off x="566738" y="6356350"/>
            <a:ext cx="10647362" cy="365127"/>
          </a:xfrm>
          <a:prstGeom prst="rect">
            <a:avLst/>
          </a:prstGeom>
        </p:spPr>
        <p:txBody>
          <a:bodyPr lIns="0" tIns="0" rIns="0" bIns="0" anchor="ctr">
            <a:normAutofit/>
          </a:bodyPr>
          <a:lstStyle>
            <a:lvl1pPr marL="0" indent="0">
              <a:spcBef>
                <a:spcPts val="0"/>
              </a:spcBef>
              <a:buNone/>
              <a:defRPr sz="1000">
                <a:solidFill>
                  <a:schemeClr val="tx1"/>
                </a:solidFill>
                <a:latin typeface="Arial" panose="020B0604020202020204" pitchFamily="34" charset="0"/>
                <a:cs typeface="Arial" panose="020B0604020202020204" pitchFamily="34" charset="0"/>
              </a:defRPr>
            </a:lvl1pPr>
          </a:lstStyle>
          <a:p>
            <a:pPr lvl="0"/>
            <a:r>
              <a:rPr lang="en-US" dirty="0"/>
              <a:t>Source:</a:t>
            </a:r>
            <a:endParaRPr lang="en-ZA" dirty="0"/>
          </a:p>
        </p:txBody>
      </p:sp>
    </p:spTree>
    <p:extLst>
      <p:ext uri="{BB962C8B-B14F-4D97-AF65-F5344CB8AC3E}">
        <p14:creationId xmlns:p14="http://schemas.microsoft.com/office/powerpoint/2010/main" val="236785519"/>
      </p:ext>
    </p:extLst>
  </p:cSld>
  <p:clrMapOvr>
    <a:masterClrMapping/>
  </p:clrMapOvr>
  <p:extLst>
    <p:ext uri="{DCECCB84-F9BA-43D5-87BE-67443E8EF086}">
      <p15:sldGuideLst xmlns:p15="http://schemas.microsoft.com/office/powerpoint/2012/main">
        <p15:guide id="1" pos="7333">
          <p15:clr>
            <a:srgbClr val="FBAE40"/>
          </p15:clr>
        </p15:guide>
        <p15:guide id="2" orient="horz" pos="867">
          <p15:clr>
            <a:srgbClr val="FBAE40"/>
          </p15:clr>
        </p15:guide>
        <p15:guide id="3" orient="horz" pos="3861">
          <p15:clr>
            <a:srgbClr val="FBAE40"/>
          </p15:clr>
        </p15:guide>
        <p15:guide id="4" pos="34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3607572"/>
      </p:ext>
    </p:extLst>
  </p:cSld>
  <p:clrMap bg1="lt1" tx1="dk1" bg2="lt2" tx2="dk2" accent1="accent1" accent2="accent2" accent3="accent3" accent4="accent4" accent5="accent5" accent6="accent6" hlink="hlink" folHlink="folHlink"/>
  <p:sldLayoutIdLst>
    <p:sldLayoutId id="2147483672" r:id="rId1"/>
    <p:sldLayoutId id="2147483677" r:id="rId2"/>
    <p:sldLayoutId id="2147483663" r:id="rId3"/>
    <p:sldLayoutId id="2147483665" r:id="rId4"/>
    <p:sldLayoutId id="2147483650" r:id="rId5"/>
    <p:sldLayoutId id="2147483675" r:id="rId6"/>
    <p:sldLayoutId id="2147483676" r:id="rId7"/>
    <p:sldLayoutId id="2147483679" r:id="rId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171" y="4909163"/>
            <a:ext cx="5135188" cy="1218795"/>
          </a:xfrm>
        </p:spPr>
        <p:txBody>
          <a:bodyPr/>
          <a:lstStyle/>
          <a:p>
            <a:r>
              <a:rPr lang="en-US" dirty="0">
                <a:solidFill>
                  <a:schemeClr val="accent1"/>
                </a:solidFill>
              </a:rPr>
              <a:t>ASSA Investment Seminar</a:t>
            </a:r>
            <a:br>
              <a:rPr lang="en-US" dirty="0"/>
            </a:br>
            <a:r>
              <a:rPr lang="en-US" dirty="0"/>
              <a:t>Factor Timing: </a:t>
            </a:r>
            <a:br>
              <a:rPr lang="en-US" dirty="0"/>
            </a:br>
            <a:r>
              <a:rPr lang="en-US" sz="2400" b="0" dirty="0"/>
              <a:t>The Holy Grail of Factor investing</a:t>
            </a:r>
            <a:endParaRPr lang="en-ZA" dirty="0"/>
          </a:p>
        </p:txBody>
      </p:sp>
      <p:sp>
        <p:nvSpPr>
          <p:cNvPr id="4" name="Text Placeholder 3"/>
          <p:cNvSpPr>
            <a:spLocks noGrp="1"/>
          </p:cNvSpPr>
          <p:nvPr>
            <p:ph type="body" sz="quarter" idx="10"/>
          </p:nvPr>
        </p:nvSpPr>
        <p:spPr>
          <a:xfrm>
            <a:off x="749880" y="6289429"/>
            <a:ext cx="956993" cy="221599"/>
          </a:xfrm>
        </p:spPr>
        <p:txBody>
          <a:bodyPr/>
          <a:lstStyle/>
          <a:p>
            <a:r>
              <a:rPr lang="en-US" dirty="0"/>
              <a:t>June 2019</a:t>
            </a:r>
            <a:endParaRPr lang="en-ZA" dirty="0"/>
          </a:p>
        </p:txBody>
      </p:sp>
    </p:spTree>
    <p:extLst>
      <p:ext uri="{BB962C8B-B14F-4D97-AF65-F5344CB8AC3E}">
        <p14:creationId xmlns:p14="http://schemas.microsoft.com/office/powerpoint/2010/main" val="3516982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D6215F-B1C1-4637-A460-46D7A6D8BD6C}"/>
              </a:ext>
            </a:extLst>
          </p:cNvPr>
          <p:cNvSpPr>
            <a:spLocks noGrp="1"/>
          </p:cNvSpPr>
          <p:nvPr>
            <p:ph type="sldNum" sz="quarter" idx="12"/>
          </p:nvPr>
        </p:nvSpPr>
        <p:spPr/>
        <p:txBody>
          <a:bodyPr/>
          <a:lstStyle/>
          <a:p>
            <a:fld id="{FC1CF07D-8B3F-4D32-B059-0039CEA46DB1}" type="slidenum">
              <a:rPr lang="en-US" smtClean="0"/>
              <a:pPr/>
              <a:t>2</a:t>
            </a:fld>
            <a:endParaRPr lang="en-US" dirty="0"/>
          </a:p>
        </p:txBody>
      </p:sp>
      <p:sp>
        <p:nvSpPr>
          <p:cNvPr id="5" name="Title 4">
            <a:extLst>
              <a:ext uri="{FF2B5EF4-FFF2-40B4-BE49-F238E27FC236}">
                <a16:creationId xmlns:a16="http://schemas.microsoft.com/office/drawing/2014/main" id="{3F5D855B-A778-4EFF-B92E-7B3B70DB15F3}"/>
              </a:ext>
            </a:extLst>
          </p:cNvPr>
          <p:cNvSpPr>
            <a:spLocks noGrp="1"/>
          </p:cNvSpPr>
          <p:nvPr>
            <p:ph type="title"/>
          </p:nvPr>
        </p:nvSpPr>
        <p:spPr/>
        <p:txBody>
          <a:bodyPr/>
          <a:lstStyle/>
          <a:p>
            <a:r>
              <a:rPr lang="en-ZA" dirty="0"/>
              <a:t>Factor performance in South Africa</a:t>
            </a:r>
            <a:br>
              <a:rPr lang="en-ZA" dirty="0"/>
            </a:br>
            <a:r>
              <a:rPr lang="en-ZA" sz="2000" dirty="0"/>
              <a:t>Annual factor spreads (top quartile minus bottom quartile) in South African since 2003</a:t>
            </a:r>
            <a:endParaRPr lang="en-ZA" dirty="0"/>
          </a:p>
        </p:txBody>
      </p:sp>
      <p:sp>
        <p:nvSpPr>
          <p:cNvPr id="6" name="Text Placeholder 5"/>
          <p:cNvSpPr>
            <a:spLocks noGrp="1"/>
          </p:cNvSpPr>
          <p:nvPr>
            <p:ph type="body" sz="quarter" idx="13"/>
          </p:nvPr>
        </p:nvSpPr>
        <p:spPr>
          <a:xfrm>
            <a:off x="526906" y="6615113"/>
            <a:ext cx="10358438" cy="137297"/>
          </a:xfrm>
        </p:spPr>
        <p:txBody>
          <a:bodyPr/>
          <a:lstStyle/>
          <a:p>
            <a:r>
              <a:rPr lang="en-ZA" sz="900" dirty="0">
                <a:solidFill>
                  <a:schemeClr val="bg2">
                    <a:lumMod val="25000"/>
                  </a:schemeClr>
                </a:solidFill>
              </a:rPr>
              <a:t>Source: Bloomberg, Satrix calculations</a:t>
            </a:r>
          </a:p>
        </p:txBody>
      </p:sp>
      <p:graphicFrame>
        <p:nvGraphicFramePr>
          <p:cNvPr id="14" name="Table 13"/>
          <p:cNvGraphicFramePr>
            <a:graphicFrameLocks noGrp="1"/>
          </p:cNvGraphicFramePr>
          <p:nvPr>
            <p:extLst>
              <p:ext uri="{D42A27DB-BD31-4B8C-83A1-F6EECF244321}">
                <p14:modId xmlns:p14="http://schemas.microsoft.com/office/powerpoint/2010/main" val="975428301"/>
              </p:ext>
            </p:extLst>
          </p:nvPr>
        </p:nvGraphicFramePr>
        <p:xfrm>
          <a:off x="330440" y="1482436"/>
          <a:ext cx="11750723" cy="4563120"/>
        </p:xfrm>
        <a:graphic>
          <a:graphicData uri="http://schemas.openxmlformats.org/drawingml/2006/table">
            <a:tbl>
              <a:tblPr firstRow="1" bandRow="1"/>
              <a:tblGrid>
                <a:gridCol w="691219">
                  <a:extLst>
                    <a:ext uri="{9D8B030D-6E8A-4147-A177-3AD203B41FA5}">
                      <a16:colId xmlns:a16="http://schemas.microsoft.com/office/drawing/2014/main" val="20000"/>
                    </a:ext>
                  </a:extLst>
                </a:gridCol>
                <a:gridCol w="691219">
                  <a:extLst>
                    <a:ext uri="{9D8B030D-6E8A-4147-A177-3AD203B41FA5}">
                      <a16:colId xmlns:a16="http://schemas.microsoft.com/office/drawing/2014/main" val="20001"/>
                    </a:ext>
                  </a:extLst>
                </a:gridCol>
                <a:gridCol w="691219">
                  <a:extLst>
                    <a:ext uri="{9D8B030D-6E8A-4147-A177-3AD203B41FA5}">
                      <a16:colId xmlns:a16="http://schemas.microsoft.com/office/drawing/2014/main" val="20002"/>
                    </a:ext>
                  </a:extLst>
                </a:gridCol>
                <a:gridCol w="691219">
                  <a:extLst>
                    <a:ext uri="{9D8B030D-6E8A-4147-A177-3AD203B41FA5}">
                      <a16:colId xmlns:a16="http://schemas.microsoft.com/office/drawing/2014/main" val="20003"/>
                    </a:ext>
                  </a:extLst>
                </a:gridCol>
                <a:gridCol w="691219">
                  <a:extLst>
                    <a:ext uri="{9D8B030D-6E8A-4147-A177-3AD203B41FA5}">
                      <a16:colId xmlns:a16="http://schemas.microsoft.com/office/drawing/2014/main" val="20004"/>
                    </a:ext>
                  </a:extLst>
                </a:gridCol>
                <a:gridCol w="691219">
                  <a:extLst>
                    <a:ext uri="{9D8B030D-6E8A-4147-A177-3AD203B41FA5}">
                      <a16:colId xmlns:a16="http://schemas.microsoft.com/office/drawing/2014/main" val="20005"/>
                    </a:ext>
                  </a:extLst>
                </a:gridCol>
                <a:gridCol w="691219">
                  <a:extLst>
                    <a:ext uri="{9D8B030D-6E8A-4147-A177-3AD203B41FA5}">
                      <a16:colId xmlns:a16="http://schemas.microsoft.com/office/drawing/2014/main" val="20006"/>
                    </a:ext>
                  </a:extLst>
                </a:gridCol>
                <a:gridCol w="691219">
                  <a:extLst>
                    <a:ext uri="{9D8B030D-6E8A-4147-A177-3AD203B41FA5}">
                      <a16:colId xmlns:a16="http://schemas.microsoft.com/office/drawing/2014/main" val="20007"/>
                    </a:ext>
                  </a:extLst>
                </a:gridCol>
                <a:gridCol w="691219">
                  <a:extLst>
                    <a:ext uri="{9D8B030D-6E8A-4147-A177-3AD203B41FA5}">
                      <a16:colId xmlns:a16="http://schemas.microsoft.com/office/drawing/2014/main" val="20008"/>
                    </a:ext>
                  </a:extLst>
                </a:gridCol>
                <a:gridCol w="691219">
                  <a:extLst>
                    <a:ext uri="{9D8B030D-6E8A-4147-A177-3AD203B41FA5}">
                      <a16:colId xmlns:a16="http://schemas.microsoft.com/office/drawing/2014/main" val="20009"/>
                    </a:ext>
                  </a:extLst>
                </a:gridCol>
                <a:gridCol w="691219">
                  <a:extLst>
                    <a:ext uri="{9D8B030D-6E8A-4147-A177-3AD203B41FA5}">
                      <a16:colId xmlns:a16="http://schemas.microsoft.com/office/drawing/2014/main" val="20010"/>
                    </a:ext>
                  </a:extLst>
                </a:gridCol>
                <a:gridCol w="691219">
                  <a:extLst>
                    <a:ext uri="{9D8B030D-6E8A-4147-A177-3AD203B41FA5}">
                      <a16:colId xmlns:a16="http://schemas.microsoft.com/office/drawing/2014/main" val="20011"/>
                    </a:ext>
                  </a:extLst>
                </a:gridCol>
                <a:gridCol w="691219">
                  <a:extLst>
                    <a:ext uri="{9D8B030D-6E8A-4147-A177-3AD203B41FA5}">
                      <a16:colId xmlns:a16="http://schemas.microsoft.com/office/drawing/2014/main" val="20012"/>
                    </a:ext>
                  </a:extLst>
                </a:gridCol>
                <a:gridCol w="691219">
                  <a:extLst>
                    <a:ext uri="{9D8B030D-6E8A-4147-A177-3AD203B41FA5}">
                      <a16:colId xmlns:a16="http://schemas.microsoft.com/office/drawing/2014/main" val="20013"/>
                    </a:ext>
                  </a:extLst>
                </a:gridCol>
                <a:gridCol w="691219">
                  <a:extLst>
                    <a:ext uri="{9D8B030D-6E8A-4147-A177-3AD203B41FA5}">
                      <a16:colId xmlns:a16="http://schemas.microsoft.com/office/drawing/2014/main" val="20014"/>
                    </a:ext>
                  </a:extLst>
                </a:gridCol>
                <a:gridCol w="691219">
                  <a:extLst>
                    <a:ext uri="{9D8B030D-6E8A-4147-A177-3AD203B41FA5}">
                      <a16:colId xmlns:a16="http://schemas.microsoft.com/office/drawing/2014/main" val="1519574470"/>
                    </a:ext>
                  </a:extLst>
                </a:gridCol>
                <a:gridCol w="691219">
                  <a:extLst>
                    <a:ext uri="{9D8B030D-6E8A-4147-A177-3AD203B41FA5}">
                      <a16:colId xmlns:a16="http://schemas.microsoft.com/office/drawing/2014/main" val="20015"/>
                    </a:ext>
                  </a:extLst>
                </a:gridCol>
              </a:tblGrid>
              <a:tr h="361892">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ZA" sz="1100" dirty="0">
                          <a:solidFill>
                            <a:schemeClr val="accent1"/>
                          </a:solidFill>
                          <a:latin typeface="Arial" panose="020B0604020202020204" pitchFamily="34" charset="0"/>
                          <a:cs typeface="Arial" panose="020B0604020202020204" pitchFamily="34" charset="0"/>
                        </a:rPr>
                        <a:t>2003</a:t>
                      </a: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ZA" sz="1100" dirty="0">
                          <a:solidFill>
                            <a:schemeClr val="accent1"/>
                          </a:solidFill>
                          <a:latin typeface="Arial" panose="020B0604020202020204" pitchFamily="34" charset="0"/>
                          <a:cs typeface="Arial" panose="020B0604020202020204" pitchFamily="34" charset="0"/>
                        </a:rPr>
                        <a:t>2004</a:t>
                      </a: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2005</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2006</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2007</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2008</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2009</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2010</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2011</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2012</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2013</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2014</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2015</a:t>
                      </a:r>
                      <a:endParaRPr lang="en-ZA" sz="1100" baseline="30000" dirty="0">
                        <a:solidFill>
                          <a:schemeClr val="accent1"/>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2016</a:t>
                      </a: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2017</a:t>
                      </a:r>
                    </a:p>
                  </a:txBody>
                  <a:tcPr marL="36000" marR="36000" marT="36000" marB="36000" anchor="b">
                    <a:lnL w="12700" cmpd="sng">
                      <a:noFill/>
                    </a:lnL>
                    <a:lnR w="12700" cap="flat" cmpd="sng" algn="ctr">
                      <a:no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2018</a:t>
                      </a:r>
                    </a:p>
                  </a:txBody>
                  <a:tcPr marL="36000" marR="36000" marT="36000" marB="3600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16yr</a:t>
                      </a:r>
                    </a:p>
                    <a:p>
                      <a:pPr marL="0" marR="0" lvl="0" indent="0" algn="ctr" defTabSz="457178" rtl="0" eaLnBrk="1" fontAlgn="auto" latinLnBrk="0" hangingPunct="1">
                        <a:lnSpc>
                          <a:spcPct val="100000"/>
                        </a:lnSpc>
                        <a:spcBef>
                          <a:spcPts val="0"/>
                        </a:spcBef>
                        <a:spcAft>
                          <a:spcPts val="0"/>
                        </a:spcAft>
                        <a:buClrTx/>
                        <a:buSzTx/>
                        <a:buFontTx/>
                        <a:buNone/>
                        <a:tabLst/>
                        <a:defRPr/>
                      </a:pPr>
                      <a:r>
                        <a:rPr lang="en-ZA" sz="1100" dirty="0">
                          <a:solidFill>
                            <a:schemeClr val="accent1"/>
                          </a:solidFill>
                          <a:latin typeface="Arial" panose="020B0604020202020204" pitchFamily="34" charset="0"/>
                          <a:cs typeface="Arial" panose="020B0604020202020204" pitchFamily="34" charset="0"/>
                        </a:rPr>
                        <a:t>Ann.</a:t>
                      </a:r>
                    </a:p>
                  </a:txBody>
                  <a:tcPr marL="36000" marR="36000" marT="36000" marB="3600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3393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40.3%</a:t>
                      </a: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18.7%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endParaRPr lang="en-ZA" sz="900" b="0" i="0" u="none" strike="noStrike" dirty="0">
                        <a:solidFill>
                          <a:schemeClr val="bg1"/>
                        </a:solidFill>
                        <a:effectLst/>
                        <a:latin typeface="Arial" panose="020B0604020202020204" pitchFamily="34" charset="0"/>
                        <a:cs typeface="Arial" panose="020B0604020202020204" pitchFamily="34" charset="0"/>
                      </a:endParaRPr>
                    </a:p>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28.8%</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22.0%</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18.7%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34.0%</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18.2%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endParaRPr lang="en-ZA" sz="900" b="0"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9.7%</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extLst>
                  <a:ext uri="{0D108BD9-81ED-4DB2-BD59-A6C34878D82A}">
                    <a16:rowId xmlns:a16="http://schemas.microsoft.com/office/drawing/2014/main" val="10002"/>
                  </a:ext>
                </a:extLst>
              </a:tr>
              <a:tr h="24115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a:t>
                      </a:r>
                    </a:p>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16.2%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25.2%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15.6%</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43.9%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kern="1200" baseline="0" dirty="0">
                          <a:solidFill>
                            <a:schemeClr val="bg1"/>
                          </a:solidFill>
                          <a:effectLst/>
                          <a:latin typeface="Arial" panose="020B0604020202020204" pitchFamily="34" charset="0"/>
                          <a:ea typeface="+mn-ea"/>
                          <a:cs typeface="Arial" panose="020B0604020202020204" pitchFamily="34" charset="0"/>
                        </a:rPr>
                        <a:t> </a:t>
                      </a:r>
                      <a:r>
                        <a:rPr lang="en-ZA" sz="900" b="0" i="0" u="none" strike="noStrike" dirty="0">
                          <a:solidFill>
                            <a:schemeClr val="bg1"/>
                          </a:solidFill>
                          <a:effectLst/>
                          <a:latin typeface="Arial" panose="020B0604020202020204" pitchFamily="34" charset="0"/>
                          <a:cs typeface="Arial" panose="020B0604020202020204" pitchFamily="34" charset="0"/>
                        </a:rPr>
                        <a:t>12.1%</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30.4%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37.0%</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16.7%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80.5%</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19.0%</a:t>
                      </a: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endParaRPr lang="en-ZA" sz="900" b="0"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6.7%</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3"/>
                  </a:ext>
                </a:extLst>
              </a:tr>
              <a:tr h="116386">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endParaRPr lang="en-ZA" sz="900" b="0" i="0" u="none" strike="noStrike" dirty="0">
                        <a:solidFill>
                          <a:schemeClr val="bg1"/>
                        </a:solidFill>
                        <a:effectLst/>
                        <a:latin typeface="Arial" panose="020B0604020202020204" pitchFamily="34" charset="0"/>
                        <a:cs typeface="Arial" panose="020B0604020202020204" pitchFamily="34" charset="0"/>
                      </a:endParaRPr>
                    </a:p>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15.0%</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Dividend yield 24.2%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6.7%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14.7%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21.8%</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17.6%</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10.4%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9.9%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28.3%</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14.4%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46.7%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39.5%</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15.4%</a:t>
                      </a: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a:t>
                      </a:r>
                    </a:p>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12.0%</a:t>
                      </a: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3.4%</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4"/>
                  </a:ext>
                </a:extLst>
              </a:tr>
              <a:tr h="26138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to book 13.4%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to book 11.8%</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6.7%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12.0%</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6.4%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11.1%</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3.8%</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7.1%</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4.0%</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6.7%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13.9%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29.1%</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32.6%</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11.7%</a:t>
                      </a: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Dividend yield 4.2%</a:t>
                      </a: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Vol 1.6%</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5"/>
                  </a:ext>
                </a:extLst>
              </a:tr>
              <a:tr h="17437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5.9%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4.4%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0.1%</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1.6%</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3.2%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4.6%</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5.8%</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2.7%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1.8%</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0.9%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2.9%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1.2%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17.7%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6.5%</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9.0%</a:t>
                      </a: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to book 1.7%</a:t>
                      </a: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1.5%</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FAA"/>
                    </a:solidFill>
                  </a:tcPr>
                </a:tc>
                <a:extLst>
                  <a:ext uri="{0D108BD9-81ED-4DB2-BD59-A6C34878D82A}">
                    <a16:rowId xmlns:a16="http://schemas.microsoft.com/office/drawing/2014/main" val="10006"/>
                  </a:ext>
                </a:extLst>
              </a:tr>
              <a:tr h="114656">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 </a:t>
                      </a:r>
                      <a:r>
                        <a:rPr lang="en-ZA" sz="900" b="0" i="0" u="none" strike="noStrike" dirty="0">
                          <a:solidFill>
                            <a:schemeClr val="bg1"/>
                          </a:solidFill>
                          <a:effectLst/>
                          <a:latin typeface="Arial" panose="020B0604020202020204" pitchFamily="34" charset="0"/>
                          <a:cs typeface="Arial" panose="020B0604020202020204" pitchFamily="34" charset="0"/>
                        </a:rPr>
                        <a:t>-2.0%</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-2.2%</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-0.9%</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-1.5%</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-4.8%</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-0.1%</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-0.9%</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-1.1%</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-3.7%</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-4.5%</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-5.5%</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-2.5%</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-23.2%</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-14.5%</a:t>
                      </a: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-4.3%</a:t>
                      </a:r>
                    </a:p>
                  </a:txBody>
                  <a:tcPr marL="36000" marR="36000" marT="36000" marB="3600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a:t>
                      </a:r>
                    </a:p>
                    <a:p>
                      <a:pPr algn="ctr" fontAlgn="b"/>
                      <a:r>
                        <a:rPr lang="en-ZA" sz="900" b="0" i="0" u="none" strike="noStrike" baseline="0" dirty="0">
                          <a:solidFill>
                            <a:schemeClr val="bg1"/>
                          </a:solidFill>
                          <a:effectLst/>
                          <a:latin typeface="Arial" panose="020B0604020202020204" pitchFamily="34" charset="0"/>
                          <a:cs typeface="Arial" panose="020B0604020202020204" pitchFamily="34" charset="0"/>
                        </a:rPr>
                        <a:t> -3.2%</a:t>
                      </a:r>
                      <a:endParaRPr lang="en-ZA" sz="900" b="0"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-0.5%</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7"/>
                  </a:ext>
                </a:extLst>
              </a:tr>
              <a:tr h="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-6.4%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endParaRPr lang="en-ZA" sz="900" b="0"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-1.4%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-2.4%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-5.9%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-4.7%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-5.3%</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-7.2%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-9.9%</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-16.8%</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-4.5%</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-26.4%</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-7.2%</a:t>
                      </a: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-12.6%</a:t>
                      </a: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-3.3%</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extLst>
                  <a:ext uri="{0D108BD9-81ED-4DB2-BD59-A6C34878D82A}">
                    <a16:rowId xmlns:a16="http://schemas.microsoft.com/office/drawing/2014/main" val="10008"/>
                  </a:ext>
                </a:extLst>
              </a:tr>
              <a:tr h="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endParaRPr lang="en-ZA" sz="900" b="0"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-6.6%</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-2.5%</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endParaRPr lang="en-ZA" sz="900" b="0"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-7.7%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-8.7%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Earnings revs -6.3%</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-10.2%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endParaRPr lang="en-ZA" sz="900" b="0"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Dividend yield</a:t>
                      </a:r>
                      <a:r>
                        <a:rPr lang="en-ZA" sz="900" b="0" i="0" u="none" strike="noStrike" dirty="0">
                          <a:solidFill>
                            <a:schemeClr val="bg1"/>
                          </a:solidFill>
                          <a:effectLst/>
                          <a:latin typeface="Arial" panose="020B0604020202020204" pitchFamily="34" charset="0"/>
                          <a:cs typeface="Arial" panose="020B0604020202020204" pitchFamily="34" charset="0"/>
                        </a:rPr>
                        <a:t> -5.2%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00AFAA"/>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-34.6%</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-29.3%</a:t>
                      </a: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ZA" sz="900" dirty="0">
                          <a:solidFill>
                            <a:schemeClr val="bg1"/>
                          </a:solidFill>
                          <a:latin typeface="Arial" panose="020B0604020202020204" pitchFamily="34" charset="0"/>
                          <a:cs typeface="Arial" panose="020B0604020202020204" pitchFamily="34" charset="0"/>
                        </a:rPr>
                        <a:t>Low Vol -14.1%</a:t>
                      </a: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-15.1%</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Profitability -8.2%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7F3F"/>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-21.6%</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kern="1200" dirty="0">
                          <a:solidFill>
                            <a:schemeClr val="bg1"/>
                          </a:solidFill>
                          <a:effectLst/>
                          <a:latin typeface="Arial" panose="020B0604020202020204" pitchFamily="34" charset="0"/>
                          <a:ea typeface="+mn-ea"/>
                          <a:cs typeface="Arial" panose="020B0604020202020204" pitchFamily="34" charset="0"/>
                        </a:rPr>
                        <a:t>Price to book</a:t>
                      </a:r>
                      <a:r>
                        <a:rPr lang="en-ZA" sz="900" b="0" i="0" u="none" strike="noStrike" dirty="0">
                          <a:solidFill>
                            <a:schemeClr val="bg1"/>
                          </a:solidFill>
                          <a:effectLst/>
                          <a:latin typeface="Arial" panose="020B0604020202020204" pitchFamily="34" charset="0"/>
                          <a:cs typeface="Arial" panose="020B0604020202020204" pitchFamily="34" charset="0"/>
                        </a:rPr>
                        <a:t> -7.1%</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-42.8%</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ZA" sz="900" dirty="0">
                          <a:solidFill>
                            <a:schemeClr val="bg1"/>
                          </a:solidFill>
                          <a:latin typeface="Arial" panose="020B0604020202020204" pitchFamily="34" charset="0"/>
                          <a:cs typeface="Arial" panose="020B0604020202020204" pitchFamily="34" charset="0"/>
                        </a:rPr>
                        <a:t>P</a:t>
                      </a:r>
                      <a:r>
                        <a:rPr lang="en-ZA" sz="900" baseline="0" dirty="0">
                          <a:solidFill>
                            <a:schemeClr val="bg1"/>
                          </a:solidFill>
                          <a:latin typeface="Arial" panose="020B0604020202020204" pitchFamily="34" charset="0"/>
                          <a:cs typeface="Arial" panose="020B0604020202020204" pitchFamily="34" charset="0"/>
                        </a:rPr>
                        <a:t> </a:t>
                      </a:r>
                      <a:r>
                        <a:rPr lang="en-ZA" sz="900" dirty="0">
                          <a:solidFill>
                            <a:schemeClr val="bg1"/>
                          </a:solidFill>
                          <a:latin typeface="Arial" panose="020B0604020202020204" pitchFamily="34" charset="0"/>
                          <a:cs typeface="Arial" panose="020B0604020202020204" pitchFamily="34" charset="0"/>
                        </a:rPr>
                        <a:t>Mom -18.9%</a:t>
                      </a: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D/E -8.7%</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778D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Price Mom -24.0%</a:t>
                      </a: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33393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fontAlgn="b"/>
                      <a:r>
                        <a:rPr lang="en-ZA" sz="900" b="0" i="0" u="none" strike="noStrike" dirty="0">
                          <a:solidFill>
                            <a:schemeClr val="bg1"/>
                          </a:solidFill>
                          <a:effectLst/>
                          <a:latin typeface="Arial" panose="020B0604020202020204" pitchFamily="34" charset="0"/>
                          <a:cs typeface="Arial" panose="020B0604020202020204" pitchFamily="34" charset="0"/>
                        </a:rPr>
                        <a:t>Low </a:t>
                      </a:r>
                      <a:r>
                        <a:rPr lang="en-ZA" sz="900" b="0" i="0" u="none" strike="noStrike" dirty="0" err="1">
                          <a:solidFill>
                            <a:schemeClr val="bg1"/>
                          </a:solidFill>
                          <a:effectLst/>
                          <a:latin typeface="Arial" panose="020B0604020202020204" pitchFamily="34" charset="0"/>
                          <a:cs typeface="Arial" panose="020B0604020202020204" pitchFamily="34" charset="0"/>
                        </a:rPr>
                        <a:t>Vol</a:t>
                      </a:r>
                      <a:r>
                        <a:rPr lang="en-ZA" sz="900" b="0" i="0" u="none" strike="noStrike" dirty="0">
                          <a:solidFill>
                            <a:schemeClr val="bg1"/>
                          </a:solidFill>
                          <a:effectLst/>
                          <a:latin typeface="Arial" panose="020B0604020202020204" pitchFamily="34" charset="0"/>
                          <a:cs typeface="Arial" panose="020B0604020202020204" pitchFamily="34" charset="0"/>
                        </a:rPr>
                        <a:t> -11.2%</a:t>
                      </a: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baseline="300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endParaRPr lang="en-ZA" sz="900" dirty="0">
                        <a:solidFill>
                          <a:schemeClr val="bg1"/>
                        </a:solidFill>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271144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2CF1F4-8837-4C96-B94D-23AA8024AA0A}"/>
              </a:ext>
            </a:extLst>
          </p:cNvPr>
          <p:cNvSpPr>
            <a:spLocks noGrp="1"/>
          </p:cNvSpPr>
          <p:nvPr>
            <p:ph type="sldNum" sz="quarter" idx="12"/>
          </p:nvPr>
        </p:nvSpPr>
        <p:spPr/>
        <p:txBody>
          <a:bodyPr/>
          <a:lstStyle/>
          <a:p>
            <a:fld id="{FC1CF07D-8B3F-4D32-B059-0039CEA46DB1}" type="slidenum">
              <a:rPr lang="en-US" smtClean="0"/>
              <a:pPr/>
              <a:t>3</a:t>
            </a:fld>
            <a:endParaRPr lang="en-US" dirty="0"/>
          </a:p>
        </p:txBody>
      </p:sp>
      <p:sp>
        <p:nvSpPr>
          <p:cNvPr id="3" name="Title 2">
            <a:extLst>
              <a:ext uri="{FF2B5EF4-FFF2-40B4-BE49-F238E27FC236}">
                <a16:creationId xmlns:a16="http://schemas.microsoft.com/office/drawing/2014/main" id="{C6DCBF64-6652-48ED-B6A3-8AB879D2D59D}"/>
              </a:ext>
            </a:extLst>
          </p:cNvPr>
          <p:cNvSpPr>
            <a:spLocks noGrp="1"/>
          </p:cNvSpPr>
          <p:nvPr>
            <p:ph type="title"/>
          </p:nvPr>
        </p:nvSpPr>
        <p:spPr/>
        <p:txBody>
          <a:bodyPr/>
          <a:lstStyle/>
          <a:p>
            <a:r>
              <a:rPr lang="en-ZA" dirty="0"/>
              <a:t>Factor timing | Background</a:t>
            </a:r>
          </a:p>
        </p:txBody>
      </p:sp>
      <p:sp>
        <p:nvSpPr>
          <p:cNvPr id="4" name="Content Placeholder 3">
            <a:extLst>
              <a:ext uri="{FF2B5EF4-FFF2-40B4-BE49-F238E27FC236}">
                <a16:creationId xmlns:a16="http://schemas.microsoft.com/office/drawing/2014/main" id="{44A8A239-A813-4596-809F-D8D749A072E8}"/>
              </a:ext>
            </a:extLst>
          </p:cNvPr>
          <p:cNvSpPr>
            <a:spLocks noGrp="1"/>
          </p:cNvSpPr>
          <p:nvPr>
            <p:ph sz="quarter" idx="14"/>
          </p:nvPr>
        </p:nvSpPr>
        <p:spPr>
          <a:xfrm>
            <a:off x="623888" y="1587500"/>
            <a:ext cx="10944225" cy="4649788"/>
          </a:xfrm>
        </p:spPr>
        <p:txBody>
          <a:bodyPr/>
          <a:lstStyle/>
          <a:p>
            <a:r>
              <a:rPr lang="en-ZA" sz="2400" dirty="0"/>
              <a:t>Many practitioners have employed </a:t>
            </a:r>
            <a:r>
              <a:rPr lang="en-ZA" sz="2400" b="1" dirty="0">
                <a:solidFill>
                  <a:schemeClr val="accent1"/>
                </a:solidFill>
              </a:rPr>
              <a:t>static factor allocation</a:t>
            </a:r>
            <a:r>
              <a:rPr lang="en-ZA" sz="2400" dirty="0"/>
              <a:t>.</a:t>
            </a:r>
          </a:p>
          <a:p>
            <a:endParaRPr lang="en-ZA" sz="2400" dirty="0"/>
          </a:p>
          <a:p>
            <a:r>
              <a:rPr lang="en-ZA" sz="2400" dirty="0"/>
              <a:t>While each factor premium is positive over the long term, it is also </a:t>
            </a:r>
            <a:r>
              <a:rPr lang="en-ZA" sz="2400" b="1" dirty="0">
                <a:solidFill>
                  <a:schemeClr val="accent1"/>
                </a:solidFill>
              </a:rPr>
              <a:t>cyclical</a:t>
            </a:r>
            <a:r>
              <a:rPr lang="en-ZA" sz="2400" dirty="0"/>
              <a:t>.</a:t>
            </a:r>
          </a:p>
          <a:p>
            <a:endParaRPr lang="en-ZA" sz="2400" dirty="0"/>
          </a:p>
          <a:p>
            <a:r>
              <a:rPr lang="en-ZA" sz="2400" dirty="0"/>
              <a:t>The cyclicality does however provide opportunities to </a:t>
            </a:r>
            <a:r>
              <a:rPr lang="en-ZA" sz="2400" b="1" dirty="0">
                <a:solidFill>
                  <a:schemeClr val="accent1"/>
                </a:solidFill>
              </a:rPr>
              <a:t>dynamically allocate between factors</a:t>
            </a:r>
            <a:r>
              <a:rPr lang="en-ZA" sz="2400" dirty="0"/>
              <a:t>.</a:t>
            </a:r>
          </a:p>
          <a:p>
            <a:endParaRPr lang="en-ZA" sz="2400" dirty="0"/>
          </a:p>
          <a:p>
            <a:r>
              <a:rPr lang="en-ZA" sz="2400" dirty="0"/>
              <a:t>This topic is very </a:t>
            </a:r>
            <a:r>
              <a:rPr lang="en-ZA" sz="2400" b="1" dirty="0">
                <a:solidFill>
                  <a:schemeClr val="accent1"/>
                </a:solidFill>
              </a:rPr>
              <a:t>well documented </a:t>
            </a:r>
            <a:r>
              <a:rPr lang="en-ZA" sz="2400" dirty="0"/>
              <a:t>– our aim is to explore from a South African perspective.</a:t>
            </a:r>
          </a:p>
          <a:p>
            <a:pPr marL="0" indent="0">
              <a:buNone/>
            </a:pPr>
            <a:endParaRPr lang="en-ZA" sz="2400" dirty="0"/>
          </a:p>
        </p:txBody>
      </p:sp>
    </p:spTree>
    <p:extLst>
      <p:ext uri="{BB962C8B-B14F-4D97-AF65-F5344CB8AC3E}">
        <p14:creationId xmlns:p14="http://schemas.microsoft.com/office/powerpoint/2010/main" val="3932504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693D21-84D0-4090-8B00-BCDB2ED123F0}"/>
              </a:ext>
            </a:extLst>
          </p:cNvPr>
          <p:cNvSpPr>
            <a:spLocks noGrp="1"/>
          </p:cNvSpPr>
          <p:nvPr>
            <p:ph type="sldNum" sz="quarter" idx="12"/>
          </p:nvPr>
        </p:nvSpPr>
        <p:spPr/>
        <p:txBody>
          <a:bodyPr/>
          <a:lstStyle/>
          <a:p>
            <a:fld id="{FC1CF07D-8B3F-4D32-B059-0039CEA46DB1}" type="slidenum">
              <a:rPr lang="en-US" smtClean="0"/>
              <a:pPr/>
              <a:t>4</a:t>
            </a:fld>
            <a:endParaRPr lang="en-US" dirty="0"/>
          </a:p>
        </p:txBody>
      </p:sp>
      <p:sp>
        <p:nvSpPr>
          <p:cNvPr id="3" name="Title 2">
            <a:extLst>
              <a:ext uri="{FF2B5EF4-FFF2-40B4-BE49-F238E27FC236}">
                <a16:creationId xmlns:a16="http://schemas.microsoft.com/office/drawing/2014/main" id="{71E12239-28AC-4B9B-9BBA-390A67E8106D}"/>
              </a:ext>
            </a:extLst>
          </p:cNvPr>
          <p:cNvSpPr>
            <a:spLocks noGrp="1"/>
          </p:cNvSpPr>
          <p:nvPr>
            <p:ph type="title"/>
          </p:nvPr>
        </p:nvSpPr>
        <p:spPr/>
        <p:txBody>
          <a:bodyPr/>
          <a:lstStyle/>
          <a:p>
            <a:r>
              <a:rPr lang="en-ZA" dirty="0"/>
              <a:t>Factor timing | Constructing factor portfolios</a:t>
            </a:r>
          </a:p>
        </p:txBody>
      </p:sp>
      <p:sp>
        <p:nvSpPr>
          <p:cNvPr id="35" name="TextBox 34"/>
          <p:cNvSpPr txBox="1"/>
          <p:nvPr/>
        </p:nvSpPr>
        <p:spPr>
          <a:xfrm>
            <a:off x="550865" y="1376364"/>
            <a:ext cx="1764994" cy="246221"/>
          </a:xfrm>
          <a:prstGeom prst="rect">
            <a:avLst/>
          </a:prstGeom>
          <a:noFill/>
        </p:spPr>
        <p:txBody>
          <a:bodyPr wrap="square" lIns="0" tIns="0" rIns="0" bIns="0" rtlCol="0" anchor="ctr">
            <a:spAutoFit/>
          </a:bodyPr>
          <a:lstStyle/>
          <a:p>
            <a:r>
              <a:rPr lang="en-ZA" sz="1600" b="1" dirty="0">
                <a:solidFill>
                  <a:schemeClr val="accent1"/>
                </a:solidFill>
                <a:latin typeface="Arial" panose="020B0604020202020204" pitchFamily="34" charset="0"/>
                <a:cs typeface="Arial" panose="020B0604020202020204" pitchFamily="34" charset="0"/>
              </a:rPr>
              <a:t>Shares</a:t>
            </a:r>
          </a:p>
        </p:txBody>
      </p:sp>
      <p:sp>
        <p:nvSpPr>
          <p:cNvPr id="36" name="TextBox 35"/>
          <p:cNvSpPr txBox="1"/>
          <p:nvPr/>
        </p:nvSpPr>
        <p:spPr>
          <a:xfrm>
            <a:off x="3202661" y="1376364"/>
            <a:ext cx="1764994" cy="246221"/>
          </a:xfrm>
          <a:prstGeom prst="rect">
            <a:avLst/>
          </a:prstGeom>
          <a:noFill/>
        </p:spPr>
        <p:txBody>
          <a:bodyPr wrap="square" lIns="0" tIns="0" rIns="0" bIns="0" rtlCol="0" anchor="ctr">
            <a:spAutoFit/>
          </a:bodyPr>
          <a:lstStyle/>
          <a:p>
            <a:r>
              <a:rPr lang="en-ZA" sz="1600" b="1" dirty="0">
                <a:solidFill>
                  <a:schemeClr val="accent1"/>
                </a:solidFill>
                <a:latin typeface="Arial" panose="020B0604020202020204" pitchFamily="34" charset="0"/>
                <a:cs typeface="Arial" panose="020B0604020202020204" pitchFamily="34" charset="0"/>
              </a:rPr>
              <a:t>Price to book</a:t>
            </a:r>
          </a:p>
        </p:txBody>
      </p:sp>
      <p:sp>
        <p:nvSpPr>
          <p:cNvPr id="8" name="Rectangle 7"/>
          <p:cNvSpPr/>
          <p:nvPr/>
        </p:nvSpPr>
        <p:spPr>
          <a:xfrm>
            <a:off x="550864" y="1726575"/>
            <a:ext cx="2517225" cy="1064331"/>
          </a:xfrm>
          <a:prstGeom prst="rect">
            <a:avLst/>
          </a:prstGeom>
          <a:solidFill>
            <a:schemeClr val="bg1">
              <a:lumMod val="95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6" name="Rectangle 45"/>
          <p:cNvSpPr/>
          <p:nvPr/>
        </p:nvSpPr>
        <p:spPr>
          <a:xfrm>
            <a:off x="3202661" y="1726575"/>
            <a:ext cx="2517225" cy="1064331"/>
          </a:xfrm>
          <a:prstGeom prst="rect">
            <a:avLst/>
          </a:prstGeom>
          <a:solidFill>
            <a:schemeClr val="accent2">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ZA" sz="1600" dirty="0">
                <a:solidFill>
                  <a:schemeClr val="tx1"/>
                </a:solidFill>
                <a:latin typeface="Arial" panose="020B0604020202020204" pitchFamily="34" charset="0"/>
                <a:cs typeface="Arial" panose="020B0604020202020204" pitchFamily="34" charset="0"/>
              </a:rPr>
              <a:t>Lowest</a:t>
            </a:r>
          </a:p>
        </p:txBody>
      </p:sp>
      <p:sp>
        <p:nvSpPr>
          <p:cNvPr id="47" name="Rectangle 46"/>
          <p:cNvSpPr/>
          <p:nvPr/>
        </p:nvSpPr>
        <p:spPr>
          <a:xfrm>
            <a:off x="550864" y="2923484"/>
            <a:ext cx="2517225" cy="1064331"/>
          </a:xfrm>
          <a:prstGeom prst="rect">
            <a:avLst/>
          </a:prstGeom>
          <a:solidFill>
            <a:schemeClr val="bg1">
              <a:lumMod val="95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8" name="Rectangle 47"/>
          <p:cNvSpPr/>
          <p:nvPr/>
        </p:nvSpPr>
        <p:spPr>
          <a:xfrm>
            <a:off x="3202661" y="2923484"/>
            <a:ext cx="2517225" cy="1064331"/>
          </a:xfrm>
          <a:prstGeom prst="rect">
            <a:avLst/>
          </a:prstGeom>
          <a:solidFill>
            <a:schemeClr val="accent2">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9" name="Rectangle 48"/>
          <p:cNvSpPr/>
          <p:nvPr/>
        </p:nvSpPr>
        <p:spPr>
          <a:xfrm>
            <a:off x="550864" y="4124325"/>
            <a:ext cx="2517225" cy="1064331"/>
          </a:xfrm>
          <a:prstGeom prst="rect">
            <a:avLst/>
          </a:prstGeom>
          <a:solidFill>
            <a:schemeClr val="bg1">
              <a:lumMod val="95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0" name="Rectangle 49"/>
          <p:cNvSpPr/>
          <p:nvPr/>
        </p:nvSpPr>
        <p:spPr>
          <a:xfrm>
            <a:off x="3202661" y="4124325"/>
            <a:ext cx="2517225" cy="1064331"/>
          </a:xfrm>
          <a:prstGeom prst="rect">
            <a:avLst/>
          </a:prstGeom>
          <a:solidFill>
            <a:schemeClr val="accent2">
              <a:lumMod val="20000"/>
              <a:lumOff val="80000"/>
            </a:schemeClr>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ZA" sz="1600" dirty="0">
                <a:solidFill>
                  <a:schemeClr val="tx1"/>
                </a:solidFill>
                <a:latin typeface="Arial" panose="020B0604020202020204" pitchFamily="34" charset="0"/>
                <a:cs typeface="Arial" panose="020B0604020202020204" pitchFamily="34" charset="0"/>
              </a:rPr>
              <a:t>Highest</a:t>
            </a:r>
          </a:p>
        </p:txBody>
      </p:sp>
      <p:sp>
        <p:nvSpPr>
          <p:cNvPr id="51" name="TextBox 50"/>
          <p:cNvSpPr txBox="1"/>
          <p:nvPr/>
        </p:nvSpPr>
        <p:spPr>
          <a:xfrm>
            <a:off x="550864" y="5280060"/>
            <a:ext cx="5287961" cy="984885"/>
          </a:xfrm>
          <a:prstGeom prst="rect">
            <a:avLst/>
          </a:prstGeom>
          <a:noFill/>
        </p:spPr>
        <p:txBody>
          <a:bodyPr wrap="square" lIns="0" tIns="0" rIns="0" bIns="0" rtlCol="0" anchor="t">
            <a:spAutoFit/>
          </a:bodyPr>
          <a:lstStyle/>
          <a:p>
            <a:pPr defTabSz="685800">
              <a:buClr>
                <a:schemeClr val="accent1"/>
              </a:buClr>
              <a:buSzPct val="100000"/>
            </a:pPr>
            <a:r>
              <a:rPr lang="en-ZA" sz="1600" dirty="0">
                <a:latin typeface="Arial" panose="020B0604020202020204" pitchFamily="34" charset="0"/>
                <a:cs typeface="Arial" panose="020B0604020202020204" pitchFamily="34" charset="0"/>
              </a:rPr>
              <a:t>For simplicity, we group the universe </a:t>
            </a:r>
            <a:r>
              <a:rPr lang="en-ZA" sz="1600" b="1" dirty="0">
                <a:latin typeface="Arial" panose="020B0604020202020204" pitchFamily="34" charset="0"/>
                <a:cs typeface="Arial" panose="020B0604020202020204" pitchFamily="34" charset="0"/>
              </a:rPr>
              <a:t>into quarters </a:t>
            </a:r>
            <a:r>
              <a:rPr lang="en-ZA" sz="1600" dirty="0">
                <a:latin typeface="Arial" panose="020B0604020202020204" pitchFamily="34" charset="0"/>
                <a:cs typeface="Arial" panose="020B0604020202020204" pitchFamily="34" charset="0"/>
              </a:rPr>
              <a:t>based on each factor metric, thus </a:t>
            </a:r>
            <a:r>
              <a:rPr lang="en-ZA" sz="1600" b="1" dirty="0">
                <a:latin typeface="Arial" panose="020B0604020202020204" pitchFamily="34" charset="0"/>
                <a:cs typeface="Arial" panose="020B0604020202020204" pitchFamily="34" charset="0"/>
              </a:rPr>
              <a:t>excluding any elements of portfolio construction</a:t>
            </a:r>
            <a:r>
              <a:rPr lang="en-ZA" sz="1600" dirty="0">
                <a:latin typeface="Arial" panose="020B0604020202020204" pitchFamily="34" charset="0"/>
                <a:cs typeface="Arial" panose="020B0604020202020204" pitchFamily="34" charset="0"/>
              </a:rPr>
              <a:t>. We rebalance on a </a:t>
            </a:r>
            <a:r>
              <a:rPr lang="en-ZA" sz="1600" b="1" dirty="0">
                <a:latin typeface="Arial" panose="020B0604020202020204" pitchFamily="34" charset="0"/>
                <a:cs typeface="Arial" panose="020B0604020202020204" pitchFamily="34" charset="0"/>
              </a:rPr>
              <a:t>monthly basis</a:t>
            </a:r>
          </a:p>
        </p:txBody>
      </p:sp>
      <p:sp>
        <p:nvSpPr>
          <p:cNvPr id="52" name="TextBox 51"/>
          <p:cNvSpPr txBox="1"/>
          <p:nvPr/>
        </p:nvSpPr>
        <p:spPr>
          <a:xfrm>
            <a:off x="609600" y="1766298"/>
            <a:ext cx="1764994" cy="984885"/>
          </a:xfrm>
          <a:prstGeom prst="rect">
            <a:avLst/>
          </a:prstGeom>
          <a:noFill/>
        </p:spPr>
        <p:txBody>
          <a:bodyPr wrap="square" lIns="0" tIns="0" rIns="0" bIns="0" rtlCol="0" anchor="ctr">
            <a:spAutoFit/>
          </a:bodyPr>
          <a:lstStyle/>
          <a:p>
            <a:r>
              <a:rPr lang="en-ZA" sz="1600" dirty="0">
                <a:latin typeface="Arial" panose="020B0604020202020204" pitchFamily="34" charset="0"/>
                <a:cs typeface="Arial" panose="020B0604020202020204" pitchFamily="34" charset="0"/>
              </a:rPr>
              <a:t>Anglo American</a:t>
            </a:r>
          </a:p>
          <a:p>
            <a:r>
              <a:rPr lang="en-ZA" sz="1600" dirty="0">
                <a:latin typeface="Arial" panose="020B0604020202020204" pitchFamily="34" charset="0"/>
                <a:cs typeface="Arial" panose="020B0604020202020204" pitchFamily="34" charset="0"/>
              </a:rPr>
              <a:t>Standard Bank</a:t>
            </a:r>
          </a:p>
          <a:p>
            <a:r>
              <a:rPr lang="en-ZA" sz="1600" dirty="0">
                <a:latin typeface="Arial" panose="020B0604020202020204" pitchFamily="34" charset="0"/>
                <a:cs typeface="Arial" panose="020B0604020202020204" pitchFamily="34" charset="0"/>
              </a:rPr>
              <a:t>Sasol</a:t>
            </a:r>
          </a:p>
          <a:p>
            <a:r>
              <a:rPr lang="en-ZA" sz="1600" dirty="0">
                <a:latin typeface="Arial" panose="020B0604020202020204" pitchFamily="34" charset="0"/>
                <a:cs typeface="Arial" panose="020B0604020202020204" pitchFamily="34" charset="0"/>
              </a:rPr>
              <a:t>Shoprite</a:t>
            </a:r>
          </a:p>
        </p:txBody>
      </p:sp>
      <p:sp>
        <p:nvSpPr>
          <p:cNvPr id="53" name="TextBox 52"/>
          <p:cNvSpPr txBox="1"/>
          <p:nvPr/>
        </p:nvSpPr>
        <p:spPr>
          <a:xfrm>
            <a:off x="609600" y="2963208"/>
            <a:ext cx="1764994" cy="984885"/>
          </a:xfrm>
          <a:prstGeom prst="rect">
            <a:avLst/>
          </a:prstGeom>
          <a:noFill/>
        </p:spPr>
        <p:txBody>
          <a:bodyPr wrap="square" lIns="0" tIns="0" rIns="0" bIns="0" rtlCol="0" anchor="ctr">
            <a:spAutoFit/>
          </a:bodyPr>
          <a:lstStyle/>
          <a:p>
            <a:r>
              <a:rPr lang="en-ZA" sz="1600" dirty="0">
                <a:latin typeface="Arial" panose="020B0604020202020204" pitchFamily="34" charset="0"/>
                <a:cs typeface="Arial" panose="020B0604020202020204" pitchFamily="34" charset="0"/>
              </a:rPr>
              <a:t>…</a:t>
            </a:r>
          </a:p>
          <a:p>
            <a:r>
              <a:rPr lang="en-ZA" sz="1600" dirty="0">
                <a:latin typeface="Arial" panose="020B0604020202020204" pitchFamily="34" charset="0"/>
                <a:cs typeface="Arial" panose="020B0604020202020204" pitchFamily="34" charset="0"/>
              </a:rPr>
              <a:t>…</a:t>
            </a:r>
          </a:p>
          <a:p>
            <a:r>
              <a:rPr lang="en-ZA" sz="1600" dirty="0">
                <a:latin typeface="Arial" panose="020B0604020202020204" pitchFamily="34" charset="0"/>
                <a:cs typeface="Arial" panose="020B0604020202020204" pitchFamily="34" charset="0"/>
              </a:rPr>
              <a:t>…</a:t>
            </a:r>
          </a:p>
          <a:p>
            <a:r>
              <a:rPr lang="en-ZA" sz="1600" dirty="0">
                <a:latin typeface="Arial" panose="020B0604020202020204" pitchFamily="34" charset="0"/>
                <a:cs typeface="Arial" panose="020B0604020202020204" pitchFamily="34" charset="0"/>
              </a:rPr>
              <a:t>…</a:t>
            </a:r>
          </a:p>
        </p:txBody>
      </p:sp>
      <p:sp>
        <p:nvSpPr>
          <p:cNvPr id="54" name="TextBox 53"/>
          <p:cNvSpPr txBox="1"/>
          <p:nvPr/>
        </p:nvSpPr>
        <p:spPr>
          <a:xfrm>
            <a:off x="609600" y="4164048"/>
            <a:ext cx="1764994" cy="984885"/>
          </a:xfrm>
          <a:prstGeom prst="rect">
            <a:avLst/>
          </a:prstGeom>
          <a:noFill/>
        </p:spPr>
        <p:txBody>
          <a:bodyPr wrap="square" lIns="0" tIns="0" rIns="0" bIns="0" rtlCol="0" anchor="ctr">
            <a:spAutoFit/>
          </a:bodyPr>
          <a:lstStyle/>
          <a:p>
            <a:r>
              <a:rPr lang="en-ZA" sz="1600" dirty="0" err="1">
                <a:latin typeface="Arial" panose="020B0604020202020204" pitchFamily="34" charset="0"/>
                <a:cs typeface="Arial" panose="020B0604020202020204" pitchFamily="34" charset="0"/>
              </a:rPr>
              <a:t>Kumba</a:t>
            </a:r>
            <a:endParaRPr lang="en-ZA" sz="1600" dirty="0">
              <a:latin typeface="Arial" panose="020B0604020202020204" pitchFamily="34" charset="0"/>
              <a:cs typeface="Arial" panose="020B0604020202020204" pitchFamily="34" charset="0"/>
            </a:endParaRPr>
          </a:p>
          <a:p>
            <a:r>
              <a:rPr lang="en-ZA" sz="1600" dirty="0">
                <a:latin typeface="Arial" panose="020B0604020202020204" pitchFamily="34" charset="0"/>
                <a:cs typeface="Arial" panose="020B0604020202020204" pitchFamily="34" charset="0"/>
              </a:rPr>
              <a:t>FirstRand</a:t>
            </a:r>
          </a:p>
          <a:p>
            <a:r>
              <a:rPr lang="en-ZA" sz="1600" dirty="0" err="1">
                <a:latin typeface="Arial" panose="020B0604020202020204" pitchFamily="34" charset="0"/>
                <a:cs typeface="Arial" panose="020B0604020202020204" pitchFamily="34" charset="0"/>
              </a:rPr>
              <a:t>Richemont</a:t>
            </a:r>
            <a:endParaRPr lang="en-ZA" sz="1600" dirty="0">
              <a:latin typeface="Arial" panose="020B0604020202020204" pitchFamily="34" charset="0"/>
              <a:cs typeface="Arial" panose="020B0604020202020204" pitchFamily="34" charset="0"/>
            </a:endParaRPr>
          </a:p>
          <a:p>
            <a:r>
              <a:rPr lang="en-ZA" sz="1600" dirty="0">
                <a:latin typeface="Arial" panose="020B0604020202020204" pitchFamily="34" charset="0"/>
                <a:cs typeface="Arial" panose="020B0604020202020204" pitchFamily="34" charset="0"/>
              </a:rPr>
              <a:t>Naspers</a:t>
            </a:r>
          </a:p>
        </p:txBody>
      </p:sp>
      <p:sp>
        <p:nvSpPr>
          <p:cNvPr id="55" name="TextBox 54"/>
          <p:cNvSpPr txBox="1"/>
          <p:nvPr/>
        </p:nvSpPr>
        <p:spPr>
          <a:xfrm>
            <a:off x="3578776" y="2963208"/>
            <a:ext cx="1764994" cy="984885"/>
          </a:xfrm>
          <a:prstGeom prst="rect">
            <a:avLst/>
          </a:prstGeom>
          <a:noFill/>
        </p:spPr>
        <p:txBody>
          <a:bodyPr wrap="square" lIns="0" tIns="0" rIns="0" bIns="0" rtlCol="0" anchor="ctr">
            <a:spAutoFit/>
          </a:bodyPr>
          <a:lstStyle/>
          <a:p>
            <a:pPr algn="ctr"/>
            <a:r>
              <a:rPr lang="en-ZA" sz="1600" dirty="0">
                <a:latin typeface="Arial" panose="020B0604020202020204" pitchFamily="34" charset="0"/>
                <a:cs typeface="Arial" panose="020B0604020202020204" pitchFamily="34" charset="0"/>
              </a:rPr>
              <a:t>…</a:t>
            </a:r>
          </a:p>
          <a:p>
            <a:pPr algn="ctr"/>
            <a:r>
              <a:rPr lang="en-ZA" sz="1600" dirty="0">
                <a:latin typeface="Arial" panose="020B0604020202020204" pitchFamily="34" charset="0"/>
                <a:cs typeface="Arial" panose="020B0604020202020204" pitchFamily="34" charset="0"/>
              </a:rPr>
              <a:t>…</a:t>
            </a:r>
          </a:p>
          <a:p>
            <a:pPr algn="ctr"/>
            <a:r>
              <a:rPr lang="en-ZA" sz="1600" dirty="0">
                <a:latin typeface="Arial" panose="020B0604020202020204" pitchFamily="34" charset="0"/>
                <a:cs typeface="Arial" panose="020B0604020202020204" pitchFamily="34" charset="0"/>
              </a:rPr>
              <a:t>…</a:t>
            </a:r>
          </a:p>
          <a:p>
            <a:pPr algn="ctr"/>
            <a:r>
              <a:rPr lang="en-ZA" sz="1600" dirty="0">
                <a:latin typeface="Arial" panose="020B0604020202020204" pitchFamily="34" charset="0"/>
                <a:cs typeface="Arial" panose="020B0604020202020204" pitchFamily="34" charset="0"/>
              </a:rPr>
              <a:t>…</a:t>
            </a:r>
          </a:p>
        </p:txBody>
      </p:sp>
      <p:sp>
        <p:nvSpPr>
          <p:cNvPr id="13" name="Right Brace 12"/>
          <p:cNvSpPr/>
          <p:nvPr/>
        </p:nvSpPr>
        <p:spPr>
          <a:xfrm>
            <a:off x="5828506" y="1726575"/>
            <a:ext cx="123825" cy="1064331"/>
          </a:xfrm>
          <a:prstGeom prst="rightBrace">
            <a:avLst>
              <a:gd name="adj1" fmla="val 61458"/>
              <a:gd name="adj2" fmla="val 50000"/>
            </a:avLst>
          </a:prstGeom>
          <a:ln w="158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56" name="Right Brace 55"/>
          <p:cNvSpPr/>
          <p:nvPr/>
        </p:nvSpPr>
        <p:spPr>
          <a:xfrm>
            <a:off x="5828506" y="4124325"/>
            <a:ext cx="123825" cy="1064331"/>
          </a:xfrm>
          <a:prstGeom prst="rightBrace">
            <a:avLst>
              <a:gd name="adj1" fmla="val 61458"/>
              <a:gd name="adj2" fmla="val 50000"/>
            </a:avLst>
          </a:prstGeom>
          <a:ln w="158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a:p>
        </p:txBody>
      </p:sp>
      <p:sp>
        <p:nvSpPr>
          <p:cNvPr id="57" name="TextBox 56"/>
          <p:cNvSpPr txBox="1"/>
          <p:nvPr/>
        </p:nvSpPr>
        <p:spPr>
          <a:xfrm>
            <a:off x="6149243" y="2135630"/>
            <a:ext cx="1089757" cy="246221"/>
          </a:xfrm>
          <a:prstGeom prst="rect">
            <a:avLst/>
          </a:prstGeom>
          <a:noFill/>
        </p:spPr>
        <p:txBody>
          <a:bodyPr wrap="square" lIns="0" tIns="0" rIns="0" bIns="0" rtlCol="0" anchor="ctr">
            <a:spAutoFit/>
          </a:bodyPr>
          <a:lstStyle/>
          <a:p>
            <a:r>
              <a:rPr lang="en-ZA" sz="1600" dirty="0">
                <a:latin typeface="Arial" panose="020B0604020202020204" pitchFamily="34" charset="0"/>
                <a:cs typeface="Arial" panose="020B0604020202020204" pitchFamily="34" charset="0"/>
              </a:rPr>
              <a:t>Quartile 1</a:t>
            </a:r>
          </a:p>
        </p:txBody>
      </p:sp>
      <p:sp>
        <p:nvSpPr>
          <p:cNvPr id="58" name="TextBox 57"/>
          <p:cNvSpPr txBox="1"/>
          <p:nvPr/>
        </p:nvSpPr>
        <p:spPr>
          <a:xfrm>
            <a:off x="6149243" y="4533380"/>
            <a:ext cx="1089757" cy="246221"/>
          </a:xfrm>
          <a:prstGeom prst="rect">
            <a:avLst/>
          </a:prstGeom>
          <a:noFill/>
        </p:spPr>
        <p:txBody>
          <a:bodyPr wrap="square" lIns="0" tIns="0" rIns="0" bIns="0" rtlCol="0" anchor="ctr">
            <a:spAutoFit/>
          </a:bodyPr>
          <a:lstStyle/>
          <a:p>
            <a:r>
              <a:rPr lang="en-ZA" sz="1600" dirty="0">
                <a:latin typeface="Arial" panose="020B0604020202020204" pitchFamily="34" charset="0"/>
                <a:cs typeface="Arial" panose="020B0604020202020204" pitchFamily="34" charset="0"/>
              </a:rPr>
              <a:t>Quartile 4</a:t>
            </a:r>
          </a:p>
        </p:txBody>
      </p:sp>
      <p:sp>
        <p:nvSpPr>
          <p:cNvPr id="59" name="TextBox 58"/>
          <p:cNvSpPr txBox="1"/>
          <p:nvPr/>
        </p:nvSpPr>
        <p:spPr>
          <a:xfrm>
            <a:off x="7391400" y="1376364"/>
            <a:ext cx="4249737" cy="246221"/>
          </a:xfrm>
          <a:prstGeom prst="rect">
            <a:avLst/>
          </a:prstGeom>
          <a:noFill/>
        </p:spPr>
        <p:txBody>
          <a:bodyPr wrap="square" lIns="0" tIns="0" rIns="0" bIns="0" rtlCol="0" anchor="ctr">
            <a:spAutoFit/>
          </a:bodyPr>
          <a:lstStyle/>
          <a:p>
            <a:r>
              <a:rPr lang="en-ZA" sz="1600" b="1" dirty="0">
                <a:solidFill>
                  <a:schemeClr val="accent1"/>
                </a:solidFill>
                <a:latin typeface="Arial" panose="020B0604020202020204" pitchFamily="34" charset="0"/>
                <a:cs typeface="Arial" panose="020B0604020202020204" pitchFamily="34" charset="0"/>
              </a:rPr>
              <a:t>Hypothetical return over subsequent period</a:t>
            </a:r>
          </a:p>
        </p:txBody>
      </p:sp>
      <p:graphicFrame>
        <p:nvGraphicFramePr>
          <p:cNvPr id="60" name="Chart 59"/>
          <p:cNvGraphicFramePr/>
          <p:nvPr/>
        </p:nvGraphicFramePr>
        <p:xfrm>
          <a:off x="7391399" y="1783896"/>
          <a:ext cx="4249737" cy="3702504"/>
        </p:xfrm>
        <a:graphic>
          <a:graphicData uri="http://schemas.openxmlformats.org/drawingml/2006/chart">
            <c:chart xmlns:c="http://schemas.openxmlformats.org/drawingml/2006/chart" xmlns:r="http://schemas.openxmlformats.org/officeDocument/2006/relationships" r:id="rId3"/>
          </a:graphicData>
        </a:graphic>
      </p:graphicFrame>
      <p:sp>
        <p:nvSpPr>
          <p:cNvPr id="61" name="TextBox 60"/>
          <p:cNvSpPr txBox="1"/>
          <p:nvPr/>
        </p:nvSpPr>
        <p:spPr>
          <a:xfrm>
            <a:off x="10275641" y="2292480"/>
            <a:ext cx="1089757" cy="646331"/>
          </a:xfrm>
          <a:prstGeom prst="rect">
            <a:avLst/>
          </a:prstGeom>
          <a:noFill/>
        </p:spPr>
        <p:txBody>
          <a:bodyPr wrap="square" lIns="0" tIns="0" rIns="0" bIns="0" rtlCol="0" anchor="ctr">
            <a:spAutoFit/>
          </a:bodyPr>
          <a:lstStyle/>
          <a:p>
            <a:pPr algn="ctr"/>
            <a:r>
              <a:rPr lang="en-ZA" sz="1400" dirty="0">
                <a:latin typeface="Arial" panose="020B0604020202020204" pitchFamily="34" charset="0"/>
                <a:cs typeface="Arial" panose="020B0604020202020204" pitchFamily="34" charset="0"/>
              </a:rPr>
              <a:t>Represents efficacy of factor signal </a:t>
            </a:r>
          </a:p>
        </p:txBody>
      </p:sp>
      <p:sp>
        <p:nvSpPr>
          <p:cNvPr id="62" name="Rectangle 61"/>
          <p:cNvSpPr/>
          <p:nvPr/>
        </p:nvSpPr>
        <p:spPr>
          <a:xfrm>
            <a:off x="6400800" y="5597084"/>
            <a:ext cx="2592509" cy="575116"/>
          </a:xfrm>
          <a:prstGeom prst="rect">
            <a:avLst/>
          </a:prstGeom>
          <a:solidFill>
            <a:srgbClr val="FFB08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ZA" sz="1600" b="1">
                <a:solidFill>
                  <a:schemeClr val="tx1"/>
                </a:solidFill>
                <a:latin typeface="Arial" panose="020B0604020202020204" pitchFamily="34" charset="0"/>
                <a:cs typeface="Arial" panose="020B0604020202020204" pitchFamily="34" charset="0"/>
              </a:rPr>
              <a:t>We want to assess pure return premium signal</a:t>
            </a:r>
            <a:endParaRPr lang="en-ZA" sz="16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5996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26EEFD-7B0D-4884-BFF4-C6ABAEAA0820}"/>
              </a:ext>
            </a:extLst>
          </p:cNvPr>
          <p:cNvSpPr>
            <a:spLocks noGrp="1"/>
          </p:cNvSpPr>
          <p:nvPr>
            <p:ph type="sldNum" sz="quarter" idx="12"/>
          </p:nvPr>
        </p:nvSpPr>
        <p:spPr/>
        <p:txBody>
          <a:bodyPr/>
          <a:lstStyle/>
          <a:p>
            <a:fld id="{FC1CF07D-8B3F-4D32-B059-0039CEA46DB1}" type="slidenum">
              <a:rPr lang="en-US" smtClean="0"/>
              <a:pPr/>
              <a:t>5</a:t>
            </a:fld>
            <a:endParaRPr lang="en-US" dirty="0"/>
          </a:p>
        </p:txBody>
      </p:sp>
      <p:sp>
        <p:nvSpPr>
          <p:cNvPr id="3" name="Title 2">
            <a:extLst>
              <a:ext uri="{FF2B5EF4-FFF2-40B4-BE49-F238E27FC236}">
                <a16:creationId xmlns:a16="http://schemas.microsoft.com/office/drawing/2014/main" id="{55423746-482D-4A5A-A8CF-5D6C57FB7F9F}"/>
              </a:ext>
            </a:extLst>
          </p:cNvPr>
          <p:cNvSpPr>
            <a:spLocks noGrp="1"/>
          </p:cNvSpPr>
          <p:nvPr>
            <p:ph type="title"/>
          </p:nvPr>
        </p:nvSpPr>
        <p:spPr>
          <a:xfrm>
            <a:off x="623888" y="125561"/>
            <a:ext cx="10358438" cy="607332"/>
          </a:xfrm>
        </p:spPr>
        <p:txBody>
          <a:bodyPr/>
          <a:lstStyle/>
          <a:p>
            <a:r>
              <a:rPr lang="en-ZA" dirty="0"/>
              <a:t>Factor timing | Constructing factor portfolios </a:t>
            </a:r>
          </a:p>
        </p:txBody>
      </p:sp>
      <p:sp>
        <p:nvSpPr>
          <p:cNvPr id="8" name="Text Placeholder 7"/>
          <p:cNvSpPr>
            <a:spLocks noGrp="1"/>
          </p:cNvSpPr>
          <p:nvPr>
            <p:ph type="body" sz="quarter" idx="13"/>
          </p:nvPr>
        </p:nvSpPr>
        <p:spPr>
          <a:xfrm>
            <a:off x="623888" y="6567055"/>
            <a:ext cx="10358438" cy="185352"/>
          </a:xfrm>
        </p:spPr>
        <p:txBody>
          <a:bodyPr/>
          <a:lstStyle/>
          <a:p>
            <a:r>
              <a:rPr lang="en-ZA" sz="900" dirty="0">
                <a:solidFill>
                  <a:schemeClr val="bg2">
                    <a:lumMod val="25000"/>
                  </a:schemeClr>
                </a:solidFill>
              </a:rPr>
              <a:t>Source: Satrix</a:t>
            </a:r>
          </a:p>
        </p:txBody>
      </p:sp>
      <p:graphicFrame>
        <p:nvGraphicFramePr>
          <p:cNvPr id="47" name="Table 46"/>
          <p:cNvGraphicFramePr>
            <a:graphicFrameLocks noGrp="1"/>
          </p:cNvGraphicFramePr>
          <p:nvPr>
            <p:extLst>
              <p:ext uri="{D42A27DB-BD31-4B8C-83A1-F6EECF244321}">
                <p14:modId xmlns:p14="http://schemas.microsoft.com/office/powerpoint/2010/main" val="4092846470"/>
              </p:ext>
            </p:extLst>
          </p:nvPr>
        </p:nvGraphicFramePr>
        <p:xfrm>
          <a:off x="566283" y="1193475"/>
          <a:ext cx="11090273" cy="4946069"/>
        </p:xfrm>
        <a:graphic>
          <a:graphicData uri="http://schemas.openxmlformats.org/drawingml/2006/table">
            <a:tbl>
              <a:tblPr firstRow="1" firstCol="1" bandRow="1">
                <a:tableStyleId>{5C22544A-7EE6-4342-B048-85BDC9FD1C3A}</a:tableStyleId>
              </a:tblPr>
              <a:tblGrid>
                <a:gridCol w="3105831">
                  <a:extLst>
                    <a:ext uri="{9D8B030D-6E8A-4147-A177-3AD203B41FA5}">
                      <a16:colId xmlns:a16="http://schemas.microsoft.com/office/drawing/2014/main" val="20000"/>
                    </a:ext>
                  </a:extLst>
                </a:gridCol>
                <a:gridCol w="7984442">
                  <a:extLst>
                    <a:ext uri="{9D8B030D-6E8A-4147-A177-3AD203B41FA5}">
                      <a16:colId xmlns:a16="http://schemas.microsoft.com/office/drawing/2014/main" val="20002"/>
                    </a:ext>
                  </a:extLst>
                </a:gridCol>
              </a:tblGrid>
              <a:tr h="753699">
                <a:tc>
                  <a:txBody>
                    <a:bodyPr/>
                    <a:lstStyle/>
                    <a:p>
                      <a:pPr>
                        <a:lnSpc>
                          <a:spcPct val="100000"/>
                        </a:lnSpc>
                        <a:spcAft>
                          <a:spcPts val="0"/>
                        </a:spcAft>
                      </a:pPr>
                      <a:r>
                        <a:rPr lang="en-ZA" sz="2000" dirty="0">
                          <a:solidFill>
                            <a:schemeClr val="accent1"/>
                          </a:solidFill>
                          <a:effectLst/>
                          <a:latin typeface="Arial" panose="020B0604020202020204" pitchFamily="34" charset="0"/>
                          <a:cs typeface="Arial" panose="020B0604020202020204" pitchFamily="34" charset="0"/>
                        </a:rPr>
                        <a:t>Headline factor</a:t>
                      </a:r>
                      <a:endParaRPr lang="en-ZA" sz="2000" dirty="0">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0"/>
                        </a:spcAft>
                      </a:pPr>
                      <a:r>
                        <a:rPr lang="en-ZA" sz="2000" dirty="0">
                          <a:solidFill>
                            <a:schemeClr val="accent1"/>
                          </a:solidFill>
                          <a:effectLst/>
                          <a:latin typeface="Arial" panose="020B0604020202020204" pitchFamily="34" charset="0"/>
                          <a:cs typeface="Arial" panose="020B0604020202020204" pitchFamily="34" charset="0"/>
                        </a:rPr>
                        <a:t>Descriptors</a:t>
                      </a:r>
                      <a:r>
                        <a:rPr lang="en-ZA" sz="2000" baseline="0" dirty="0">
                          <a:solidFill>
                            <a:schemeClr val="accent1"/>
                          </a:solidFill>
                          <a:effectLst/>
                          <a:latin typeface="Arial" panose="020B0604020202020204" pitchFamily="34" charset="0"/>
                          <a:cs typeface="Arial" panose="020B0604020202020204" pitchFamily="34" charset="0"/>
                        </a:rPr>
                        <a:t> used</a:t>
                      </a:r>
                      <a:endParaRPr lang="en-ZA" sz="2000" dirty="0">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38474">
                <a:tc>
                  <a:txBody>
                    <a:bodyPr/>
                    <a:lstStyle/>
                    <a:p>
                      <a:pPr>
                        <a:lnSpc>
                          <a:spcPct val="100000"/>
                        </a:lnSpc>
                        <a:spcAft>
                          <a:spcPts val="0"/>
                        </a:spcAft>
                      </a:pPr>
                      <a:r>
                        <a:rPr lang="en-ZA" sz="2000" dirty="0">
                          <a:solidFill>
                            <a:schemeClr val="accent1"/>
                          </a:solidFill>
                          <a:effectLst/>
                          <a:latin typeface="Arial" panose="020B0604020202020204" pitchFamily="34" charset="0"/>
                          <a:cs typeface="Arial" panose="020B0604020202020204" pitchFamily="34" charset="0"/>
                        </a:rPr>
                        <a:t>Momentum</a:t>
                      </a:r>
                      <a:endParaRPr lang="en-ZA" sz="2000" dirty="0">
                        <a:solidFill>
                          <a:schemeClr val="accent1"/>
                        </a:solidFill>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0"/>
                        </a:spcAft>
                      </a:pPr>
                      <a:r>
                        <a:rPr lang="en-ZA" sz="2000" dirty="0">
                          <a:effectLst/>
                          <a:latin typeface="Arial" panose="020B0604020202020204" pitchFamily="34" charset="0"/>
                          <a:cs typeface="Arial" panose="020B0604020202020204" pitchFamily="34" charset="0"/>
                        </a:rPr>
                        <a:t>Price Momentum and Earnings Momentum</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38474">
                <a:tc>
                  <a:txBody>
                    <a:bodyPr/>
                    <a:lstStyle/>
                    <a:p>
                      <a:pPr>
                        <a:lnSpc>
                          <a:spcPct val="100000"/>
                        </a:lnSpc>
                        <a:spcAft>
                          <a:spcPts val="0"/>
                        </a:spcAft>
                      </a:pPr>
                      <a:r>
                        <a:rPr lang="en-ZA" sz="2000" dirty="0">
                          <a:solidFill>
                            <a:srgbClr val="9778D3"/>
                          </a:solidFill>
                          <a:effectLst/>
                          <a:latin typeface="Arial" panose="020B0604020202020204" pitchFamily="34" charset="0"/>
                          <a:cs typeface="Arial" panose="020B0604020202020204" pitchFamily="34" charset="0"/>
                        </a:rPr>
                        <a:t>Quality</a:t>
                      </a:r>
                      <a:endParaRPr lang="en-ZA" sz="2000" dirty="0">
                        <a:solidFill>
                          <a:srgbClr val="9778D3"/>
                        </a:solidFill>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0"/>
                        </a:spcAft>
                      </a:pPr>
                      <a:r>
                        <a:rPr lang="en-ZA" sz="2000" dirty="0">
                          <a:effectLst/>
                          <a:latin typeface="Arial" panose="020B0604020202020204" pitchFamily="34" charset="0"/>
                          <a:cs typeface="Arial" panose="020B0604020202020204" pitchFamily="34" charset="0"/>
                        </a:rPr>
                        <a:t>Return on Equity and Accruals ratio</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838474">
                <a:tc>
                  <a:txBody>
                    <a:bodyPr/>
                    <a:lstStyle/>
                    <a:p>
                      <a:pPr>
                        <a:lnSpc>
                          <a:spcPct val="100000"/>
                        </a:lnSpc>
                        <a:spcAft>
                          <a:spcPts val="0"/>
                        </a:spcAft>
                      </a:pPr>
                      <a:r>
                        <a:rPr lang="en-ZA" sz="2000" dirty="0">
                          <a:solidFill>
                            <a:schemeClr val="accent2"/>
                          </a:solidFill>
                          <a:effectLst/>
                          <a:latin typeface="Arial" panose="020B0604020202020204" pitchFamily="34" charset="0"/>
                          <a:cs typeface="Arial" panose="020B0604020202020204" pitchFamily="34" charset="0"/>
                        </a:rPr>
                        <a:t>Value</a:t>
                      </a:r>
                      <a:endParaRPr lang="en-ZA" sz="2000" dirty="0">
                        <a:solidFill>
                          <a:schemeClr val="accent2"/>
                        </a:solidFill>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0"/>
                        </a:spcAft>
                      </a:pPr>
                      <a:r>
                        <a:rPr lang="en-ZA" sz="2000" dirty="0">
                          <a:effectLst/>
                          <a:latin typeface="Arial" panose="020B0604020202020204" pitchFamily="34" charset="0"/>
                          <a:cs typeface="Arial" panose="020B0604020202020204" pitchFamily="34" charset="0"/>
                        </a:rPr>
                        <a:t>PE ratio, EV to EBIT, Price to cash flow and  Price to Tangible book</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838474">
                <a:tc>
                  <a:txBody>
                    <a:bodyPr/>
                    <a:lstStyle/>
                    <a:p>
                      <a:pPr>
                        <a:lnSpc>
                          <a:spcPct val="100000"/>
                        </a:lnSpc>
                        <a:spcAft>
                          <a:spcPts val="0"/>
                        </a:spcAft>
                      </a:pPr>
                      <a:r>
                        <a:rPr lang="en-ZA" sz="2000" dirty="0">
                          <a:solidFill>
                            <a:srgbClr val="7D542B"/>
                          </a:solidFill>
                          <a:effectLst/>
                          <a:latin typeface="Arial" panose="020B0604020202020204" pitchFamily="34" charset="0"/>
                          <a:ea typeface="Calibri" panose="020F0502020204030204" pitchFamily="34" charset="0"/>
                          <a:cs typeface="Arial" panose="020B0604020202020204" pitchFamily="34" charset="0"/>
                        </a:rPr>
                        <a:t>Growth</a:t>
                      </a: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0"/>
                        </a:spcAft>
                      </a:pPr>
                      <a:r>
                        <a:rPr lang="en-ZA" sz="2000" dirty="0">
                          <a:effectLst/>
                          <a:latin typeface="Arial" panose="020B0604020202020204" pitchFamily="34" charset="0"/>
                          <a:ea typeface="Calibri" panose="020F0502020204030204" pitchFamily="34" charset="0"/>
                          <a:cs typeface="Arial" panose="020B0604020202020204" pitchFamily="34" charset="0"/>
                        </a:rPr>
                        <a:t>EPS growth</a:t>
                      </a:r>
                      <a:r>
                        <a:rPr lang="en-ZA" sz="2000" baseline="0" dirty="0">
                          <a:effectLst/>
                          <a:latin typeface="Arial" panose="020B0604020202020204" pitchFamily="34" charset="0"/>
                          <a:ea typeface="Calibri" panose="020F0502020204030204" pitchFamily="34" charset="0"/>
                          <a:cs typeface="Arial" panose="020B0604020202020204" pitchFamily="34" charset="0"/>
                        </a:rPr>
                        <a:t> and Sales growth</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3967194"/>
                  </a:ext>
                </a:extLst>
              </a:tr>
              <a:tr h="838474">
                <a:tc>
                  <a:txBody>
                    <a:bodyPr/>
                    <a:lstStyle/>
                    <a:p>
                      <a:pPr>
                        <a:lnSpc>
                          <a:spcPct val="100000"/>
                        </a:lnSpc>
                        <a:spcAft>
                          <a:spcPts val="0"/>
                        </a:spcAft>
                      </a:pPr>
                      <a:r>
                        <a:rPr lang="en-ZA" sz="2000" dirty="0">
                          <a:solidFill>
                            <a:srgbClr val="C4D600"/>
                          </a:solidFill>
                          <a:effectLst/>
                          <a:latin typeface="Arial" panose="020B0604020202020204" pitchFamily="34" charset="0"/>
                          <a:ea typeface="Calibri" panose="020F0502020204030204" pitchFamily="34" charset="0"/>
                          <a:cs typeface="Arial" panose="020B0604020202020204" pitchFamily="34" charset="0"/>
                        </a:rPr>
                        <a:t>Low volatility</a:t>
                      </a: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nSpc>
                          <a:spcPct val="100000"/>
                        </a:lnSpc>
                        <a:spcAft>
                          <a:spcPts val="0"/>
                        </a:spcAft>
                      </a:pPr>
                      <a:r>
                        <a:rPr lang="en-ZA" sz="2000" dirty="0">
                          <a:effectLst/>
                          <a:latin typeface="Arial" panose="020B0604020202020204" pitchFamily="34" charset="0"/>
                          <a:ea typeface="Calibri" panose="020F0502020204030204" pitchFamily="34" charset="0"/>
                          <a:cs typeface="Arial" panose="020B0604020202020204" pitchFamily="34" charset="0"/>
                        </a:rPr>
                        <a:t>Low Beta</a:t>
                      </a:r>
                      <a:r>
                        <a:rPr lang="en-ZA" sz="2000" baseline="0" dirty="0">
                          <a:effectLst/>
                          <a:latin typeface="Arial" panose="020B0604020202020204" pitchFamily="34" charset="0"/>
                          <a:ea typeface="Calibri" panose="020F0502020204030204" pitchFamily="34" charset="0"/>
                          <a:cs typeface="Arial" panose="020B0604020202020204" pitchFamily="34" charset="0"/>
                        </a:rPr>
                        <a:t> and Low absolute volatility</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4873831"/>
                  </a:ext>
                </a:extLst>
              </a:tr>
            </a:tbl>
          </a:graphicData>
        </a:graphic>
      </p:graphicFrame>
      <p:grpSp>
        <p:nvGrpSpPr>
          <p:cNvPr id="48" name="Group 47"/>
          <p:cNvGrpSpPr/>
          <p:nvPr/>
        </p:nvGrpSpPr>
        <p:grpSpPr>
          <a:xfrm>
            <a:off x="2519241" y="5386146"/>
            <a:ext cx="703526" cy="703526"/>
            <a:chOff x="582349" y="5491584"/>
            <a:chExt cx="703526" cy="703526"/>
          </a:xfrm>
        </p:grpSpPr>
        <p:sp>
          <p:nvSpPr>
            <p:cNvPr id="49" name="Oval 48"/>
            <p:cNvSpPr/>
            <p:nvPr/>
          </p:nvSpPr>
          <p:spPr>
            <a:xfrm>
              <a:off x="582349" y="5491584"/>
              <a:ext cx="703526" cy="703526"/>
            </a:xfrm>
            <a:prstGeom prst="ellipse">
              <a:avLst/>
            </a:prstGeom>
            <a:solidFill>
              <a:srgbClr val="C4D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0" name="Oval 49"/>
            <p:cNvSpPr/>
            <p:nvPr/>
          </p:nvSpPr>
          <p:spPr>
            <a:xfrm>
              <a:off x="673859" y="5580761"/>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51" name="Group 50"/>
            <p:cNvGrpSpPr/>
            <p:nvPr/>
          </p:nvGrpSpPr>
          <p:grpSpPr>
            <a:xfrm>
              <a:off x="757527" y="5647352"/>
              <a:ext cx="353170" cy="382448"/>
              <a:chOff x="2484570" y="4797092"/>
              <a:chExt cx="353170" cy="382448"/>
            </a:xfrm>
          </p:grpSpPr>
          <p:sp>
            <p:nvSpPr>
              <p:cNvPr id="52" name="Freeform 51"/>
              <p:cNvSpPr>
                <a:spLocks noChangeArrowheads="1"/>
              </p:cNvSpPr>
              <p:nvPr/>
            </p:nvSpPr>
            <p:spPr bwMode="auto">
              <a:xfrm>
                <a:off x="2501968" y="4846526"/>
                <a:ext cx="320114" cy="333014"/>
              </a:xfrm>
              <a:custGeom>
                <a:avLst/>
                <a:gdLst>
                  <a:gd name="T0" fmla="*/ 789 w 813"/>
                  <a:gd name="T1" fmla="*/ 526 h 1006"/>
                  <a:gd name="T2" fmla="*/ 757 w 813"/>
                  <a:gd name="T3" fmla="*/ 526 h 1006"/>
                  <a:gd name="T4" fmla="*/ 678 w 813"/>
                  <a:gd name="T5" fmla="*/ 718 h 1006"/>
                  <a:gd name="T6" fmla="*/ 479 w 813"/>
                  <a:gd name="T7" fmla="*/ 672 h 1006"/>
                  <a:gd name="T8" fmla="*/ 458 w 813"/>
                  <a:gd name="T9" fmla="*/ 489 h 1006"/>
                  <a:gd name="T10" fmla="*/ 453 w 813"/>
                  <a:gd name="T11" fmla="*/ 201 h 1006"/>
                  <a:gd name="T12" fmla="*/ 595 w 813"/>
                  <a:gd name="T13" fmla="*/ 188 h 1006"/>
                  <a:gd name="T14" fmla="*/ 595 w 813"/>
                  <a:gd name="T15" fmla="*/ 160 h 1006"/>
                  <a:gd name="T16" fmla="*/ 449 w 813"/>
                  <a:gd name="T17" fmla="*/ 143 h 1006"/>
                  <a:gd name="T18" fmla="*/ 445 w 813"/>
                  <a:gd name="T19" fmla="*/ 2 h 1006"/>
                  <a:gd name="T20" fmla="*/ 406 w 813"/>
                  <a:gd name="T21" fmla="*/ 0 h 1006"/>
                  <a:gd name="T22" fmla="*/ 368 w 813"/>
                  <a:gd name="T23" fmla="*/ 2 h 1006"/>
                  <a:gd name="T24" fmla="*/ 363 w 813"/>
                  <a:gd name="T25" fmla="*/ 143 h 1006"/>
                  <a:gd name="T26" fmla="*/ 218 w 813"/>
                  <a:gd name="T27" fmla="*/ 160 h 1006"/>
                  <a:gd name="T28" fmla="*/ 218 w 813"/>
                  <a:gd name="T29" fmla="*/ 188 h 1006"/>
                  <a:gd name="T30" fmla="*/ 359 w 813"/>
                  <a:gd name="T31" fmla="*/ 201 h 1006"/>
                  <a:gd name="T32" fmla="*/ 355 w 813"/>
                  <a:gd name="T33" fmla="*/ 489 h 1006"/>
                  <a:gd name="T34" fmla="*/ 334 w 813"/>
                  <a:gd name="T35" fmla="*/ 672 h 1006"/>
                  <a:gd name="T36" fmla="*/ 135 w 813"/>
                  <a:gd name="T37" fmla="*/ 718 h 1006"/>
                  <a:gd name="T38" fmla="*/ 56 w 813"/>
                  <a:gd name="T39" fmla="*/ 526 h 1006"/>
                  <a:gd name="T40" fmla="*/ 24 w 813"/>
                  <a:gd name="T41" fmla="*/ 526 h 1006"/>
                  <a:gd name="T42" fmla="*/ 79 w 813"/>
                  <a:gd name="T43" fmla="*/ 789 h 1006"/>
                  <a:gd name="T44" fmla="*/ 276 w 813"/>
                  <a:gd name="T45" fmla="*/ 895 h 1006"/>
                  <a:gd name="T46" fmla="*/ 406 w 813"/>
                  <a:gd name="T47" fmla="*/ 1005 h 1006"/>
                  <a:gd name="T48" fmla="*/ 537 w 813"/>
                  <a:gd name="T49" fmla="*/ 895 h 1006"/>
                  <a:gd name="T50" fmla="*/ 733 w 813"/>
                  <a:gd name="T51" fmla="*/ 789 h 1006"/>
                  <a:gd name="T52" fmla="*/ 789 w 813"/>
                  <a:gd name="T53" fmla="*/ 52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3" h="1006">
                    <a:moveTo>
                      <a:pt x="789" y="526"/>
                    </a:moveTo>
                    <a:lnTo>
                      <a:pt x="757" y="526"/>
                    </a:lnTo>
                    <a:cubicBezTo>
                      <a:pt x="757" y="526"/>
                      <a:pt x="761" y="663"/>
                      <a:pt x="678" y="718"/>
                    </a:cubicBezTo>
                    <a:cubicBezTo>
                      <a:pt x="594" y="774"/>
                      <a:pt x="507" y="720"/>
                      <a:pt x="479" y="672"/>
                    </a:cubicBezTo>
                    <a:cubicBezTo>
                      <a:pt x="451" y="625"/>
                      <a:pt x="458" y="489"/>
                      <a:pt x="458" y="489"/>
                    </a:cubicBezTo>
                    <a:lnTo>
                      <a:pt x="453" y="201"/>
                    </a:lnTo>
                    <a:lnTo>
                      <a:pt x="595" y="188"/>
                    </a:lnTo>
                    <a:lnTo>
                      <a:pt x="595" y="160"/>
                    </a:lnTo>
                    <a:lnTo>
                      <a:pt x="449" y="143"/>
                    </a:lnTo>
                    <a:lnTo>
                      <a:pt x="445" y="2"/>
                    </a:lnTo>
                    <a:lnTo>
                      <a:pt x="406" y="0"/>
                    </a:lnTo>
                    <a:lnTo>
                      <a:pt x="368" y="2"/>
                    </a:lnTo>
                    <a:lnTo>
                      <a:pt x="363" y="143"/>
                    </a:lnTo>
                    <a:lnTo>
                      <a:pt x="218" y="160"/>
                    </a:lnTo>
                    <a:lnTo>
                      <a:pt x="218" y="188"/>
                    </a:lnTo>
                    <a:lnTo>
                      <a:pt x="359" y="201"/>
                    </a:lnTo>
                    <a:lnTo>
                      <a:pt x="355" y="489"/>
                    </a:lnTo>
                    <a:cubicBezTo>
                      <a:pt x="355" y="489"/>
                      <a:pt x="361" y="625"/>
                      <a:pt x="334" y="672"/>
                    </a:cubicBezTo>
                    <a:cubicBezTo>
                      <a:pt x="306" y="719"/>
                      <a:pt x="218" y="774"/>
                      <a:pt x="135" y="718"/>
                    </a:cubicBezTo>
                    <a:cubicBezTo>
                      <a:pt x="51" y="663"/>
                      <a:pt x="56" y="526"/>
                      <a:pt x="56" y="526"/>
                    </a:cubicBezTo>
                    <a:lnTo>
                      <a:pt x="24" y="526"/>
                    </a:lnTo>
                    <a:cubicBezTo>
                      <a:pt x="0" y="616"/>
                      <a:pt x="9" y="716"/>
                      <a:pt x="79" y="789"/>
                    </a:cubicBezTo>
                    <a:cubicBezTo>
                      <a:pt x="150" y="861"/>
                      <a:pt x="226" y="882"/>
                      <a:pt x="276" y="895"/>
                    </a:cubicBezTo>
                    <a:cubicBezTo>
                      <a:pt x="361" y="919"/>
                      <a:pt x="406" y="1005"/>
                      <a:pt x="406" y="1005"/>
                    </a:cubicBezTo>
                    <a:cubicBezTo>
                      <a:pt x="406" y="1005"/>
                      <a:pt x="451" y="919"/>
                      <a:pt x="537" y="895"/>
                    </a:cubicBezTo>
                    <a:cubicBezTo>
                      <a:pt x="586" y="882"/>
                      <a:pt x="663" y="861"/>
                      <a:pt x="733" y="789"/>
                    </a:cubicBezTo>
                    <a:cubicBezTo>
                      <a:pt x="804" y="716"/>
                      <a:pt x="812" y="616"/>
                      <a:pt x="789" y="526"/>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53" name="Freeform 52"/>
              <p:cNvSpPr>
                <a:spLocks noChangeArrowheads="1"/>
              </p:cNvSpPr>
              <p:nvPr/>
            </p:nvSpPr>
            <p:spPr bwMode="auto">
              <a:xfrm>
                <a:off x="2783807" y="4989889"/>
                <a:ext cx="53933" cy="52581"/>
              </a:xfrm>
              <a:custGeom>
                <a:avLst/>
                <a:gdLst>
                  <a:gd name="T0" fmla="*/ 52 w 138"/>
                  <a:gd name="T1" fmla="*/ 111 h 159"/>
                  <a:gd name="T2" fmla="*/ 0 w 138"/>
                  <a:gd name="T3" fmla="*/ 158 h 159"/>
                  <a:gd name="T4" fmla="*/ 52 w 138"/>
                  <a:gd name="T5" fmla="*/ 0 h 159"/>
                  <a:gd name="T6" fmla="*/ 137 w 138"/>
                  <a:gd name="T7" fmla="*/ 158 h 159"/>
                  <a:gd name="T8" fmla="*/ 52 w 138"/>
                  <a:gd name="T9" fmla="*/ 111 h 159"/>
                </a:gdLst>
                <a:ahLst/>
                <a:cxnLst>
                  <a:cxn ang="0">
                    <a:pos x="T0" y="T1"/>
                  </a:cxn>
                  <a:cxn ang="0">
                    <a:pos x="T2" y="T3"/>
                  </a:cxn>
                  <a:cxn ang="0">
                    <a:pos x="T4" y="T5"/>
                  </a:cxn>
                  <a:cxn ang="0">
                    <a:pos x="T6" y="T7"/>
                  </a:cxn>
                  <a:cxn ang="0">
                    <a:pos x="T8" y="T9"/>
                  </a:cxn>
                </a:cxnLst>
                <a:rect l="0" t="0" r="r" b="b"/>
                <a:pathLst>
                  <a:path w="138" h="159">
                    <a:moveTo>
                      <a:pt x="52" y="111"/>
                    </a:moveTo>
                    <a:lnTo>
                      <a:pt x="0" y="158"/>
                    </a:lnTo>
                    <a:lnTo>
                      <a:pt x="52" y="0"/>
                    </a:lnTo>
                    <a:lnTo>
                      <a:pt x="137" y="158"/>
                    </a:lnTo>
                    <a:lnTo>
                      <a:pt x="52" y="111"/>
                    </a:ln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70" name="Freeform 69"/>
              <p:cNvSpPr>
                <a:spLocks noChangeArrowheads="1"/>
              </p:cNvSpPr>
              <p:nvPr/>
            </p:nvSpPr>
            <p:spPr bwMode="auto">
              <a:xfrm>
                <a:off x="2484570" y="4989889"/>
                <a:ext cx="55673" cy="52581"/>
              </a:xfrm>
              <a:custGeom>
                <a:avLst/>
                <a:gdLst>
                  <a:gd name="T0" fmla="*/ 86 w 139"/>
                  <a:gd name="T1" fmla="*/ 111 h 159"/>
                  <a:gd name="T2" fmla="*/ 138 w 139"/>
                  <a:gd name="T3" fmla="*/ 158 h 159"/>
                  <a:gd name="T4" fmla="*/ 86 w 139"/>
                  <a:gd name="T5" fmla="*/ 0 h 159"/>
                  <a:gd name="T6" fmla="*/ 0 w 139"/>
                  <a:gd name="T7" fmla="*/ 158 h 159"/>
                  <a:gd name="T8" fmla="*/ 86 w 139"/>
                  <a:gd name="T9" fmla="*/ 111 h 159"/>
                </a:gdLst>
                <a:ahLst/>
                <a:cxnLst>
                  <a:cxn ang="0">
                    <a:pos x="T0" y="T1"/>
                  </a:cxn>
                  <a:cxn ang="0">
                    <a:pos x="T2" y="T3"/>
                  </a:cxn>
                  <a:cxn ang="0">
                    <a:pos x="T4" y="T5"/>
                  </a:cxn>
                  <a:cxn ang="0">
                    <a:pos x="T6" y="T7"/>
                  </a:cxn>
                  <a:cxn ang="0">
                    <a:pos x="T8" y="T9"/>
                  </a:cxn>
                </a:cxnLst>
                <a:rect l="0" t="0" r="r" b="b"/>
                <a:pathLst>
                  <a:path w="139" h="159">
                    <a:moveTo>
                      <a:pt x="86" y="111"/>
                    </a:moveTo>
                    <a:lnTo>
                      <a:pt x="138" y="158"/>
                    </a:lnTo>
                    <a:lnTo>
                      <a:pt x="86" y="0"/>
                    </a:lnTo>
                    <a:lnTo>
                      <a:pt x="0" y="158"/>
                    </a:lnTo>
                    <a:lnTo>
                      <a:pt x="86" y="111"/>
                    </a:ln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71" name="Freeform 70"/>
              <p:cNvSpPr>
                <a:spLocks noChangeArrowheads="1"/>
              </p:cNvSpPr>
              <p:nvPr/>
            </p:nvSpPr>
            <p:spPr bwMode="auto">
              <a:xfrm>
                <a:off x="2724655" y="4897872"/>
                <a:ext cx="22617" cy="18987"/>
              </a:xfrm>
              <a:custGeom>
                <a:avLst/>
                <a:gdLst>
                  <a:gd name="T0" fmla="*/ 55 w 56"/>
                  <a:gd name="T1" fmla="*/ 27 h 56"/>
                  <a:gd name="T2" fmla="*/ 52 w 56"/>
                  <a:gd name="T3" fmla="*/ 41 h 56"/>
                  <a:gd name="T4" fmla="*/ 42 w 56"/>
                  <a:gd name="T5" fmla="*/ 51 h 56"/>
                  <a:gd name="T6" fmla="*/ 28 w 56"/>
                  <a:gd name="T7" fmla="*/ 55 h 56"/>
                  <a:gd name="T8" fmla="*/ 14 w 56"/>
                  <a:gd name="T9" fmla="*/ 51 h 56"/>
                  <a:gd name="T10" fmla="*/ 4 w 56"/>
                  <a:gd name="T11" fmla="*/ 41 h 56"/>
                  <a:gd name="T12" fmla="*/ 0 w 56"/>
                  <a:gd name="T13" fmla="*/ 27 h 56"/>
                  <a:gd name="T14" fmla="*/ 4 w 56"/>
                  <a:gd name="T15" fmla="*/ 13 h 56"/>
                  <a:gd name="T16" fmla="*/ 14 w 56"/>
                  <a:gd name="T17" fmla="*/ 3 h 56"/>
                  <a:gd name="T18" fmla="*/ 28 w 56"/>
                  <a:gd name="T19" fmla="*/ 0 h 56"/>
                  <a:gd name="T20" fmla="*/ 42 w 56"/>
                  <a:gd name="T21" fmla="*/ 3 h 56"/>
                  <a:gd name="T22" fmla="*/ 52 w 56"/>
                  <a:gd name="T23" fmla="*/ 13 h 56"/>
                  <a:gd name="T24" fmla="*/ 55 w 56"/>
                  <a:gd name="T2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55" y="27"/>
                    </a:moveTo>
                    <a:cubicBezTo>
                      <a:pt x="55" y="32"/>
                      <a:pt x="54" y="37"/>
                      <a:pt x="52" y="41"/>
                    </a:cubicBezTo>
                    <a:cubicBezTo>
                      <a:pt x="49" y="45"/>
                      <a:pt x="46" y="48"/>
                      <a:pt x="42" y="51"/>
                    </a:cubicBezTo>
                    <a:cubicBezTo>
                      <a:pt x="37" y="54"/>
                      <a:pt x="33" y="55"/>
                      <a:pt x="28" y="55"/>
                    </a:cubicBezTo>
                    <a:cubicBezTo>
                      <a:pt x="23" y="55"/>
                      <a:pt x="18" y="54"/>
                      <a:pt x="14" y="51"/>
                    </a:cubicBezTo>
                    <a:cubicBezTo>
                      <a:pt x="10" y="48"/>
                      <a:pt x="7" y="45"/>
                      <a:pt x="4" y="41"/>
                    </a:cubicBezTo>
                    <a:cubicBezTo>
                      <a:pt x="1" y="37"/>
                      <a:pt x="0" y="32"/>
                      <a:pt x="0" y="27"/>
                    </a:cubicBezTo>
                    <a:cubicBezTo>
                      <a:pt x="0" y="22"/>
                      <a:pt x="1" y="17"/>
                      <a:pt x="4" y="13"/>
                    </a:cubicBezTo>
                    <a:cubicBezTo>
                      <a:pt x="7" y="8"/>
                      <a:pt x="10" y="5"/>
                      <a:pt x="14" y="3"/>
                    </a:cubicBezTo>
                    <a:cubicBezTo>
                      <a:pt x="18" y="0"/>
                      <a:pt x="23" y="0"/>
                      <a:pt x="28" y="0"/>
                    </a:cubicBezTo>
                    <a:cubicBezTo>
                      <a:pt x="33" y="0"/>
                      <a:pt x="37" y="0"/>
                      <a:pt x="42" y="3"/>
                    </a:cubicBezTo>
                    <a:cubicBezTo>
                      <a:pt x="46" y="5"/>
                      <a:pt x="49" y="8"/>
                      <a:pt x="52" y="13"/>
                    </a:cubicBezTo>
                    <a:cubicBezTo>
                      <a:pt x="54" y="17"/>
                      <a:pt x="55" y="22"/>
                      <a:pt x="55" y="27"/>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72" name="Freeform 71"/>
              <p:cNvSpPr>
                <a:spLocks noChangeArrowheads="1"/>
              </p:cNvSpPr>
              <p:nvPr/>
            </p:nvSpPr>
            <p:spPr bwMode="auto">
              <a:xfrm>
                <a:off x="2576777" y="4897872"/>
                <a:ext cx="22616" cy="18987"/>
              </a:xfrm>
              <a:custGeom>
                <a:avLst/>
                <a:gdLst>
                  <a:gd name="T0" fmla="*/ 55 w 56"/>
                  <a:gd name="T1" fmla="*/ 27 h 56"/>
                  <a:gd name="T2" fmla="*/ 52 w 56"/>
                  <a:gd name="T3" fmla="*/ 41 h 56"/>
                  <a:gd name="T4" fmla="*/ 42 w 56"/>
                  <a:gd name="T5" fmla="*/ 51 h 56"/>
                  <a:gd name="T6" fmla="*/ 28 w 56"/>
                  <a:gd name="T7" fmla="*/ 55 h 56"/>
                  <a:gd name="T8" fmla="*/ 14 w 56"/>
                  <a:gd name="T9" fmla="*/ 51 h 56"/>
                  <a:gd name="T10" fmla="*/ 4 w 56"/>
                  <a:gd name="T11" fmla="*/ 41 h 56"/>
                  <a:gd name="T12" fmla="*/ 0 w 56"/>
                  <a:gd name="T13" fmla="*/ 27 h 56"/>
                  <a:gd name="T14" fmla="*/ 4 w 56"/>
                  <a:gd name="T15" fmla="*/ 13 h 56"/>
                  <a:gd name="T16" fmla="*/ 14 w 56"/>
                  <a:gd name="T17" fmla="*/ 3 h 56"/>
                  <a:gd name="T18" fmla="*/ 28 w 56"/>
                  <a:gd name="T19" fmla="*/ 0 h 56"/>
                  <a:gd name="T20" fmla="*/ 42 w 56"/>
                  <a:gd name="T21" fmla="*/ 3 h 56"/>
                  <a:gd name="T22" fmla="*/ 52 w 56"/>
                  <a:gd name="T23" fmla="*/ 13 h 56"/>
                  <a:gd name="T24" fmla="*/ 55 w 56"/>
                  <a:gd name="T2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55" y="27"/>
                    </a:moveTo>
                    <a:cubicBezTo>
                      <a:pt x="55" y="32"/>
                      <a:pt x="54" y="37"/>
                      <a:pt x="52" y="41"/>
                    </a:cubicBezTo>
                    <a:cubicBezTo>
                      <a:pt x="49" y="45"/>
                      <a:pt x="46" y="48"/>
                      <a:pt x="42" y="51"/>
                    </a:cubicBezTo>
                    <a:cubicBezTo>
                      <a:pt x="37" y="54"/>
                      <a:pt x="33" y="55"/>
                      <a:pt x="28" y="55"/>
                    </a:cubicBezTo>
                    <a:cubicBezTo>
                      <a:pt x="23" y="55"/>
                      <a:pt x="18" y="54"/>
                      <a:pt x="14" y="51"/>
                    </a:cubicBezTo>
                    <a:cubicBezTo>
                      <a:pt x="9" y="48"/>
                      <a:pt x="6" y="45"/>
                      <a:pt x="4" y="41"/>
                    </a:cubicBezTo>
                    <a:cubicBezTo>
                      <a:pt x="1" y="37"/>
                      <a:pt x="0" y="32"/>
                      <a:pt x="0" y="27"/>
                    </a:cubicBezTo>
                    <a:cubicBezTo>
                      <a:pt x="0" y="22"/>
                      <a:pt x="1" y="17"/>
                      <a:pt x="4" y="13"/>
                    </a:cubicBezTo>
                    <a:cubicBezTo>
                      <a:pt x="6" y="8"/>
                      <a:pt x="9" y="5"/>
                      <a:pt x="14" y="3"/>
                    </a:cubicBezTo>
                    <a:cubicBezTo>
                      <a:pt x="18" y="0"/>
                      <a:pt x="23" y="0"/>
                      <a:pt x="28" y="0"/>
                    </a:cubicBezTo>
                    <a:cubicBezTo>
                      <a:pt x="33" y="0"/>
                      <a:pt x="37" y="0"/>
                      <a:pt x="42" y="3"/>
                    </a:cubicBezTo>
                    <a:cubicBezTo>
                      <a:pt x="46" y="5"/>
                      <a:pt x="49" y="8"/>
                      <a:pt x="52" y="13"/>
                    </a:cubicBezTo>
                    <a:cubicBezTo>
                      <a:pt x="54" y="17"/>
                      <a:pt x="55" y="22"/>
                      <a:pt x="55" y="27"/>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73" name="Freeform 72"/>
              <p:cNvSpPr>
                <a:spLocks noChangeArrowheads="1"/>
              </p:cNvSpPr>
              <p:nvPr/>
            </p:nvSpPr>
            <p:spPr bwMode="auto">
              <a:xfrm>
                <a:off x="2627230" y="4797092"/>
                <a:ext cx="67851" cy="56963"/>
              </a:xfrm>
              <a:custGeom>
                <a:avLst/>
                <a:gdLst>
                  <a:gd name="T0" fmla="*/ 86 w 173"/>
                  <a:gd name="T1" fmla="*/ 172 h 173"/>
                  <a:gd name="T2" fmla="*/ 0 w 173"/>
                  <a:gd name="T3" fmla="*/ 86 h 173"/>
                  <a:gd name="T4" fmla="*/ 86 w 173"/>
                  <a:gd name="T5" fmla="*/ 0 h 173"/>
                  <a:gd name="T6" fmla="*/ 172 w 173"/>
                  <a:gd name="T7" fmla="*/ 86 h 173"/>
                  <a:gd name="T8" fmla="*/ 86 w 173"/>
                  <a:gd name="T9" fmla="*/ 172 h 173"/>
                  <a:gd name="T10" fmla="*/ 86 w 173"/>
                  <a:gd name="T11" fmla="*/ 43 h 173"/>
                  <a:gd name="T12" fmla="*/ 44 w 173"/>
                  <a:gd name="T13" fmla="*/ 86 h 173"/>
                  <a:gd name="T14" fmla="*/ 86 w 173"/>
                  <a:gd name="T15" fmla="*/ 128 h 173"/>
                  <a:gd name="T16" fmla="*/ 129 w 173"/>
                  <a:gd name="T17" fmla="*/ 86 h 173"/>
                  <a:gd name="T18" fmla="*/ 86 w 173"/>
                  <a:gd name="T19" fmla="*/ 4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73">
                    <a:moveTo>
                      <a:pt x="86" y="172"/>
                    </a:moveTo>
                    <a:cubicBezTo>
                      <a:pt x="39" y="172"/>
                      <a:pt x="0" y="133"/>
                      <a:pt x="0" y="86"/>
                    </a:cubicBezTo>
                    <a:cubicBezTo>
                      <a:pt x="0" y="38"/>
                      <a:pt x="38" y="0"/>
                      <a:pt x="86" y="0"/>
                    </a:cubicBezTo>
                    <a:cubicBezTo>
                      <a:pt x="133" y="0"/>
                      <a:pt x="172" y="38"/>
                      <a:pt x="172" y="86"/>
                    </a:cubicBezTo>
                    <a:cubicBezTo>
                      <a:pt x="172" y="133"/>
                      <a:pt x="134" y="172"/>
                      <a:pt x="86" y="172"/>
                    </a:cubicBezTo>
                    <a:close/>
                    <a:moveTo>
                      <a:pt x="86" y="43"/>
                    </a:moveTo>
                    <a:cubicBezTo>
                      <a:pt x="63" y="43"/>
                      <a:pt x="44" y="62"/>
                      <a:pt x="44" y="86"/>
                    </a:cubicBezTo>
                    <a:cubicBezTo>
                      <a:pt x="44" y="109"/>
                      <a:pt x="62" y="128"/>
                      <a:pt x="86" y="128"/>
                    </a:cubicBezTo>
                    <a:cubicBezTo>
                      <a:pt x="109" y="128"/>
                      <a:pt x="129" y="109"/>
                      <a:pt x="129" y="86"/>
                    </a:cubicBezTo>
                    <a:cubicBezTo>
                      <a:pt x="129" y="62"/>
                      <a:pt x="110" y="43"/>
                      <a:pt x="86" y="43"/>
                    </a:cubicBezTo>
                    <a:close/>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grpSp>
      </p:grpSp>
      <p:grpSp>
        <p:nvGrpSpPr>
          <p:cNvPr id="74" name="Group 73"/>
          <p:cNvGrpSpPr/>
          <p:nvPr/>
        </p:nvGrpSpPr>
        <p:grpSpPr>
          <a:xfrm>
            <a:off x="2519241" y="3670897"/>
            <a:ext cx="703526" cy="703526"/>
            <a:chOff x="582349" y="3950507"/>
            <a:chExt cx="703526" cy="703526"/>
          </a:xfrm>
        </p:grpSpPr>
        <p:sp>
          <p:nvSpPr>
            <p:cNvPr id="75" name="Oval 74"/>
            <p:cNvSpPr/>
            <p:nvPr/>
          </p:nvSpPr>
          <p:spPr>
            <a:xfrm>
              <a:off x="582349" y="3950507"/>
              <a:ext cx="703526" cy="703526"/>
            </a:xfrm>
            <a:prstGeom prst="ellipse">
              <a:avLst/>
            </a:prstGeom>
            <a:solidFill>
              <a:srgbClr val="00B5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76" name="Oval 75"/>
            <p:cNvSpPr/>
            <p:nvPr/>
          </p:nvSpPr>
          <p:spPr>
            <a:xfrm>
              <a:off x="673859" y="4039684"/>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77" name="Group 76"/>
            <p:cNvGrpSpPr/>
            <p:nvPr/>
          </p:nvGrpSpPr>
          <p:grpSpPr>
            <a:xfrm>
              <a:off x="777851" y="4123390"/>
              <a:ext cx="317188" cy="357760"/>
              <a:chOff x="6611938" y="2854325"/>
              <a:chExt cx="409575" cy="461963"/>
            </a:xfrm>
            <a:solidFill>
              <a:srgbClr val="00B5E2"/>
            </a:solidFill>
          </p:grpSpPr>
          <p:sp>
            <p:nvSpPr>
              <p:cNvPr id="78" name="Freeform 11"/>
              <p:cNvSpPr>
                <a:spLocks/>
              </p:cNvSpPr>
              <p:nvPr/>
            </p:nvSpPr>
            <p:spPr bwMode="auto">
              <a:xfrm>
                <a:off x="6686551" y="2854325"/>
                <a:ext cx="234950" cy="160338"/>
              </a:xfrm>
              <a:custGeom>
                <a:avLst/>
                <a:gdLst>
                  <a:gd name="T0" fmla="*/ 142 w 148"/>
                  <a:gd name="T1" fmla="*/ 89 h 101"/>
                  <a:gd name="T2" fmla="*/ 128 w 148"/>
                  <a:gd name="T3" fmla="*/ 90 h 101"/>
                  <a:gd name="T4" fmla="*/ 116 w 148"/>
                  <a:gd name="T5" fmla="*/ 90 h 101"/>
                  <a:gd name="T6" fmla="*/ 83 w 148"/>
                  <a:gd name="T7" fmla="*/ 80 h 101"/>
                  <a:gd name="T8" fmla="*/ 64 w 148"/>
                  <a:gd name="T9" fmla="*/ 70 h 101"/>
                  <a:gd name="T10" fmla="*/ 42 w 148"/>
                  <a:gd name="T11" fmla="*/ 54 h 101"/>
                  <a:gd name="T12" fmla="*/ 25 w 148"/>
                  <a:gd name="T13" fmla="*/ 39 h 101"/>
                  <a:gd name="T14" fmla="*/ 19 w 148"/>
                  <a:gd name="T15" fmla="*/ 31 h 101"/>
                  <a:gd name="T16" fmla="*/ 14 w 148"/>
                  <a:gd name="T17" fmla="*/ 25 h 101"/>
                  <a:gd name="T18" fmla="*/ 10 w 148"/>
                  <a:gd name="T19" fmla="*/ 15 h 101"/>
                  <a:gd name="T20" fmla="*/ 12 w 148"/>
                  <a:gd name="T21" fmla="*/ 12 h 101"/>
                  <a:gd name="T22" fmla="*/ 14 w 148"/>
                  <a:gd name="T23" fmla="*/ 11 h 101"/>
                  <a:gd name="T24" fmla="*/ 22 w 148"/>
                  <a:gd name="T25" fmla="*/ 10 h 101"/>
                  <a:gd name="T26" fmla="*/ 32 w 148"/>
                  <a:gd name="T27" fmla="*/ 11 h 101"/>
                  <a:gd name="T28" fmla="*/ 45 w 148"/>
                  <a:gd name="T29" fmla="*/ 13 h 101"/>
                  <a:gd name="T30" fmla="*/ 76 w 148"/>
                  <a:gd name="T31" fmla="*/ 27 h 101"/>
                  <a:gd name="T32" fmla="*/ 78 w 148"/>
                  <a:gd name="T33" fmla="*/ 29 h 101"/>
                  <a:gd name="T34" fmla="*/ 82 w 148"/>
                  <a:gd name="T35" fmla="*/ 27 h 101"/>
                  <a:gd name="T36" fmla="*/ 83 w 148"/>
                  <a:gd name="T37" fmla="*/ 26 h 101"/>
                  <a:gd name="T38" fmla="*/ 83 w 148"/>
                  <a:gd name="T39" fmla="*/ 21 h 101"/>
                  <a:gd name="T40" fmla="*/ 81 w 148"/>
                  <a:gd name="T41" fmla="*/ 19 h 101"/>
                  <a:gd name="T42" fmla="*/ 64 w 148"/>
                  <a:gd name="T43" fmla="*/ 10 h 101"/>
                  <a:gd name="T44" fmla="*/ 48 w 148"/>
                  <a:gd name="T45" fmla="*/ 5 h 101"/>
                  <a:gd name="T46" fmla="*/ 22 w 148"/>
                  <a:gd name="T47" fmla="*/ 0 h 101"/>
                  <a:gd name="T48" fmla="*/ 15 w 148"/>
                  <a:gd name="T49" fmla="*/ 0 h 101"/>
                  <a:gd name="T50" fmla="*/ 10 w 148"/>
                  <a:gd name="T51" fmla="*/ 1 h 101"/>
                  <a:gd name="T52" fmla="*/ 3 w 148"/>
                  <a:gd name="T53" fmla="*/ 7 h 101"/>
                  <a:gd name="T54" fmla="*/ 3 w 148"/>
                  <a:gd name="T55" fmla="*/ 7 h 101"/>
                  <a:gd name="T56" fmla="*/ 0 w 148"/>
                  <a:gd name="T57" fmla="*/ 15 h 101"/>
                  <a:gd name="T58" fmla="*/ 2 w 148"/>
                  <a:gd name="T59" fmla="*/ 22 h 101"/>
                  <a:gd name="T60" fmla="*/ 5 w 148"/>
                  <a:gd name="T61" fmla="*/ 30 h 101"/>
                  <a:gd name="T62" fmla="*/ 25 w 148"/>
                  <a:gd name="T63" fmla="*/ 54 h 101"/>
                  <a:gd name="T64" fmla="*/ 40 w 148"/>
                  <a:gd name="T65" fmla="*/ 66 h 101"/>
                  <a:gd name="T66" fmla="*/ 59 w 148"/>
                  <a:gd name="T67" fmla="*/ 79 h 101"/>
                  <a:gd name="T68" fmla="*/ 98 w 148"/>
                  <a:gd name="T69" fmla="*/ 96 h 101"/>
                  <a:gd name="T70" fmla="*/ 128 w 148"/>
                  <a:gd name="T71" fmla="*/ 101 h 101"/>
                  <a:gd name="T72" fmla="*/ 137 w 148"/>
                  <a:gd name="T73" fmla="*/ 100 h 101"/>
                  <a:gd name="T74" fmla="*/ 144 w 148"/>
                  <a:gd name="T75" fmla="*/ 99 h 101"/>
                  <a:gd name="T76" fmla="*/ 148 w 148"/>
                  <a:gd name="T77" fmla="*/ 96 h 101"/>
                  <a:gd name="T78" fmla="*/ 148 w 148"/>
                  <a:gd name="T79" fmla="*/ 92 h 101"/>
                  <a:gd name="T80" fmla="*/ 148 w 148"/>
                  <a:gd name="T81" fmla="*/ 91 h 101"/>
                  <a:gd name="T82" fmla="*/ 144 w 148"/>
                  <a:gd name="T83" fmla="*/ 89 h 101"/>
                  <a:gd name="T84" fmla="*/ 142 w 148"/>
                  <a:gd name="T85"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01">
                    <a:moveTo>
                      <a:pt x="142" y="89"/>
                    </a:moveTo>
                    <a:lnTo>
                      <a:pt x="142" y="89"/>
                    </a:lnTo>
                    <a:lnTo>
                      <a:pt x="136" y="90"/>
                    </a:lnTo>
                    <a:lnTo>
                      <a:pt x="128" y="90"/>
                    </a:lnTo>
                    <a:lnTo>
                      <a:pt x="128" y="90"/>
                    </a:lnTo>
                    <a:lnTo>
                      <a:pt x="116" y="90"/>
                    </a:lnTo>
                    <a:lnTo>
                      <a:pt x="101" y="86"/>
                    </a:lnTo>
                    <a:lnTo>
                      <a:pt x="83" y="80"/>
                    </a:lnTo>
                    <a:lnTo>
                      <a:pt x="64" y="70"/>
                    </a:lnTo>
                    <a:lnTo>
                      <a:pt x="64" y="70"/>
                    </a:lnTo>
                    <a:lnTo>
                      <a:pt x="53" y="62"/>
                    </a:lnTo>
                    <a:lnTo>
                      <a:pt x="42" y="54"/>
                    </a:lnTo>
                    <a:lnTo>
                      <a:pt x="33" y="46"/>
                    </a:lnTo>
                    <a:lnTo>
                      <a:pt x="25" y="39"/>
                    </a:lnTo>
                    <a:lnTo>
                      <a:pt x="25" y="39"/>
                    </a:lnTo>
                    <a:lnTo>
                      <a:pt x="19" y="31"/>
                    </a:lnTo>
                    <a:lnTo>
                      <a:pt x="14" y="25"/>
                    </a:lnTo>
                    <a:lnTo>
                      <a:pt x="14" y="25"/>
                    </a:lnTo>
                    <a:lnTo>
                      <a:pt x="12" y="20"/>
                    </a:lnTo>
                    <a:lnTo>
                      <a:pt x="10" y="15"/>
                    </a:lnTo>
                    <a:lnTo>
                      <a:pt x="10" y="15"/>
                    </a:lnTo>
                    <a:lnTo>
                      <a:pt x="12" y="12"/>
                    </a:lnTo>
                    <a:lnTo>
                      <a:pt x="12" y="12"/>
                    </a:lnTo>
                    <a:lnTo>
                      <a:pt x="14" y="11"/>
                    </a:lnTo>
                    <a:lnTo>
                      <a:pt x="14" y="11"/>
                    </a:lnTo>
                    <a:lnTo>
                      <a:pt x="22" y="10"/>
                    </a:lnTo>
                    <a:lnTo>
                      <a:pt x="22" y="10"/>
                    </a:lnTo>
                    <a:lnTo>
                      <a:pt x="32" y="11"/>
                    </a:lnTo>
                    <a:lnTo>
                      <a:pt x="45" y="13"/>
                    </a:lnTo>
                    <a:lnTo>
                      <a:pt x="45" y="13"/>
                    </a:lnTo>
                    <a:lnTo>
                      <a:pt x="59" y="20"/>
                    </a:lnTo>
                    <a:lnTo>
                      <a:pt x="76" y="27"/>
                    </a:lnTo>
                    <a:lnTo>
                      <a:pt x="76" y="27"/>
                    </a:lnTo>
                    <a:lnTo>
                      <a:pt x="78" y="29"/>
                    </a:lnTo>
                    <a:lnTo>
                      <a:pt x="79" y="29"/>
                    </a:lnTo>
                    <a:lnTo>
                      <a:pt x="82" y="27"/>
                    </a:lnTo>
                    <a:lnTo>
                      <a:pt x="83" y="26"/>
                    </a:lnTo>
                    <a:lnTo>
                      <a:pt x="83" y="26"/>
                    </a:lnTo>
                    <a:lnTo>
                      <a:pt x="83" y="24"/>
                    </a:lnTo>
                    <a:lnTo>
                      <a:pt x="83" y="21"/>
                    </a:lnTo>
                    <a:lnTo>
                      <a:pt x="82" y="20"/>
                    </a:lnTo>
                    <a:lnTo>
                      <a:pt x="81" y="19"/>
                    </a:lnTo>
                    <a:lnTo>
                      <a:pt x="81" y="19"/>
                    </a:lnTo>
                    <a:lnTo>
                      <a:pt x="64" y="10"/>
                    </a:lnTo>
                    <a:lnTo>
                      <a:pt x="48" y="5"/>
                    </a:lnTo>
                    <a:lnTo>
                      <a:pt x="48" y="5"/>
                    </a:lnTo>
                    <a:lnTo>
                      <a:pt x="34" y="1"/>
                    </a:lnTo>
                    <a:lnTo>
                      <a:pt x="22" y="0"/>
                    </a:lnTo>
                    <a:lnTo>
                      <a:pt x="22" y="0"/>
                    </a:lnTo>
                    <a:lnTo>
                      <a:pt x="15" y="0"/>
                    </a:lnTo>
                    <a:lnTo>
                      <a:pt x="10" y="1"/>
                    </a:lnTo>
                    <a:lnTo>
                      <a:pt x="10" y="1"/>
                    </a:lnTo>
                    <a:lnTo>
                      <a:pt x="5" y="3"/>
                    </a:lnTo>
                    <a:lnTo>
                      <a:pt x="3" y="7"/>
                    </a:lnTo>
                    <a:lnTo>
                      <a:pt x="3" y="7"/>
                    </a:lnTo>
                    <a:lnTo>
                      <a:pt x="3" y="7"/>
                    </a:lnTo>
                    <a:lnTo>
                      <a:pt x="0" y="11"/>
                    </a:lnTo>
                    <a:lnTo>
                      <a:pt x="0" y="15"/>
                    </a:lnTo>
                    <a:lnTo>
                      <a:pt x="0" y="15"/>
                    </a:lnTo>
                    <a:lnTo>
                      <a:pt x="2" y="22"/>
                    </a:lnTo>
                    <a:lnTo>
                      <a:pt x="5" y="30"/>
                    </a:lnTo>
                    <a:lnTo>
                      <a:pt x="5" y="30"/>
                    </a:lnTo>
                    <a:lnTo>
                      <a:pt x="14" y="42"/>
                    </a:lnTo>
                    <a:lnTo>
                      <a:pt x="25" y="54"/>
                    </a:lnTo>
                    <a:lnTo>
                      <a:pt x="25" y="54"/>
                    </a:lnTo>
                    <a:lnTo>
                      <a:pt x="40" y="66"/>
                    </a:lnTo>
                    <a:lnTo>
                      <a:pt x="59" y="79"/>
                    </a:lnTo>
                    <a:lnTo>
                      <a:pt x="59" y="79"/>
                    </a:lnTo>
                    <a:lnTo>
                      <a:pt x="79" y="89"/>
                    </a:lnTo>
                    <a:lnTo>
                      <a:pt x="98" y="96"/>
                    </a:lnTo>
                    <a:lnTo>
                      <a:pt x="114" y="100"/>
                    </a:lnTo>
                    <a:lnTo>
                      <a:pt x="128" y="101"/>
                    </a:lnTo>
                    <a:lnTo>
                      <a:pt x="128" y="101"/>
                    </a:lnTo>
                    <a:lnTo>
                      <a:pt x="137" y="100"/>
                    </a:lnTo>
                    <a:lnTo>
                      <a:pt x="144" y="99"/>
                    </a:lnTo>
                    <a:lnTo>
                      <a:pt x="144" y="99"/>
                    </a:lnTo>
                    <a:lnTo>
                      <a:pt x="147" y="97"/>
                    </a:lnTo>
                    <a:lnTo>
                      <a:pt x="148" y="96"/>
                    </a:lnTo>
                    <a:lnTo>
                      <a:pt x="148" y="95"/>
                    </a:lnTo>
                    <a:lnTo>
                      <a:pt x="148" y="92"/>
                    </a:lnTo>
                    <a:lnTo>
                      <a:pt x="148" y="92"/>
                    </a:lnTo>
                    <a:lnTo>
                      <a:pt x="148" y="91"/>
                    </a:lnTo>
                    <a:lnTo>
                      <a:pt x="147" y="90"/>
                    </a:lnTo>
                    <a:lnTo>
                      <a:pt x="144" y="89"/>
                    </a:lnTo>
                    <a:lnTo>
                      <a:pt x="142" y="89"/>
                    </a:lnTo>
                    <a:lnTo>
                      <a:pt x="142" y="89"/>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9" name="Freeform 12"/>
              <p:cNvSpPr>
                <a:spLocks/>
              </p:cNvSpPr>
              <p:nvPr/>
            </p:nvSpPr>
            <p:spPr bwMode="auto">
              <a:xfrm>
                <a:off x="6891338" y="2963863"/>
                <a:ext cx="69850" cy="79375"/>
              </a:xfrm>
              <a:custGeom>
                <a:avLst/>
                <a:gdLst>
                  <a:gd name="T0" fmla="*/ 9 w 44"/>
                  <a:gd name="T1" fmla="*/ 15 h 50"/>
                  <a:gd name="T2" fmla="*/ 19 w 44"/>
                  <a:gd name="T3" fmla="*/ 10 h 50"/>
                  <a:gd name="T4" fmla="*/ 24 w 44"/>
                  <a:gd name="T5" fmla="*/ 11 h 50"/>
                  <a:gd name="T6" fmla="*/ 29 w 44"/>
                  <a:gd name="T7" fmla="*/ 15 h 50"/>
                  <a:gd name="T8" fmla="*/ 33 w 44"/>
                  <a:gd name="T9" fmla="*/ 20 h 50"/>
                  <a:gd name="T10" fmla="*/ 34 w 44"/>
                  <a:gd name="T11" fmla="*/ 25 h 50"/>
                  <a:gd name="T12" fmla="*/ 29 w 44"/>
                  <a:gd name="T13" fmla="*/ 36 h 50"/>
                  <a:gd name="T14" fmla="*/ 29 w 44"/>
                  <a:gd name="T15" fmla="*/ 36 h 50"/>
                  <a:gd name="T16" fmla="*/ 19 w 44"/>
                  <a:gd name="T17" fmla="*/ 40 h 50"/>
                  <a:gd name="T18" fmla="*/ 14 w 44"/>
                  <a:gd name="T19" fmla="*/ 39 h 50"/>
                  <a:gd name="T20" fmla="*/ 10 w 44"/>
                  <a:gd name="T21" fmla="*/ 37 h 50"/>
                  <a:gd name="T22" fmla="*/ 7 w 44"/>
                  <a:gd name="T23" fmla="*/ 36 h 50"/>
                  <a:gd name="T24" fmla="*/ 3 w 44"/>
                  <a:gd name="T25" fmla="*/ 39 h 50"/>
                  <a:gd name="T26" fmla="*/ 2 w 44"/>
                  <a:gd name="T27" fmla="*/ 40 h 50"/>
                  <a:gd name="T28" fmla="*/ 3 w 44"/>
                  <a:gd name="T29" fmla="*/ 44 h 50"/>
                  <a:gd name="T30" fmla="*/ 4 w 44"/>
                  <a:gd name="T31" fmla="*/ 45 h 50"/>
                  <a:gd name="T32" fmla="*/ 19 w 44"/>
                  <a:gd name="T33" fmla="*/ 50 h 50"/>
                  <a:gd name="T34" fmla="*/ 24 w 44"/>
                  <a:gd name="T35" fmla="*/ 50 h 50"/>
                  <a:gd name="T36" fmla="*/ 33 w 44"/>
                  <a:gd name="T37" fmla="*/ 46 h 50"/>
                  <a:gd name="T38" fmla="*/ 37 w 44"/>
                  <a:gd name="T39" fmla="*/ 42 h 50"/>
                  <a:gd name="T40" fmla="*/ 41 w 44"/>
                  <a:gd name="T41" fmla="*/ 39 h 50"/>
                  <a:gd name="T42" fmla="*/ 44 w 44"/>
                  <a:gd name="T43" fmla="*/ 30 h 50"/>
                  <a:gd name="T44" fmla="*/ 44 w 44"/>
                  <a:gd name="T45" fmla="*/ 25 h 50"/>
                  <a:gd name="T46" fmla="*/ 43 w 44"/>
                  <a:gd name="T47" fmla="*/ 16 h 50"/>
                  <a:gd name="T48" fmla="*/ 37 w 44"/>
                  <a:gd name="T49" fmla="*/ 7 h 50"/>
                  <a:gd name="T50" fmla="*/ 37 w 44"/>
                  <a:gd name="T51" fmla="*/ 7 h 50"/>
                  <a:gd name="T52" fmla="*/ 29 w 44"/>
                  <a:gd name="T53" fmla="*/ 2 h 50"/>
                  <a:gd name="T54" fmla="*/ 19 w 44"/>
                  <a:gd name="T55" fmla="*/ 0 h 50"/>
                  <a:gd name="T56" fmla="*/ 14 w 44"/>
                  <a:gd name="T57" fmla="*/ 0 h 50"/>
                  <a:gd name="T58" fmla="*/ 5 w 44"/>
                  <a:gd name="T59" fmla="*/ 3 h 50"/>
                  <a:gd name="T60" fmla="*/ 2 w 44"/>
                  <a:gd name="T61" fmla="*/ 7 h 50"/>
                  <a:gd name="T62" fmla="*/ 0 w 44"/>
                  <a:gd name="T63" fmla="*/ 11 h 50"/>
                  <a:gd name="T64" fmla="*/ 2 w 44"/>
                  <a:gd name="T65" fmla="*/ 15 h 50"/>
                  <a:gd name="T66" fmla="*/ 3 w 44"/>
                  <a:gd name="T67" fmla="*/ 16 h 50"/>
                  <a:gd name="T68" fmla="*/ 7 w 44"/>
                  <a:gd name="T69" fmla="*/ 16 h 50"/>
                  <a:gd name="T70" fmla="*/ 9 w 44"/>
                  <a:gd name="T71"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0">
                    <a:moveTo>
                      <a:pt x="9" y="15"/>
                    </a:moveTo>
                    <a:lnTo>
                      <a:pt x="9" y="15"/>
                    </a:lnTo>
                    <a:lnTo>
                      <a:pt x="14" y="11"/>
                    </a:lnTo>
                    <a:lnTo>
                      <a:pt x="19" y="10"/>
                    </a:lnTo>
                    <a:lnTo>
                      <a:pt x="19" y="10"/>
                    </a:lnTo>
                    <a:lnTo>
                      <a:pt x="24" y="11"/>
                    </a:lnTo>
                    <a:lnTo>
                      <a:pt x="29" y="15"/>
                    </a:lnTo>
                    <a:lnTo>
                      <a:pt x="29" y="15"/>
                    </a:lnTo>
                    <a:lnTo>
                      <a:pt x="29" y="15"/>
                    </a:lnTo>
                    <a:lnTo>
                      <a:pt x="33" y="20"/>
                    </a:lnTo>
                    <a:lnTo>
                      <a:pt x="34" y="25"/>
                    </a:lnTo>
                    <a:lnTo>
                      <a:pt x="34" y="25"/>
                    </a:lnTo>
                    <a:lnTo>
                      <a:pt x="33" y="31"/>
                    </a:lnTo>
                    <a:lnTo>
                      <a:pt x="29" y="36"/>
                    </a:lnTo>
                    <a:lnTo>
                      <a:pt x="29" y="36"/>
                    </a:lnTo>
                    <a:lnTo>
                      <a:pt x="29" y="36"/>
                    </a:lnTo>
                    <a:lnTo>
                      <a:pt x="24" y="39"/>
                    </a:lnTo>
                    <a:lnTo>
                      <a:pt x="19" y="40"/>
                    </a:lnTo>
                    <a:lnTo>
                      <a:pt x="19" y="40"/>
                    </a:lnTo>
                    <a:lnTo>
                      <a:pt x="14" y="39"/>
                    </a:lnTo>
                    <a:lnTo>
                      <a:pt x="10" y="37"/>
                    </a:lnTo>
                    <a:lnTo>
                      <a:pt x="10" y="37"/>
                    </a:lnTo>
                    <a:lnTo>
                      <a:pt x="8" y="36"/>
                    </a:lnTo>
                    <a:lnTo>
                      <a:pt x="7" y="36"/>
                    </a:lnTo>
                    <a:lnTo>
                      <a:pt x="4" y="36"/>
                    </a:lnTo>
                    <a:lnTo>
                      <a:pt x="3" y="39"/>
                    </a:lnTo>
                    <a:lnTo>
                      <a:pt x="3" y="39"/>
                    </a:lnTo>
                    <a:lnTo>
                      <a:pt x="2" y="40"/>
                    </a:lnTo>
                    <a:lnTo>
                      <a:pt x="2" y="42"/>
                    </a:lnTo>
                    <a:lnTo>
                      <a:pt x="3" y="44"/>
                    </a:lnTo>
                    <a:lnTo>
                      <a:pt x="4" y="45"/>
                    </a:lnTo>
                    <a:lnTo>
                      <a:pt x="4" y="45"/>
                    </a:lnTo>
                    <a:lnTo>
                      <a:pt x="12" y="49"/>
                    </a:lnTo>
                    <a:lnTo>
                      <a:pt x="19" y="50"/>
                    </a:lnTo>
                    <a:lnTo>
                      <a:pt x="19" y="50"/>
                    </a:lnTo>
                    <a:lnTo>
                      <a:pt x="24" y="50"/>
                    </a:lnTo>
                    <a:lnTo>
                      <a:pt x="29" y="49"/>
                    </a:lnTo>
                    <a:lnTo>
                      <a:pt x="33" y="46"/>
                    </a:lnTo>
                    <a:lnTo>
                      <a:pt x="37" y="42"/>
                    </a:lnTo>
                    <a:lnTo>
                      <a:pt x="37" y="42"/>
                    </a:lnTo>
                    <a:lnTo>
                      <a:pt x="37" y="42"/>
                    </a:lnTo>
                    <a:lnTo>
                      <a:pt x="41" y="39"/>
                    </a:lnTo>
                    <a:lnTo>
                      <a:pt x="43" y="35"/>
                    </a:lnTo>
                    <a:lnTo>
                      <a:pt x="44" y="30"/>
                    </a:lnTo>
                    <a:lnTo>
                      <a:pt x="44" y="25"/>
                    </a:lnTo>
                    <a:lnTo>
                      <a:pt x="44" y="25"/>
                    </a:lnTo>
                    <a:lnTo>
                      <a:pt x="44" y="20"/>
                    </a:lnTo>
                    <a:lnTo>
                      <a:pt x="43" y="16"/>
                    </a:lnTo>
                    <a:lnTo>
                      <a:pt x="41" y="11"/>
                    </a:lnTo>
                    <a:lnTo>
                      <a:pt x="37" y="7"/>
                    </a:lnTo>
                    <a:lnTo>
                      <a:pt x="37" y="7"/>
                    </a:lnTo>
                    <a:lnTo>
                      <a:pt x="37" y="7"/>
                    </a:lnTo>
                    <a:lnTo>
                      <a:pt x="33" y="3"/>
                    </a:lnTo>
                    <a:lnTo>
                      <a:pt x="29" y="2"/>
                    </a:lnTo>
                    <a:lnTo>
                      <a:pt x="24" y="0"/>
                    </a:lnTo>
                    <a:lnTo>
                      <a:pt x="19" y="0"/>
                    </a:lnTo>
                    <a:lnTo>
                      <a:pt x="19" y="0"/>
                    </a:lnTo>
                    <a:lnTo>
                      <a:pt x="14" y="0"/>
                    </a:lnTo>
                    <a:lnTo>
                      <a:pt x="9" y="2"/>
                    </a:lnTo>
                    <a:lnTo>
                      <a:pt x="5" y="3"/>
                    </a:lnTo>
                    <a:lnTo>
                      <a:pt x="2" y="7"/>
                    </a:lnTo>
                    <a:lnTo>
                      <a:pt x="2" y="7"/>
                    </a:lnTo>
                    <a:lnTo>
                      <a:pt x="0" y="8"/>
                    </a:lnTo>
                    <a:lnTo>
                      <a:pt x="0" y="11"/>
                    </a:lnTo>
                    <a:lnTo>
                      <a:pt x="0" y="12"/>
                    </a:lnTo>
                    <a:lnTo>
                      <a:pt x="2" y="15"/>
                    </a:lnTo>
                    <a:lnTo>
                      <a:pt x="2" y="15"/>
                    </a:lnTo>
                    <a:lnTo>
                      <a:pt x="3" y="16"/>
                    </a:lnTo>
                    <a:lnTo>
                      <a:pt x="5" y="16"/>
                    </a:lnTo>
                    <a:lnTo>
                      <a:pt x="7" y="16"/>
                    </a:lnTo>
                    <a:lnTo>
                      <a:pt x="9" y="15"/>
                    </a:lnTo>
                    <a:lnTo>
                      <a:pt x="9" y="15"/>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0" name="Freeform 13"/>
              <p:cNvSpPr>
                <a:spLocks/>
              </p:cNvSpPr>
              <p:nvPr/>
            </p:nvSpPr>
            <p:spPr bwMode="auto">
              <a:xfrm>
                <a:off x="6611938" y="2903538"/>
                <a:ext cx="409575" cy="412750"/>
              </a:xfrm>
              <a:custGeom>
                <a:avLst/>
                <a:gdLst>
                  <a:gd name="T0" fmla="*/ 101 w 258"/>
                  <a:gd name="T1" fmla="*/ 38 h 260"/>
                  <a:gd name="T2" fmla="*/ 1 w 258"/>
                  <a:gd name="T3" fmla="*/ 138 h 260"/>
                  <a:gd name="T4" fmla="*/ 1 w 258"/>
                  <a:gd name="T5" fmla="*/ 138 h 260"/>
                  <a:gd name="T6" fmla="*/ 0 w 258"/>
                  <a:gd name="T7" fmla="*/ 139 h 260"/>
                  <a:gd name="T8" fmla="*/ 0 w 258"/>
                  <a:gd name="T9" fmla="*/ 142 h 260"/>
                  <a:gd name="T10" fmla="*/ 0 w 258"/>
                  <a:gd name="T11" fmla="*/ 142 h 260"/>
                  <a:gd name="T12" fmla="*/ 0 w 258"/>
                  <a:gd name="T13" fmla="*/ 143 h 260"/>
                  <a:gd name="T14" fmla="*/ 1 w 258"/>
                  <a:gd name="T15" fmla="*/ 145 h 260"/>
                  <a:gd name="T16" fmla="*/ 113 w 258"/>
                  <a:gd name="T17" fmla="*/ 257 h 260"/>
                  <a:gd name="T18" fmla="*/ 113 w 258"/>
                  <a:gd name="T19" fmla="*/ 257 h 260"/>
                  <a:gd name="T20" fmla="*/ 115 w 258"/>
                  <a:gd name="T21" fmla="*/ 258 h 260"/>
                  <a:gd name="T22" fmla="*/ 116 w 258"/>
                  <a:gd name="T23" fmla="*/ 260 h 260"/>
                  <a:gd name="T24" fmla="*/ 116 w 258"/>
                  <a:gd name="T25" fmla="*/ 260 h 260"/>
                  <a:gd name="T26" fmla="*/ 119 w 258"/>
                  <a:gd name="T27" fmla="*/ 258 h 260"/>
                  <a:gd name="T28" fmla="*/ 120 w 258"/>
                  <a:gd name="T29" fmla="*/ 257 h 260"/>
                  <a:gd name="T30" fmla="*/ 257 w 258"/>
                  <a:gd name="T31" fmla="*/ 122 h 260"/>
                  <a:gd name="T32" fmla="*/ 257 w 258"/>
                  <a:gd name="T33" fmla="*/ 122 h 260"/>
                  <a:gd name="T34" fmla="*/ 258 w 258"/>
                  <a:gd name="T35" fmla="*/ 119 h 260"/>
                  <a:gd name="T36" fmla="*/ 258 w 258"/>
                  <a:gd name="T37" fmla="*/ 118 h 260"/>
                  <a:gd name="T38" fmla="*/ 257 w 258"/>
                  <a:gd name="T39" fmla="*/ 49 h 260"/>
                  <a:gd name="T40" fmla="*/ 257 w 258"/>
                  <a:gd name="T41" fmla="*/ 49 h 260"/>
                  <a:gd name="T42" fmla="*/ 255 w 258"/>
                  <a:gd name="T43" fmla="*/ 46 h 260"/>
                  <a:gd name="T44" fmla="*/ 213 w 258"/>
                  <a:gd name="T45" fmla="*/ 3 h 260"/>
                  <a:gd name="T46" fmla="*/ 213 w 258"/>
                  <a:gd name="T47" fmla="*/ 3 h 260"/>
                  <a:gd name="T48" fmla="*/ 209 w 258"/>
                  <a:gd name="T49" fmla="*/ 1 h 260"/>
                  <a:gd name="T50" fmla="*/ 141 w 258"/>
                  <a:gd name="T51" fmla="*/ 0 h 260"/>
                  <a:gd name="T52" fmla="*/ 141 w 258"/>
                  <a:gd name="T53" fmla="*/ 0 h 260"/>
                  <a:gd name="T54" fmla="*/ 139 w 258"/>
                  <a:gd name="T55" fmla="*/ 0 h 260"/>
                  <a:gd name="T56" fmla="*/ 138 w 258"/>
                  <a:gd name="T57" fmla="*/ 1 h 260"/>
                  <a:gd name="T58" fmla="*/ 115 w 258"/>
                  <a:gd name="T59" fmla="*/ 23 h 260"/>
                  <a:gd name="T60" fmla="*/ 123 w 258"/>
                  <a:gd name="T61" fmla="*/ 30 h 260"/>
                  <a:gd name="T62" fmla="*/ 143 w 258"/>
                  <a:gd name="T63" fmla="*/ 10 h 260"/>
                  <a:gd name="T64" fmla="*/ 207 w 258"/>
                  <a:gd name="T65" fmla="*/ 11 h 260"/>
                  <a:gd name="T66" fmla="*/ 247 w 258"/>
                  <a:gd name="T67" fmla="*/ 51 h 260"/>
                  <a:gd name="T68" fmla="*/ 248 w 258"/>
                  <a:gd name="T69" fmla="*/ 115 h 260"/>
                  <a:gd name="T70" fmla="*/ 116 w 258"/>
                  <a:gd name="T71" fmla="*/ 247 h 260"/>
                  <a:gd name="T72" fmla="*/ 11 w 258"/>
                  <a:gd name="T73" fmla="*/ 142 h 260"/>
                  <a:gd name="T74" fmla="*/ 109 w 258"/>
                  <a:gd name="T75" fmla="*/ 45 h 260"/>
                  <a:gd name="T76" fmla="*/ 101 w 258"/>
                  <a:gd name="T77" fmla="*/ 38 h 260"/>
                  <a:gd name="T78" fmla="*/ 101 w 258"/>
                  <a:gd name="T79" fmla="*/ 3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8" h="260">
                    <a:moveTo>
                      <a:pt x="101" y="38"/>
                    </a:moveTo>
                    <a:lnTo>
                      <a:pt x="1" y="138"/>
                    </a:lnTo>
                    <a:lnTo>
                      <a:pt x="1" y="138"/>
                    </a:lnTo>
                    <a:lnTo>
                      <a:pt x="0" y="139"/>
                    </a:lnTo>
                    <a:lnTo>
                      <a:pt x="0" y="142"/>
                    </a:lnTo>
                    <a:lnTo>
                      <a:pt x="0" y="142"/>
                    </a:lnTo>
                    <a:lnTo>
                      <a:pt x="0" y="143"/>
                    </a:lnTo>
                    <a:lnTo>
                      <a:pt x="1" y="145"/>
                    </a:lnTo>
                    <a:lnTo>
                      <a:pt x="113" y="257"/>
                    </a:lnTo>
                    <a:lnTo>
                      <a:pt x="113" y="257"/>
                    </a:lnTo>
                    <a:lnTo>
                      <a:pt x="115" y="258"/>
                    </a:lnTo>
                    <a:lnTo>
                      <a:pt x="116" y="260"/>
                    </a:lnTo>
                    <a:lnTo>
                      <a:pt x="116" y="260"/>
                    </a:lnTo>
                    <a:lnTo>
                      <a:pt x="119" y="258"/>
                    </a:lnTo>
                    <a:lnTo>
                      <a:pt x="120" y="257"/>
                    </a:lnTo>
                    <a:lnTo>
                      <a:pt x="257" y="122"/>
                    </a:lnTo>
                    <a:lnTo>
                      <a:pt x="257" y="122"/>
                    </a:lnTo>
                    <a:lnTo>
                      <a:pt x="258" y="119"/>
                    </a:lnTo>
                    <a:lnTo>
                      <a:pt x="258" y="118"/>
                    </a:lnTo>
                    <a:lnTo>
                      <a:pt x="257" y="49"/>
                    </a:lnTo>
                    <a:lnTo>
                      <a:pt x="257" y="49"/>
                    </a:lnTo>
                    <a:lnTo>
                      <a:pt x="255" y="46"/>
                    </a:lnTo>
                    <a:lnTo>
                      <a:pt x="213" y="3"/>
                    </a:lnTo>
                    <a:lnTo>
                      <a:pt x="213" y="3"/>
                    </a:lnTo>
                    <a:lnTo>
                      <a:pt x="209" y="1"/>
                    </a:lnTo>
                    <a:lnTo>
                      <a:pt x="141" y="0"/>
                    </a:lnTo>
                    <a:lnTo>
                      <a:pt x="141" y="0"/>
                    </a:lnTo>
                    <a:lnTo>
                      <a:pt x="139" y="0"/>
                    </a:lnTo>
                    <a:lnTo>
                      <a:pt x="138" y="1"/>
                    </a:lnTo>
                    <a:lnTo>
                      <a:pt x="115" y="23"/>
                    </a:lnTo>
                    <a:lnTo>
                      <a:pt x="123" y="30"/>
                    </a:lnTo>
                    <a:lnTo>
                      <a:pt x="143" y="10"/>
                    </a:lnTo>
                    <a:lnTo>
                      <a:pt x="207" y="11"/>
                    </a:lnTo>
                    <a:lnTo>
                      <a:pt x="247" y="51"/>
                    </a:lnTo>
                    <a:lnTo>
                      <a:pt x="248" y="115"/>
                    </a:lnTo>
                    <a:lnTo>
                      <a:pt x="116" y="247"/>
                    </a:lnTo>
                    <a:lnTo>
                      <a:pt x="11" y="142"/>
                    </a:lnTo>
                    <a:lnTo>
                      <a:pt x="109" y="45"/>
                    </a:lnTo>
                    <a:lnTo>
                      <a:pt x="101" y="38"/>
                    </a:lnTo>
                    <a:lnTo>
                      <a:pt x="101" y="38"/>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1" name="Freeform 14"/>
              <p:cNvSpPr>
                <a:spLocks noEditPoints="1"/>
              </p:cNvSpPr>
              <p:nvPr/>
            </p:nvSpPr>
            <p:spPr bwMode="auto">
              <a:xfrm>
                <a:off x="6740526" y="3060700"/>
                <a:ext cx="123825" cy="123825"/>
              </a:xfrm>
              <a:custGeom>
                <a:avLst/>
                <a:gdLst>
                  <a:gd name="T0" fmla="*/ 16 w 78"/>
                  <a:gd name="T1" fmla="*/ 69 h 78"/>
                  <a:gd name="T2" fmla="*/ 18 w 78"/>
                  <a:gd name="T3" fmla="*/ 64 h 78"/>
                  <a:gd name="T4" fmla="*/ 15 w 78"/>
                  <a:gd name="T5" fmla="*/ 60 h 78"/>
                  <a:gd name="T6" fmla="*/ 9 w 78"/>
                  <a:gd name="T7" fmla="*/ 62 h 78"/>
                  <a:gd name="T8" fmla="*/ 1 w 78"/>
                  <a:gd name="T9" fmla="*/ 72 h 78"/>
                  <a:gd name="T10" fmla="*/ 1 w 78"/>
                  <a:gd name="T11" fmla="*/ 77 h 78"/>
                  <a:gd name="T12" fmla="*/ 5 w 78"/>
                  <a:gd name="T13" fmla="*/ 78 h 78"/>
                  <a:gd name="T14" fmla="*/ 9 w 78"/>
                  <a:gd name="T15" fmla="*/ 77 h 78"/>
                  <a:gd name="T16" fmla="*/ 77 w 78"/>
                  <a:gd name="T17" fmla="*/ 9 h 78"/>
                  <a:gd name="T18" fmla="*/ 78 w 78"/>
                  <a:gd name="T19" fmla="*/ 4 h 78"/>
                  <a:gd name="T20" fmla="*/ 75 w 78"/>
                  <a:gd name="T21" fmla="*/ 1 h 78"/>
                  <a:gd name="T22" fmla="*/ 69 w 78"/>
                  <a:gd name="T23" fmla="*/ 3 h 78"/>
                  <a:gd name="T24" fmla="*/ 60 w 78"/>
                  <a:gd name="T25" fmla="*/ 11 h 78"/>
                  <a:gd name="T26" fmla="*/ 62 w 78"/>
                  <a:gd name="T27" fmla="*/ 16 h 78"/>
                  <a:gd name="T28" fmla="*/ 65 w 78"/>
                  <a:gd name="T29" fmla="*/ 19 h 78"/>
                  <a:gd name="T30" fmla="*/ 69 w 78"/>
                  <a:gd name="T31" fmla="*/ 16 h 78"/>
                  <a:gd name="T32" fmla="*/ 6 w 78"/>
                  <a:gd name="T33" fmla="*/ 39 h 78"/>
                  <a:gd name="T34" fmla="*/ 3 w 78"/>
                  <a:gd name="T35" fmla="*/ 51 h 78"/>
                  <a:gd name="T36" fmla="*/ 4 w 78"/>
                  <a:gd name="T37" fmla="*/ 60 h 78"/>
                  <a:gd name="T38" fmla="*/ 10 w 78"/>
                  <a:gd name="T39" fmla="*/ 69 h 78"/>
                  <a:gd name="T40" fmla="*/ 14 w 78"/>
                  <a:gd name="T41" fmla="*/ 73 h 78"/>
                  <a:gd name="T42" fmla="*/ 28 w 78"/>
                  <a:gd name="T43" fmla="*/ 77 h 78"/>
                  <a:gd name="T44" fmla="*/ 35 w 78"/>
                  <a:gd name="T45" fmla="*/ 75 h 78"/>
                  <a:gd name="T46" fmla="*/ 43 w 78"/>
                  <a:gd name="T47" fmla="*/ 70 h 78"/>
                  <a:gd name="T48" fmla="*/ 48 w 78"/>
                  <a:gd name="T49" fmla="*/ 64 h 78"/>
                  <a:gd name="T50" fmla="*/ 48 w 78"/>
                  <a:gd name="T51" fmla="*/ 51 h 78"/>
                  <a:gd name="T52" fmla="*/ 44 w 78"/>
                  <a:gd name="T53" fmla="*/ 38 h 78"/>
                  <a:gd name="T54" fmla="*/ 40 w 78"/>
                  <a:gd name="T55" fmla="*/ 23 h 78"/>
                  <a:gd name="T56" fmla="*/ 43 w 78"/>
                  <a:gd name="T57" fmla="*/ 16 h 78"/>
                  <a:gd name="T58" fmla="*/ 52 w 78"/>
                  <a:gd name="T59" fmla="*/ 13 h 78"/>
                  <a:gd name="T60" fmla="*/ 62 w 78"/>
                  <a:gd name="T61" fmla="*/ 16 h 78"/>
                  <a:gd name="T62" fmla="*/ 62 w 78"/>
                  <a:gd name="T63" fmla="*/ 16 h 78"/>
                  <a:gd name="T64" fmla="*/ 67 w 78"/>
                  <a:gd name="T65" fmla="*/ 28 h 78"/>
                  <a:gd name="T66" fmla="*/ 63 w 78"/>
                  <a:gd name="T67" fmla="*/ 36 h 78"/>
                  <a:gd name="T68" fmla="*/ 62 w 78"/>
                  <a:gd name="T69" fmla="*/ 41 h 78"/>
                  <a:gd name="T70" fmla="*/ 64 w 78"/>
                  <a:gd name="T71" fmla="*/ 44 h 78"/>
                  <a:gd name="T72" fmla="*/ 70 w 78"/>
                  <a:gd name="T73" fmla="*/ 43 h 78"/>
                  <a:gd name="T74" fmla="*/ 75 w 78"/>
                  <a:gd name="T75" fmla="*/ 36 h 78"/>
                  <a:gd name="T76" fmla="*/ 77 w 78"/>
                  <a:gd name="T77" fmla="*/ 28 h 78"/>
                  <a:gd name="T78" fmla="*/ 72 w 78"/>
                  <a:gd name="T79" fmla="*/ 14 h 78"/>
                  <a:gd name="T80" fmla="*/ 69 w 78"/>
                  <a:gd name="T81" fmla="*/ 10 h 78"/>
                  <a:gd name="T82" fmla="*/ 57 w 78"/>
                  <a:gd name="T83" fmla="*/ 3 h 78"/>
                  <a:gd name="T84" fmla="*/ 47 w 78"/>
                  <a:gd name="T85" fmla="*/ 3 h 78"/>
                  <a:gd name="T86" fmla="*/ 35 w 78"/>
                  <a:gd name="T87" fmla="*/ 9 h 78"/>
                  <a:gd name="T88" fmla="*/ 32 w 78"/>
                  <a:gd name="T89" fmla="*/ 15 h 78"/>
                  <a:gd name="T90" fmla="*/ 30 w 78"/>
                  <a:gd name="T91" fmla="*/ 23 h 78"/>
                  <a:gd name="T92" fmla="*/ 34 w 78"/>
                  <a:gd name="T93" fmla="*/ 41 h 78"/>
                  <a:gd name="T94" fmla="*/ 38 w 78"/>
                  <a:gd name="T95" fmla="*/ 56 h 78"/>
                  <a:gd name="T96" fmla="*/ 38 w 78"/>
                  <a:gd name="T97" fmla="*/ 60 h 78"/>
                  <a:gd name="T98" fmla="*/ 32 w 78"/>
                  <a:gd name="T99" fmla="*/ 65 h 78"/>
                  <a:gd name="T100" fmla="*/ 21 w 78"/>
                  <a:gd name="T101" fmla="*/ 65 h 78"/>
                  <a:gd name="T102" fmla="*/ 16 w 78"/>
                  <a:gd name="T103" fmla="*/ 62 h 78"/>
                  <a:gd name="T104" fmla="*/ 13 w 78"/>
                  <a:gd name="T105" fmla="*/ 51 h 78"/>
                  <a:gd name="T106" fmla="*/ 16 w 78"/>
                  <a:gd name="T107" fmla="*/ 43 h 78"/>
                  <a:gd name="T108" fmla="*/ 18 w 78"/>
                  <a:gd name="T109" fmla="*/ 38 h 78"/>
                  <a:gd name="T110" fmla="*/ 14 w 78"/>
                  <a:gd name="T111" fmla="*/ 34 h 78"/>
                  <a:gd name="T112" fmla="*/ 9 w 78"/>
                  <a:gd name="T113" fmla="*/ 3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 h="78">
                    <a:moveTo>
                      <a:pt x="9" y="77"/>
                    </a:moveTo>
                    <a:lnTo>
                      <a:pt x="16" y="69"/>
                    </a:lnTo>
                    <a:lnTo>
                      <a:pt x="16" y="69"/>
                    </a:lnTo>
                    <a:lnTo>
                      <a:pt x="18" y="68"/>
                    </a:lnTo>
                    <a:lnTo>
                      <a:pt x="18" y="65"/>
                    </a:lnTo>
                    <a:lnTo>
                      <a:pt x="18" y="64"/>
                    </a:lnTo>
                    <a:lnTo>
                      <a:pt x="16" y="62"/>
                    </a:lnTo>
                    <a:lnTo>
                      <a:pt x="16" y="62"/>
                    </a:lnTo>
                    <a:lnTo>
                      <a:pt x="15" y="60"/>
                    </a:lnTo>
                    <a:lnTo>
                      <a:pt x="13" y="60"/>
                    </a:lnTo>
                    <a:lnTo>
                      <a:pt x="11" y="60"/>
                    </a:lnTo>
                    <a:lnTo>
                      <a:pt x="9" y="62"/>
                    </a:lnTo>
                    <a:lnTo>
                      <a:pt x="1" y="69"/>
                    </a:lnTo>
                    <a:lnTo>
                      <a:pt x="1" y="69"/>
                    </a:lnTo>
                    <a:lnTo>
                      <a:pt x="1" y="72"/>
                    </a:lnTo>
                    <a:lnTo>
                      <a:pt x="0" y="73"/>
                    </a:lnTo>
                    <a:lnTo>
                      <a:pt x="1" y="75"/>
                    </a:lnTo>
                    <a:lnTo>
                      <a:pt x="1" y="77"/>
                    </a:lnTo>
                    <a:lnTo>
                      <a:pt x="1" y="77"/>
                    </a:lnTo>
                    <a:lnTo>
                      <a:pt x="4" y="78"/>
                    </a:lnTo>
                    <a:lnTo>
                      <a:pt x="5" y="78"/>
                    </a:lnTo>
                    <a:lnTo>
                      <a:pt x="8" y="78"/>
                    </a:lnTo>
                    <a:lnTo>
                      <a:pt x="9" y="77"/>
                    </a:lnTo>
                    <a:lnTo>
                      <a:pt x="9" y="77"/>
                    </a:lnTo>
                    <a:close/>
                    <a:moveTo>
                      <a:pt x="69" y="16"/>
                    </a:moveTo>
                    <a:lnTo>
                      <a:pt x="77" y="9"/>
                    </a:lnTo>
                    <a:lnTo>
                      <a:pt x="77" y="9"/>
                    </a:lnTo>
                    <a:lnTo>
                      <a:pt x="78" y="8"/>
                    </a:lnTo>
                    <a:lnTo>
                      <a:pt x="78" y="5"/>
                    </a:lnTo>
                    <a:lnTo>
                      <a:pt x="78" y="4"/>
                    </a:lnTo>
                    <a:lnTo>
                      <a:pt x="77" y="3"/>
                    </a:lnTo>
                    <a:lnTo>
                      <a:pt x="77" y="3"/>
                    </a:lnTo>
                    <a:lnTo>
                      <a:pt x="75" y="1"/>
                    </a:lnTo>
                    <a:lnTo>
                      <a:pt x="73" y="0"/>
                    </a:lnTo>
                    <a:lnTo>
                      <a:pt x="70" y="1"/>
                    </a:lnTo>
                    <a:lnTo>
                      <a:pt x="69" y="3"/>
                    </a:lnTo>
                    <a:lnTo>
                      <a:pt x="62" y="10"/>
                    </a:lnTo>
                    <a:lnTo>
                      <a:pt x="62" y="10"/>
                    </a:lnTo>
                    <a:lnTo>
                      <a:pt x="60" y="11"/>
                    </a:lnTo>
                    <a:lnTo>
                      <a:pt x="60" y="13"/>
                    </a:lnTo>
                    <a:lnTo>
                      <a:pt x="60" y="15"/>
                    </a:lnTo>
                    <a:lnTo>
                      <a:pt x="62" y="16"/>
                    </a:lnTo>
                    <a:lnTo>
                      <a:pt x="62" y="16"/>
                    </a:lnTo>
                    <a:lnTo>
                      <a:pt x="64" y="18"/>
                    </a:lnTo>
                    <a:lnTo>
                      <a:pt x="65" y="19"/>
                    </a:lnTo>
                    <a:lnTo>
                      <a:pt x="68" y="18"/>
                    </a:lnTo>
                    <a:lnTo>
                      <a:pt x="69" y="16"/>
                    </a:lnTo>
                    <a:lnTo>
                      <a:pt x="69" y="16"/>
                    </a:lnTo>
                    <a:close/>
                    <a:moveTo>
                      <a:pt x="9" y="35"/>
                    </a:moveTo>
                    <a:lnTo>
                      <a:pt x="9" y="35"/>
                    </a:lnTo>
                    <a:lnTo>
                      <a:pt x="6" y="39"/>
                    </a:lnTo>
                    <a:lnTo>
                      <a:pt x="4" y="43"/>
                    </a:lnTo>
                    <a:lnTo>
                      <a:pt x="3" y="46"/>
                    </a:lnTo>
                    <a:lnTo>
                      <a:pt x="3" y="51"/>
                    </a:lnTo>
                    <a:lnTo>
                      <a:pt x="3" y="51"/>
                    </a:lnTo>
                    <a:lnTo>
                      <a:pt x="3" y="56"/>
                    </a:lnTo>
                    <a:lnTo>
                      <a:pt x="4" y="60"/>
                    </a:lnTo>
                    <a:lnTo>
                      <a:pt x="6" y="65"/>
                    </a:lnTo>
                    <a:lnTo>
                      <a:pt x="10" y="69"/>
                    </a:lnTo>
                    <a:lnTo>
                      <a:pt x="10" y="69"/>
                    </a:lnTo>
                    <a:lnTo>
                      <a:pt x="10" y="69"/>
                    </a:lnTo>
                    <a:lnTo>
                      <a:pt x="10" y="69"/>
                    </a:lnTo>
                    <a:lnTo>
                      <a:pt x="14" y="73"/>
                    </a:lnTo>
                    <a:lnTo>
                      <a:pt x="18" y="74"/>
                    </a:lnTo>
                    <a:lnTo>
                      <a:pt x="23" y="77"/>
                    </a:lnTo>
                    <a:lnTo>
                      <a:pt x="28" y="77"/>
                    </a:lnTo>
                    <a:lnTo>
                      <a:pt x="28" y="77"/>
                    </a:lnTo>
                    <a:lnTo>
                      <a:pt x="32" y="77"/>
                    </a:lnTo>
                    <a:lnTo>
                      <a:pt x="35" y="75"/>
                    </a:lnTo>
                    <a:lnTo>
                      <a:pt x="40" y="73"/>
                    </a:lnTo>
                    <a:lnTo>
                      <a:pt x="43" y="70"/>
                    </a:lnTo>
                    <a:lnTo>
                      <a:pt x="43" y="70"/>
                    </a:lnTo>
                    <a:lnTo>
                      <a:pt x="45" y="67"/>
                    </a:lnTo>
                    <a:lnTo>
                      <a:pt x="48" y="64"/>
                    </a:lnTo>
                    <a:lnTo>
                      <a:pt x="48" y="64"/>
                    </a:lnTo>
                    <a:lnTo>
                      <a:pt x="49" y="56"/>
                    </a:lnTo>
                    <a:lnTo>
                      <a:pt x="49" y="56"/>
                    </a:lnTo>
                    <a:lnTo>
                      <a:pt x="48" y="51"/>
                    </a:lnTo>
                    <a:lnTo>
                      <a:pt x="47" y="46"/>
                    </a:lnTo>
                    <a:lnTo>
                      <a:pt x="44" y="38"/>
                    </a:lnTo>
                    <a:lnTo>
                      <a:pt x="44" y="38"/>
                    </a:lnTo>
                    <a:lnTo>
                      <a:pt x="42" y="29"/>
                    </a:lnTo>
                    <a:lnTo>
                      <a:pt x="40" y="23"/>
                    </a:lnTo>
                    <a:lnTo>
                      <a:pt x="40" y="23"/>
                    </a:lnTo>
                    <a:lnTo>
                      <a:pt x="40" y="19"/>
                    </a:lnTo>
                    <a:lnTo>
                      <a:pt x="40" y="19"/>
                    </a:lnTo>
                    <a:lnTo>
                      <a:pt x="43" y="16"/>
                    </a:lnTo>
                    <a:lnTo>
                      <a:pt x="43" y="16"/>
                    </a:lnTo>
                    <a:lnTo>
                      <a:pt x="47" y="14"/>
                    </a:lnTo>
                    <a:lnTo>
                      <a:pt x="52" y="13"/>
                    </a:lnTo>
                    <a:lnTo>
                      <a:pt x="52" y="13"/>
                    </a:lnTo>
                    <a:lnTo>
                      <a:pt x="57" y="14"/>
                    </a:lnTo>
                    <a:lnTo>
                      <a:pt x="62" y="16"/>
                    </a:lnTo>
                    <a:lnTo>
                      <a:pt x="62" y="16"/>
                    </a:lnTo>
                    <a:lnTo>
                      <a:pt x="62" y="16"/>
                    </a:lnTo>
                    <a:lnTo>
                      <a:pt x="62" y="16"/>
                    </a:lnTo>
                    <a:lnTo>
                      <a:pt x="65" y="21"/>
                    </a:lnTo>
                    <a:lnTo>
                      <a:pt x="67" y="28"/>
                    </a:lnTo>
                    <a:lnTo>
                      <a:pt x="67" y="28"/>
                    </a:lnTo>
                    <a:lnTo>
                      <a:pt x="65" y="31"/>
                    </a:lnTo>
                    <a:lnTo>
                      <a:pt x="63" y="36"/>
                    </a:lnTo>
                    <a:lnTo>
                      <a:pt x="63" y="36"/>
                    </a:lnTo>
                    <a:lnTo>
                      <a:pt x="62" y="38"/>
                    </a:lnTo>
                    <a:lnTo>
                      <a:pt x="62" y="40"/>
                    </a:lnTo>
                    <a:lnTo>
                      <a:pt x="62" y="41"/>
                    </a:lnTo>
                    <a:lnTo>
                      <a:pt x="63" y="43"/>
                    </a:lnTo>
                    <a:lnTo>
                      <a:pt x="63" y="43"/>
                    </a:lnTo>
                    <a:lnTo>
                      <a:pt x="64" y="44"/>
                    </a:lnTo>
                    <a:lnTo>
                      <a:pt x="67" y="45"/>
                    </a:lnTo>
                    <a:lnTo>
                      <a:pt x="68" y="44"/>
                    </a:lnTo>
                    <a:lnTo>
                      <a:pt x="70" y="43"/>
                    </a:lnTo>
                    <a:lnTo>
                      <a:pt x="70" y="43"/>
                    </a:lnTo>
                    <a:lnTo>
                      <a:pt x="73" y="40"/>
                    </a:lnTo>
                    <a:lnTo>
                      <a:pt x="75" y="36"/>
                    </a:lnTo>
                    <a:lnTo>
                      <a:pt x="77" y="31"/>
                    </a:lnTo>
                    <a:lnTo>
                      <a:pt x="77" y="28"/>
                    </a:lnTo>
                    <a:lnTo>
                      <a:pt x="77" y="28"/>
                    </a:lnTo>
                    <a:lnTo>
                      <a:pt x="75" y="23"/>
                    </a:lnTo>
                    <a:lnTo>
                      <a:pt x="74" y="18"/>
                    </a:lnTo>
                    <a:lnTo>
                      <a:pt x="72" y="14"/>
                    </a:lnTo>
                    <a:lnTo>
                      <a:pt x="69" y="10"/>
                    </a:lnTo>
                    <a:lnTo>
                      <a:pt x="69" y="10"/>
                    </a:lnTo>
                    <a:lnTo>
                      <a:pt x="69" y="10"/>
                    </a:lnTo>
                    <a:lnTo>
                      <a:pt x="65" y="6"/>
                    </a:lnTo>
                    <a:lnTo>
                      <a:pt x="60" y="4"/>
                    </a:lnTo>
                    <a:lnTo>
                      <a:pt x="57" y="3"/>
                    </a:lnTo>
                    <a:lnTo>
                      <a:pt x="52" y="3"/>
                    </a:lnTo>
                    <a:lnTo>
                      <a:pt x="52" y="3"/>
                    </a:lnTo>
                    <a:lnTo>
                      <a:pt x="47" y="3"/>
                    </a:lnTo>
                    <a:lnTo>
                      <a:pt x="43" y="4"/>
                    </a:lnTo>
                    <a:lnTo>
                      <a:pt x="39" y="6"/>
                    </a:lnTo>
                    <a:lnTo>
                      <a:pt x="35" y="9"/>
                    </a:lnTo>
                    <a:lnTo>
                      <a:pt x="35" y="9"/>
                    </a:lnTo>
                    <a:lnTo>
                      <a:pt x="33" y="11"/>
                    </a:lnTo>
                    <a:lnTo>
                      <a:pt x="32" y="15"/>
                    </a:lnTo>
                    <a:lnTo>
                      <a:pt x="32" y="15"/>
                    </a:lnTo>
                    <a:lnTo>
                      <a:pt x="30" y="23"/>
                    </a:lnTo>
                    <a:lnTo>
                      <a:pt x="30" y="23"/>
                    </a:lnTo>
                    <a:lnTo>
                      <a:pt x="30" y="28"/>
                    </a:lnTo>
                    <a:lnTo>
                      <a:pt x="32" y="31"/>
                    </a:lnTo>
                    <a:lnTo>
                      <a:pt x="34" y="41"/>
                    </a:lnTo>
                    <a:lnTo>
                      <a:pt x="34" y="41"/>
                    </a:lnTo>
                    <a:lnTo>
                      <a:pt x="38" y="49"/>
                    </a:lnTo>
                    <a:lnTo>
                      <a:pt x="38" y="56"/>
                    </a:lnTo>
                    <a:lnTo>
                      <a:pt x="38" y="56"/>
                    </a:lnTo>
                    <a:lnTo>
                      <a:pt x="38" y="60"/>
                    </a:lnTo>
                    <a:lnTo>
                      <a:pt x="38" y="60"/>
                    </a:lnTo>
                    <a:lnTo>
                      <a:pt x="37" y="63"/>
                    </a:lnTo>
                    <a:lnTo>
                      <a:pt x="37" y="63"/>
                    </a:lnTo>
                    <a:lnTo>
                      <a:pt x="32" y="65"/>
                    </a:lnTo>
                    <a:lnTo>
                      <a:pt x="28" y="67"/>
                    </a:lnTo>
                    <a:lnTo>
                      <a:pt x="28" y="67"/>
                    </a:lnTo>
                    <a:lnTo>
                      <a:pt x="21" y="65"/>
                    </a:lnTo>
                    <a:lnTo>
                      <a:pt x="16" y="62"/>
                    </a:lnTo>
                    <a:lnTo>
                      <a:pt x="16" y="62"/>
                    </a:lnTo>
                    <a:lnTo>
                      <a:pt x="16" y="62"/>
                    </a:lnTo>
                    <a:lnTo>
                      <a:pt x="14" y="56"/>
                    </a:lnTo>
                    <a:lnTo>
                      <a:pt x="13" y="51"/>
                    </a:lnTo>
                    <a:lnTo>
                      <a:pt x="13" y="51"/>
                    </a:lnTo>
                    <a:lnTo>
                      <a:pt x="14" y="46"/>
                    </a:lnTo>
                    <a:lnTo>
                      <a:pt x="16" y="43"/>
                    </a:lnTo>
                    <a:lnTo>
                      <a:pt x="16" y="43"/>
                    </a:lnTo>
                    <a:lnTo>
                      <a:pt x="18" y="41"/>
                    </a:lnTo>
                    <a:lnTo>
                      <a:pt x="18" y="39"/>
                    </a:lnTo>
                    <a:lnTo>
                      <a:pt x="18" y="38"/>
                    </a:lnTo>
                    <a:lnTo>
                      <a:pt x="16" y="35"/>
                    </a:lnTo>
                    <a:lnTo>
                      <a:pt x="16" y="35"/>
                    </a:lnTo>
                    <a:lnTo>
                      <a:pt x="14" y="34"/>
                    </a:lnTo>
                    <a:lnTo>
                      <a:pt x="13" y="34"/>
                    </a:lnTo>
                    <a:lnTo>
                      <a:pt x="10" y="34"/>
                    </a:lnTo>
                    <a:lnTo>
                      <a:pt x="9" y="35"/>
                    </a:lnTo>
                    <a:lnTo>
                      <a:pt x="9" y="35"/>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82" name="Group 81"/>
          <p:cNvGrpSpPr/>
          <p:nvPr/>
        </p:nvGrpSpPr>
        <p:grpSpPr>
          <a:xfrm>
            <a:off x="2519241" y="2842302"/>
            <a:ext cx="703526" cy="703526"/>
            <a:chOff x="582349" y="3179969"/>
            <a:chExt cx="703526" cy="703526"/>
          </a:xfrm>
        </p:grpSpPr>
        <p:sp>
          <p:nvSpPr>
            <p:cNvPr id="83" name="Oval 82"/>
            <p:cNvSpPr/>
            <p:nvPr/>
          </p:nvSpPr>
          <p:spPr>
            <a:xfrm>
              <a:off x="582349" y="3179969"/>
              <a:ext cx="703526" cy="703526"/>
            </a:xfrm>
            <a:prstGeom prst="ellipse">
              <a:avLst/>
            </a:prstGeom>
            <a:solidFill>
              <a:srgbClr val="9778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4" name="Oval 83"/>
            <p:cNvSpPr/>
            <p:nvPr/>
          </p:nvSpPr>
          <p:spPr>
            <a:xfrm>
              <a:off x="673859" y="3269146"/>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85" name="Group 84"/>
            <p:cNvGrpSpPr/>
            <p:nvPr/>
          </p:nvGrpSpPr>
          <p:grpSpPr>
            <a:xfrm>
              <a:off x="787673" y="3355080"/>
              <a:ext cx="297544" cy="369940"/>
              <a:chOff x="787673" y="3346762"/>
              <a:chExt cx="297544" cy="369940"/>
            </a:xfrm>
          </p:grpSpPr>
          <p:sp>
            <p:nvSpPr>
              <p:cNvPr id="86" name="Freeform 31"/>
              <p:cNvSpPr>
                <a:spLocks/>
              </p:cNvSpPr>
              <p:nvPr/>
            </p:nvSpPr>
            <p:spPr bwMode="auto">
              <a:xfrm>
                <a:off x="875186" y="3619643"/>
                <a:ext cx="122518" cy="97059"/>
              </a:xfrm>
              <a:custGeom>
                <a:avLst/>
                <a:gdLst>
                  <a:gd name="T0" fmla="*/ 0 w 154"/>
                  <a:gd name="T1" fmla="*/ 122 h 122"/>
                  <a:gd name="T2" fmla="*/ 0 w 154"/>
                  <a:gd name="T3" fmla="*/ 0 h 122"/>
                  <a:gd name="T4" fmla="*/ 20 w 154"/>
                  <a:gd name="T5" fmla="*/ 0 h 122"/>
                  <a:gd name="T6" fmla="*/ 20 w 154"/>
                  <a:gd name="T7" fmla="*/ 88 h 122"/>
                  <a:gd name="T8" fmla="*/ 76 w 154"/>
                  <a:gd name="T9" fmla="*/ 52 h 122"/>
                  <a:gd name="T10" fmla="*/ 134 w 154"/>
                  <a:gd name="T11" fmla="*/ 88 h 122"/>
                  <a:gd name="T12" fmla="*/ 134 w 154"/>
                  <a:gd name="T13" fmla="*/ 0 h 122"/>
                  <a:gd name="T14" fmla="*/ 154 w 154"/>
                  <a:gd name="T15" fmla="*/ 0 h 122"/>
                  <a:gd name="T16" fmla="*/ 154 w 154"/>
                  <a:gd name="T17" fmla="*/ 122 h 122"/>
                  <a:gd name="T18" fmla="*/ 76 w 154"/>
                  <a:gd name="T19" fmla="*/ 74 h 122"/>
                  <a:gd name="T20" fmla="*/ 0 w 154"/>
                  <a:gd name="T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122">
                    <a:moveTo>
                      <a:pt x="0" y="122"/>
                    </a:moveTo>
                    <a:lnTo>
                      <a:pt x="0" y="0"/>
                    </a:lnTo>
                    <a:lnTo>
                      <a:pt x="20" y="0"/>
                    </a:lnTo>
                    <a:lnTo>
                      <a:pt x="20" y="88"/>
                    </a:lnTo>
                    <a:lnTo>
                      <a:pt x="76" y="52"/>
                    </a:lnTo>
                    <a:lnTo>
                      <a:pt x="134" y="88"/>
                    </a:lnTo>
                    <a:lnTo>
                      <a:pt x="134" y="0"/>
                    </a:lnTo>
                    <a:lnTo>
                      <a:pt x="154" y="0"/>
                    </a:lnTo>
                    <a:lnTo>
                      <a:pt x="154" y="122"/>
                    </a:lnTo>
                    <a:lnTo>
                      <a:pt x="76" y="74"/>
                    </a:lnTo>
                    <a:lnTo>
                      <a:pt x="0" y="122"/>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7" name="Freeform 32"/>
              <p:cNvSpPr>
                <a:spLocks noEditPoints="1"/>
              </p:cNvSpPr>
              <p:nvPr/>
            </p:nvSpPr>
            <p:spPr bwMode="auto">
              <a:xfrm>
                <a:off x="787673" y="3346762"/>
                <a:ext cx="297544" cy="296748"/>
              </a:xfrm>
              <a:custGeom>
                <a:avLst/>
                <a:gdLst>
                  <a:gd name="T0" fmla="*/ 162 w 374"/>
                  <a:gd name="T1" fmla="*/ 337 h 373"/>
                  <a:gd name="T2" fmla="*/ 192 w 374"/>
                  <a:gd name="T3" fmla="*/ 353 h 373"/>
                  <a:gd name="T4" fmla="*/ 226 w 374"/>
                  <a:gd name="T5" fmla="*/ 329 h 373"/>
                  <a:gd name="T6" fmla="*/ 266 w 374"/>
                  <a:gd name="T7" fmla="*/ 333 h 373"/>
                  <a:gd name="T8" fmla="*/ 284 w 374"/>
                  <a:gd name="T9" fmla="*/ 305 h 373"/>
                  <a:gd name="T10" fmla="*/ 324 w 374"/>
                  <a:gd name="T11" fmla="*/ 277 h 373"/>
                  <a:gd name="T12" fmla="*/ 334 w 374"/>
                  <a:gd name="T13" fmla="*/ 259 h 373"/>
                  <a:gd name="T14" fmla="*/ 334 w 374"/>
                  <a:gd name="T15" fmla="*/ 218 h 373"/>
                  <a:gd name="T16" fmla="*/ 354 w 374"/>
                  <a:gd name="T17" fmla="*/ 186 h 373"/>
                  <a:gd name="T18" fmla="*/ 334 w 374"/>
                  <a:gd name="T19" fmla="*/ 156 h 373"/>
                  <a:gd name="T20" fmla="*/ 334 w 374"/>
                  <a:gd name="T21" fmla="*/ 114 h 373"/>
                  <a:gd name="T22" fmla="*/ 306 w 374"/>
                  <a:gd name="T23" fmla="*/ 90 h 373"/>
                  <a:gd name="T24" fmla="*/ 284 w 374"/>
                  <a:gd name="T25" fmla="*/ 68 h 373"/>
                  <a:gd name="T26" fmla="*/ 266 w 374"/>
                  <a:gd name="T27" fmla="*/ 40 h 373"/>
                  <a:gd name="T28" fmla="*/ 226 w 374"/>
                  <a:gd name="T29" fmla="*/ 44 h 373"/>
                  <a:gd name="T30" fmla="*/ 192 w 374"/>
                  <a:gd name="T31" fmla="*/ 20 h 373"/>
                  <a:gd name="T32" fmla="*/ 162 w 374"/>
                  <a:gd name="T33" fmla="*/ 36 h 373"/>
                  <a:gd name="T34" fmla="*/ 114 w 374"/>
                  <a:gd name="T35" fmla="*/ 40 h 373"/>
                  <a:gd name="T36" fmla="*/ 96 w 374"/>
                  <a:gd name="T37" fmla="*/ 50 h 373"/>
                  <a:gd name="T38" fmla="*/ 76 w 374"/>
                  <a:gd name="T39" fmla="*/ 86 h 373"/>
                  <a:gd name="T40" fmla="*/ 42 w 374"/>
                  <a:gd name="T41" fmla="*/ 102 h 373"/>
                  <a:gd name="T42" fmla="*/ 44 w 374"/>
                  <a:gd name="T43" fmla="*/ 140 h 373"/>
                  <a:gd name="T44" fmla="*/ 22 w 374"/>
                  <a:gd name="T45" fmla="*/ 176 h 373"/>
                  <a:gd name="T46" fmla="*/ 36 w 374"/>
                  <a:gd name="T47" fmla="*/ 210 h 373"/>
                  <a:gd name="T48" fmla="*/ 44 w 374"/>
                  <a:gd name="T49" fmla="*/ 242 h 373"/>
                  <a:gd name="T50" fmla="*/ 44 w 374"/>
                  <a:gd name="T51" fmla="*/ 273 h 373"/>
                  <a:gd name="T52" fmla="*/ 82 w 374"/>
                  <a:gd name="T53" fmla="*/ 291 h 373"/>
                  <a:gd name="T54" fmla="*/ 98 w 374"/>
                  <a:gd name="T55" fmla="*/ 327 h 373"/>
                  <a:gd name="T56" fmla="*/ 132 w 374"/>
                  <a:gd name="T57" fmla="*/ 329 h 373"/>
                  <a:gd name="T58" fmla="*/ 168 w 374"/>
                  <a:gd name="T59" fmla="*/ 367 h 373"/>
                  <a:gd name="T60" fmla="*/ 136 w 374"/>
                  <a:gd name="T61" fmla="*/ 347 h 373"/>
                  <a:gd name="T62" fmla="*/ 94 w 374"/>
                  <a:gd name="T63" fmla="*/ 347 h 373"/>
                  <a:gd name="T64" fmla="*/ 72 w 374"/>
                  <a:gd name="T65" fmla="*/ 311 h 373"/>
                  <a:gd name="T66" fmla="*/ 38 w 374"/>
                  <a:gd name="T67" fmla="*/ 293 h 373"/>
                  <a:gd name="T68" fmla="*/ 20 w 374"/>
                  <a:gd name="T69" fmla="*/ 255 h 373"/>
                  <a:gd name="T70" fmla="*/ 8 w 374"/>
                  <a:gd name="T71" fmla="*/ 210 h 373"/>
                  <a:gd name="T72" fmla="*/ 2 w 374"/>
                  <a:gd name="T73" fmla="*/ 174 h 373"/>
                  <a:gd name="T74" fmla="*/ 24 w 374"/>
                  <a:gd name="T75" fmla="*/ 144 h 373"/>
                  <a:gd name="T76" fmla="*/ 20 w 374"/>
                  <a:gd name="T77" fmla="*/ 104 h 373"/>
                  <a:gd name="T78" fmla="*/ 62 w 374"/>
                  <a:gd name="T79" fmla="*/ 72 h 373"/>
                  <a:gd name="T80" fmla="*/ 78 w 374"/>
                  <a:gd name="T81" fmla="*/ 44 h 373"/>
                  <a:gd name="T82" fmla="*/ 112 w 374"/>
                  <a:gd name="T83" fmla="*/ 20 h 373"/>
                  <a:gd name="T84" fmla="*/ 150 w 374"/>
                  <a:gd name="T85" fmla="*/ 22 h 373"/>
                  <a:gd name="T86" fmla="*/ 186 w 374"/>
                  <a:gd name="T87" fmla="*/ 0 h 373"/>
                  <a:gd name="T88" fmla="*/ 224 w 374"/>
                  <a:gd name="T89" fmla="*/ 22 h 373"/>
                  <a:gd name="T90" fmla="*/ 262 w 374"/>
                  <a:gd name="T91" fmla="*/ 20 h 373"/>
                  <a:gd name="T92" fmla="*/ 296 w 374"/>
                  <a:gd name="T93" fmla="*/ 44 h 373"/>
                  <a:gd name="T94" fmla="*/ 328 w 374"/>
                  <a:gd name="T95" fmla="*/ 78 h 373"/>
                  <a:gd name="T96" fmla="*/ 352 w 374"/>
                  <a:gd name="T97" fmla="*/ 104 h 373"/>
                  <a:gd name="T98" fmla="*/ 348 w 374"/>
                  <a:gd name="T99" fmla="*/ 144 h 373"/>
                  <a:gd name="T100" fmla="*/ 372 w 374"/>
                  <a:gd name="T101" fmla="*/ 174 h 373"/>
                  <a:gd name="T102" fmla="*/ 352 w 374"/>
                  <a:gd name="T103" fmla="*/ 224 h 373"/>
                  <a:gd name="T104" fmla="*/ 352 w 374"/>
                  <a:gd name="T105" fmla="*/ 255 h 373"/>
                  <a:gd name="T106" fmla="*/ 336 w 374"/>
                  <a:gd name="T107" fmla="*/ 293 h 373"/>
                  <a:gd name="T108" fmla="*/ 302 w 374"/>
                  <a:gd name="T109" fmla="*/ 311 h 373"/>
                  <a:gd name="T110" fmla="*/ 280 w 374"/>
                  <a:gd name="T111" fmla="*/ 347 h 373"/>
                  <a:gd name="T112" fmla="*/ 238 w 374"/>
                  <a:gd name="T113" fmla="*/ 347 h 373"/>
                  <a:gd name="T114" fmla="*/ 204 w 374"/>
                  <a:gd name="T115" fmla="*/ 36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4" h="373">
                    <a:moveTo>
                      <a:pt x="140" y="327"/>
                    </a:moveTo>
                    <a:lnTo>
                      <a:pt x="140" y="327"/>
                    </a:lnTo>
                    <a:lnTo>
                      <a:pt x="152" y="331"/>
                    </a:lnTo>
                    <a:lnTo>
                      <a:pt x="158" y="333"/>
                    </a:lnTo>
                    <a:lnTo>
                      <a:pt x="162" y="337"/>
                    </a:lnTo>
                    <a:lnTo>
                      <a:pt x="176" y="349"/>
                    </a:lnTo>
                    <a:lnTo>
                      <a:pt x="176" y="349"/>
                    </a:lnTo>
                    <a:lnTo>
                      <a:pt x="182" y="353"/>
                    </a:lnTo>
                    <a:lnTo>
                      <a:pt x="186" y="353"/>
                    </a:lnTo>
                    <a:lnTo>
                      <a:pt x="192" y="353"/>
                    </a:lnTo>
                    <a:lnTo>
                      <a:pt x="198" y="349"/>
                    </a:lnTo>
                    <a:lnTo>
                      <a:pt x="210" y="337"/>
                    </a:lnTo>
                    <a:lnTo>
                      <a:pt x="210" y="337"/>
                    </a:lnTo>
                    <a:lnTo>
                      <a:pt x="218" y="333"/>
                    </a:lnTo>
                    <a:lnTo>
                      <a:pt x="226" y="329"/>
                    </a:lnTo>
                    <a:lnTo>
                      <a:pt x="234" y="327"/>
                    </a:lnTo>
                    <a:lnTo>
                      <a:pt x="242" y="329"/>
                    </a:lnTo>
                    <a:lnTo>
                      <a:pt x="260" y="333"/>
                    </a:lnTo>
                    <a:lnTo>
                      <a:pt x="260" y="333"/>
                    </a:lnTo>
                    <a:lnTo>
                      <a:pt x="266" y="333"/>
                    </a:lnTo>
                    <a:lnTo>
                      <a:pt x="270" y="331"/>
                    </a:lnTo>
                    <a:lnTo>
                      <a:pt x="274" y="327"/>
                    </a:lnTo>
                    <a:lnTo>
                      <a:pt x="278" y="323"/>
                    </a:lnTo>
                    <a:lnTo>
                      <a:pt x="284" y="305"/>
                    </a:lnTo>
                    <a:lnTo>
                      <a:pt x="284" y="305"/>
                    </a:lnTo>
                    <a:lnTo>
                      <a:pt x="286" y="297"/>
                    </a:lnTo>
                    <a:lnTo>
                      <a:pt x="292" y="291"/>
                    </a:lnTo>
                    <a:lnTo>
                      <a:pt x="298" y="285"/>
                    </a:lnTo>
                    <a:lnTo>
                      <a:pt x="306" y="283"/>
                    </a:lnTo>
                    <a:lnTo>
                      <a:pt x="324" y="277"/>
                    </a:lnTo>
                    <a:lnTo>
                      <a:pt x="324" y="277"/>
                    </a:lnTo>
                    <a:lnTo>
                      <a:pt x="328" y="273"/>
                    </a:lnTo>
                    <a:lnTo>
                      <a:pt x="332" y="269"/>
                    </a:lnTo>
                    <a:lnTo>
                      <a:pt x="334" y="265"/>
                    </a:lnTo>
                    <a:lnTo>
                      <a:pt x="334" y="259"/>
                    </a:lnTo>
                    <a:lnTo>
                      <a:pt x="330" y="242"/>
                    </a:lnTo>
                    <a:lnTo>
                      <a:pt x="330" y="242"/>
                    </a:lnTo>
                    <a:lnTo>
                      <a:pt x="328" y="234"/>
                    </a:lnTo>
                    <a:lnTo>
                      <a:pt x="330" y="226"/>
                    </a:lnTo>
                    <a:lnTo>
                      <a:pt x="334" y="218"/>
                    </a:lnTo>
                    <a:lnTo>
                      <a:pt x="338" y="210"/>
                    </a:lnTo>
                    <a:lnTo>
                      <a:pt x="350" y="198"/>
                    </a:lnTo>
                    <a:lnTo>
                      <a:pt x="350" y="198"/>
                    </a:lnTo>
                    <a:lnTo>
                      <a:pt x="354" y="192"/>
                    </a:lnTo>
                    <a:lnTo>
                      <a:pt x="354" y="186"/>
                    </a:lnTo>
                    <a:lnTo>
                      <a:pt x="354" y="182"/>
                    </a:lnTo>
                    <a:lnTo>
                      <a:pt x="350" y="176"/>
                    </a:lnTo>
                    <a:lnTo>
                      <a:pt x="338" y="162"/>
                    </a:lnTo>
                    <a:lnTo>
                      <a:pt x="338" y="162"/>
                    </a:lnTo>
                    <a:lnTo>
                      <a:pt x="334" y="156"/>
                    </a:lnTo>
                    <a:lnTo>
                      <a:pt x="330" y="148"/>
                    </a:lnTo>
                    <a:lnTo>
                      <a:pt x="328" y="140"/>
                    </a:lnTo>
                    <a:lnTo>
                      <a:pt x="330" y="132"/>
                    </a:lnTo>
                    <a:lnTo>
                      <a:pt x="334" y="114"/>
                    </a:lnTo>
                    <a:lnTo>
                      <a:pt x="334" y="114"/>
                    </a:lnTo>
                    <a:lnTo>
                      <a:pt x="334" y="108"/>
                    </a:lnTo>
                    <a:lnTo>
                      <a:pt x="332" y="102"/>
                    </a:lnTo>
                    <a:lnTo>
                      <a:pt x="328" y="98"/>
                    </a:lnTo>
                    <a:lnTo>
                      <a:pt x="324" y="96"/>
                    </a:lnTo>
                    <a:lnTo>
                      <a:pt x="306" y="90"/>
                    </a:lnTo>
                    <a:lnTo>
                      <a:pt x="306" y="90"/>
                    </a:lnTo>
                    <a:lnTo>
                      <a:pt x="298" y="86"/>
                    </a:lnTo>
                    <a:lnTo>
                      <a:pt x="292" y="82"/>
                    </a:lnTo>
                    <a:lnTo>
                      <a:pt x="286" y="76"/>
                    </a:lnTo>
                    <a:lnTo>
                      <a:pt x="284" y="68"/>
                    </a:lnTo>
                    <a:lnTo>
                      <a:pt x="278" y="50"/>
                    </a:lnTo>
                    <a:lnTo>
                      <a:pt x="278" y="50"/>
                    </a:lnTo>
                    <a:lnTo>
                      <a:pt x="274" y="44"/>
                    </a:lnTo>
                    <a:lnTo>
                      <a:pt x="270" y="42"/>
                    </a:lnTo>
                    <a:lnTo>
                      <a:pt x="266" y="40"/>
                    </a:lnTo>
                    <a:lnTo>
                      <a:pt x="260" y="40"/>
                    </a:lnTo>
                    <a:lnTo>
                      <a:pt x="242" y="44"/>
                    </a:lnTo>
                    <a:lnTo>
                      <a:pt x="242" y="44"/>
                    </a:lnTo>
                    <a:lnTo>
                      <a:pt x="234" y="44"/>
                    </a:lnTo>
                    <a:lnTo>
                      <a:pt x="226" y="44"/>
                    </a:lnTo>
                    <a:lnTo>
                      <a:pt x="218" y="40"/>
                    </a:lnTo>
                    <a:lnTo>
                      <a:pt x="210" y="36"/>
                    </a:lnTo>
                    <a:lnTo>
                      <a:pt x="198" y="22"/>
                    </a:lnTo>
                    <a:lnTo>
                      <a:pt x="198" y="22"/>
                    </a:lnTo>
                    <a:lnTo>
                      <a:pt x="192" y="20"/>
                    </a:lnTo>
                    <a:lnTo>
                      <a:pt x="186" y="18"/>
                    </a:lnTo>
                    <a:lnTo>
                      <a:pt x="182" y="20"/>
                    </a:lnTo>
                    <a:lnTo>
                      <a:pt x="176" y="22"/>
                    </a:lnTo>
                    <a:lnTo>
                      <a:pt x="162" y="36"/>
                    </a:lnTo>
                    <a:lnTo>
                      <a:pt x="162" y="36"/>
                    </a:lnTo>
                    <a:lnTo>
                      <a:pt x="156" y="40"/>
                    </a:lnTo>
                    <a:lnTo>
                      <a:pt x="148" y="44"/>
                    </a:lnTo>
                    <a:lnTo>
                      <a:pt x="140" y="44"/>
                    </a:lnTo>
                    <a:lnTo>
                      <a:pt x="132" y="44"/>
                    </a:lnTo>
                    <a:lnTo>
                      <a:pt x="114" y="40"/>
                    </a:lnTo>
                    <a:lnTo>
                      <a:pt x="114" y="40"/>
                    </a:lnTo>
                    <a:lnTo>
                      <a:pt x="108" y="40"/>
                    </a:lnTo>
                    <a:lnTo>
                      <a:pt x="102" y="42"/>
                    </a:lnTo>
                    <a:lnTo>
                      <a:pt x="98" y="44"/>
                    </a:lnTo>
                    <a:lnTo>
                      <a:pt x="96" y="50"/>
                    </a:lnTo>
                    <a:lnTo>
                      <a:pt x="90" y="68"/>
                    </a:lnTo>
                    <a:lnTo>
                      <a:pt x="90" y="68"/>
                    </a:lnTo>
                    <a:lnTo>
                      <a:pt x="86" y="76"/>
                    </a:lnTo>
                    <a:lnTo>
                      <a:pt x="82" y="82"/>
                    </a:lnTo>
                    <a:lnTo>
                      <a:pt x="76" y="86"/>
                    </a:lnTo>
                    <a:lnTo>
                      <a:pt x="68" y="90"/>
                    </a:lnTo>
                    <a:lnTo>
                      <a:pt x="50" y="96"/>
                    </a:lnTo>
                    <a:lnTo>
                      <a:pt x="50" y="96"/>
                    </a:lnTo>
                    <a:lnTo>
                      <a:pt x="44" y="98"/>
                    </a:lnTo>
                    <a:lnTo>
                      <a:pt x="42" y="102"/>
                    </a:lnTo>
                    <a:lnTo>
                      <a:pt x="40" y="108"/>
                    </a:lnTo>
                    <a:lnTo>
                      <a:pt x="40" y="114"/>
                    </a:lnTo>
                    <a:lnTo>
                      <a:pt x="44" y="132"/>
                    </a:lnTo>
                    <a:lnTo>
                      <a:pt x="44" y="132"/>
                    </a:lnTo>
                    <a:lnTo>
                      <a:pt x="44" y="140"/>
                    </a:lnTo>
                    <a:lnTo>
                      <a:pt x="44" y="148"/>
                    </a:lnTo>
                    <a:lnTo>
                      <a:pt x="40" y="156"/>
                    </a:lnTo>
                    <a:lnTo>
                      <a:pt x="36" y="162"/>
                    </a:lnTo>
                    <a:lnTo>
                      <a:pt x="22" y="176"/>
                    </a:lnTo>
                    <a:lnTo>
                      <a:pt x="22" y="176"/>
                    </a:lnTo>
                    <a:lnTo>
                      <a:pt x="20" y="182"/>
                    </a:lnTo>
                    <a:lnTo>
                      <a:pt x="18" y="186"/>
                    </a:lnTo>
                    <a:lnTo>
                      <a:pt x="20" y="192"/>
                    </a:lnTo>
                    <a:lnTo>
                      <a:pt x="22" y="198"/>
                    </a:lnTo>
                    <a:lnTo>
                      <a:pt x="36" y="210"/>
                    </a:lnTo>
                    <a:lnTo>
                      <a:pt x="36" y="210"/>
                    </a:lnTo>
                    <a:lnTo>
                      <a:pt x="40" y="218"/>
                    </a:lnTo>
                    <a:lnTo>
                      <a:pt x="44" y="226"/>
                    </a:lnTo>
                    <a:lnTo>
                      <a:pt x="44" y="234"/>
                    </a:lnTo>
                    <a:lnTo>
                      <a:pt x="44" y="242"/>
                    </a:lnTo>
                    <a:lnTo>
                      <a:pt x="40" y="259"/>
                    </a:lnTo>
                    <a:lnTo>
                      <a:pt x="40" y="259"/>
                    </a:lnTo>
                    <a:lnTo>
                      <a:pt x="40" y="265"/>
                    </a:lnTo>
                    <a:lnTo>
                      <a:pt x="42" y="269"/>
                    </a:lnTo>
                    <a:lnTo>
                      <a:pt x="44" y="273"/>
                    </a:lnTo>
                    <a:lnTo>
                      <a:pt x="50" y="277"/>
                    </a:lnTo>
                    <a:lnTo>
                      <a:pt x="68" y="283"/>
                    </a:lnTo>
                    <a:lnTo>
                      <a:pt x="68" y="283"/>
                    </a:lnTo>
                    <a:lnTo>
                      <a:pt x="76" y="285"/>
                    </a:lnTo>
                    <a:lnTo>
                      <a:pt x="82" y="291"/>
                    </a:lnTo>
                    <a:lnTo>
                      <a:pt x="86" y="297"/>
                    </a:lnTo>
                    <a:lnTo>
                      <a:pt x="90" y="305"/>
                    </a:lnTo>
                    <a:lnTo>
                      <a:pt x="96" y="323"/>
                    </a:lnTo>
                    <a:lnTo>
                      <a:pt x="96" y="323"/>
                    </a:lnTo>
                    <a:lnTo>
                      <a:pt x="98" y="327"/>
                    </a:lnTo>
                    <a:lnTo>
                      <a:pt x="102" y="331"/>
                    </a:lnTo>
                    <a:lnTo>
                      <a:pt x="108" y="333"/>
                    </a:lnTo>
                    <a:lnTo>
                      <a:pt x="114" y="333"/>
                    </a:lnTo>
                    <a:lnTo>
                      <a:pt x="132" y="329"/>
                    </a:lnTo>
                    <a:lnTo>
                      <a:pt x="132" y="329"/>
                    </a:lnTo>
                    <a:lnTo>
                      <a:pt x="140" y="327"/>
                    </a:lnTo>
                    <a:close/>
                    <a:moveTo>
                      <a:pt x="186" y="373"/>
                    </a:moveTo>
                    <a:lnTo>
                      <a:pt x="186" y="373"/>
                    </a:lnTo>
                    <a:lnTo>
                      <a:pt x="174" y="371"/>
                    </a:lnTo>
                    <a:lnTo>
                      <a:pt x="168" y="367"/>
                    </a:lnTo>
                    <a:lnTo>
                      <a:pt x="164" y="363"/>
                    </a:lnTo>
                    <a:lnTo>
                      <a:pt x="150" y="351"/>
                    </a:lnTo>
                    <a:lnTo>
                      <a:pt x="150" y="351"/>
                    </a:lnTo>
                    <a:lnTo>
                      <a:pt x="144" y="347"/>
                    </a:lnTo>
                    <a:lnTo>
                      <a:pt x="136" y="347"/>
                    </a:lnTo>
                    <a:lnTo>
                      <a:pt x="118" y="351"/>
                    </a:lnTo>
                    <a:lnTo>
                      <a:pt x="118" y="351"/>
                    </a:lnTo>
                    <a:lnTo>
                      <a:pt x="112" y="353"/>
                    </a:lnTo>
                    <a:lnTo>
                      <a:pt x="106" y="351"/>
                    </a:lnTo>
                    <a:lnTo>
                      <a:pt x="94" y="347"/>
                    </a:lnTo>
                    <a:lnTo>
                      <a:pt x="84" y="339"/>
                    </a:lnTo>
                    <a:lnTo>
                      <a:pt x="80" y="333"/>
                    </a:lnTo>
                    <a:lnTo>
                      <a:pt x="78" y="327"/>
                    </a:lnTo>
                    <a:lnTo>
                      <a:pt x="72" y="311"/>
                    </a:lnTo>
                    <a:lnTo>
                      <a:pt x="72" y="311"/>
                    </a:lnTo>
                    <a:lnTo>
                      <a:pt x="68" y="305"/>
                    </a:lnTo>
                    <a:lnTo>
                      <a:pt x="62" y="301"/>
                    </a:lnTo>
                    <a:lnTo>
                      <a:pt x="44" y="295"/>
                    </a:lnTo>
                    <a:lnTo>
                      <a:pt x="44" y="295"/>
                    </a:lnTo>
                    <a:lnTo>
                      <a:pt x="38" y="293"/>
                    </a:lnTo>
                    <a:lnTo>
                      <a:pt x="32" y="289"/>
                    </a:lnTo>
                    <a:lnTo>
                      <a:pt x="24" y="279"/>
                    </a:lnTo>
                    <a:lnTo>
                      <a:pt x="20" y="267"/>
                    </a:lnTo>
                    <a:lnTo>
                      <a:pt x="20" y="261"/>
                    </a:lnTo>
                    <a:lnTo>
                      <a:pt x="20" y="255"/>
                    </a:lnTo>
                    <a:lnTo>
                      <a:pt x="24" y="238"/>
                    </a:lnTo>
                    <a:lnTo>
                      <a:pt x="24" y="238"/>
                    </a:lnTo>
                    <a:lnTo>
                      <a:pt x="24" y="230"/>
                    </a:lnTo>
                    <a:lnTo>
                      <a:pt x="22" y="224"/>
                    </a:lnTo>
                    <a:lnTo>
                      <a:pt x="8" y="210"/>
                    </a:lnTo>
                    <a:lnTo>
                      <a:pt x="8" y="210"/>
                    </a:lnTo>
                    <a:lnTo>
                      <a:pt x="4" y="204"/>
                    </a:lnTo>
                    <a:lnTo>
                      <a:pt x="2" y="198"/>
                    </a:lnTo>
                    <a:lnTo>
                      <a:pt x="0" y="186"/>
                    </a:lnTo>
                    <a:lnTo>
                      <a:pt x="2" y="174"/>
                    </a:lnTo>
                    <a:lnTo>
                      <a:pt x="4" y="168"/>
                    </a:lnTo>
                    <a:lnTo>
                      <a:pt x="8" y="164"/>
                    </a:lnTo>
                    <a:lnTo>
                      <a:pt x="22" y="150"/>
                    </a:lnTo>
                    <a:lnTo>
                      <a:pt x="22" y="150"/>
                    </a:lnTo>
                    <a:lnTo>
                      <a:pt x="24" y="144"/>
                    </a:lnTo>
                    <a:lnTo>
                      <a:pt x="24" y="136"/>
                    </a:lnTo>
                    <a:lnTo>
                      <a:pt x="20" y="118"/>
                    </a:lnTo>
                    <a:lnTo>
                      <a:pt x="20" y="118"/>
                    </a:lnTo>
                    <a:lnTo>
                      <a:pt x="20" y="112"/>
                    </a:lnTo>
                    <a:lnTo>
                      <a:pt x="20" y="104"/>
                    </a:lnTo>
                    <a:lnTo>
                      <a:pt x="24" y="94"/>
                    </a:lnTo>
                    <a:lnTo>
                      <a:pt x="32" y="84"/>
                    </a:lnTo>
                    <a:lnTo>
                      <a:pt x="38" y="80"/>
                    </a:lnTo>
                    <a:lnTo>
                      <a:pt x="44" y="78"/>
                    </a:lnTo>
                    <a:lnTo>
                      <a:pt x="62" y="72"/>
                    </a:lnTo>
                    <a:lnTo>
                      <a:pt x="62" y="72"/>
                    </a:lnTo>
                    <a:lnTo>
                      <a:pt x="68" y="68"/>
                    </a:lnTo>
                    <a:lnTo>
                      <a:pt x="72" y="62"/>
                    </a:lnTo>
                    <a:lnTo>
                      <a:pt x="78" y="44"/>
                    </a:lnTo>
                    <a:lnTo>
                      <a:pt x="78" y="44"/>
                    </a:lnTo>
                    <a:lnTo>
                      <a:pt x="80" y="38"/>
                    </a:lnTo>
                    <a:lnTo>
                      <a:pt x="84" y="32"/>
                    </a:lnTo>
                    <a:lnTo>
                      <a:pt x="94" y="24"/>
                    </a:lnTo>
                    <a:lnTo>
                      <a:pt x="106" y="20"/>
                    </a:lnTo>
                    <a:lnTo>
                      <a:pt x="112" y="20"/>
                    </a:lnTo>
                    <a:lnTo>
                      <a:pt x="118" y="20"/>
                    </a:lnTo>
                    <a:lnTo>
                      <a:pt x="136" y="24"/>
                    </a:lnTo>
                    <a:lnTo>
                      <a:pt x="136" y="24"/>
                    </a:lnTo>
                    <a:lnTo>
                      <a:pt x="144" y="24"/>
                    </a:lnTo>
                    <a:lnTo>
                      <a:pt x="150" y="22"/>
                    </a:lnTo>
                    <a:lnTo>
                      <a:pt x="164" y="8"/>
                    </a:lnTo>
                    <a:lnTo>
                      <a:pt x="164" y="8"/>
                    </a:lnTo>
                    <a:lnTo>
                      <a:pt x="168" y="4"/>
                    </a:lnTo>
                    <a:lnTo>
                      <a:pt x="174" y="2"/>
                    </a:lnTo>
                    <a:lnTo>
                      <a:pt x="186" y="0"/>
                    </a:lnTo>
                    <a:lnTo>
                      <a:pt x="200" y="2"/>
                    </a:lnTo>
                    <a:lnTo>
                      <a:pt x="204" y="4"/>
                    </a:lnTo>
                    <a:lnTo>
                      <a:pt x="210" y="8"/>
                    </a:lnTo>
                    <a:lnTo>
                      <a:pt x="224" y="22"/>
                    </a:lnTo>
                    <a:lnTo>
                      <a:pt x="224" y="22"/>
                    </a:lnTo>
                    <a:lnTo>
                      <a:pt x="230" y="24"/>
                    </a:lnTo>
                    <a:lnTo>
                      <a:pt x="238" y="24"/>
                    </a:lnTo>
                    <a:lnTo>
                      <a:pt x="256" y="20"/>
                    </a:lnTo>
                    <a:lnTo>
                      <a:pt x="256" y="20"/>
                    </a:lnTo>
                    <a:lnTo>
                      <a:pt x="262" y="20"/>
                    </a:lnTo>
                    <a:lnTo>
                      <a:pt x="268" y="20"/>
                    </a:lnTo>
                    <a:lnTo>
                      <a:pt x="280" y="24"/>
                    </a:lnTo>
                    <a:lnTo>
                      <a:pt x="290" y="32"/>
                    </a:lnTo>
                    <a:lnTo>
                      <a:pt x="294" y="38"/>
                    </a:lnTo>
                    <a:lnTo>
                      <a:pt x="296" y="44"/>
                    </a:lnTo>
                    <a:lnTo>
                      <a:pt x="302" y="62"/>
                    </a:lnTo>
                    <a:lnTo>
                      <a:pt x="302" y="62"/>
                    </a:lnTo>
                    <a:lnTo>
                      <a:pt x="306" y="68"/>
                    </a:lnTo>
                    <a:lnTo>
                      <a:pt x="312" y="72"/>
                    </a:lnTo>
                    <a:lnTo>
                      <a:pt x="328" y="78"/>
                    </a:lnTo>
                    <a:lnTo>
                      <a:pt x="328" y="78"/>
                    </a:lnTo>
                    <a:lnTo>
                      <a:pt x="336" y="80"/>
                    </a:lnTo>
                    <a:lnTo>
                      <a:pt x="340" y="84"/>
                    </a:lnTo>
                    <a:lnTo>
                      <a:pt x="348" y="94"/>
                    </a:lnTo>
                    <a:lnTo>
                      <a:pt x="352" y="104"/>
                    </a:lnTo>
                    <a:lnTo>
                      <a:pt x="354" y="112"/>
                    </a:lnTo>
                    <a:lnTo>
                      <a:pt x="352" y="118"/>
                    </a:lnTo>
                    <a:lnTo>
                      <a:pt x="348" y="136"/>
                    </a:lnTo>
                    <a:lnTo>
                      <a:pt x="348" y="136"/>
                    </a:lnTo>
                    <a:lnTo>
                      <a:pt x="348" y="144"/>
                    </a:lnTo>
                    <a:lnTo>
                      <a:pt x="352" y="150"/>
                    </a:lnTo>
                    <a:lnTo>
                      <a:pt x="364" y="164"/>
                    </a:lnTo>
                    <a:lnTo>
                      <a:pt x="364" y="164"/>
                    </a:lnTo>
                    <a:lnTo>
                      <a:pt x="368" y="168"/>
                    </a:lnTo>
                    <a:lnTo>
                      <a:pt x="372" y="174"/>
                    </a:lnTo>
                    <a:lnTo>
                      <a:pt x="374" y="186"/>
                    </a:lnTo>
                    <a:lnTo>
                      <a:pt x="372" y="198"/>
                    </a:lnTo>
                    <a:lnTo>
                      <a:pt x="368" y="204"/>
                    </a:lnTo>
                    <a:lnTo>
                      <a:pt x="364" y="210"/>
                    </a:lnTo>
                    <a:lnTo>
                      <a:pt x="352" y="224"/>
                    </a:lnTo>
                    <a:lnTo>
                      <a:pt x="352" y="224"/>
                    </a:lnTo>
                    <a:lnTo>
                      <a:pt x="348" y="230"/>
                    </a:lnTo>
                    <a:lnTo>
                      <a:pt x="348" y="238"/>
                    </a:lnTo>
                    <a:lnTo>
                      <a:pt x="352" y="255"/>
                    </a:lnTo>
                    <a:lnTo>
                      <a:pt x="352" y="255"/>
                    </a:lnTo>
                    <a:lnTo>
                      <a:pt x="354" y="261"/>
                    </a:lnTo>
                    <a:lnTo>
                      <a:pt x="352" y="267"/>
                    </a:lnTo>
                    <a:lnTo>
                      <a:pt x="348" y="279"/>
                    </a:lnTo>
                    <a:lnTo>
                      <a:pt x="340" y="289"/>
                    </a:lnTo>
                    <a:lnTo>
                      <a:pt x="336" y="293"/>
                    </a:lnTo>
                    <a:lnTo>
                      <a:pt x="328" y="295"/>
                    </a:lnTo>
                    <a:lnTo>
                      <a:pt x="312" y="301"/>
                    </a:lnTo>
                    <a:lnTo>
                      <a:pt x="312" y="301"/>
                    </a:lnTo>
                    <a:lnTo>
                      <a:pt x="306" y="305"/>
                    </a:lnTo>
                    <a:lnTo>
                      <a:pt x="302" y="311"/>
                    </a:lnTo>
                    <a:lnTo>
                      <a:pt x="296" y="327"/>
                    </a:lnTo>
                    <a:lnTo>
                      <a:pt x="296" y="327"/>
                    </a:lnTo>
                    <a:lnTo>
                      <a:pt x="294" y="333"/>
                    </a:lnTo>
                    <a:lnTo>
                      <a:pt x="290" y="339"/>
                    </a:lnTo>
                    <a:lnTo>
                      <a:pt x="280" y="347"/>
                    </a:lnTo>
                    <a:lnTo>
                      <a:pt x="268" y="351"/>
                    </a:lnTo>
                    <a:lnTo>
                      <a:pt x="262" y="353"/>
                    </a:lnTo>
                    <a:lnTo>
                      <a:pt x="256" y="351"/>
                    </a:lnTo>
                    <a:lnTo>
                      <a:pt x="238" y="347"/>
                    </a:lnTo>
                    <a:lnTo>
                      <a:pt x="238" y="347"/>
                    </a:lnTo>
                    <a:lnTo>
                      <a:pt x="230" y="347"/>
                    </a:lnTo>
                    <a:lnTo>
                      <a:pt x="224" y="351"/>
                    </a:lnTo>
                    <a:lnTo>
                      <a:pt x="210" y="363"/>
                    </a:lnTo>
                    <a:lnTo>
                      <a:pt x="210" y="363"/>
                    </a:lnTo>
                    <a:lnTo>
                      <a:pt x="204" y="367"/>
                    </a:lnTo>
                    <a:lnTo>
                      <a:pt x="198" y="371"/>
                    </a:lnTo>
                    <a:lnTo>
                      <a:pt x="186" y="373"/>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8" name="Freeform 33"/>
              <p:cNvSpPr>
                <a:spLocks/>
              </p:cNvSpPr>
              <p:nvPr/>
            </p:nvSpPr>
            <p:spPr bwMode="auto">
              <a:xfrm>
                <a:off x="801993" y="3361082"/>
                <a:ext cx="267312" cy="266516"/>
              </a:xfrm>
              <a:custGeom>
                <a:avLst/>
                <a:gdLst>
                  <a:gd name="T0" fmla="*/ 134 w 336"/>
                  <a:gd name="T1" fmla="*/ 313 h 335"/>
                  <a:gd name="T2" fmla="*/ 158 w 336"/>
                  <a:gd name="T3" fmla="*/ 331 h 335"/>
                  <a:gd name="T4" fmla="*/ 168 w 336"/>
                  <a:gd name="T5" fmla="*/ 335 h 335"/>
                  <a:gd name="T6" fmla="*/ 192 w 336"/>
                  <a:gd name="T7" fmla="*/ 319 h 335"/>
                  <a:gd name="T8" fmla="*/ 208 w 336"/>
                  <a:gd name="T9" fmla="*/ 311 h 335"/>
                  <a:gd name="T10" fmla="*/ 242 w 336"/>
                  <a:gd name="T11" fmla="*/ 315 h 335"/>
                  <a:gd name="T12" fmla="*/ 252 w 336"/>
                  <a:gd name="T13" fmla="*/ 313 h 335"/>
                  <a:gd name="T14" fmla="*/ 266 w 336"/>
                  <a:gd name="T15" fmla="*/ 287 h 335"/>
                  <a:gd name="T16" fmla="*/ 274 w 336"/>
                  <a:gd name="T17" fmla="*/ 273 h 335"/>
                  <a:gd name="T18" fmla="*/ 306 w 336"/>
                  <a:gd name="T19" fmla="*/ 259 h 335"/>
                  <a:gd name="T20" fmla="*/ 314 w 336"/>
                  <a:gd name="T21" fmla="*/ 251 h 335"/>
                  <a:gd name="T22" fmla="*/ 312 w 336"/>
                  <a:gd name="T23" fmla="*/ 224 h 335"/>
                  <a:gd name="T24" fmla="*/ 312 w 336"/>
                  <a:gd name="T25" fmla="*/ 208 h 335"/>
                  <a:gd name="T26" fmla="*/ 332 w 336"/>
                  <a:gd name="T27" fmla="*/ 180 h 335"/>
                  <a:gd name="T28" fmla="*/ 336 w 336"/>
                  <a:gd name="T29" fmla="*/ 168 h 335"/>
                  <a:gd name="T30" fmla="*/ 320 w 336"/>
                  <a:gd name="T31" fmla="*/ 144 h 335"/>
                  <a:gd name="T32" fmla="*/ 312 w 336"/>
                  <a:gd name="T33" fmla="*/ 130 h 335"/>
                  <a:gd name="T34" fmla="*/ 316 w 336"/>
                  <a:gd name="T35" fmla="*/ 96 h 335"/>
                  <a:gd name="T36" fmla="*/ 314 w 336"/>
                  <a:gd name="T37" fmla="*/ 84 h 335"/>
                  <a:gd name="T38" fmla="*/ 288 w 336"/>
                  <a:gd name="T39" fmla="*/ 72 h 335"/>
                  <a:gd name="T40" fmla="*/ 274 w 336"/>
                  <a:gd name="T41" fmla="*/ 64 h 335"/>
                  <a:gd name="T42" fmla="*/ 260 w 336"/>
                  <a:gd name="T43" fmla="*/ 32 h 335"/>
                  <a:gd name="T44" fmla="*/ 252 w 336"/>
                  <a:gd name="T45" fmla="*/ 24 h 335"/>
                  <a:gd name="T46" fmla="*/ 224 w 336"/>
                  <a:gd name="T47" fmla="*/ 26 h 335"/>
                  <a:gd name="T48" fmla="*/ 208 w 336"/>
                  <a:gd name="T49" fmla="*/ 26 h 335"/>
                  <a:gd name="T50" fmla="*/ 180 w 336"/>
                  <a:gd name="T51" fmla="*/ 4 h 335"/>
                  <a:gd name="T52" fmla="*/ 168 w 336"/>
                  <a:gd name="T53" fmla="*/ 0 h 335"/>
                  <a:gd name="T54" fmla="*/ 144 w 336"/>
                  <a:gd name="T55" fmla="*/ 18 h 335"/>
                  <a:gd name="T56" fmla="*/ 130 w 336"/>
                  <a:gd name="T57" fmla="*/ 26 h 335"/>
                  <a:gd name="T58" fmla="*/ 96 w 336"/>
                  <a:gd name="T59" fmla="*/ 22 h 335"/>
                  <a:gd name="T60" fmla="*/ 84 w 336"/>
                  <a:gd name="T61" fmla="*/ 24 h 335"/>
                  <a:gd name="T62" fmla="*/ 72 w 336"/>
                  <a:gd name="T63" fmla="*/ 50 h 335"/>
                  <a:gd name="T64" fmla="*/ 64 w 336"/>
                  <a:gd name="T65" fmla="*/ 64 h 335"/>
                  <a:gd name="T66" fmla="*/ 32 w 336"/>
                  <a:gd name="T67" fmla="*/ 78 h 335"/>
                  <a:gd name="T68" fmla="*/ 24 w 336"/>
                  <a:gd name="T69" fmla="*/ 84 h 335"/>
                  <a:gd name="T70" fmla="*/ 26 w 336"/>
                  <a:gd name="T71" fmla="*/ 114 h 335"/>
                  <a:gd name="T72" fmla="*/ 26 w 336"/>
                  <a:gd name="T73" fmla="*/ 130 h 335"/>
                  <a:gd name="T74" fmla="*/ 4 w 336"/>
                  <a:gd name="T75" fmla="*/ 158 h 335"/>
                  <a:gd name="T76" fmla="*/ 0 w 336"/>
                  <a:gd name="T77" fmla="*/ 168 h 335"/>
                  <a:gd name="T78" fmla="*/ 18 w 336"/>
                  <a:gd name="T79" fmla="*/ 192 h 335"/>
                  <a:gd name="T80" fmla="*/ 26 w 336"/>
                  <a:gd name="T81" fmla="*/ 208 h 335"/>
                  <a:gd name="T82" fmla="*/ 22 w 336"/>
                  <a:gd name="T83" fmla="*/ 241 h 335"/>
                  <a:gd name="T84" fmla="*/ 24 w 336"/>
                  <a:gd name="T85" fmla="*/ 251 h 335"/>
                  <a:gd name="T86" fmla="*/ 50 w 336"/>
                  <a:gd name="T87" fmla="*/ 265 h 335"/>
                  <a:gd name="T88" fmla="*/ 64 w 336"/>
                  <a:gd name="T89" fmla="*/ 273 h 335"/>
                  <a:gd name="T90" fmla="*/ 78 w 336"/>
                  <a:gd name="T91" fmla="*/ 305 h 335"/>
                  <a:gd name="T92" fmla="*/ 84 w 336"/>
                  <a:gd name="T93" fmla="*/ 313 h 335"/>
                  <a:gd name="T94" fmla="*/ 114 w 336"/>
                  <a:gd name="T95" fmla="*/ 311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6" h="335">
                    <a:moveTo>
                      <a:pt x="122" y="309"/>
                    </a:moveTo>
                    <a:lnTo>
                      <a:pt x="122" y="309"/>
                    </a:lnTo>
                    <a:lnTo>
                      <a:pt x="134" y="313"/>
                    </a:lnTo>
                    <a:lnTo>
                      <a:pt x="140" y="315"/>
                    </a:lnTo>
                    <a:lnTo>
                      <a:pt x="144" y="319"/>
                    </a:lnTo>
                    <a:lnTo>
                      <a:pt x="158" y="331"/>
                    </a:lnTo>
                    <a:lnTo>
                      <a:pt x="158" y="331"/>
                    </a:lnTo>
                    <a:lnTo>
                      <a:pt x="164" y="335"/>
                    </a:lnTo>
                    <a:lnTo>
                      <a:pt x="168" y="335"/>
                    </a:lnTo>
                    <a:lnTo>
                      <a:pt x="174" y="335"/>
                    </a:lnTo>
                    <a:lnTo>
                      <a:pt x="180" y="331"/>
                    </a:lnTo>
                    <a:lnTo>
                      <a:pt x="192" y="319"/>
                    </a:lnTo>
                    <a:lnTo>
                      <a:pt x="192" y="319"/>
                    </a:lnTo>
                    <a:lnTo>
                      <a:pt x="200" y="315"/>
                    </a:lnTo>
                    <a:lnTo>
                      <a:pt x="208" y="311"/>
                    </a:lnTo>
                    <a:lnTo>
                      <a:pt x="216" y="309"/>
                    </a:lnTo>
                    <a:lnTo>
                      <a:pt x="224" y="311"/>
                    </a:lnTo>
                    <a:lnTo>
                      <a:pt x="242" y="315"/>
                    </a:lnTo>
                    <a:lnTo>
                      <a:pt x="242" y="315"/>
                    </a:lnTo>
                    <a:lnTo>
                      <a:pt x="248" y="315"/>
                    </a:lnTo>
                    <a:lnTo>
                      <a:pt x="252" y="313"/>
                    </a:lnTo>
                    <a:lnTo>
                      <a:pt x="256" y="309"/>
                    </a:lnTo>
                    <a:lnTo>
                      <a:pt x="260" y="305"/>
                    </a:lnTo>
                    <a:lnTo>
                      <a:pt x="266" y="287"/>
                    </a:lnTo>
                    <a:lnTo>
                      <a:pt x="266" y="287"/>
                    </a:lnTo>
                    <a:lnTo>
                      <a:pt x="268" y="279"/>
                    </a:lnTo>
                    <a:lnTo>
                      <a:pt x="274" y="273"/>
                    </a:lnTo>
                    <a:lnTo>
                      <a:pt x="280" y="267"/>
                    </a:lnTo>
                    <a:lnTo>
                      <a:pt x="288" y="265"/>
                    </a:lnTo>
                    <a:lnTo>
                      <a:pt x="306" y="259"/>
                    </a:lnTo>
                    <a:lnTo>
                      <a:pt x="306" y="259"/>
                    </a:lnTo>
                    <a:lnTo>
                      <a:pt x="310" y="255"/>
                    </a:lnTo>
                    <a:lnTo>
                      <a:pt x="314" y="251"/>
                    </a:lnTo>
                    <a:lnTo>
                      <a:pt x="316" y="247"/>
                    </a:lnTo>
                    <a:lnTo>
                      <a:pt x="316" y="241"/>
                    </a:lnTo>
                    <a:lnTo>
                      <a:pt x="312" y="224"/>
                    </a:lnTo>
                    <a:lnTo>
                      <a:pt x="312" y="224"/>
                    </a:lnTo>
                    <a:lnTo>
                      <a:pt x="310" y="216"/>
                    </a:lnTo>
                    <a:lnTo>
                      <a:pt x="312" y="208"/>
                    </a:lnTo>
                    <a:lnTo>
                      <a:pt x="316" y="200"/>
                    </a:lnTo>
                    <a:lnTo>
                      <a:pt x="320" y="192"/>
                    </a:lnTo>
                    <a:lnTo>
                      <a:pt x="332" y="180"/>
                    </a:lnTo>
                    <a:lnTo>
                      <a:pt x="332" y="180"/>
                    </a:lnTo>
                    <a:lnTo>
                      <a:pt x="336" y="174"/>
                    </a:lnTo>
                    <a:lnTo>
                      <a:pt x="336" y="168"/>
                    </a:lnTo>
                    <a:lnTo>
                      <a:pt x="336" y="164"/>
                    </a:lnTo>
                    <a:lnTo>
                      <a:pt x="332" y="158"/>
                    </a:lnTo>
                    <a:lnTo>
                      <a:pt x="320" y="144"/>
                    </a:lnTo>
                    <a:lnTo>
                      <a:pt x="320" y="144"/>
                    </a:lnTo>
                    <a:lnTo>
                      <a:pt x="316" y="138"/>
                    </a:lnTo>
                    <a:lnTo>
                      <a:pt x="312" y="130"/>
                    </a:lnTo>
                    <a:lnTo>
                      <a:pt x="310" y="122"/>
                    </a:lnTo>
                    <a:lnTo>
                      <a:pt x="312" y="114"/>
                    </a:lnTo>
                    <a:lnTo>
                      <a:pt x="316" y="96"/>
                    </a:lnTo>
                    <a:lnTo>
                      <a:pt x="316" y="96"/>
                    </a:lnTo>
                    <a:lnTo>
                      <a:pt x="316" y="90"/>
                    </a:lnTo>
                    <a:lnTo>
                      <a:pt x="314" y="84"/>
                    </a:lnTo>
                    <a:lnTo>
                      <a:pt x="310" y="80"/>
                    </a:lnTo>
                    <a:lnTo>
                      <a:pt x="306" y="78"/>
                    </a:lnTo>
                    <a:lnTo>
                      <a:pt x="288" y="72"/>
                    </a:lnTo>
                    <a:lnTo>
                      <a:pt x="288" y="72"/>
                    </a:lnTo>
                    <a:lnTo>
                      <a:pt x="280" y="68"/>
                    </a:lnTo>
                    <a:lnTo>
                      <a:pt x="274" y="64"/>
                    </a:lnTo>
                    <a:lnTo>
                      <a:pt x="268" y="58"/>
                    </a:lnTo>
                    <a:lnTo>
                      <a:pt x="266" y="50"/>
                    </a:lnTo>
                    <a:lnTo>
                      <a:pt x="260" y="32"/>
                    </a:lnTo>
                    <a:lnTo>
                      <a:pt x="260" y="32"/>
                    </a:lnTo>
                    <a:lnTo>
                      <a:pt x="256" y="26"/>
                    </a:lnTo>
                    <a:lnTo>
                      <a:pt x="252" y="24"/>
                    </a:lnTo>
                    <a:lnTo>
                      <a:pt x="248" y="22"/>
                    </a:lnTo>
                    <a:lnTo>
                      <a:pt x="242" y="22"/>
                    </a:lnTo>
                    <a:lnTo>
                      <a:pt x="224" y="26"/>
                    </a:lnTo>
                    <a:lnTo>
                      <a:pt x="224" y="26"/>
                    </a:lnTo>
                    <a:lnTo>
                      <a:pt x="216" y="26"/>
                    </a:lnTo>
                    <a:lnTo>
                      <a:pt x="208" y="26"/>
                    </a:lnTo>
                    <a:lnTo>
                      <a:pt x="200" y="22"/>
                    </a:lnTo>
                    <a:lnTo>
                      <a:pt x="192" y="18"/>
                    </a:lnTo>
                    <a:lnTo>
                      <a:pt x="180" y="4"/>
                    </a:lnTo>
                    <a:lnTo>
                      <a:pt x="180" y="4"/>
                    </a:lnTo>
                    <a:lnTo>
                      <a:pt x="174" y="2"/>
                    </a:lnTo>
                    <a:lnTo>
                      <a:pt x="168" y="0"/>
                    </a:lnTo>
                    <a:lnTo>
                      <a:pt x="164" y="2"/>
                    </a:lnTo>
                    <a:lnTo>
                      <a:pt x="158" y="4"/>
                    </a:lnTo>
                    <a:lnTo>
                      <a:pt x="144" y="18"/>
                    </a:lnTo>
                    <a:lnTo>
                      <a:pt x="144" y="18"/>
                    </a:lnTo>
                    <a:lnTo>
                      <a:pt x="138" y="22"/>
                    </a:lnTo>
                    <a:lnTo>
                      <a:pt x="130" y="26"/>
                    </a:lnTo>
                    <a:lnTo>
                      <a:pt x="122" y="26"/>
                    </a:lnTo>
                    <a:lnTo>
                      <a:pt x="114" y="26"/>
                    </a:lnTo>
                    <a:lnTo>
                      <a:pt x="96" y="22"/>
                    </a:lnTo>
                    <a:lnTo>
                      <a:pt x="96" y="22"/>
                    </a:lnTo>
                    <a:lnTo>
                      <a:pt x="90" y="22"/>
                    </a:lnTo>
                    <a:lnTo>
                      <a:pt x="84" y="24"/>
                    </a:lnTo>
                    <a:lnTo>
                      <a:pt x="80" y="26"/>
                    </a:lnTo>
                    <a:lnTo>
                      <a:pt x="78" y="32"/>
                    </a:lnTo>
                    <a:lnTo>
                      <a:pt x="72" y="50"/>
                    </a:lnTo>
                    <a:lnTo>
                      <a:pt x="72" y="50"/>
                    </a:lnTo>
                    <a:lnTo>
                      <a:pt x="68" y="58"/>
                    </a:lnTo>
                    <a:lnTo>
                      <a:pt x="64" y="64"/>
                    </a:lnTo>
                    <a:lnTo>
                      <a:pt x="58" y="68"/>
                    </a:lnTo>
                    <a:lnTo>
                      <a:pt x="50" y="72"/>
                    </a:lnTo>
                    <a:lnTo>
                      <a:pt x="32" y="78"/>
                    </a:lnTo>
                    <a:lnTo>
                      <a:pt x="32" y="78"/>
                    </a:lnTo>
                    <a:lnTo>
                      <a:pt x="26" y="80"/>
                    </a:lnTo>
                    <a:lnTo>
                      <a:pt x="24" y="84"/>
                    </a:lnTo>
                    <a:lnTo>
                      <a:pt x="22" y="90"/>
                    </a:lnTo>
                    <a:lnTo>
                      <a:pt x="22" y="96"/>
                    </a:lnTo>
                    <a:lnTo>
                      <a:pt x="26" y="114"/>
                    </a:lnTo>
                    <a:lnTo>
                      <a:pt x="26" y="114"/>
                    </a:lnTo>
                    <a:lnTo>
                      <a:pt x="26" y="122"/>
                    </a:lnTo>
                    <a:lnTo>
                      <a:pt x="26" y="130"/>
                    </a:lnTo>
                    <a:lnTo>
                      <a:pt x="22" y="138"/>
                    </a:lnTo>
                    <a:lnTo>
                      <a:pt x="18" y="144"/>
                    </a:lnTo>
                    <a:lnTo>
                      <a:pt x="4" y="158"/>
                    </a:lnTo>
                    <a:lnTo>
                      <a:pt x="4" y="158"/>
                    </a:lnTo>
                    <a:lnTo>
                      <a:pt x="2" y="164"/>
                    </a:lnTo>
                    <a:lnTo>
                      <a:pt x="0" y="168"/>
                    </a:lnTo>
                    <a:lnTo>
                      <a:pt x="2" y="174"/>
                    </a:lnTo>
                    <a:lnTo>
                      <a:pt x="4" y="180"/>
                    </a:lnTo>
                    <a:lnTo>
                      <a:pt x="18" y="192"/>
                    </a:lnTo>
                    <a:lnTo>
                      <a:pt x="18" y="192"/>
                    </a:lnTo>
                    <a:lnTo>
                      <a:pt x="22" y="200"/>
                    </a:lnTo>
                    <a:lnTo>
                      <a:pt x="26" y="208"/>
                    </a:lnTo>
                    <a:lnTo>
                      <a:pt x="26" y="216"/>
                    </a:lnTo>
                    <a:lnTo>
                      <a:pt x="26" y="224"/>
                    </a:lnTo>
                    <a:lnTo>
                      <a:pt x="22" y="241"/>
                    </a:lnTo>
                    <a:lnTo>
                      <a:pt x="22" y="241"/>
                    </a:lnTo>
                    <a:lnTo>
                      <a:pt x="22" y="247"/>
                    </a:lnTo>
                    <a:lnTo>
                      <a:pt x="24" y="251"/>
                    </a:lnTo>
                    <a:lnTo>
                      <a:pt x="26" y="255"/>
                    </a:lnTo>
                    <a:lnTo>
                      <a:pt x="32" y="259"/>
                    </a:lnTo>
                    <a:lnTo>
                      <a:pt x="50" y="265"/>
                    </a:lnTo>
                    <a:lnTo>
                      <a:pt x="50" y="265"/>
                    </a:lnTo>
                    <a:lnTo>
                      <a:pt x="58" y="267"/>
                    </a:lnTo>
                    <a:lnTo>
                      <a:pt x="64" y="273"/>
                    </a:lnTo>
                    <a:lnTo>
                      <a:pt x="68" y="279"/>
                    </a:lnTo>
                    <a:lnTo>
                      <a:pt x="72" y="287"/>
                    </a:lnTo>
                    <a:lnTo>
                      <a:pt x="78" y="305"/>
                    </a:lnTo>
                    <a:lnTo>
                      <a:pt x="78" y="305"/>
                    </a:lnTo>
                    <a:lnTo>
                      <a:pt x="80" y="309"/>
                    </a:lnTo>
                    <a:lnTo>
                      <a:pt x="84" y="313"/>
                    </a:lnTo>
                    <a:lnTo>
                      <a:pt x="90" y="315"/>
                    </a:lnTo>
                    <a:lnTo>
                      <a:pt x="96" y="315"/>
                    </a:lnTo>
                    <a:lnTo>
                      <a:pt x="114" y="311"/>
                    </a:lnTo>
                    <a:lnTo>
                      <a:pt x="114" y="311"/>
                    </a:lnTo>
                    <a:lnTo>
                      <a:pt x="122" y="309"/>
                    </a:lnTo>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9" name="Freeform 34"/>
              <p:cNvSpPr>
                <a:spLocks/>
              </p:cNvSpPr>
              <p:nvPr/>
            </p:nvSpPr>
            <p:spPr bwMode="auto">
              <a:xfrm>
                <a:off x="787673" y="3346762"/>
                <a:ext cx="297544" cy="296748"/>
              </a:xfrm>
              <a:custGeom>
                <a:avLst/>
                <a:gdLst>
                  <a:gd name="T0" fmla="*/ 174 w 374"/>
                  <a:gd name="T1" fmla="*/ 371 h 373"/>
                  <a:gd name="T2" fmla="*/ 150 w 374"/>
                  <a:gd name="T3" fmla="*/ 351 h 373"/>
                  <a:gd name="T4" fmla="*/ 136 w 374"/>
                  <a:gd name="T5" fmla="*/ 347 h 373"/>
                  <a:gd name="T6" fmla="*/ 112 w 374"/>
                  <a:gd name="T7" fmla="*/ 353 h 373"/>
                  <a:gd name="T8" fmla="*/ 84 w 374"/>
                  <a:gd name="T9" fmla="*/ 339 h 373"/>
                  <a:gd name="T10" fmla="*/ 72 w 374"/>
                  <a:gd name="T11" fmla="*/ 311 h 373"/>
                  <a:gd name="T12" fmla="*/ 62 w 374"/>
                  <a:gd name="T13" fmla="*/ 301 h 373"/>
                  <a:gd name="T14" fmla="*/ 38 w 374"/>
                  <a:gd name="T15" fmla="*/ 293 h 373"/>
                  <a:gd name="T16" fmla="*/ 20 w 374"/>
                  <a:gd name="T17" fmla="*/ 267 h 373"/>
                  <a:gd name="T18" fmla="*/ 24 w 374"/>
                  <a:gd name="T19" fmla="*/ 238 h 373"/>
                  <a:gd name="T20" fmla="*/ 22 w 374"/>
                  <a:gd name="T21" fmla="*/ 224 h 373"/>
                  <a:gd name="T22" fmla="*/ 4 w 374"/>
                  <a:gd name="T23" fmla="*/ 204 h 373"/>
                  <a:gd name="T24" fmla="*/ 2 w 374"/>
                  <a:gd name="T25" fmla="*/ 174 h 373"/>
                  <a:gd name="T26" fmla="*/ 22 w 374"/>
                  <a:gd name="T27" fmla="*/ 150 h 373"/>
                  <a:gd name="T28" fmla="*/ 24 w 374"/>
                  <a:gd name="T29" fmla="*/ 136 h 373"/>
                  <a:gd name="T30" fmla="*/ 20 w 374"/>
                  <a:gd name="T31" fmla="*/ 112 h 373"/>
                  <a:gd name="T32" fmla="*/ 32 w 374"/>
                  <a:gd name="T33" fmla="*/ 84 h 373"/>
                  <a:gd name="T34" fmla="*/ 62 w 374"/>
                  <a:gd name="T35" fmla="*/ 72 h 373"/>
                  <a:gd name="T36" fmla="*/ 72 w 374"/>
                  <a:gd name="T37" fmla="*/ 62 h 373"/>
                  <a:gd name="T38" fmla="*/ 80 w 374"/>
                  <a:gd name="T39" fmla="*/ 38 h 373"/>
                  <a:gd name="T40" fmla="*/ 106 w 374"/>
                  <a:gd name="T41" fmla="*/ 20 h 373"/>
                  <a:gd name="T42" fmla="*/ 136 w 374"/>
                  <a:gd name="T43" fmla="*/ 24 h 373"/>
                  <a:gd name="T44" fmla="*/ 150 w 374"/>
                  <a:gd name="T45" fmla="*/ 22 h 373"/>
                  <a:gd name="T46" fmla="*/ 168 w 374"/>
                  <a:gd name="T47" fmla="*/ 4 h 373"/>
                  <a:gd name="T48" fmla="*/ 200 w 374"/>
                  <a:gd name="T49" fmla="*/ 2 h 373"/>
                  <a:gd name="T50" fmla="*/ 224 w 374"/>
                  <a:gd name="T51" fmla="*/ 22 h 373"/>
                  <a:gd name="T52" fmla="*/ 238 w 374"/>
                  <a:gd name="T53" fmla="*/ 24 h 373"/>
                  <a:gd name="T54" fmla="*/ 262 w 374"/>
                  <a:gd name="T55" fmla="*/ 20 h 373"/>
                  <a:gd name="T56" fmla="*/ 290 w 374"/>
                  <a:gd name="T57" fmla="*/ 32 h 373"/>
                  <a:gd name="T58" fmla="*/ 302 w 374"/>
                  <a:gd name="T59" fmla="*/ 62 h 373"/>
                  <a:gd name="T60" fmla="*/ 312 w 374"/>
                  <a:gd name="T61" fmla="*/ 72 h 373"/>
                  <a:gd name="T62" fmla="*/ 336 w 374"/>
                  <a:gd name="T63" fmla="*/ 80 h 373"/>
                  <a:gd name="T64" fmla="*/ 352 w 374"/>
                  <a:gd name="T65" fmla="*/ 104 h 373"/>
                  <a:gd name="T66" fmla="*/ 348 w 374"/>
                  <a:gd name="T67" fmla="*/ 136 h 373"/>
                  <a:gd name="T68" fmla="*/ 352 w 374"/>
                  <a:gd name="T69" fmla="*/ 150 h 373"/>
                  <a:gd name="T70" fmla="*/ 368 w 374"/>
                  <a:gd name="T71" fmla="*/ 168 h 373"/>
                  <a:gd name="T72" fmla="*/ 372 w 374"/>
                  <a:gd name="T73" fmla="*/ 198 h 373"/>
                  <a:gd name="T74" fmla="*/ 352 w 374"/>
                  <a:gd name="T75" fmla="*/ 224 h 373"/>
                  <a:gd name="T76" fmla="*/ 348 w 374"/>
                  <a:gd name="T77" fmla="*/ 238 h 373"/>
                  <a:gd name="T78" fmla="*/ 354 w 374"/>
                  <a:gd name="T79" fmla="*/ 261 h 373"/>
                  <a:gd name="T80" fmla="*/ 340 w 374"/>
                  <a:gd name="T81" fmla="*/ 289 h 373"/>
                  <a:gd name="T82" fmla="*/ 312 w 374"/>
                  <a:gd name="T83" fmla="*/ 301 h 373"/>
                  <a:gd name="T84" fmla="*/ 302 w 374"/>
                  <a:gd name="T85" fmla="*/ 311 h 373"/>
                  <a:gd name="T86" fmla="*/ 294 w 374"/>
                  <a:gd name="T87" fmla="*/ 333 h 373"/>
                  <a:gd name="T88" fmla="*/ 268 w 374"/>
                  <a:gd name="T89" fmla="*/ 351 h 373"/>
                  <a:gd name="T90" fmla="*/ 238 w 374"/>
                  <a:gd name="T91" fmla="*/ 347 h 373"/>
                  <a:gd name="T92" fmla="*/ 224 w 374"/>
                  <a:gd name="T93" fmla="*/ 351 h 373"/>
                  <a:gd name="T94" fmla="*/ 204 w 374"/>
                  <a:gd name="T95" fmla="*/ 36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4" h="373">
                    <a:moveTo>
                      <a:pt x="186" y="373"/>
                    </a:moveTo>
                    <a:lnTo>
                      <a:pt x="186" y="373"/>
                    </a:lnTo>
                    <a:lnTo>
                      <a:pt x="174" y="371"/>
                    </a:lnTo>
                    <a:lnTo>
                      <a:pt x="168" y="367"/>
                    </a:lnTo>
                    <a:lnTo>
                      <a:pt x="164" y="363"/>
                    </a:lnTo>
                    <a:lnTo>
                      <a:pt x="150" y="351"/>
                    </a:lnTo>
                    <a:lnTo>
                      <a:pt x="150" y="351"/>
                    </a:lnTo>
                    <a:lnTo>
                      <a:pt x="144" y="347"/>
                    </a:lnTo>
                    <a:lnTo>
                      <a:pt x="136" y="347"/>
                    </a:lnTo>
                    <a:lnTo>
                      <a:pt x="118" y="351"/>
                    </a:lnTo>
                    <a:lnTo>
                      <a:pt x="118" y="351"/>
                    </a:lnTo>
                    <a:lnTo>
                      <a:pt x="112" y="353"/>
                    </a:lnTo>
                    <a:lnTo>
                      <a:pt x="106" y="351"/>
                    </a:lnTo>
                    <a:lnTo>
                      <a:pt x="94" y="347"/>
                    </a:lnTo>
                    <a:lnTo>
                      <a:pt x="84" y="339"/>
                    </a:lnTo>
                    <a:lnTo>
                      <a:pt x="80" y="333"/>
                    </a:lnTo>
                    <a:lnTo>
                      <a:pt x="78" y="327"/>
                    </a:lnTo>
                    <a:lnTo>
                      <a:pt x="72" y="311"/>
                    </a:lnTo>
                    <a:lnTo>
                      <a:pt x="72" y="311"/>
                    </a:lnTo>
                    <a:lnTo>
                      <a:pt x="68" y="305"/>
                    </a:lnTo>
                    <a:lnTo>
                      <a:pt x="62" y="301"/>
                    </a:lnTo>
                    <a:lnTo>
                      <a:pt x="44" y="295"/>
                    </a:lnTo>
                    <a:lnTo>
                      <a:pt x="44" y="295"/>
                    </a:lnTo>
                    <a:lnTo>
                      <a:pt x="38" y="293"/>
                    </a:lnTo>
                    <a:lnTo>
                      <a:pt x="32" y="289"/>
                    </a:lnTo>
                    <a:lnTo>
                      <a:pt x="24" y="279"/>
                    </a:lnTo>
                    <a:lnTo>
                      <a:pt x="20" y="267"/>
                    </a:lnTo>
                    <a:lnTo>
                      <a:pt x="20" y="261"/>
                    </a:lnTo>
                    <a:lnTo>
                      <a:pt x="20" y="255"/>
                    </a:lnTo>
                    <a:lnTo>
                      <a:pt x="24" y="238"/>
                    </a:lnTo>
                    <a:lnTo>
                      <a:pt x="24" y="238"/>
                    </a:lnTo>
                    <a:lnTo>
                      <a:pt x="24" y="230"/>
                    </a:lnTo>
                    <a:lnTo>
                      <a:pt x="22" y="224"/>
                    </a:lnTo>
                    <a:lnTo>
                      <a:pt x="8" y="210"/>
                    </a:lnTo>
                    <a:lnTo>
                      <a:pt x="8" y="210"/>
                    </a:lnTo>
                    <a:lnTo>
                      <a:pt x="4" y="204"/>
                    </a:lnTo>
                    <a:lnTo>
                      <a:pt x="2" y="198"/>
                    </a:lnTo>
                    <a:lnTo>
                      <a:pt x="0" y="186"/>
                    </a:lnTo>
                    <a:lnTo>
                      <a:pt x="2" y="174"/>
                    </a:lnTo>
                    <a:lnTo>
                      <a:pt x="4" y="168"/>
                    </a:lnTo>
                    <a:lnTo>
                      <a:pt x="8" y="164"/>
                    </a:lnTo>
                    <a:lnTo>
                      <a:pt x="22" y="150"/>
                    </a:lnTo>
                    <a:lnTo>
                      <a:pt x="22" y="150"/>
                    </a:lnTo>
                    <a:lnTo>
                      <a:pt x="24" y="144"/>
                    </a:lnTo>
                    <a:lnTo>
                      <a:pt x="24" y="136"/>
                    </a:lnTo>
                    <a:lnTo>
                      <a:pt x="20" y="118"/>
                    </a:lnTo>
                    <a:lnTo>
                      <a:pt x="20" y="118"/>
                    </a:lnTo>
                    <a:lnTo>
                      <a:pt x="20" y="112"/>
                    </a:lnTo>
                    <a:lnTo>
                      <a:pt x="20" y="104"/>
                    </a:lnTo>
                    <a:lnTo>
                      <a:pt x="24" y="94"/>
                    </a:lnTo>
                    <a:lnTo>
                      <a:pt x="32" y="84"/>
                    </a:lnTo>
                    <a:lnTo>
                      <a:pt x="38" y="80"/>
                    </a:lnTo>
                    <a:lnTo>
                      <a:pt x="44" y="78"/>
                    </a:lnTo>
                    <a:lnTo>
                      <a:pt x="62" y="72"/>
                    </a:lnTo>
                    <a:lnTo>
                      <a:pt x="62" y="72"/>
                    </a:lnTo>
                    <a:lnTo>
                      <a:pt x="68" y="68"/>
                    </a:lnTo>
                    <a:lnTo>
                      <a:pt x="72" y="62"/>
                    </a:lnTo>
                    <a:lnTo>
                      <a:pt x="78" y="44"/>
                    </a:lnTo>
                    <a:lnTo>
                      <a:pt x="78" y="44"/>
                    </a:lnTo>
                    <a:lnTo>
                      <a:pt x="80" y="38"/>
                    </a:lnTo>
                    <a:lnTo>
                      <a:pt x="84" y="32"/>
                    </a:lnTo>
                    <a:lnTo>
                      <a:pt x="94" y="24"/>
                    </a:lnTo>
                    <a:lnTo>
                      <a:pt x="106" y="20"/>
                    </a:lnTo>
                    <a:lnTo>
                      <a:pt x="112" y="20"/>
                    </a:lnTo>
                    <a:lnTo>
                      <a:pt x="118" y="20"/>
                    </a:lnTo>
                    <a:lnTo>
                      <a:pt x="136" y="24"/>
                    </a:lnTo>
                    <a:lnTo>
                      <a:pt x="136" y="24"/>
                    </a:lnTo>
                    <a:lnTo>
                      <a:pt x="144" y="24"/>
                    </a:lnTo>
                    <a:lnTo>
                      <a:pt x="150" y="22"/>
                    </a:lnTo>
                    <a:lnTo>
                      <a:pt x="164" y="8"/>
                    </a:lnTo>
                    <a:lnTo>
                      <a:pt x="164" y="8"/>
                    </a:lnTo>
                    <a:lnTo>
                      <a:pt x="168" y="4"/>
                    </a:lnTo>
                    <a:lnTo>
                      <a:pt x="174" y="2"/>
                    </a:lnTo>
                    <a:lnTo>
                      <a:pt x="186" y="0"/>
                    </a:lnTo>
                    <a:lnTo>
                      <a:pt x="200" y="2"/>
                    </a:lnTo>
                    <a:lnTo>
                      <a:pt x="204" y="4"/>
                    </a:lnTo>
                    <a:lnTo>
                      <a:pt x="210" y="8"/>
                    </a:lnTo>
                    <a:lnTo>
                      <a:pt x="224" y="22"/>
                    </a:lnTo>
                    <a:lnTo>
                      <a:pt x="224" y="22"/>
                    </a:lnTo>
                    <a:lnTo>
                      <a:pt x="230" y="24"/>
                    </a:lnTo>
                    <a:lnTo>
                      <a:pt x="238" y="24"/>
                    </a:lnTo>
                    <a:lnTo>
                      <a:pt x="256" y="20"/>
                    </a:lnTo>
                    <a:lnTo>
                      <a:pt x="256" y="20"/>
                    </a:lnTo>
                    <a:lnTo>
                      <a:pt x="262" y="20"/>
                    </a:lnTo>
                    <a:lnTo>
                      <a:pt x="268" y="20"/>
                    </a:lnTo>
                    <a:lnTo>
                      <a:pt x="280" y="24"/>
                    </a:lnTo>
                    <a:lnTo>
                      <a:pt x="290" y="32"/>
                    </a:lnTo>
                    <a:lnTo>
                      <a:pt x="294" y="38"/>
                    </a:lnTo>
                    <a:lnTo>
                      <a:pt x="296" y="44"/>
                    </a:lnTo>
                    <a:lnTo>
                      <a:pt x="302" y="62"/>
                    </a:lnTo>
                    <a:lnTo>
                      <a:pt x="302" y="62"/>
                    </a:lnTo>
                    <a:lnTo>
                      <a:pt x="306" y="68"/>
                    </a:lnTo>
                    <a:lnTo>
                      <a:pt x="312" y="72"/>
                    </a:lnTo>
                    <a:lnTo>
                      <a:pt x="328" y="78"/>
                    </a:lnTo>
                    <a:lnTo>
                      <a:pt x="328" y="78"/>
                    </a:lnTo>
                    <a:lnTo>
                      <a:pt x="336" y="80"/>
                    </a:lnTo>
                    <a:lnTo>
                      <a:pt x="340" y="84"/>
                    </a:lnTo>
                    <a:lnTo>
                      <a:pt x="348" y="94"/>
                    </a:lnTo>
                    <a:lnTo>
                      <a:pt x="352" y="104"/>
                    </a:lnTo>
                    <a:lnTo>
                      <a:pt x="354" y="112"/>
                    </a:lnTo>
                    <a:lnTo>
                      <a:pt x="352" y="118"/>
                    </a:lnTo>
                    <a:lnTo>
                      <a:pt x="348" y="136"/>
                    </a:lnTo>
                    <a:lnTo>
                      <a:pt x="348" y="136"/>
                    </a:lnTo>
                    <a:lnTo>
                      <a:pt x="348" y="144"/>
                    </a:lnTo>
                    <a:lnTo>
                      <a:pt x="352" y="150"/>
                    </a:lnTo>
                    <a:lnTo>
                      <a:pt x="364" y="164"/>
                    </a:lnTo>
                    <a:lnTo>
                      <a:pt x="364" y="164"/>
                    </a:lnTo>
                    <a:lnTo>
                      <a:pt x="368" y="168"/>
                    </a:lnTo>
                    <a:lnTo>
                      <a:pt x="372" y="174"/>
                    </a:lnTo>
                    <a:lnTo>
                      <a:pt x="374" y="186"/>
                    </a:lnTo>
                    <a:lnTo>
                      <a:pt x="372" y="198"/>
                    </a:lnTo>
                    <a:lnTo>
                      <a:pt x="368" y="204"/>
                    </a:lnTo>
                    <a:lnTo>
                      <a:pt x="364" y="210"/>
                    </a:lnTo>
                    <a:lnTo>
                      <a:pt x="352" y="224"/>
                    </a:lnTo>
                    <a:lnTo>
                      <a:pt x="352" y="224"/>
                    </a:lnTo>
                    <a:lnTo>
                      <a:pt x="348" y="230"/>
                    </a:lnTo>
                    <a:lnTo>
                      <a:pt x="348" y="238"/>
                    </a:lnTo>
                    <a:lnTo>
                      <a:pt x="352" y="255"/>
                    </a:lnTo>
                    <a:lnTo>
                      <a:pt x="352" y="255"/>
                    </a:lnTo>
                    <a:lnTo>
                      <a:pt x="354" y="261"/>
                    </a:lnTo>
                    <a:lnTo>
                      <a:pt x="352" y="267"/>
                    </a:lnTo>
                    <a:lnTo>
                      <a:pt x="348" y="279"/>
                    </a:lnTo>
                    <a:lnTo>
                      <a:pt x="340" y="289"/>
                    </a:lnTo>
                    <a:lnTo>
                      <a:pt x="336" y="293"/>
                    </a:lnTo>
                    <a:lnTo>
                      <a:pt x="328" y="295"/>
                    </a:lnTo>
                    <a:lnTo>
                      <a:pt x="312" y="301"/>
                    </a:lnTo>
                    <a:lnTo>
                      <a:pt x="312" y="301"/>
                    </a:lnTo>
                    <a:lnTo>
                      <a:pt x="306" y="305"/>
                    </a:lnTo>
                    <a:lnTo>
                      <a:pt x="302" y="311"/>
                    </a:lnTo>
                    <a:lnTo>
                      <a:pt x="296" y="327"/>
                    </a:lnTo>
                    <a:lnTo>
                      <a:pt x="296" y="327"/>
                    </a:lnTo>
                    <a:lnTo>
                      <a:pt x="294" y="333"/>
                    </a:lnTo>
                    <a:lnTo>
                      <a:pt x="290" y="339"/>
                    </a:lnTo>
                    <a:lnTo>
                      <a:pt x="280" y="347"/>
                    </a:lnTo>
                    <a:lnTo>
                      <a:pt x="268" y="351"/>
                    </a:lnTo>
                    <a:lnTo>
                      <a:pt x="262" y="353"/>
                    </a:lnTo>
                    <a:lnTo>
                      <a:pt x="256" y="351"/>
                    </a:lnTo>
                    <a:lnTo>
                      <a:pt x="238" y="347"/>
                    </a:lnTo>
                    <a:lnTo>
                      <a:pt x="238" y="347"/>
                    </a:lnTo>
                    <a:lnTo>
                      <a:pt x="230" y="347"/>
                    </a:lnTo>
                    <a:lnTo>
                      <a:pt x="224" y="351"/>
                    </a:lnTo>
                    <a:lnTo>
                      <a:pt x="210" y="363"/>
                    </a:lnTo>
                    <a:lnTo>
                      <a:pt x="210" y="363"/>
                    </a:lnTo>
                    <a:lnTo>
                      <a:pt x="204" y="367"/>
                    </a:lnTo>
                    <a:lnTo>
                      <a:pt x="198" y="371"/>
                    </a:lnTo>
                    <a:lnTo>
                      <a:pt x="186" y="373"/>
                    </a:lnTo>
                  </a:path>
                </a:pathLst>
              </a:custGeom>
              <a:solidFill>
                <a:sysClr val="window" lastClr="FFFFFF"/>
              </a:solidFill>
              <a:ln w="19050">
                <a:solidFill>
                  <a:srgbClr val="9778D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0" name="Freeform 35"/>
              <p:cNvSpPr>
                <a:spLocks noEditPoints="1"/>
              </p:cNvSpPr>
              <p:nvPr/>
            </p:nvSpPr>
            <p:spPr bwMode="auto">
              <a:xfrm>
                <a:off x="841772" y="3400861"/>
                <a:ext cx="187755" cy="186959"/>
              </a:xfrm>
              <a:custGeom>
                <a:avLst/>
                <a:gdLst>
                  <a:gd name="T0" fmla="*/ 118 w 236"/>
                  <a:gd name="T1" fmla="*/ 20 h 235"/>
                  <a:gd name="T2" fmla="*/ 80 w 236"/>
                  <a:gd name="T3" fmla="*/ 28 h 235"/>
                  <a:gd name="T4" fmla="*/ 48 w 236"/>
                  <a:gd name="T5" fmla="*/ 48 h 235"/>
                  <a:gd name="T6" fmla="*/ 28 w 236"/>
                  <a:gd name="T7" fmla="*/ 80 h 235"/>
                  <a:gd name="T8" fmla="*/ 20 w 236"/>
                  <a:gd name="T9" fmla="*/ 118 h 235"/>
                  <a:gd name="T10" fmla="*/ 22 w 236"/>
                  <a:gd name="T11" fmla="*/ 138 h 235"/>
                  <a:gd name="T12" fmla="*/ 36 w 236"/>
                  <a:gd name="T13" fmla="*/ 174 h 235"/>
                  <a:gd name="T14" fmla="*/ 64 w 236"/>
                  <a:gd name="T15" fmla="*/ 199 h 235"/>
                  <a:gd name="T16" fmla="*/ 98 w 236"/>
                  <a:gd name="T17" fmla="*/ 215 h 235"/>
                  <a:gd name="T18" fmla="*/ 118 w 236"/>
                  <a:gd name="T19" fmla="*/ 217 h 235"/>
                  <a:gd name="T20" fmla="*/ 158 w 236"/>
                  <a:gd name="T21" fmla="*/ 209 h 235"/>
                  <a:gd name="T22" fmla="*/ 188 w 236"/>
                  <a:gd name="T23" fmla="*/ 187 h 235"/>
                  <a:gd name="T24" fmla="*/ 210 w 236"/>
                  <a:gd name="T25" fmla="*/ 158 h 235"/>
                  <a:gd name="T26" fmla="*/ 218 w 236"/>
                  <a:gd name="T27" fmla="*/ 118 h 235"/>
                  <a:gd name="T28" fmla="*/ 216 w 236"/>
                  <a:gd name="T29" fmla="*/ 98 h 235"/>
                  <a:gd name="T30" fmla="*/ 200 w 236"/>
                  <a:gd name="T31" fmla="*/ 64 h 235"/>
                  <a:gd name="T32" fmla="*/ 174 w 236"/>
                  <a:gd name="T33" fmla="*/ 36 h 235"/>
                  <a:gd name="T34" fmla="*/ 138 w 236"/>
                  <a:gd name="T35" fmla="*/ 22 h 235"/>
                  <a:gd name="T36" fmla="*/ 118 w 236"/>
                  <a:gd name="T37" fmla="*/ 235 h 235"/>
                  <a:gd name="T38" fmla="*/ 106 w 236"/>
                  <a:gd name="T39" fmla="*/ 235 h 235"/>
                  <a:gd name="T40" fmla="*/ 72 w 236"/>
                  <a:gd name="T41" fmla="*/ 227 h 235"/>
                  <a:gd name="T42" fmla="*/ 36 w 236"/>
                  <a:gd name="T43" fmla="*/ 201 h 235"/>
                  <a:gd name="T44" fmla="*/ 10 w 236"/>
                  <a:gd name="T45" fmla="*/ 164 h 235"/>
                  <a:gd name="T46" fmla="*/ 2 w 236"/>
                  <a:gd name="T47" fmla="*/ 130 h 235"/>
                  <a:gd name="T48" fmla="*/ 0 w 236"/>
                  <a:gd name="T49" fmla="*/ 118 h 235"/>
                  <a:gd name="T50" fmla="*/ 4 w 236"/>
                  <a:gd name="T51" fmla="*/ 94 h 235"/>
                  <a:gd name="T52" fmla="*/ 20 w 236"/>
                  <a:gd name="T53" fmla="*/ 52 h 235"/>
                  <a:gd name="T54" fmla="*/ 52 w 236"/>
                  <a:gd name="T55" fmla="*/ 20 h 235"/>
                  <a:gd name="T56" fmla="*/ 94 w 236"/>
                  <a:gd name="T57" fmla="*/ 4 h 235"/>
                  <a:gd name="T58" fmla="*/ 118 w 236"/>
                  <a:gd name="T59" fmla="*/ 0 h 235"/>
                  <a:gd name="T60" fmla="*/ 130 w 236"/>
                  <a:gd name="T61" fmla="*/ 2 h 235"/>
                  <a:gd name="T62" fmla="*/ 164 w 236"/>
                  <a:gd name="T63" fmla="*/ 10 h 235"/>
                  <a:gd name="T64" fmla="*/ 202 w 236"/>
                  <a:gd name="T65" fmla="*/ 36 h 235"/>
                  <a:gd name="T66" fmla="*/ 228 w 236"/>
                  <a:gd name="T67" fmla="*/ 72 h 235"/>
                  <a:gd name="T68" fmla="*/ 236 w 236"/>
                  <a:gd name="T69" fmla="*/ 106 h 235"/>
                  <a:gd name="T70" fmla="*/ 236 w 236"/>
                  <a:gd name="T71" fmla="*/ 118 h 235"/>
                  <a:gd name="T72" fmla="*/ 234 w 236"/>
                  <a:gd name="T73" fmla="*/ 142 h 235"/>
                  <a:gd name="T74" fmla="*/ 216 w 236"/>
                  <a:gd name="T75" fmla="*/ 183 h 235"/>
                  <a:gd name="T76" fmla="*/ 184 w 236"/>
                  <a:gd name="T77" fmla="*/ 215 h 235"/>
                  <a:gd name="T78" fmla="*/ 142 w 236"/>
                  <a:gd name="T79" fmla="*/ 233 h 235"/>
                  <a:gd name="T80" fmla="*/ 118 w 236"/>
                  <a:gd name="T81"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5">
                    <a:moveTo>
                      <a:pt x="118" y="20"/>
                    </a:moveTo>
                    <a:lnTo>
                      <a:pt x="118" y="20"/>
                    </a:lnTo>
                    <a:lnTo>
                      <a:pt x="98" y="22"/>
                    </a:lnTo>
                    <a:lnTo>
                      <a:pt x="80" y="28"/>
                    </a:lnTo>
                    <a:lnTo>
                      <a:pt x="64" y="36"/>
                    </a:lnTo>
                    <a:lnTo>
                      <a:pt x="48" y="48"/>
                    </a:lnTo>
                    <a:lnTo>
                      <a:pt x="36" y="64"/>
                    </a:lnTo>
                    <a:lnTo>
                      <a:pt x="28" y="80"/>
                    </a:lnTo>
                    <a:lnTo>
                      <a:pt x="22" y="98"/>
                    </a:lnTo>
                    <a:lnTo>
                      <a:pt x="20" y="118"/>
                    </a:lnTo>
                    <a:lnTo>
                      <a:pt x="20" y="118"/>
                    </a:lnTo>
                    <a:lnTo>
                      <a:pt x="22" y="138"/>
                    </a:lnTo>
                    <a:lnTo>
                      <a:pt x="28" y="158"/>
                    </a:lnTo>
                    <a:lnTo>
                      <a:pt x="36" y="174"/>
                    </a:lnTo>
                    <a:lnTo>
                      <a:pt x="48" y="187"/>
                    </a:lnTo>
                    <a:lnTo>
                      <a:pt x="64" y="199"/>
                    </a:lnTo>
                    <a:lnTo>
                      <a:pt x="80" y="209"/>
                    </a:lnTo>
                    <a:lnTo>
                      <a:pt x="98" y="215"/>
                    </a:lnTo>
                    <a:lnTo>
                      <a:pt x="118" y="217"/>
                    </a:lnTo>
                    <a:lnTo>
                      <a:pt x="118" y="217"/>
                    </a:lnTo>
                    <a:lnTo>
                      <a:pt x="138" y="215"/>
                    </a:lnTo>
                    <a:lnTo>
                      <a:pt x="158" y="209"/>
                    </a:lnTo>
                    <a:lnTo>
                      <a:pt x="174" y="199"/>
                    </a:lnTo>
                    <a:lnTo>
                      <a:pt x="188" y="187"/>
                    </a:lnTo>
                    <a:lnTo>
                      <a:pt x="200" y="174"/>
                    </a:lnTo>
                    <a:lnTo>
                      <a:pt x="210" y="158"/>
                    </a:lnTo>
                    <a:lnTo>
                      <a:pt x="216" y="138"/>
                    </a:lnTo>
                    <a:lnTo>
                      <a:pt x="218" y="118"/>
                    </a:lnTo>
                    <a:lnTo>
                      <a:pt x="218" y="118"/>
                    </a:lnTo>
                    <a:lnTo>
                      <a:pt x="216" y="98"/>
                    </a:lnTo>
                    <a:lnTo>
                      <a:pt x="210" y="80"/>
                    </a:lnTo>
                    <a:lnTo>
                      <a:pt x="200" y="64"/>
                    </a:lnTo>
                    <a:lnTo>
                      <a:pt x="188" y="48"/>
                    </a:lnTo>
                    <a:lnTo>
                      <a:pt x="174" y="36"/>
                    </a:lnTo>
                    <a:lnTo>
                      <a:pt x="158" y="28"/>
                    </a:lnTo>
                    <a:lnTo>
                      <a:pt x="138" y="22"/>
                    </a:lnTo>
                    <a:lnTo>
                      <a:pt x="118" y="20"/>
                    </a:lnTo>
                    <a:close/>
                    <a:moveTo>
                      <a:pt x="118" y="235"/>
                    </a:moveTo>
                    <a:lnTo>
                      <a:pt x="118" y="235"/>
                    </a:lnTo>
                    <a:lnTo>
                      <a:pt x="106" y="235"/>
                    </a:lnTo>
                    <a:lnTo>
                      <a:pt x="94" y="233"/>
                    </a:lnTo>
                    <a:lnTo>
                      <a:pt x="72" y="227"/>
                    </a:lnTo>
                    <a:lnTo>
                      <a:pt x="52" y="215"/>
                    </a:lnTo>
                    <a:lnTo>
                      <a:pt x="36" y="201"/>
                    </a:lnTo>
                    <a:lnTo>
                      <a:pt x="20" y="183"/>
                    </a:lnTo>
                    <a:lnTo>
                      <a:pt x="10" y="164"/>
                    </a:lnTo>
                    <a:lnTo>
                      <a:pt x="4" y="142"/>
                    </a:lnTo>
                    <a:lnTo>
                      <a:pt x="2" y="130"/>
                    </a:lnTo>
                    <a:lnTo>
                      <a:pt x="0" y="118"/>
                    </a:lnTo>
                    <a:lnTo>
                      <a:pt x="0" y="118"/>
                    </a:lnTo>
                    <a:lnTo>
                      <a:pt x="2" y="106"/>
                    </a:lnTo>
                    <a:lnTo>
                      <a:pt x="4" y="94"/>
                    </a:lnTo>
                    <a:lnTo>
                      <a:pt x="10" y="72"/>
                    </a:lnTo>
                    <a:lnTo>
                      <a:pt x="20" y="52"/>
                    </a:lnTo>
                    <a:lnTo>
                      <a:pt x="36" y="36"/>
                    </a:lnTo>
                    <a:lnTo>
                      <a:pt x="52" y="20"/>
                    </a:lnTo>
                    <a:lnTo>
                      <a:pt x="72" y="10"/>
                    </a:lnTo>
                    <a:lnTo>
                      <a:pt x="94" y="4"/>
                    </a:lnTo>
                    <a:lnTo>
                      <a:pt x="106" y="2"/>
                    </a:lnTo>
                    <a:lnTo>
                      <a:pt x="118" y="0"/>
                    </a:lnTo>
                    <a:lnTo>
                      <a:pt x="118" y="0"/>
                    </a:lnTo>
                    <a:lnTo>
                      <a:pt x="130" y="2"/>
                    </a:lnTo>
                    <a:lnTo>
                      <a:pt x="142" y="4"/>
                    </a:lnTo>
                    <a:lnTo>
                      <a:pt x="164" y="10"/>
                    </a:lnTo>
                    <a:lnTo>
                      <a:pt x="184" y="20"/>
                    </a:lnTo>
                    <a:lnTo>
                      <a:pt x="202" y="36"/>
                    </a:lnTo>
                    <a:lnTo>
                      <a:pt x="216" y="52"/>
                    </a:lnTo>
                    <a:lnTo>
                      <a:pt x="228" y="72"/>
                    </a:lnTo>
                    <a:lnTo>
                      <a:pt x="234" y="94"/>
                    </a:lnTo>
                    <a:lnTo>
                      <a:pt x="236" y="106"/>
                    </a:lnTo>
                    <a:lnTo>
                      <a:pt x="236" y="118"/>
                    </a:lnTo>
                    <a:lnTo>
                      <a:pt x="236" y="118"/>
                    </a:lnTo>
                    <a:lnTo>
                      <a:pt x="236" y="130"/>
                    </a:lnTo>
                    <a:lnTo>
                      <a:pt x="234" y="142"/>
                    </a:lnTo>
                    <a:lnTo>
                      <a:pt x="228" y="164"/>
                    </a:lnTo>
                    <a:lnTo>
                      <a:pt x="216" y="183"/>
                    </a:lnTo>
                    <a:lnTo>
                      <a:pt x="202" y="201"/>
                    </a:lnTo>
                    <a:lnTo>
                      <a:pt x="184" y="215"/>
                    </a:lnTo>
                    <a:lnTo>
                      <a:pt x="164" y="227"/>
                    </a:lnTo>
                    <a:lnTo>
                      <a:pt x="142" y="233"/>
                    </a:lnTo>
                    <a:lnTo>
                      <a:pt x="130" y="235"/>
                    </a:lnTo>
                    <a:lnTo>
                      <a:pt x="118" y="235"/>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1" name="Freeform 36"/>
              <p:cNvSpPr>
                <a:spLocks/>
              </p:cNvSpPr>
              <p:nvPr/>
            </p:nvSpPr>
            <p:spPr bwMode="auto">
              <a:xfrm>
                <a:off x="857683" y="3416772"/>
                <a:ext cx="157523" cy="156727"/>
              </a:xfrm>
              <a:custGeom>
                <a:avLst/>
                <a:gdLst>
                  <a:gd name="T0" fmla="*/ 98 w 198"/>
                  <a:gd name="T1" fmla="*/ 0 h 197"/>
                  <a:gd name="T2" fmla="*/ 98 w 198"/>
                  <a:gd name="T3" fmla="*/ 0 h 197"/>
                  <a:gd name="T4" fmla="*/ 78 w 198"/>
                  <a:gd name="T5" fmla="*/ 2 h 197"/>
                  <a:gd name="T6" fmla="*/ 60 w 198"/>
                  <a:gd name="T7" fmla="*/ 8 h 197"/>
                  <a:gd name="T8" fmla="*/ 44 w 198"/>
                  <a:gd name="T9" fmla="*/ 16 h 197"/>
                  <a:gd name="T10" fmla="*/ 28 w 198"/>
                  <a:gd name="T11" fmla="*/ 28 h 197"/>
                  <a:gd name="T12" fmla="*/ 16 w 198"/>
                  <a:gd name="T13" fmla="*/ 44 h 197"/>
                  <a:gd name="T14" fmla="*/ 8 w 198"/>
                  <a:gd name="T15" fmla="*/ 60 h 197"/>
                  <a:gd name="T16" fmla="*/ 2 w 198"/>
                  <a:gd name="T17" fmla="*/ 78 h 197"/>
                  <a:gd name="T18" fmla="*/ 0 w 198"/>
                  <a:gd name="T19" fmla="*/ 98 h 197"/>
                  <a:gd name="T20" fmla="*/ 0 w 198"/>
                  <a:gd name="T21" fmla="*/ 98 h 197"/>
                  <a:gd name="T22" fmla="*/ 2 w 198"/>
                  <a:gd name="T23" fmla="*/ 118 h 197"/>
                  <a:gd name="T24" fmla="*/ 8 w 198"/>
                  <a:gd name="T25" fmla="*/ 138 h 197"/>
                  <a:gd name="T26" fmla="*/ 16 w 198"/>
                  <a:gd name="T27" fmla="*/ 154 h 197"/>
                  <a:gd name="T28" fmla="*/ 28 w 198"/>
                  <a:gd name="T29" fmla="*/ 167 h 197"/>
                  <a:gd name="T30" fmla="*/ 44 w 198"/>
                  <a:gd name="T31" fmla="*/ 179 h 197"/>
                  <a:gd name="T32" fmla="*/ 60 w 198"/>
                  <a:gd name="T33" fmla="*/ 189 h 197"/>
                  <a:gd name="T34" fmla="*/ 78 w 198"/>
                  <a:gd name="T35" fmla="*/ 195 h 197"/>
                  <a:gd name="T36" fmla="*/ 98 w 198"/>
                  <a:gd name="T37" fmla="*/ 197 h 197"/>
                  <a:gd name="T38" fmla="*/ 98 w 198"/>
                  <a:gd name="T39" fmla="*/ 197 h 197"/>
                  <a:gd name="T40" fmla="*/ 118 w 198"/>
                  <a:gd name="T41" fmla="*/ 195 h 197"/>
                  <a:gd name="T42" fmla="*/ 138 w 198"/>
                  <a:gd name="T43" fmla="*/ 189 h 197"/>
                  <a:gd name="T44" fmla="*/ 154 w 198"/>
                  <a:gd name="T45" fmla="*/ 179 h 197"/>
                  <a:gd name="T46" fmla="*/ 168 w 198"/>
                  <a:gd name="T47" fmla="*/ 167 h 197"/>
                  <a:gd name="T48" fmla="*/ 180 w 198"/>
                  <a:gd name="T49" fmla="*/ 154 h 197"/>
                  <a:gd name="T50" fmla="*/ 190 w 198"/>
                  <a:gd name="T51" fmla="*/ 138 h 197"/>
                  <a:gd name="T52" fmla="*/ 196 w 198"/>
                  <a:gd name="T53" fmla="*/ 118 h 197"/>
                  <a:gd name="T54" fmla="*/ 198 w 198"/>
                  <a:gd name="T55" fmla="*/ 98 h 197"/>
                  <a:gd name="T56" fmla="*/ 198 w 198"/>
                  <a:gd name="T57" fmla="*/ 98 h 197"/>
                  <a:gd name="T58" fmla="*/ 196 w 198"/>
                  <a:gd name="T59" fmla="*/ 78 h 197"/>
                  <a:gd name="T60" fmla="*/ 190 w 198"/>
                  <a:gd name="T61" fmla="*/ 60 h 197"/>
                  <a:gd name="T62" fmla="*/ 180 w 198"/>
                  <a:gd name="T63" fmla="*/ 44 h 197"/>
                  <a:gd name="T64" fmla="*/ 168 w 198"/>
                  <a:gd name="T65" fmla="*/ 28 h 197"/>
                  <a:gd name="T66" fmla="*/ 154 w 198"/>
                  <a:gd name="T67" fmla="*/ 16 h 197"/>
                  <a:gd name="T68" fmla="*/ 138 w 198"/>
                  <a:gd name="T69" fmla="*/ 8 h 197"/>
                  <a:gd name="T70" fmla="*/ 118 w 198"/>
                  <a:gd name="T71" fmla="*/ 2 h 197"/>
                  <a:gd name="T72" fmla="*/ 98 w 198"/>
                  <a:gd name="T7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7">
                    <a:moveTo>
                      <a:pt x="98" y="0"/>
                    </a:moveTo>
                    <a:lnTo>
                      <a:pt x="98" y="0"/>
                    </a:lnTo>
                    <a:lnTo>
                      <a:pt x="78" y="2"/>
                    </a:lnTo>
                    <a:lnTo>
                      <a:pt x="60" y="8"/>
                    </a:lnTo>
                    <a:lnTo>
                      <a:pt x="44" y="16"/>
                    </a:lnTo>
                    <a:lnTo>
                      <a:pt x="28" y="28"/>
                    </a:lnTo>
                    <a:lnTo>
                      <a:pt x="16" y="44"/>
                    </a:lnTo>
                    <a:lnTo>
                      <a:pt x="8" y="60"/>
                    </a:lnTo>
                    <a:lnTo>
                      <a:pt x="2" y="78"/>
                    </a:lnTo>
                    <a:lnTo>
                      <a:pt x="0" y="98"/>
                    </a:lnTo>
                    <a:lnTo>
                      <a:pt x="0" y="98"/>
                    </a:lnTo>
                    <a:lnTo>
                      <a:pt x="2" y="118"/>
                    </a:lnTo>
                    <a:lnTo>
                      <a:pt x="8" y="138"/>
                    </a:lnTo>
                    <a:lnTo>
                      <a:pt x="16" y="154"/>
                    </a:lnTo>
                    <a:lnTo>
                      <a:pt x="28" y="167"/>
                    </a:lnTo>
                    <a:lnTo>
                      <a:pt x="44" y="179"/>
                    </a:lnTo>
                    <a:lnTo>
                      <a:pt x="60" y="189"/>
                    </a:lnTo>
                    <a:lnTo>
                      <a:pt x="78" y="195"/>
                    </a:lnTo>
                    <a:lnTo>
                      <a:pt x="98" y="197"/>
                    </a:lnTo>
                    <a:lnTo>
                      <a:pt x="98" y="197"/>
                    </a:lnTo>
                    <a:lnTo>
                      <a:pt x="118" y="195"/>
                    </a:lnTo>
                    <a:lnTo>
                      <a:pt x="138" y="189"/>
                    </a:lnTo>
                    <a:lnTo>
                      <a:pt x="154" y="179"/>
                    </a:lnTo>
                    <a:lnTo>
                      <a:pt x="168" y="167"/>
                    </a:lnTo>
                    <a:lnTo>
                      <a:pt x="180" y="154"/>
                    </a:lnTo>
                    <a:lnTo>
                      <a:pt x="190" y="138"/>
                    </a:lnTo>
                    <a:lnTo>
                      <a:pt x="196" y="118"/>
                    </a:lnTo>
                    <a:lnTo>
                      <a:pt x="198" y="98"/>
                    </a:lnTo>
                    <a:lnTo>
                      <a:pt x="198" y="98"/>
                    </a:lnTo>
                    <a:lnTo>
                      <a:pt x="196" y="78"/>
                    </a:lnTo>
                    <a:lnTo>
                      <a:pt x="190" y="60"/>
                    </a:lnTo>
                    <a:lnTo>
                      <a:pt x="180" y="44"/>
                    </a:lnTo>
                    <a:lnTo>
                      <a:pt x="168" y="28"/>
                    </a:lnTo>
                    <a:lnTo>
                      <a:pt x="154" y="16"/>
                    </a:lnTo>
                    <a:lnTo>
                      <a:pt x="138" y="8"/>
                    </a:lnTo>
                    <a:lnTo>
                      <a:pt x="118" y="2"/>
                    </a:lnTo>
                    <a:lnTo>
                      <a:pt x="98" y="0"/>
                    </a:lnTo>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2" name="Freeform 37"/>
              <p:cNvSpPr>
                <a:spLocks/>
              </p:cNvSpPr>
              <p:nvPr/>
            </p:nvSpPr>
            <p:spPr bwMode="auto">
              <a:xfrm>
                <a:off x="841772" y="3400861"/>
                <a:ext cx="187755" cy="186959"/>
              </a:xfrm>
              <a:custGeom>
                <a:avLst/>
                <a:gdLst>
                  <a:gd name="T0" fmla="*/ 118 w 236"/>
                  <a:gd name="T1" fmla="*/ 235 h 235"/>
                  <a:gd name="T2" fmla="*/ 118 w 236"/>
                  <a:gd name="T3" fmla="*/ 235 h 235"/>
                  <a:gd name="T4" fmla="*/ 106 w 236"/>
                  <a:gd name="T5" fmla="*/ 235 h 235"/>
                  <a:gd name="T6" fmla="*/ 94 w 236"/>
                  <a:gd name="T7" fmla="*/ 233 h 235"/>
                  <a:gd name="T8" fmla="*/ 72 w 236"/>
                  <a:gd name="T9" fmla="*/ 227 h 235"/>
                  <a:gd name="T10" fmla="*/ 52 w 236"/>
                  <a:gd name="T11" fmla="*/ 215 h 235"/>
                  <a:gd name="T12" fmla="*/ 36 w 236"/>
                  <a:gd name="T13" fmla="*/ 201 h 235"/>
                  <a:gd name="T14" fmla="*/ 20 w 236"/>
                  <a:gd name="T15" fmla="*/ 183 h 235"/>
                  <a:gd name="T16" fmla="*/ 10 w 236"/>
                  <a:gd name="T17" fmla="*/ 164 h 235"/>
                  <a:gd name="T18" fmla="*/ 4 w 236"/>
                  <a:gd name="T19" fmla="*/ 142 h 235"/>
                  <a:gd name="T20" fmla="*/ 2 w 236"/>
                  <a:gd name="T21" fmla="*/ 130 h 235"/>
                  <a:gd name="T22" fmla="*/ 0 w 236"/>
                  <a:gd name="T23" fmla="*/ 118 h 235"/>
                  <a:gd name="T24" fmla="*/ 0 w 236"/>
                  <a:gd name="T25" fmla="*/ 118 h 235"/>
                  <a:gd name="T26" fmla="*/ 2 w 236"/>
                  <a:gd name="T27" fmla="*/ 106 h 235"/>
                  <a:gd name="T28" fmla="*/ 4 w 236"/>
                  <a:gd name="T29" fmla="*/ 94 h 235"/>
                  <a:gd name="T30" fmla="*/ 10 w 236"/>
                  <a:gd name="T31" fmla="*/ 72 h 235"/>
                  <a:gd name="T32" fmla="*/ 20 w 236"/>
                  <a:gd name="T33" fmla="*/ 52 h 235"/>
                  <a:gd name="T34" fmla="*/ 36 w 236"/>
                  <a:gd name="T35" fmla="*/ 36 h 235"/>
                  <a:gd name="T36" fmla="*/ 52 w 236"/>
                  <a:gd name="T37" fmla="*/ 20 h 235"/>
                  <a:gd name="T38" fmla="*/ 72 w 236"/>
                  <a:gd name="T39" fmla="*/ 10 h 235"/>
                  <a:gd name="T40" fmla="*/ 94 w 236"/>
                  <a:gd name="T41" fmla="*/ 4 h 235"/>
                  <a:gd name="T42" fmla="*/ 106 w 236"/>
                  <a:gd name="T43" fmla="*/ 2 h 235"/>
                  <a:gd name="T44" fmla="*/ 118 w 236"/>
                  <a:gd name="T45" fmla="*/ 0 h 235"/>
                  <a:gd name="T46" fmla="*/ 118 w 236"/>
                  <a:gd name="T47" fmla="*/ 0 h 235"/>
                  <a:gd name="T48" fmla="*/ 130 w 236"/>
                  <a:gd name="T49" fmla="*/ 2 h 235"/>
                  <a:gd name="T50" fmla="*/ 142 w 236"/>
                  <a:gd name="T51" fmla="*/ 4 h 235"/>
                  <a:gd name="T52" fmla="*/ 164 w 236"/>
                  <a:gd name="T53" fmla="*/ 10 h 235"/>
                  <a:gd name="T54" fmla="*/ 184 w 236"/>
                  <a:gd name="T55" fmla="*/ 20 h 235"/>
                  <a:gd name="T56" fmla="*/ 202 w 236"/>
                  <a:gd name="T57" fmla="*/ 36 h 235"/>
                  <a:gd name="T58" fmla="*/ 216 w 236"/>
                  <a:gd name="T59" fmla="*/ 52 h 235"/>
                  <a:gd name="T60" fmla="*/ 228 w 236"/>
                  <a:gd name="T61" fmla="*/ 72 h 235"/>
                  <a:gd name="T62" fmla="*/ 234 w 236"/>
                  <a:gd name="T63" fmla="*/ 94 h 235"/>
                  <a:gd name="T64" fmla="*/ 236 w 236"/>
                  <a:gd name="T65" fmla="*/ 106 h 235"/>
                  <a:gd name="T66" fmla="*/ 236 w 236"/>
                  <a:gd name="T67" fmla="*/ 118 h 235"/>
                  <a:gd name="T68" fmla="*/ 236 w 236"/>
                  <a:gd name="T69" fmla="*/ 118 h 235"/>
                  <a:gd name="T70" fmla="*/ 236 w 236"/>
                  <a:gd name="T71" fmla="*/ 130 h 235"/>
                  <a:gd name="T72" fmla="*/ 234 w 236"/>
                  <a:gd name="T73" fmla="*/ 142 h 235"/>
                  <a:gd name="T74" fmla="*/ 228 w 236"/>
                  <a:gd name="T75" fmla="*/ 164 h 235"/>
                  <a:gd name="T76" fmla="*/ 216 w 236"/>
                  <a:gd name="T77" fmla="*/ 183 h 235"/>
                  <a:gd name="T78" fmla="*/ 202 w 236"/>
                  <a:gd name="T79" fmla="*/ 201 h 235"/>
                  <a:gd name="T80" fmla="*/ 184 w 236"/>
                  <a:gd name="T81" fmla="*/ 215 h 235"/>
                  <a:gd name="T82" fmla="*/ 164 w 236"/>
                  <a:gd name="T83" fmla="*/ 227 h 235"/>
                  <a:gd name="T84" fmla="*/ 142 w 236"/>
                  <a:gd name="T85" fmla="*/ 233 h 235"/>
                  <a:gd name="T86" fmla="*/ 130 w 236"/>
                  <a:gd name="T87" fmla="*/ 235 h 235"/>
                  <a:gd name="T88" fmla="*/ 118 w 236"/>
                  <a:gd name="T89"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6" h="235">
                    <a:moveTo>
                      <a:pt x="118" y="235"/>
                    </a:moveTo>
                    <a:lnTo>
                      <a:pt x="118" y="235"/>
                    </a:lnTo>
                    <a:lnTo>
                      <a:pt x="106" y="235"/>
                    </a:lnTo>
                    <a:lnTo>
                      <a:pt x="94" y="233"/>
                    </a:lnTo>
                    <a:lnTo>
                      <a:pt x="72" y="227"/>
                    </a:lnTo>
                    <a:lnTo>
                      <a:pt x="52" y="215"/>
                    </a:lnTo>
                    <a:lnTo>
                      <a:pt x="36" y="201"/>
                    </a:lnTo>
                    <a:lnTo>
                      <a:pt x="20" y="183"/>
                    </a:lnTo>
                    <a:lnTo>
                      <a:pt x="10" y="164"/>
                    </a:lnTo>
                    <a:lnTo>
                      <a:pt x="4" y="142"/>
                    </a:lnTo>
                    <a:lnTo>
                      <a:pt x="2" y="130"/>
                    </a:lnTo>
                    <a:lnTo>
                      <a:pt x="0" y="118"/>
                    </a:lnTo>
                    <a:lnTo>
                      <a:pt x="0" y="118"/>
                    </a:lnTo>
                    <a:lnTo>
                      <a:pt x="2" y="106"/>
                    </a:lnTo>
                    <a:lnTo>
                      <a:pt x="4" y="94"/>
                    </a:lnTo>
                    <a:lnTo>
                      <a:pt x="10" y="72"/>
                    </a:lnTo>
                    <a:lnTo>
                      <a:pt x="20" y="52"/>
                    </a:lnTo>
                    <a:lnTo>
                      <a:pt x="36" y="36"/>
                    </a:lnTo>
                    <a:lnTo>
                      <a:pt x="52" y="20"/>
                    </a:lnTo>
                    <a:lnTo>
                      <a:pt x="72" y="10"/>
                    </a:lnTo>
                    <a:lnTo>
                      <a:pt x="94" y="4"/>
                    </a:lnTo>
                    <a:lnTo>
                      <a:pt x="106" y="2"/>
                    </a:lnTo>
                    <a:lnTo>
                      <a:pt x="118" y="0"/>
                    </a:lnTo>
                    <a:lnTo>
                      <a:pt x="118" y="0"/>
                    </a:lnTo>
                    <a:lnTo>
                      <a:pt x="130" y="2"/>
                    </a:lnTo>
                    <a:lnTo>
                      <a:pt x="142" y="4"/>
                    </a:lnTo>
                    <a:lnTo>
                      <a:pt x="164" y="10"/>
                    </a:lnTo>
                    <a:lnTo>
                      <a:pt x="184" y="20"/>
                    </a:lnTo>
                    <a:lnTo>
                      <a:pt x="202" y="36"/>
                    </a:lnTo>
                    <a:lnTo>
                      <a:pt x="216" y="52"/>
                    </a:lnTo>
                    <a:lnTo>
                      <a:pt x="228" y="72"/>
                    </a:lnTo>
                    <a:lnTo>
                      <a:pt x="234" y="94"/>
                    </a:lnTo>
                    <a:lnTo>
                      <a:pt x="236" y="106"/>
                    </a:lnTo>
                    <a:lnTo>
                      <a:pt x="236" y="118"/>
                    </a:lnTo>
                    <a:lnTo>
                      <a:pt x="236" y="118"/>
                    </a:lnTo>
                    <a:lnTo>
                      <a:pt x="236" y="130"/>
                    </a:lnTo>
                    <a:lnTo>
                      <a:pt x="234" y="142"/>
                    </a:lnTo>
                    <a:lnTo>
                      <a:pt x="228" y="164"/>
                    </a:lnTo>
                    <a:lnTo>
                      <a:pt x="216" y="183"/>
                    </a:lnTo>
                    <a:lnTo>
                      <a:pt x="202" y="201"/>
                    </a:lnTo>
                    <a:lnTo>
                      <a:pt x="184" y="215"/>
                    </a:lnTo>
                    <a:lnTo>
                      <a:pt x="164" y="227"/>
                    </a:lnTo>
                    <a:lnTo>
                      <a:pt x="142" y="233"/>
                    </a:lnTo>
                    <a:lnTo>
                      <a:pt x="130" y="235"/>
                    </a:lnTo>
                    <a:lnTo>
                      <a:pt x="118" y="235"/>
                    </a:lnTo>
                  </a:path>
                </a:pathLst>
              </a:custGeom>
              <a:solidFill>
                <a:sysClr val="window" lastClr="FFFFFF"/>
              </a:solidFill>
              <a:ln w="12700">
                <a:solidFill>
                  <a:srgbClr val="9778D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3" name="Freeform 38"/>
              <p:cNvSpPr>
                <a:spLocks/>
              </p:cNvSpPr>
              <p:nvPr/>
            </p:nvSpPr>
            <p:spPr bwMode="auto">
              <a:xfrm>
                <a:off x="887915" y="3461324"/>
                <a:ext cx="98651" cy="70010"/>
              </a:xfrm>
              <a:custGeom>
                <a:avLst/>
                <a:gdLst>
                  <a:gd name="T0" fmla="*/ 50 w 124"/>
                  <a:gd name="T1" fmla="*/ 88 h 88"/>
                  <a:gd name="T2" fmla="*/ 0 w 124"/>
                  <a:gd name="T3" fmla="*/ 38 h 88"/>
                  <a:gd name="T4" fmla="*/ 14 w 124"/>
                  <a:gd name="T5" fmla="*/ 24 h 88"/>
                  <a:gd name="T6" fmla="*/ 50 w 124"/>
                  <a:gd name="T7" fmla="*/ 62 h 88"/>
                  <a:gd name="T8" fmla="*/ 112 w 124"/>
                  <a:gd name="T9" fmla="*/ 0 h 88"/>
                  <a:gd name="T10" fmla="*/ 124 w 124"/>
                  <a:gd name="T11" fmla="*/ 14 h 88"/>
                  <a:gd name="T12" fmla="*/ 50 w 124"/>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124" h="88">
                    <a:moveTo>
                      <a:pt x="50" y="88"/>
                    </a:moveTo>
                    <a:lnTo>
                      <a:pt x="0" y="38"/>
                    </a:lnTo>
                    <a:lnTo>
                      <a:pt x="14" y="24"/>
                    </a:lnTo>
                    <a:lnTo>
                      <a:pt x="50" y="62"/>
                    </a:lnTo>
                    <a:lnTo>
                      <a:pt x="112" y="0"/>
                    </a:lnTo>
                    <a:lnTo>
                      <a:pt x="124" y="14"/>
                    </a:lnTo>
                    <a:lnTo>
                      <a:pt x="50" y="88"/>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94" name="Group 93"/>
          <p:cNvGrpSpPr/>
          <p:nvPr/>
        </p:nvGrpSpPr>
        <p:grpSpPr>
          <a:xfrm>
            <a:off x="2519241" y="4528520"/>
            <a:ext cx="703526" cy="703526"/>
            <a:chOff x="582349" y="4721045"/>
            <a:chExt cx="703526" cy="703526"/>
          </a:xfrm>
        </p:grpSpPr>
        <p:sp>
          <p:nvSpPr>
            <p:cNvPr id="95" name="Oval 94"/>
            <p:cNvSpPr/>
            <p:nvPr/>
          </p:nvSpPr>
          <p:spPr>
            <a:xfrm>
              <a:off x="582349" y="4721045"/>
              <a:ext cx="703526" cy="703526"/>
            </a:xfrm>
            <a:prstGeom prst="ellipse">
              <a:avLst/>
            </a:prstGeom>
            <a:solidFill>
              <a:srgbClr val="7D542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6" name="Oval 95"/>
            <p:cNvSpPr/>
            <p:nvPr/>
          </p:nvSpPr>
          <p:spPr>
            <a:xfrm>
              <a:off x="673859" y="4810222"/>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7" name="Freeform 8"/>
            <p:cNvSpPr>
              <a:spLocks/>
            </p:cNvSpPr>
            <p:nvPr/>
          </p:nvSpPr>
          <p:spPr bwMode="auto">
            <a:xfrm rot="10800000">
              <a:off x="795780" y="4932142"/>
              <a:ext cx="281332" cy="281332"/>
            </a:xfrm>
            <a:custGeom>
              <a:avLst/>
              <a:gdLst>
                <a:gd name="T0" fmla="*/ 161 w 379"/>
                <a:gd name="T1" fmla="*/ 172 h 382"/>
                <a:gd name="T2" fmla="*/ 149 w 379"/>
                <a:gd name="T3" fmla="*/ 192 h 382"/>
                <a:gd name="T4" fmla="*/ 147 w 379"/>
                <a:gd name="T5" fmla="*/ 217 h 382"/>
                <a:gd name="T6" fmla="*/ 147 w 379"/>
                <a:gd name="T7" fmla="*/ 238 h 382"/>
                <a:gd name="T8" fmla="*/ 135 w 379"/>
                <a:gd name="T9" fmla="*/ 265 h 382"/>
                <a:gd name="T10" fmla="*/ 109 w 379"/>
                <a:gd name="T11" fmla="*/ 283 h 382"/>
                <a:gd name="T12" fmla="*/ 56 w 379"/>
                <a:gd name="T13" fmla="*/ 302 h 382"/>
                <a:gd name="T14" fmla="*/ 0 w 379"/>
                <a:gd name="T15" fmla="*/ 306 h 382"/>
                <a:gd name="T16" fmla="*/ 3 w 379"/>
                <a:gd name="T17" fmla="*/ 265 h 382"/>
                <a:gd name="T18" fmla="*/ 17 w 379"/>
                <a:gd name="T19" fmla="*/ 226 h 382"/>
                <a:gd name="T20" fmla="*/ 39 w 379"/>
                <a:gd name="T21" fmla="*/ 194 h 382"/>
                <a:gd name="T22" fmla="*/ 69 w 379"/>
                <a:gd name="T23" fmla="*/ 174 h 382"/>
                <a:gd name="T24" fmla="*/ 101 w 379"/>
                <a:gd name="T25" fmla="*/ 169 h 382"/>
                <a:gd name="T26" fmla="*/ 70 w 379"/>
                <a:gd name="T27" fmla="*/ 237 h 382"/>
                <a:gd name="T28" fmla="*/ 92 w 379"/>
                <a:gd name="T29" fmla="*/ 215 h 382"/>
                <a:gd name="T30" fmla="*/ 125 w 379"/>
                <a:gd name="T31" fmla="*/ 174 h 382"/>
                <a:gd name="T32" fmla="*/ 153 w 379"/>
                <a:gd name="T33" fmla="*/ 117 h 382"/>
                <a:gd name="T34" fmla="*/ 160 w 379"/>
                <a:gd name="T35" fmla="*/ 77 h 382"/>
                <a:gd name="T36" fmla="*/ 160 w 379"/>
                <a:gd name="T37" fmla="*/ 44 h 382"/>
                <a:gd name="T38" fmla="*/ 157 w 379"/>
                <a:gd name="T39" fmla="*/ 27 h 382"/>
                <a:gd name="T40" fmla="*/ 157 w 379"/>
                <a:gd name="T41" fmla="*/ 20 h 382"/>
                <a:gd name="T42" fmla="*/ 172 w 379"/>
                <a:gd name="T43" fmla="*/ 0 h 382"/>
                <a:gd name="T44" fmla="*/ 186 w 379"/>
                <a:gd name="T45" fmla="*/ 18 h 382"/>
                <a:gd name="T46" fmla="*/ 189 w 379"/>
                <a:gd name="T47" fmla="*/ 58 h 382"/>
                <a:gd name="T48" fmla="*/ 195 w 379"/>
                <a:gd name="T49" fmla="*/ 113 h 382"/>
                <a:gd name="T50" fmla="*/ 210 w 379"/>
                <a:gd name="T51" fmla="*/ 166 h 382"/>
                <a:gd name="T52" fmla="*/ 239 w 379"/>
                <a:gd name="T53" fmla="*/ 228 h 382"/>
                <a:gd name="T54" fmla="*/ 276 w 379"/>
                <a:gd name="T55" fmla="*/ 286 h 382"/>
                <a:gd name="T56" fmla="*/ 253 w 379"/>
                <a:gd name="T57" fmla="*/ 197 h 382"/>
                <a:gd name="T58" fmla="*/ 290 w 379"/>
                <a:gd name="T59" fmla="*/ 202 h 382"/>
                <a:gd name="T60" fmla="*/ 318 w 379"/>
                <a:gd name="T61" fmla="*/ 218 h 382"/>
                <a:gd name="T62" fmla="*/ 332 w 379"/>
                <a:gd name="T63" fmla="*/ 235 h 382"/>
                <a:gd name="T64" fmla="*/ 355 w 379"/>
                <a:gd name="T65" fmla="*/ 273 h 382"/>
                <a:gd name="T66" fmla="*/ 368 w 379"/>
                <a:gd name="T67" fmla="*/ 315 h 382"/>
                <a:gd name="T68" fmla="*/ 377 w 379"/>
                <a:gd name="T69" fmla="*/ 362 h 382"/>
                <a:gd name="T70" fmla="*/ 369 w 379"/>
                <a:gd name="T71" fmla="*/ 382 h 382"/>
                <a:gd name="T72" fmla="*/ 336 w 379"/>
                <a:gd name="T73" fmla="*/ 381 h 382"/>
                <a:gd name="T74" fmla="*/ 299 w 379"/>
                <a:gd name="T75" fmla="*/ 372 h 382"/>
                <a:gd name="T76" fmla="*/ 263 w 379"/>
                <a:gd name="T77" fmla="*/ 357 h 382"/>
                <a:gd name="T78" fmla="*/ 232 w 379"/>
                <a:gd name="T79" fmla="*/ 338 h 382"/>
                <a:gd name="T80" fmla="*/ 211 w 379"/>
                <a:gd name="T81" fmla="*/ 316 h 382"/>
                <a:gd name="T82" fmla="*/ 202 w 379"/>
                <a:gd name="T83" fmla="*/ 301 h 382"/>
                <a:gd name="T84" fmla="*/ 196 w 379"/>
                <a:gd name="T85" fmla="*/ 276 h 382"/>
                <a:gd name="T86" fmla="*/ 196 w 379"/>
                <a:gd name="T87" fmla="*/ 251 h 382"/>
                <a:gd name="T88" fmla="*/ 198 w 379"/>
                <a:gd name="T89" fmla="*/ 225 h 382"/>
                <a:gd name="T90" fmla="*/ 193 w 379"/>
                <a:gd name="T91" fmla="*/ 207 h 382"/>
                <a:gd name="T92" fmla="*/ 184 w 379"/>
                <a:gd name="T93" fmla="*/ 191 h 382"/>
                <a:gd name="T94" fmla="*/ 172 w 379"/>
                <a:gd name="T95" fmla="*/ 15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9" h="382">
                  <a:moveTo>
                    <a:pt x="172" y="158"/>
                  </a:moveTo>
                  <a:lnTo>
                    <a:pt x="172" y="158"/>
                  </a:lnTo>
                  <a:lnTo>
                    <a:pt x="161" y="172"/>
                  </a:lnTo>
                  <a:lnTo>
                    <a:pt x="157" y="178"/>
                  </a:lnTo>
                  <a:lnTo>
                    <a:pt x="153" y="185"/>
                  </a:lnTo>
                  <a:lnTo>
                    <a:pt x="149" y="192"/>
                  </a:lnTo>
                  <a:lnTo>
                    <a:pt x="147" y="199"/>
                  </a:lnTo>
                  <a:lnTo>
                    <a:pt x="146" y="208"/>
                  </a:lnTo>
                  <a:lnTo>
                    <a:pt x="147" y="217"/>
                  </a:lnTo>
                  <a:lnTo>
                    <a:pt x="147" y="217"/>
                  </a:lnTo>
                  <a:lnTo>
                    <a:pt x="148" y="227"/>
                  </a:lnTo>
                  <a:lnTo>
                    <a:pt x="147" y="238"/>
                  </a:lnTo>
                  <a:lnTo>
                    <a:pt x="144" y="247"/>
                  </a:lnTo>
                  <a:lnTo>
                    <a:pt x="140" y="256"/>
                  </a:lnTo>
                  <a:lnTo>
                    <a:pt x="135" y="265"/>
                  </a:lnTo>
                  <a:lnTo>
                    <a:pt x="127" y="271"/>
                  </a:lnTo>
                  <a:lnTo>
                    <a:pt x="119" y="277"/>
                  </a:lnTo>
                  <a:lnTo>
                    <a:pt x="109" y="283"/>
                  </a:lnTo>
                  <a:lnTo>
                    <a:pt x="109" y="283"/>
                  </a:lnTo>
                  <a:lnTo>
                    <a:pt x="84" y="293"/>
                  </a:lnTo>
                  <a:lnTo>
                    <a:pt x="56" y="302"/>
                  </a:lnTo>
                  <a:lnTo>
                    <a:pt x="2" y="320"/>
                  </a:lnTo>
                  <a:lnTo>
                    <a:pt x="2" y="320"/>
                  </a:lnTo>
                  <a:lnTo>
                    <a:pt x="0" y="306"/>
                  </a:lnTo>
                  <a:lnTo>
                    <a:pt x="0" y="292"/>
                  </a:lnTo>
                  <a:lnTo>
                    <a:pt x="1" y="277"/>
                  </a:lnTo>
                  <a:lnTo>
                    <a:pt x="3" y="265"/>
                  </a:lnTo>
                  <a:lnTo>
                    <a:pt x="7" y="251"/>
                  </a:lnTo>
                  <a:lnTo>
                    <a:pt x="12" y="238"/>
                  </a:lnTo>
                  <a:lnTo>
                    <a:pt x="17" y="226"/>
                  </a:lnTo>
                  <a:lnTo>
                    <a:pt x="23" y="214"/>
                  </a:lnTo>
                  <a:lnTo>
                    <a:pt x="32" y="204"/>
                  </a:lnTo>
                  <a:lnTo>
                    <a:pt x="39" y="194"/>
                  </a:lnTo>
                  <a:lnTo>
                    <a:pt x="49" y="187"/>
                  </a:lnTo>
                  <a:lnTo>
                    <a:pt x="58" y="179"/>
                  </a:lnTo>
                  <a:lnTo>
                    <a:pt x="69" y="174"/>
                  </a:lnTo>
                  <a:lnTo>
                    <a:pt x="78" y="171"/>
                  </a:lnTo>
                  <a:lnTo>
                    <a:pt x="90" y="169"/>
                  </a:lnTo>
                  <a:lnTo>
                    <a:pt x="101" y="169"/>
                  </a:lnTo>
                  <a:lnTo>
                    <a:pt x="101" y="169"/>
                  </a:lnTo>
                  <a:lnTo>
                    <a:pt x="70" y="237"/>
                  </a:lnTo>
                  <a:lnTo>
                    <a:pt x="70" y="237"/>
                  </a:lnTo>
                  <a:lnTo>
                    <a:pt x="72" y="239"/>
                  </a:lnTo>
                  <a:lnTo>
                    <a:pt x="72" y="239"/>
                  </a:lnTo>
                  <a:lnTo>
                    <a:pt x="92" y="215"/>
                  </a:lnTo>
                  <a:lnTo>
                    <a:pt x="112" y="191"/>
                  </a:lnTo>
                  <a:lnTo>
                    <a:pt x="112" y="191"/>
                  </a:lnTo>
                  <a:lnTo>
                    <a:pt x="125" y="174"/>
                  </a:lnTo>
                  <a:lnTo>
                    <a:pt x="136" y="156"/>
                  </a:lnTo>
                  <a:lnTo>
                    <a:pt x="145" y="137"/>
                  </a:lnTo>
                  <a:lnTo>
                    <a:pt x="153" y="117"/>
                  </a:lnTo>
                  <a:lnTo>
                    <a:pt x="158" y="97"/>
                  </a:lnTo>
                  <a:lnTo>
                    <a:pt x="159" y="87"/>
                  </a:lnTo>
                  <a:lnTo>
                    <a:pt x="160" y="77"/>
                  </a:lnTo>
                  <a:lnTo>
                    <a:pt x="161" y="66"/>
                  </a:lnTo>
                  <a:lnTo>
                    <a:pt x="160" y="55"/>
                  </a:lnTo>
                  <a:lnTo>
                    <a:pt x="160" y="44"/>
                  </a:lnTo>
                  <a:lnTo>
                    <a:pt x="158" y="33"/>
                  </a:lnTo>
                  <a:lnTo>
                    <a:pt x="158" y="33"/>
                  </a:lnTo>
                  <a:lnTo>
                    <a:pt x="157" y="27"/>
                  </a:lnTo>
                  <a:lnTo>
                    <a:pt x="157" y="23"/>
                  </a:lnTo>
                  <a:lnTo>
                    <a:pt x="157" y="20"/>
                  </a:lnTo>
                  <a:lnTo>
                    <a:pt x="157" y="20"/>
                  </a:lnTo>
                  <a:lnTo>
                    <a:pt x="164" y="10"/>
                  </a:lnTo>
                  <a:lnTo>
                    <a:pt x="172" y="0"/>
                  </a:lnTo>
                  <a:lnTo>
                    <a:pt x="172" y="0"/>
                  </a:lnTo>
                  <a:lnTo>
                    <a:pt x="181" y="11"/>
                  </a:lnTo>
                  <a:lnTo>
                    <a:pt x="185" y="15"/>
                  </a:lnTo>
                  <a:lnTo>
                    <a:pt x="186" y="18"/>
                  </a:lnTo>
                  <a:lnTo>
                    <a:pt x="187" y="20"/>
                  </a:lnTo>
                  <a:lnTo>
                    <a:pt x="187" y="20"/>
                  </a:lnTo>
                  <a:lnTo>
                    <a:pt x="189" y="58"/>
                  </a:lnTo>
                  <a:lnTo>
                    <a:pt x="191" y="76"/>
                  </a:lnTo>
                  <a:lnTo>
                    <a:pt x="192" y="95"/>
                  </a:lnTo>
                  <a:lnTo>
                    <a:pt x="195" y="113"/>
                  </a:lnTo>
                  <a:lnTo>
                    <a:pt x="198" y="131"/>
                  </a:lnTo>
                  <a:lnTo>
                    <a:pt x="203" y="149"/>
                  </a:lnTo>
                  <a:lnTo>
                    <a:pt x="210" y="166"/>
                  </a:lnTo>
                  <a:lnTo>
                    <a:pt x="210" y="166"/>
                  </a:lnTo>
                  <a:lnTo>
                    <a:pt x="223" y="197"/>
                  </a:lnTo>
                  <a:lnTo>
                    <a:pt x="239" y="228"/>
                  </a:lnTo>
                  <a:lnTo>
                    <a:pt x="270" y="289"/>
                  </a:lnTo>
                  <a:lnTo>
                    <a:pt x="270" y="289"/>
                  </a:lnTo>
                  <a:lnTo>
                    <a:pt x="276" y="286"/>
                  </a:lnTo>
                  <a:lnTo>
                    <a:pt x="276" y="286"/>
                  </a:lnTo>
                  <a:lnTo>
                    <a:pt x="253" y="197"/>
                  </a:lnTo>
                  <a:lnTo>
                    <a:pt x="253" y="197"/>
                  </a:lnTo>
                  <a:lnTo>
                    <a:pt x="267" y="197"/>
                  </a:lnTo>
                  <a:lnTo>
                    <a:pt x="278" y="198"/>
                  </a:lnTo>
                  <a:lnTo>
                    <a:pt x="290" y="202"/>
                  </a:lnTo>
                  <a:lnTo>
                    <a:pt x="300" y="206"/>
                  </a:lnTo>
                  <a:lnTo>
                    <a:pt x="309" y="211"/>
                  </a:lnTo>
                  <a:lnTo>
                    <a:pt x="318" y="218"/>
                  </a:lnTo>
                  <a:lnTo>
                    <a:pt x="325" y="225"/>
                  </a:lnTo>
                  <a:lnTo>
                    <a:pt x="332" y="235"/>
                  </a:lnTo>
                  <a:lnTo>
                    <a:pt x="332" y="235"/>
                  </a:lnTo>
                  <a:lnTo>
                    <a:pt x="341" y="246"/>
                  </a:lnTo>
                  <a:lnTo>
                    <a:pt x="348" y="259"/>
                  </a:lnTo>
                  <a:lnTo>
                    <a:pt x="355" y="273"/>
                  </a:lnTo>
                  <a:lnTo>
                    <a:pt x="360" y="287"/>
                  </a:lnTo>
                  <a:lnTo>
                    <a:pt x="364" y="301"/>
                  </a:lnTo>
                  <a:lnTo>
                    <a:pt x="368" y="315"/>
                  </a:lnTo>
                  <a:lnTo>
                    <a:pt x="374" y="345"/>
                  </a:lnTo>
                  <a:lnTo>
                    <a:pt x="374" y="345"/>
                  </a:lnTo>
                  <a:lnTo>
                    <a:pt x="377" y="362"/>
                  </a:lnTo>
                  <a:lnTo>
                    <a:pt x="379" y="380"/>
                  </a:lnTo>
                  <a:lnTo>
                    <a:pt x="379" y="380"/>
                  </a:lnTo>
                  <a:lnTo>
                    <a:pt x="369" y="382"/>
                  </a:lnTo>
                  <a:lnTo>
                    <a:pt x="359" y="382"/>
                  </a:lnTo>
                  <a:lnTo>
                    <a:pt x="347" y="382"/>
                  </a:lnTo>
                  <a:lnTo>
                    <a:pt x="336" y="381"/>
                  </a:lnTo>
                  <a:lnTo>
                    <a:pt x="323" y="379"/>
                  </a:lnTo>
                  <a:lnTo>
                    <a:pt x="311" y="376"/>
                  </a:lnTo>
                  <a:lnTo>
                    <a:pt x="299" y="372"/>
                  </a:lnTo>
                  <a:lnTo>
                    <a:pt x="286" y="368"/>
                  </a:lnTo>
                  <a:lnTo>
                    <a:pt x="274" y="363"/>
                  </a:lnTo>
                  <a:lnTo>
                    <a:pt x="263" y="357"/>
                  </a:lnTo>
                  <a:lnTo>
                    <a:pt x="251" y="351"/>
                  </a:lnTo>
                  <a:lnTo>
                    <a:pt x="241" y="345"/>
                  </a:lnTo>
                  <a:lnTo>
                    <a:pt x="232" y="338"/>
                  </a:lnTo>
                  <a:lnTo>
                    <a:pt x="223" y="331"/>
                  </a:lnTo>
                  <a:lnTo>
                    <a:pt x="216" y="323"/>
                  </a:lnTo>
                  <a:lnTo>
                    <a:pt x="211" y="316"/>
                  </a:lnTo>
                  <a:lnTo>
                    <a:pt x="211" y="316"/>
                  </a:lnTo>
                  <a:lnTo>
                    <a:pt x="205" y="308"/>
                  </a:lnTo>
                  <a:lnTo>
                    <a:pt x="202" y="301"/>
                  </a:lnTo>
                  <a:lnTo>
                    <a:pt x="199" y="292"/>
                  </a:lnTo>
                  <a:lnTo>
                    <a:pt x="197" y="285"/>
                  </a:lnTo>
                  <a:lnTo>
                    <a:pt x="196" y="276"/>
                  </a:lnTo>
                  <a:lnTo>
                    <a:pt x="195" y="268"/>
                  </a:lnTo>
                  <a:lnTo>
                    <a:pt x="195" y="259"/>
                  </a:lnTo>
                  <a:lnTo>
                    <a:pt x="196" y="251"/>
                  </a:lnTo>
                  <a:lnTo>
                    <a:pt x="196" y="251"/>
                  </a:lnTo>
                  <a:lnTo>
                    <a:pt x="198" y="238"/>
                  </a:lnTo>
                  <a:lnTo>
                    <a:pt x="198" y="225"/>
                  </a:lnTo>
                  <a:lnTo>
                    <a:pt x="197" y="219"/>
                  </a:lnTo>
                  <a:lnTo>
                    <a:pt x="195" y="212"/>
                  </a:lnTo>
                  <a:lnTo>
                    <a:pt x="193" y="207"/>
                  </a:lnTo>
                  <a:lnTo>
                    <a:pt x="190" y="201"/>
                  </a:lnTo>
                  <a:lnTo>
                    <a:pt x="190" y="201"/>
                  </a:lnTo>
                  <a:lnTo>
                    <a:pt x="184" y="191"/>
                  </a:lnTo>
                  <a:lnTo>
                    <a:pt x="180" y="180"/>
                  </a:lnTo>
                  <a:lnTo>
                    <a:pt x="172" y="158"/>
                  </a:lnTo>
                  <a:lnTo>
                    <a:pt x="172" y="158"/>
                  </a:lnTo>
                  <a:close/>
                </a:path>
              </a:pathLst>
            </a:custGeom>
            <a:solidFill>
              <a:srgbClr val="7D542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2D2926"/>
                </a:solidFill>
                <a:effectLst/>
                <a:uLnTx/>
                <a:uFillTx/>
                <a:latin typeface="Arial" panose="020B0604020202020204"/>
              </a:endParaRPr>
            </a:p>
          </p:txBody>
        </p:sp>
      </p:grpSp>
      <p:grpSp>
        <p:nvGrpSpPr>
          <p:cNvPr id="98" name="Group 97"/>
          <p:cNvGrpSpPr/>
          <p:nvPr/>
        </p:nvGrpSpPr>
        <p:grpSpPr>
          <a:xfrm>
            <a:off x="2519241" y="2028221"/>
            <a:ext cx="703526" cy="703526"/>
            <a:chOff x="582349" y="2409431"/>
            <a:chExt cx="703526" cy="703526"/>
          </a:xfrm>
        </p:grpSpPr>
        <p:sp>
          <p:nvSpPr>
            <p:cNvPr id="99" name="Oval 98"/>
            <p:cNvSpPr/>
            <p:nvPr/>
          </p:nvSpPr>
          <p:spPr>
            <a:xfrm>
              <a:off x="582349" y="2409431"/>
              <a:ext cx="703526" cy="703526"/>
            </a:xfrm>
            <a:prstGeom prst="ellipse">
              <a:avLst/>
            </a:prstGeom>
            <a:solidFill>
              <a:srgbClr val="385E9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00" name="Oval 99"/>
            <p:cNvSpPr/>
            <p:nvPr/>
          </p:nvSpPr>
          <p:spPr>
            <a:xfrm>
              <a:off x="673859" y="2498608"/>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101" name="Group 100"/>
            <p:cNvGrpSpPr/>
            <p:nvPr/>
          </p:nvGrpSpPr>
          <p:grpSpPr>
            <a:xfrm>
              <a:off x="799073" y="2611006"/>
              <a:ext cx="274744" cy="300376"/>
              <a:chOff x="-3484563" y="2849563"/>
              <a:chExt cx="663575" cy="725487"/>
            </a:xfrm>
            <a:solidFill>
              <a:srgbClr val="385E9C"/>
            </a:solidFill>
          </p:grpSpPr>
          <p:sp>
            <p:nvSpPr>
              <p:cNvPr id="102" name="Freeform 44"/>
              <p:cNvSpPr>
                <a:spLocks/>
              </p:cNvSpPr>
              <p:nvPr/>
            </p:nvSpPr>
            <p:spPr bwMode="auto">
              <a:xfrm>
                <a:off x="-2932113" y="2849563"/>
                <a:ext cx="104775" cy="127000"/>
              </a:xfrm>
              <a:custGeom>
                <a:avLst/>
                <a:gdLst>
                  <a:gd name="T0" fmla="*/ 0 w 66"/>
                  <a:gd name="T1" fmla="*/ 38 h 80"/>
                  <a:gd name="T2" fmla="*/ 66 w 66"/>
                  <a:gd name="T3" fmla="*/ 0 h 80"/>
                  <a:gd name="T4" fmla="*/ 62 w 66"/>
                  <a:gd name="T5" fmla="*/ 80 h 80"/>
                  <a:gd name="T6" fmla="*/ 0 w 66"/>
                  <a:gd name="T7" fmla="*/ 38 h 80"/>
                </a:gdLst>
                <a:ahLst/>
                <a:cxnLst>
                  <a:cxn ang="0">
                    <a:pos x="T0" y="T1"/>
                  </a:cxn>
                  <a:cxn ang="0">
                    <a:pos x="T2" y="T3"/>
                  </a:cxn>
                  <a:cxn ang="0">
                    <a:pos x="T4" y="T5"/>
                  </a:cxn>
                  <a:cxn ang="0">
                    <a:pos x="T6" y="T7"/>
                  </a:cxn>
                </a:cxnLst>
                <a:rect l="0" t="0" r="r" b="b"/>
                <a:pathLst>
                  <a:path w="66" h="80">
                    <a:moveTo>
                      <a:pt x="0" y="38"/>
                    </a:moveTo>
                    <a:lnTo>
                      <a:pt x="66" y="0"/>
                    </a:lnTo>
                    <a:lnTo>
                      <a:pt x="62" y="8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3" name="Rectangle 45"/>
              <p:cNvSpPr>
                <a:spLocks noChangeArrowheads="1"/>
              </p:cNvSpPr>
              <p:nvPr/>
            </p:nvSpPr>
            <p:spPr bwMode="auto">
              <a:xfrm>
                <a:off x="-3484563" y="3527425"/>
                <a:ext cx="660400"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4" name="Freeform 46"/>
              <p:cNvSpPr>
                <a:spLocks/>
              </p:cNvSpPr>
              <p:nvPr/>
            </p:nvSpPr>
            <p:spPr bwMode="auto">
              <a:xfrm>
                <a:off x="-3313113" y="3302000"/>
                <a:ext cx="133350" cy="187325"/>
              </a:xfrm>
              <a:custGeom>
                <a:avLst/>
                <a:gdLst>
                  <a:gd name="T0" fmla="*/ 0 w 84"/>
                  <a:gd name="T1" fmla="*/ 26 h 118"/>
                  <a:gd name="T2" fmla="*/ 0 w 84"/>
                  <a:gd name="T3" fmla="*/ 118 h 118"/>
                  <a:gd name="T4" fmla="*/ 84 w 84"/>
                  <a:gd name="T5" fmla="*/ 118 h 118"/>
                  <a:gd name="T6" fmla="*/ 84 w 84"/>
                  <a:gd name="T7" fmla="*/ 0 h 118"/>
                  <a:gd name="T8" fmla="*/ 84 w 84"/>
                  <a:gd name="T9" fmla="*/ 0 h 118"/>
                  <a:gd name="T10" fmla="*/ 44 w 84"/>
                  <a:gd name="T11" fmla="*/ 14 h 118"/>
                  <a:gd name="T12" fmla="*/ 0 w 84"/>
                  <a:gd name="T13" fmla="*/ 26 h 118"/>
                </a:gdLst>
                <a:ahLst/>
                <a:cxnLst>
                  <a:cxn ang="0">
                    <a:pos x="T0" y="T1"/>
                  </a:cxn>
                  <a:cxn ang="0">
                    <a:pos x="T2" y="T3"/>
                  </a:cxn>
                  <a:cxn ang="0">
                    <a:pos x="T4" y="T5"/>
                  </a:cxn>
                  <a:cxn ang="0">
                    <a:pos x="T6" y="T7"/>
                  </a:cxn>
                  <a:cxn ang="0">
                    <a:pos x="T8" y="T9"/>
                  </a:cxn>
                  <a:cxn ang="0">
                    <a:pos x="T10" y="T11"/>
                  </a:cxn>
                  <a:cxn ang="0">
                    <a:pos x="T12" y="T13"/>
                  </a:cxn>
                </a:cxnLst>
                <a:rect l="0" t="0" r="r" b="b"/>
                <a:pathLst>
                  <a:path w="84" h="118">
                    <a:moveTo>
                      <a:pt x="0" y="26"/>
                    </a:moveTo>
                    <a:lnTo>
                      <a:pt x="0" y="118"/>
                    </a:lnTo>
                    <a:lnTo>
                      <a:pt x="84" y="118"/>
                    </a:lnTo>
                    <a:lnTo>
                      <a:pt x="84" y="0"/>
                    </a:lnTo>
                    <a:lnTo>
                      <a:pt x="84" y="0"/>
                    </a:lnTo>
                    <a:lnTo>
                      <a:pt x="44" y="14"/>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5" name="Freeform 47"/>
              <p:cNvSpPr>
                <a:spLocks/>
              </p:cNvSpPr>
              <p:nvPr/>
            </p:nvSpPr>
            <p:spPr bwMode="auto">
              <a:xfrm>
                <a:off x="-3313113" y="3302000"/>
                <a:ext cx="133350" cy="187325"/>
              </a:xfrm>
              <a:custGeom>
                <a:avLst/>
                <a:gdLst>
                  <a:gd name="T0" fmla="*/ 0 w 84"/>
                  <a:gd name="T1" fmla="*/ 26 h 118"/>
                  <a:gd name="T2" fmla="*/ 0 w 84"/>
                  <a:gd name="T3" fmla="*/ 118 h 118"/>
                  <a:gd name="T4" fmla="*/ 84 w 84"/>
                  <a:gd name="T5" fmla="*/ 118 h 118"/>
                  <a:gd name="T6" fmla="*/ 84 w 84"/>
                  <a:gd name="T7" fmla="*/ 0 h 118"/>
                  <a:gd name="T8" fmla="*/ 84 w 84"/>
                  <a:gd name="T9" fmla="*/ 0 h 118"/>
                  <a:gd name="T10" fmla="*/ 44 w 84"/>
                  <a:gd name="T11" fmla="*/ 14 h 118"/>
                  <a:gd name="T12" fmla="*/ 0 w 84"/>
                  <a:gd name="T13" fmla="*/ 26 h 118"/>
                </a:gdLst>
                <a:ahLst/>
                <a:cxnLst>
                  <a:cxn ang="0">
                    <a:pos x="T0" y="T1"/>
                  </a:cxn>
                  <a:cxn ang="0">
                    <a:pos x="T2" y="T3"/>
                  </a:cxn>
                  <a:cxn ang="0">
                    <a:pos x="T4" y="T5"/>
                  </a:cxn>
                  <a:cxn ang="0">
                    <a:pos x="T6" y="T7"/>
                  </a:cxn>
                  <a:cxn ang="0">
                    <a:pos x="T8" y="T9"/>
                  </a:cxn>
                  <a:cxn ang="0">
                    <a:pos x="T10" y="T11"/>
                  </a:cxn>
                  <a:cxn ang="0">
                    <a:pos x="T12" y="T13"/>
                  </a:cxn>
                </a:cxnLst>
                <a:rect l="0" t="0" r="r" b="b"/>
                <a:pathLst>
                  <a:path w="84" h="118">
                    <a:moveTo>
                      <a:pt x="0" y="26"/>
                    </a:moveTo>
                    <a:lnTo>
                      <a:pt x="0" y="118"/>
                    </a:lnTo>
                    <a:lnTo>
                      <a:pt x="84" y="118"/>
                    </a:lnTo>
                    <a:lnTo>
                      <a:pt x="84" y="0"/>
                    </a:lnTo>
                    <a:lnTo>
                      <a:pt x="84" y="0"/>
                    </a:lnTo>
                    <a:lnTo>
                      <a:pt x="44" y="14"/>
                    </a:lnTo>
                    <a:lnTo>
                      <a:pt x="0" y="2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6" name="Freeform 48"/>
              <p:cNvSpPr>
                <a:spLocks/>
              </p:cNvSpPr>
              <p:nvPr/>
            </p:nvSpPr>
            <p:spPr bwMode="auto">
              <a:xfrm>
                <a:off x="-3132138" y="3192463"/>
                <a:ext cx="133350" cy="296863"/>
              </a:xfrm>
              <a:custGeom>
                <a:avLst/>
                <a:gdLst>
                  <a:gd name="T0" fmla="*/ 0 w 84"/>
                  <a:gd name="T1" fmla="*/ 55 h 187"/>
                  <a:gd name="T2" fmla="*/ 0 w 84"/>
                  <a:gd name="T3" fmla="*/ 187 h 187"/>
                  <a:gd name="T4" fmla="*/ 84 w 84"/>
                  <a:gd name="T5" fmla="*/ 187 h 187"/>
                  <a:gd name="T6" fmla="*/ 84 w 84"/>
                  <a:gd name="T7" fmla="*/ 0 h 187"/>
                  <a:gd name="T8" fmla="*/ 84 w 84"/>
                  <a:gd name="T9" fmla="*/ 0 h 187"/>
                  <a:gd name="T10" fmla="*/ 64 w 84"/>
                  <a:gd name="T11" fmla="*/ 16 h 187"/>
                  <a:gd name="T12" fmla="*/ 42 w 84"/>
                  <a:gd name="T13" fmla="*/ 30 h 187"/>
                  <a:gd name="T14" fmla="*/ 22 w 84"/>
                  <a:gd name="T15" fmla="*/ 43 h 187"/>
                  <a:gd name="T16" fmla="*/ 0 w 84"/>
                  <a:gd name="T17" fmla="*/ 5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87">
                    <a:moveTo>
                      <a:pt x="0" y="55"/>
                    </a:moveTo>
                    <a:lnTo>
                      <a:pt x="0" y="187"/>
                    </a:lnTo>
                    <a:lnTo>
                      <a:pt x="84" y="187"/>
                    </a:lnTo>
                    <a:lnTo>
                      <a:pt x="84" y="0"/>
                    </a:lnTo>
                    <a:lnTo>
                      <a:pt x="84" y="0"/>
                    </a:lnTo>
                    <a:lnTo>
                      <a:pt x="64" y="16"/>
                    </a:lnTo>
                    <a:lnTo>
                      <a:pt x="42" y="30"/>
                    </a:lnTo>
                    <a:lnTo>
                      <a:pt x="22" y="43"/>
                    </a:lnTo>
                    <a:lnTo>
                      <a:pt x="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7" name="Freeform 49"/>
              <p:cNvSpPr>
                <a:spLocks/>
              </p:cNvSpPr>
              <p:nvPr/>
            </p:nvSpPr>
            <p:spPr bwMode="auto">
              <a:xfrm>
                <a:off x="-3132138" y="3192463"/>
                <a:ext cx="133350" cy="296863"/>
              </a:xfrm>
              <a:custGeom>
                <a:avLst/>
                <a:gdLst>
                  <a:gd name="T0" fmla="*/ 0 w 84"/>
                  <a:gd name="T1" fmla="*/ 55 h 187"/>
                  <a:gd name="T2" fmla="*/ 0 w 84"/>
                  <a:gd name="T3" fmla="*/ 187 h 187"/>
                  <a:gd name="T4" fmla="*/ 84 w 84"/>
                  <a:gd name="T5" fmla="*/ 187 h 187"/>
                  <a:gd name="T6" fmla="*/ 84 w 84"/>
                  <a:gd name="T7" fmla="*/ 0 h 187"/>
                  <a:gd name="T8" fmla="*/ 84 w 84"/>
                  <a:gd name="T9" fmla="*/ 0 h 187"/>
                  <a:gd name="T10" fmla="*/ 64 w 84"/>
                  <a:gd name="T11" fmla="*/ 16 h 187"/>
                  <a:gd name="T12" fmla="*/ 42 w 84"/>
                  <a:gd name="T13" fmla="*/ 30 h 187"/>
                  <a:gd name="T14" fmla="*/ 22 w 84"/>
                  <a:gd name="T15" fmla="*/ 43 h 187"/>
                  <a:gd name="T16" fmla="*/ 0 w 84"/>
                  <a:gd name="T17" fmla="*/ 5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87">
                    <a:moveTo>
                      <a:pt x="0" y="55"/>
                    </a:moveTo>
                    <a:lnTo>
                      <a:pt x="0" y="187"/>
                    </a:lnTo>
                    <a:lnTo>
                      <a:pt x="84" y="187"/>
                    </a:lnTo>
                    <a:lnTo>
                      <a:pt x="84" y="0"/>
                    </a:lnTo>
                    <a:lnTo>
                      <a:pt x="84" y="0"/>
                    </a:lnTo>
                    <a:lnTo>
                      <a:pt x="64" y="16"/>
                    </a:lnTo>
                    <a:lnTo>
                      <a:pt x="42" y="30"/>
                    </a:lnTo>
                    <a:lnTo>
                      <a:pt x="22" y="43"/>
                    </a:lnTo>
                    <a:lnTo>
                      <a:pt x="0" y="55"/>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8" name="Freeform 50"/>
              <p:cNvSpPr>
                <a:spLocks/>
              </p:cNvSpPr>
              <p:nvPr/>
            </p:nvSpPr>
            <p:spPr bwMode="auto">
              <a:xfrm>
                <a:off x="-2954338" y="2979738"/>
                <a:ext cx="133350" cy="509588"/>
              </a:xfrm>
              <a:custGeom>
                <a:avLst/>
                <a:gdLst>
                  <a:gd name="T0" fmla="*/ 0 w 84"/>
                  <a:gd name="T1" fmla="*/ 110 h 321"/>
                  <a:gd name="T2" fmla="*/ 0 w 84"/>
                  <a:gd name="T3" fmla="*/ 321 h 321"/>
                  <a:gd name="T4" fmla="*/ 84 w 84"/>
                  <a:gd name="T5" fmla="*/ 321 h 321"/>
                  <a:gd name="T6" fmla="*/ 84 w 84"/>
                  <a:gd name="T7" fmla="*/ 0 h 321"/>
                  <a:gd name="T8" fmla="*/ 84 w 84"/>
                  <a:gd name="T9" fmla="*/ 0 h 321"/>
                  <a:gd name="T10" fmla="*/ 66 w 84"/>
                  <a:gd name="T11" fmla="*/ 30 h 321"/>
                  <a:gd name="T12" fmla="*/ 46 w 84"/>
                  <a:gd name="T13" fmla="*/ 58 h 321"/>
                  <a:gd name="T14" fmla="*/ 24 w 84"/>
                  <a:gd name="T15" fmla="*/ 84 h 321"/>
                  <a:gd name="T16" fmla="*/ 0 w 84"/>
                  <a:gd name="T17" fmla="*/ 11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21">
                    <a:moveTo>
                      <a:pt x="0" y="110"/>
                    </a:moveTo>
                    <a:lnTo>
                      <a:pt x="0" y="321"/>
                    </a:lnTo>
                    <a:lnTo>
                      <a:pt x="84" y="321"/>
                    </a:lnTo>
                    <a:lnTo>
                      <a:pt x="84" y="0"/>
                    </a:lnTo>
                    <a:lnTo>
                      <a:pt x="84" y="0"/>
                    </a:lnTo>
                    <a:lnTo>
                      <a:pt x="66" y="30"/>
                    </a:lnTo>
                    <a:lnTo>
                      <a:pt x="46" y="58"/>
                    </a:lnTo>
                    <a:lnTo>
                      <a:pt x="24" y="84"/>
                    </a:lnTo>
                    <a:lnTo>
                      <a:pt x="0"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9" name="Freeform 51"/>
              <p:cNvSpPr>
                <a:spLocks/>
              </p:cNvSpPr>
              <p:nvPr/>
            </p:nvSpPr>
            <p:spPr bwMode="auto">
              <a:xfrm>
                <a:off x="-2954338" y="2979738"/>
                <a:ext cx="133350" cy="509588"/>
              </a:xfrm>
              <a:custGeom>
                <a:avLst/>
                <a:gdLst>
                  <a:gd name="T0" fmla="*/ 0 w 84"/>
                  <a:gd name="T1" fmla="*/ 110 h 321"/>
                  <a:gd name="T2" fmla="*/ 0 w 84"/>
                  <a:gd name="T3" fmla="*/ 321 h 321"/>
                  <a:gd name="T4" fmla="*/ 84 w 84"/>
                  <a:gd name="T5" fmla="*/ 321 h 321"/>
                  <a:gd name="T6" fmla="*/ 84 w 84"/>
                  <a:gd name="T7" fmla="*/ 0 h 321"/>
                  <a:gd name="T8" fmla="*/ 84 w 84"/>
                  <a:gd name="T9" fmla="*/ 0 h 321"/>
                  <a:gd name="T10" fmla="*/ 66 w 84"/>
                  <a:gd name="T11" fmla="*/ 30 h 321"/>
                  <a:gd name="T12" fmla="*/ 46 w 84"/>
                  <a:gd name="T13" fmla="*/ 58 h 321"/>
                  <a:gd name="T14" fmla="*/ 24 w 84"/>
                  <a:gd name="T15" fmla="*/ 84 h 321"/>
                  <a:gd name="T16" fmla="*/ 0 w 84"/>
                  <a:gd name="T17" fmla="*/ 11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21">
                    <a:moveTo>
                      <a:pt x="0" y="110"/>
                    </a:moveTo>
                    <a:lnTo>
                      <a:pt x="0" y="321"/>
                    </a:lnTo>
                    <a:lnTo>
                      <a:pt x="84" y="321"/>
                    </a:lnTo>
                    <a:lnTo>
                      <a:pt x="84" y="0"/>
                    </a:lnTo>
                    <a:lnTo>
                      <a:pt x="84" y="0"/>
                    </a:lnTo>
                    <a:lnTo>
                      <a:pt x="66" y="30"/>
                    </a:lnTo>
                    <a:lnTo>
                      <a:pt x="46" y="58"/>
                    </a:lnTo>
                    <a:lnTo>
                      <a:pt x="24" y="84"/>
                    </a:lnTo>
                    <a:lnTo>
                      <a:pt x="0" y="1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10" name="Freeform 52"/>
              <p:cNvSpPr>
                <a:spLocks/>
              </p:cNvSpPr>
              <p:nvPr/>
            </p:nvSpPr>
            <p:spPr bwMode="auto">
              <a:xfrm>
                <a:off x="-3484563" y="3352800"/>
                <a:ext cx="133350" cy="136525"/>
              </a:xfrm>
              <a:custGeom>
                <a:avLst/>
                <a:gdLst>
                  <a:gd name="T0" fmla="*/ 6 w 84"/>
                  <a:gd name="T1" fmla="*/ 6 h 86"/>
                  <a:gd name="T2" fmla="*/ 6 w 84"/>
                  <a:gd name="T3" fmla="*/ 6 h 86"/>
                  <a:gd name="T4" fmla="*/ 0 w 84"/>
                  <a:gd name="T5" fmla="*/ 6 h 86"/>
                  <a:gd name="T6" fmla="*/ 0 w 84"/>
                  <a:gd name="T7" fmla="*/ 86 h 86"/>
                  <a:gd name="T8" fmla="*/ 84 w 84"/>
                  <a:gd name="T9" fmla="*/ 86 h 86"/>
                  <a:gd name="T10" fmla="*/ 84 w 84"/>
                  <a:gd name="T11" fmla="*/ 0 h 86"/>
                  <a:gd name="T12" fmla="*/ 84 w 84"/>
                  <a:gd name="T13" fmla="*/ 0 h 86"/>
                  <a:gd name="T14" fmla="*/ 46 w 84"/>
                  <a:gd name="T15" fmla="*/ 4 h 86"/>
                  <a:gd name="T16" fmla="*/ 6 w 84"/>
                  <a:gd name="T17"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6">
                    <a:moveTo>
                      <a:pt x="6" y="6"/>
                    </a:moveTo>
                    <a:lnTo>
                      <a:pt x="6" y="6"/>
                    </a:lnTo>
                    <a:lnTo>
                      <a:pt x="0" y="6"/>
                    </a:lnTo>
                    <a:lnTo>
                      <a:pt x="0" y="86"/>
                    </a:lnTo>
                    <a:lnTo>
                      <a:pt x="84" y="86"/>
                    </a:lnTo>
                    <a:lnTo>
                      <a:pt x="84" y="0"/>
                    </a:lnTo>
                    <a:lnTo>
                      <a:pt x="84" y="0"/>
                    </a:lnTo>
                    <a:lnTo>
                      <a:pt x="46" y="4"/>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11" name="Freeform 53"/>
              <p:cNvSpPr>
                <a:spLocks/>
              </p:cNvSpPr>
              <p:nvPr/>
            </p:nvSpPr>
            <p:spPr bwMode="auto">
              <a:xfrm>
                <a:off x="-3484563" y="3352800"/>
                <a:ext cx="133350" cy="136525"/>
              </a:xfrm>
              <a:custGeom>
                <a:avLst/>
                <a:gdLst>
                  <a:gd name="T0" fmla="*/ 6 w 84"/>
                  <a:gd name="T1" fmla="*/ 6 h 86"/>
                  <a:gd name="T2" fmla="*/ 6 w 84"/>
                  <a:gd name="T3" fmla="*/ 6 h 86"/>
                  <a:gd name="T4" fmla="*/ 0 w 84"/>
                  <a:gd name="T5" fmla="*/ 6 h 86"/>
                  <a:gd name="T6" fmla="*/ 0 w 84"/>
                  <a:gd name="T7" fmla="*/ 86 h 86"/>
                  <a:gd name="T8" fmla="*/ 84 w 84"/>
                  <a:gd name="T9" fmla="*/ 86 h 86"/>
                  <a:gd name="T10" fmla="*/ 84 w 84"/>
                  <a:gd name="T11" fmla="*/ 0 h 86"/>
                  <a:gd name="T12" fmla="*/ 84 w 84"/>
                  <a:gd name="T13" fmla="*/ 0 h 86"/>
                  <a:gd name="T14" fmla="*/ 46 w 84"/>
                  <a:gd name="T15" fmla="*/ 4 h 86"/>
                  <a:gd name="T16" fmla="*/ 6 w 84"/>
                  <a:gd name="T17"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6">
                    <a:moveTo>
                      <a:pt x="6" y="6"/>
                    </a:moveTo>
                    <a:lnTo>
                      <a:pt x="6" y="6"/>
                    </a:lnTo>
                    <a:lnTo>
                      <a:pt x="0" y="6"/>
                    </a:lnTo>
                    <a:lnTo>
                      <a:pt x="0" y="86"/>
                    </a:lnTo>
                    <a:lnTo>
                      <a:pt x="84" y="86"/>
                    </a:lnTo>
                    <a:lnTo>
                      <a:pt x="84" y="0"/>
                    </a:lnTo>
                    <a:lnTo>
                      <a:pt x="84" y="0"/>
                    </a:lnTo>
                    <a:lnTo>
                      <a:pt x="46" y="4"/>
                    </a:lnTo>
                    <a:lnTo>
                      <a:pt x="6"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12" name="Freeform 54"/>
              <p:cNvSpPr>
                <a:spLocks/>
              </p:cNvSpPr>
              <p:nvPr/>
            </p:nvSpPr>
            <p:spPr bwMode="auto">
              <a:xfrm>
                <a:off x="-3484563" y="2919413"/>
                <a:ext cx="628650" cy="395288"/>
              </a:xfrm>
              <a:custGeom>
                <a:avLst/>
                <a:gdLst>
                  <a:gd name="T0" fmla="*/ 0 w 396"/>
                  <a:gd name="T1" fmla="*/ 219 h 249"/>
                  <a:gd name="T2" fmla="*/ 0 w 396"/>
                  <a:gd name="T3" fmla="*/ 249 h 249"/>
                  <a:gd name="T4" fmla="*/ 0 w 396"/>
                  <a:gd name="T5" fmla="*/ 249 h 249"/>
                  <a:gd name="T6" fmla="*/ 44 w 396"/>
                  <a:gd name="T7" fmla="*/ 245 h 249"/>
                  <a:gd name="T8" fmla="*/ 86 w 396"/>
                  <a:gd name="T9" fmla="*/ 239 h 249"/>
                  <a:gd name="T10" fmla="*/ 128 w 396"/>
                  <a:gd name="T11" fmla="*/ 227 h 249"/>
                  <a:gd name="T12" fmla="*/ 170 w 396"/>
                  <a:gd name="T13" fmla="*/ 211 h 249"/>
                  <a:gd name="T14" fmla="*/ 170 w 396"/>
                  <a:gd name="T15" fmla="*/ 211 h 249"/>
                  <a:gd name="T16" fmla="*/ 212 w 396"/>
                  <a:gd name="T17" fmla="*/ 192 h 249"/>
                  <a:gd name="T18" fmla="*/ 252 w 396"/>
                  <a:gd name="T19" fmla="*/ 168 h 249"/>
                  <a:gd name="T20" fmla="*/ 290 w 396"/>
                  <a:gd name="T21" fmla="*/ 140 h 249"/>
                  <a:gd name="T22" fmla="*/ 324 w 396"/>
                  <a:gd name="T23" fmla="*/ 108 h 249"/>
                  <a:gd name="T24" fmla="*/ 324 w 396"/>
                  <a:gd name="T25" fmla="*/ 108 h 249"/>
                  <a:gd name="T26" fmla="*/ 344 w 396"/>
                  <a:gd name="T27" fmla="*/ 86 h 249"/>
                  <a:gd name="T28" fmla="*/ 364 w 396"/>
                  <a:gd name="T29" fmla="*/ 64 h 249"/>
                  <a:gd name="T30" fmla="*/ 380 w 396"/>
                  <a:gd name="T31" fmla="*/ 40 h 249"/>
                  <a:gd name="T32" fmla="*/ 396 w 396"/>
                  <a:gd name="T33" fmla="*/ 16 h 249"/>
                  <a:gd name="T34" fmla="*/ 372 w 396"/>
                  <a:gd name="T35" fmla="*/ 0 h 249"/>
                  <a:gd name="T36" fmla="*/ 372 w 396"/>
                  <a:gd name="T37" fmla="*/ 0 h 249"/>
                  <a:gd name="T38" fmla="*/ 356 w 396"/>
                  <a:gd name="T39" fmla="*/ 24 h 249"/>
                  <a:gd name="T40" fmla="*/ 340 w 396"/>
                  <a:gd name="T41" fmla="*/ 46 h 249"/>
                  <a:gd name="T42" fmla="*/ 322 w 396"/>
                  <a:gd name="T43" fmla="*/ 66 h 249"/>
                  <a:gd name="T44" fmla="*/ 302 w 396"/>
                  <a:gd name="T45" fmla="*/ 86 h 249"/>
                  <a:gd name="T46" fmla="*/ 282 w 396"/>
                  <a:gd name="T47" fmla="*/ 106 h 249"/>
                  <a:gd name="T48" fmla="*/ 262 w 396"/>
                  <a:gd name="T49" fmla="*/ 124 h 249"/>
                  <a:gd name="T50" fmla="*/ 238 w 396"/>
                  <a:gd name="T51" fmla="*/ 140 h 249"/>
                  <a:gd name="T52" fmla="*/ 216 w 396"/>
                  <a:gd name="T53" fmla="*/ 156 h 249"/>
                  <a:gd name="T54" fmla="*/ 192 w 396"/>
                  <a:gd name="T55" fmla="*/ 170 h 249"/>
                  <a:gd name="T56" fmla="*/ 166 w 396"/>
                  <a:gd name="T57" fmla="*/ 182 h 249"/>
                  <a:gd name="T58" fmla="*/ 140 w 396"/>
                  <a:gd name="T59" fmla="*/ 192 h 249"/>
                  <a:gd name="T60" fmla="*/ 114 w 396"/>
                  <a:gd name="T61" fmla="*/ 202 h 249"/>
                  <a:gd name="T62" fmla="*/ 86 w 396"/>
                  <a:gd name="T63" fmla="*/ 208 h 249"/>
                  <a:gd name="T64" fmla="*/ 58 w 396"/>
                  <a:gd name="T65" fmla="*/ 213 h 249"/>
                  <a:gd name="T66" fmla="*/ 28 w 396"/>
                  <a:gd name="T67" fmla="*/ 217 h 249"/>
                  <a:gd name="T68" fmla="*/ 0 w 396"/>
                  <a:gd name="T69" fmla="*/ 2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6" h="249">
                    <a:moveTo>
                      <a:pt x="0" y="219"/>
                    </a:moveTo>
                    <a:lnTo>
                      <a:pt x="0" y="249"/>
                    </a:lnTo>
                    <a:lnTo>
                      <a:pt x="0" y="249"/>
                    </a:lnTo>
                    <a:lnTo>
                      <a:pt x="44" y="245"/>
                    </a:lnTo>
                    <a:lnTo>
                      <a:pt x="86" y="239"/>
                    </a:lnTo>
                    <a:lnTo>
                      <a:pt x="128" y="227"/>
                    </a:lnTo>
                    <a:lnTo>
                      <a:pt x="170" y="211"/>
                    </a:lnTo>
                    <a:lnTo>
                      <a:pt x="170" y="211"/>
                    </a:lnTo>
                    <a:lnTo>
                      <a:pt x="212" y="192"/>
                    </a:lnTo>
                    <a:lnTo>
                      <a:pt x="252" y="168"/>
                    </a:lnTo>
                    <a:lnTo>
                      <a:pt x="290" y="140"/>
                    </a:lnTo>
                    <a:lnTo>
                      <a:pt x="324" y="108"/>
                    </a:lnTo>
                    <a:lnTo>
                      <a:pt x="324" y="108"/>
                    </a:lnTo>
                    <a:lnTo>
                      <a:pt x="344" y="86"/>
                    </a:lnTo>
                    <a:lnTo>
                      <a:pt x="364" y="64"/>
                    </a:lnTo>
                    <a:lnTo>
                      <a:pt x="380" y="40"/>
                    </a:lnTo>
                    <a:lnTo>
                      <a:pt x="396" y="16"/>
                    </a:lnTo>
                    <a:lnTo>
                      <a:pt x="372" y="0"/>
                    </a:lnTo>
                    <a:lnTo>
                      <a:pt x="372" y="0"/>
                    </a:lnTo>
                    <a:lnTo>
                      <a:pt x="356" y="24"/>
                    </a:lnTo>
                    <a:lnTo>
                      <a:pt x="340" y="46"/>
                    </a:lnTo>
                    <a:lnTo>
                      <a:pt x="322" y="66"/>
                    </a:lnTo>
                    <a:lnTo>
                      <a:pt x="302" y="86"/>
                    </a:lnTo>
                    <a:lnTo>
                      <a:pt x="282" y="106"/>
                    </a:lnTo>
                    <a:lnTo>
                      <a:pt x="262" y="124"/>
                    </a:lnTo>
                    <a:lnTo>
                      <a:pt x="238" y="140"/>
                    </a:lnTo>
                    <a:lnTo>
                      <a:pt x="216" y="156"/>
                    </a:lnTo>
                    <a:lnTo>
                      <a:pt x="192" y="170"/>
                    </a:lnTo>
                    <a:lnTo>
                      <a:pt x="166" y="182"/>
                    </a:lnTo>
                    <a:lnTo>
                      <a:pt x="140" y="192"/>
                    </a:lnTo>
                    <a:lnTo>
                      <a:pt x="114" y="202"/>
                    </a:lnTo>
                    <a:lnTo>
                      <a:pt x="86" y="208"/>
                    </a:lnTo>
                    <a:lnTo>
                      <a:pt x="58" y="213"/>
                    </a:lnTo>
                    <a:lnTo>
                      <a:pt x="28" y="217"/>
                    </a:lnTo>
                    <a:lnTo>
                      <a:pt x="0"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13" name="Freeform 55"/>
              <p:cNvSpPr>
                <a:spLocks/>
              </p:cNvSpPr>
              <p:nvPr/>
            </p:nvSpPr>
            <p:spPr bwMode="auto">
              <a:xfrm>
                <a:off x="-3484563" y="2919413"/>
                <a:ext cx="628650" cy="395288"/>
              </a:xfrm>
              <a:custGeom>
                <a:avLst/>
                <a:gdLst>
                  <a:gd name="T0" fmla="*/ 0 w 396"/>
                  <a:gd name="T1" fmla="*/ 219 h 249"/>
                  <a:gd name="T2" fmla="*/ 0 w 396"/>
                  <a:gd name="T3" fmla="*/ 249 h 249"/>
                  <a:gd name="T4" fmla="*/ 0 w 396"/>
                  <a:gd name="T5" fmla="*/ 249 h 249"/>
                  <a:gd name="T6" fmla="*/ 44 w 396"/>
                  <a:gd name="T7" fmla="*/ 245 h 249"/>
                  <a:gd name="T8" fmla="*/ 86 w 396"/>
                  <a:gd name="T9" fmla="*/ 239 h 249"/>
                  <a:gd name="T10" fmla="*/ 128 w 396"/>
                  <a:gd name="T11" fmla="*/ 227 h 249"/>
                  <a:gd name="T12" fmla="*/ 170 w 396"/>
                  <a:gd name="T13" fmla="*/ 211 h 249"/>
                  <a:gd name="T14" fmla="*/ 170 w 396"/>
                  <a:gd name="T15" fmla="*/ 211 h 249"/>
                  <a:gd name="T16" fmla="*/ 212 w 396"/>
                  <a:gd name="T17" fmla="*/ 192 h 249"/>
                  <a:gd name="T18" fmla="*/ 252 w 396"/>
                  <a:gd name="T19" fmla="*/ 168 h 249"/>
                  <a:gd name="T20" fmla="*/ 290 w 396"/>
                  <a:gd name="T21" fmla="*/ 140 h 249"/>
                  <a:gd name="T22" fmla="*/ 324 w 396"/>
                  <a:gd name="T23" fmla="*/ 108 h 249"/>
                  <a:gd name="T24" fmla="*/ 324 w 396"/>
                  <a:gd name="T25" fmla="*/ 108 h 249"/>
                  <a:gd name="T26" fmla="*/ 344 w 396"/>
                  <a:gd name="T27" fmla="*/ 86 h 249"/>
                  <a:gd name="T28" fmla="*/ 364 w 396"/>
                  <a:gd name="T29" fmla="*/ 64 h 249"/>
                  <a:gd name="T30" fmla="*/ 380 w 396"/>
                  <a:gd name="T31" fmla="*/ 40 h 249"/>
                  <a:gd name="T32" fmla="*/ 396 w 396"/>
                  <a:gd name="T33" fmla="*/ 16 h 249"/>
                  <a:gd name="T34" fmla="*/ 372 w 396"/>
                  <a:gd name="T35" fmla="*/ 0 h 249"/>
                  <a:gd name="T36" fmla="*/ 372 w 396"/>
                  <a:gd name="T37" fmla="*/ 0 h 249"/>
                  <a:gd name="T38" fmla="*/ 356 w 396"/>
                  <a:gd name="T39" fmla="*/ 24 h 249"/>
                  <a:gd name="T40" fmla="*/ 340 w 396"/>
                  <a:gd name="T41" fmla="*/ 46 h 249"/>
                  <a:gd name="T42" fmla="*/ 322 w 396"/>
                  <a:gd name="T43" fmla="*/ 66 h 249"/>
                  <a:gd name="T44" fmla="*/ 302 w 396"/>
                  <a:gd name="T45" fmla="*/ 86 h 249"/>
                  <a:gd name="T46" fmla="*/ 282 w 396"/>
                  <a:gd name="T47" fmla="*/ 106 h 249"/>
                  <a:gd name="T48" fmla="*/ 262 w 396"/>
                  <a:gd name="T49" fmla="*/ 124 h 249"/>
                  <a:gd name="T50" fmla="*/ 238 w 396"/>
                  <a:gd name="T51" fmla="*/ 140 h 249"/>
                  <a:gd name="T52" fmla="*/ 216 w 396"/>
                  <a:gd name="T53" fmla="*/ 156 h 249"/>
                  <a:gd name="T54" fmla="*/ 192 w 396"/>
                  <a:gd name="T55" fmla="*/ 170 h 249"/>
                  <a:gd name="T56" fmla="*/ 166 w 396"/>
                  <a:gd name="T57" fmla="*/ 182 h 249"/>
                  <a:gd name="T58" fmla="*/ 140 w 396"/>
                  <a:gd name="T59" fmla="*/ 192 h 249"/>
                  <a:gd name="T60" fmla="*/ 114 w 396"/>
                  <a:gd name="T61" fmla="*/ 202 h 249"/>
                  <a:gd name="T62" fmla="*/ 86 w 396"/>
                  <a:gd name="T63" fmla="*/ 208 h 249"/>
                  <a:gd name="T64" fmla="*/ 58 w 396"/>
                  <a:gd name="T65" fmla="*/ 213 h 249"/>
                  <a:gd name="T66" fmla="*/ 28 w 396"/>
                  <a:gd name="T67" fmla="*/ 217 h 249"/>
                  <a:gd name="T68" fmla="*/ 0 w 396"/>
                  <a:gd name="T69" fmla="*/ 2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6" h="249">
                    <a:moveTo>
                      <a:pt x="0" y="219"/>
                    </a:moveTo>
                    <a:lnTo>
                      <a:pt x="0" y="249"/>
                    </a:lnTo>
                    <a:lnTo>
                      <a:pt x="0" y="249"/>
                    </a:lnTo>
                    <a:lnTo>
                      <a:pt x="44" y="245"/>
                    </a:lnTo>
                    <a:lnTo>
                      <a:pt x="86" y="239"/>
                    </a:lnTo>
                    <a:lnTo>
                      <a:pt x="128" y="227"/>
                    </a:lnTo>
                    <a:lnTo>
                      <a:pt x="170" y="211"/>
                    </a:lnTo>
                    <a:lnTo>
                      <a:pt x="170" y="211"/>
                    </a:lnTo>
                    <a:lnTo>
                      <a:pt x="212" y="192"/>
                    </a:lnTo>
                    <a:lnTo>
                      <a:pt x="252" y="168"/>
                    </a:lnTo>
                    <a:lnTo>
                      <a:pt x="290" y="140"/>
                    </a:lnTo>
                    <a:lnTo>
                      <a:pt x="324" y="108"/>
                    </a:lnTo>
                    <a:lnTo>
                      <a:pt x="324" y="108"/>
                    </a:lnTo>
                    <a:lnTo>
                      <a:pt x="344" y="86"/>
                    </a:lnTo>
                    <a:lnTo>
                      <a:pt x="364" y="64"/>
                    </a:lnTo>
                    <a:lnTo>
                      <a:pt x="380" y="40"/>
                    </a:lnTo>
                    <a:lnTo>
                      <a:pt x="396" y="16"/>
                    </a:lnTo>
                    <a:lnTo>
                      <a:pt x="372" y="0"/>
                    </a:lnTo>
                    <a:lnTo>
                      <a:pt x="372" y="0"/>
                    </a:lnTo>
                    <a:lnTo>
                      <a:pt x="356" y="24"/>
                    </a:lnTo>
                    <a:lnTo>
                      <a:pt x="340" y="46"/>
                    </a:lnTo>
                    <a:lnTo>
                      <a:pt x="322" y="66"/>
                    </a:lnTo>
                    <a:lnTo>
                      <a:pt x="302" y="86"/>
                    </a:lnTo>
                    <a:lnTo>
                      <a:pt x="282" y="106"/>
                    </a:lnTo>
                    <a:lnTo>
                      <a:pt x="262" y="124"/>
                    </a:lnTo>
                    <a:lnTo>
                      <a:pt x="238" y="140"/>
                    </a:lnTo>
                    <a:lnTo>
                      <a:pt x="216" y="156"/>
                    </a:lnTo>
                    <a:lnTo>
                      <a:pt x="192" y="170"/>
                    </a:lnTo>
                    <a:lnTo>
                      <a:pt x="166" y="182"/>
                    </a:lnTo>
                    <a:lnTo>
                      <a:pt x="140" y="192"/>
                    </a:lnTo>
                    <a:lnTo>
                      <a:pt x="114" y="202"/>
                    </a:lnTo>
                    <a:lnTo>
                      <a:pt x="86" y="208"/>
                    </a:lnTo>
                    <a:lnTo>
                      <a:pt x="58" y="213"/>
                    </a:lnTo>
                    <a:lnTo>
                      <a:pt x="28" y="217"/>
                    </a:lnTo>
                    <a:lnTo>
                      <a:pt x="0" y="21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spTree>
    <p:extLst>
      <p:ext uri="{BB962C8B-B14F-4D97-AF65-F5344CB8AC3E}">
        <p14:creationId xmlns:p14="http://schemas.microsoft.com/office/powerpoint/2010/main" val="1567941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764F02-A1E9-403A-AFCB-FDEE404A32AE}"/>
              </a:ext>
            </a:extLst>
          </p:cNvPr>
          <p:cNvSpPr>
            <a:spLocks noGrp="1"/>
          </p:cNvSpPr>
          <p:nvPr>
            <p:ph type="sldNum" sz="quarter" idx="12"/>
          </p:nvPr>
        </p:nvSpPr>
        <p:spPr/>
        <p:txBody>
          <a:bodyPr/>
          <a:lstStyle/>
          <a:p>
            <a:fld id="{FC1CF07D-8B3F-4D32-B059-0039CEA46DB1}" type="slidenum">
              <a:rPr lang="en-US" smtClean="0"/>
              <a:pPr/>
              <a:t>6</a:t>
            </a:fld>
            <a:endParaRPr lang="en-US" dirty="0"/>
          </a:p>
        </p:txBody>
      </p:sp>
      <p:graphicFrame>
        <p:nvGraphicFramePr>
          <p:cNvPr id="12" name="Chart 11"/>
          <p:cNvGraphicFramePr/>
          <p:nvPr>
            <p:extLst>
              <p:ext uri="{D42A27DB-BD31-4B8C-83A1-F6EECF244321}">
                <p14:modId xmlns:p14="http://schemas.microsoft.com/office/powerpoint/2010/main" val="1897624242"/>
              </p:ext>
            </p:extLst>
          </p:nvPr>
        </p:nvGraphicFramePr>
        <p:xfrm>
          <a:off x="592429" y="1417929"/>
          <a:ext cx="11090274" cy="4752974"/>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A0148F7D-CFE2-4DEB-A05C-22ECF370BC74}"/>
              </a:ext>
            </a:extLst>
          </p:cNvPr>
          <p:cNvSpPr>
            <a:spLocks noGrp="1"/>
          </p:cNvSpPr>
          <p:nvPr>
            <p:ph type="title"/>
          </p:nvPr>
        </p:nvSpPr>
        <p:spPr>
          <a:xfrm>
            <a:off x="623887" y="125561"/>
            <a:ext cx="10358438" cy="607332"/>
          </a:xfrm>
        </p:spPr>
        <p:txBody>
          <a:bodyPr/>
          <a:lstStyle/>
          <a:p>
            <a:r>
              <a:rPr lang="en-ZA" dirty="0"/>
              <a:t>Factor timing | Background</a:t>
            </a:r>
            <a:br>
              <a:rPr lang="en-ZA" dirty="0"/>
            </a:br>
            <a:r>
              <a:rPr lang="en-ZA" sz="2000" b="0" dirty="0"/>
              <a:t>Growth of selected factors Q1 portfolios versus universe</a:t>
            </a:r>
            <a:endParaRPr lang="en-ZA" b="0" dirty="0"/>
          </a:p>
        </p:txBody>
      </p:sp>
      <p:sp>
        <p:nvSpPr>
          <p:cNvPr id="17" name="Text Placeholder 16"/>
          <p:cNvSpPr>
            <a:spLocks noGrp="1"/>
          </p:cNvSpPr>
          <p:nvPr>
            <p:ph type="body" sz="quarter" idx="13"/>
          </p:nvPr>
        </p:nvSpPr>
        <p:spPr>
          <a:xfrm>
            <a:off x="610033" y="6539346"/>
            <a:ext cx="10358438" cy="199208"/>
          </a:xfrm>
        </p:spPr>
        <p:txBody>
          <a:bodyPr/>
          <a:lstStyle/>
          <a:p>
            <a:r>
              <a:rPr lang="en-ZA" sz="900" dirty="0">
                <a:solidFill>
                  <a:schemeClr val="bg2">
                    <a:lumMod val="25000"/>
                  </a:schemeClr>
                </a:solidFill>
              </a:rPr>
              <a:t>Source: Barra, </a:t>
            </a:r>
            <a:r>
              <a:rPr lang="en-ZA" sz="900" dirty="0" err="1">
                <a:solidFill>
                  <a:schemeClr val="bg2">
                    <a:lumMod val="25000"/>
                  </a:schemeClr>
                </a:solidFill>
              </a:rPr>
              <a:t>Satrix</a:t>
            </a:r>
            <a:r>
              <a:rPr lang="en-ZA" sz="900" dirty="0">
                <a:solidFill>
                  <a:schemeClr val="bg2">
                    <a:lumMod val="25000"/>
                  </a:schemeClr>
                </a:solidFill>
              </a:rPr>
              <a:t> calculations</a:t>
            </a:r>
          </a:p>
        </p:txBody>
      </p:sp>
      <p:sp>
        <p:nvSpPr>
          <p:cNvPr id="13" name="TextBox 12"/>
          <p:cNvSpPr txBox="1"/>
          <p:nvPr/>
        </p:nvSpPr>
        <p:spPr>
          <a:xfrm>
            <a:off x="9949777" y="1443473"/>
            <a:ext cx="1494503" cy="338554"/>
          </a:xfrm>
          <a:prstGeom prst="rect">
            <a:avLst/>
          </a:prstGeom>
          <a:noFill/>
        </p:spPr>
        <p:txBody>
          <a:bodyPr wrap="square" rtlCol="0">
            <a:spAutoFit/>
          </a:bodyPr>
          <a:lstStyle/>
          <a:p>
            <a:r>
              <a:rPr lang="en-ZA" sz="1600" dirty="0">
                <a:solidFill>
                  <a:schemeClr val="accent1"/>
                </a:solidFill>
                <a:latin typeface="Arial" panose="020B0604020202020204" pitchFamily="34" charset="0"/>
                <a:cs typeface="Arial" panose="020B0604020202020204" pitchFamily="34" charset="0"/>
              </a:rPr>
              <a:t>Momentum</a:t>
            </a:r>
          </a:p>
        </p:txBody>
      </p:sp>
      <p:sp>
        <p:nvSpPr>
          <p:cNvPr id="14" name="TextBox 13"/>
          <p:cNvSpPr txBox="1"/>
          <p:nvPr/>
        </p:nvSpPr>
        <p:spPr>
          <a:xfrm>
            <a:off x="8902734" y="2313590"/>
            <a:ext cx="1005263" cy="338554"/>
          </a:xfrm>
          <a:prstGeom prst="rect">
            <a:avLst/>
          </a:prstGeom>
          <a:noFill/>
        </p:spPr>
        <p:txBody>
          <a:bodyPr wrap="square" rtlCol="0">
            <a:spAutoFit/>
          </a:bodyPr>
          <a:lstStyle/>
          <a:p>
            <a:r>
              <a:rPr lang="en-ZA" sz="1600" dirty="0">
                <a:solidFill>
                  <a:srgbClr val="C4D600"/>
                </a:solidFill>
                <a:latin typeface="Arial" panose="020B0604020202020204" pitchFamily="34" charset="0"/>
                <a:cs typeface="Arial" panose="020B0604020202020204" pitchFamily="34" charset="0"/>
              </a:rPr>
              <a:t>Low Vol</a:t>
            </a:r>
          </a:p>
        </p:txBody>
      </p:sp>
      <p:sp>
        <p:nvSpPr>
          <p:cNvPr id="15" name="TextBox 14"/>
          <p:cNvSpPr txBox="1"/>
          <p:nvPr/>
        </p:nvSpPr>
        <p:spPr>
          <a:xfrm>
            <a:off x="11294556" y="2313590"/>
            <a:ext cx="897444" cy="338554"/>
          </a:xfrm>
          <a:prstGeom prst="rect">
            <a:avLst/>
          </a:prstGeom>
          <a:noFill/>
        </p:spPr>
        <p:txBody>
          <a:bodyPr wrap="square" rtlCol="0">
            <a:spAutoFit/>
          </a:bodyPr>
          <a:lstStyle/>
          <a:p>
            <a:r>
              <a:rPr lang="en-ZA" sz="1600" dirty="0">
                <a:solidFill>
                  <a:schemeClr val="accent2"/>
                </a:solidFill>
                <a:latin typeface="Arial" panose="020B0604020202020204" pitchFamily="34" charset="0"/>
                <a:cs typeface="Arial" panose="020B0604020202020204" pitchFamily="34" charset="0"/>
              </a:rPr>
              <a:t>Value</a:t>
            </a:r>
          </a:p>
        </p:txBody>
      </p:sp>
      <p:sp>
        <p:nvSpPr>
          <p:cNvPr id="16" name="Rectangle 15"/>
          <p:cNvSpPr/>
          <p:nvPr/>
        </p:nvSpPr>
        <p:spPr>
          <a:xfrm>
            <a:off x="11369339" y="3182070"/>
            <a:ext cx="822661"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600" b="0" i="0" u="none" strike="noStrike" kern="0" cap="none" spc="0" normalizeH="0" baseline="0" noProof="0" dirty="0">
                <a:ln>
                  <a:noFill/>
                </a:ln>
                <a:solidFill>
                  <a:srgbClr val="9778D3"/>
                </a:solidFill>
                <a:effectLst/>
                <a:uLnTx/>
                <a:uFillTx/>
                <a:latin typeface="Arial" panose="020B0604020202020204" pitchFamily="34" charset="0"/>
                <a:cs typeface="Arial" panose="020B0604020202020204" pitchFamily="34" charset="0"/>
              </a:rPr>
              <a:t>Quality</a:t>
            </a:r>
            <a:endParaRPr kumimoji="0" lang="en-ZA" sz="1800" b="0" i="0" u="none" strike="noStrike" kern="0" cap="none" spc="0" normalizeH="0" baseline="0" noProof="0" dirty="0">
              <a:ln>
                <a:noFill/>
              </a:ln>
              <a:solidFill>
                <a:srgbClr val="9778D3"/>
              </a:solidFill>
              <a:effectLst/>
              <a:uLnTx/>
              <a:uFillTx/>
            </a:endParaRPr>
          </a:p>
        </p:txBody>
      </p:sp>
      <p:sp>
        <p:nvSpPr>
          <p:cNvPr id="19" name="TextBox 18"/>
          <p:cNvSpPr txBox="1"/>
          <p:nvPr/>
        </p:nvSpPr>
        <p:spPr>
          <a:xfrm>
            <a:off x="11369339" y="3520624"/>
            <a:ext cx="1494503" cy="338554"/>
          </a:xfrm>
          <a:prstGeom prst="rect">
            <a:avLst/>
          </a:prstGeom>
          <a:noFill/>
        </p:spPr>
        <p:txBody>
          <a:bodyPr wrap="square" rtlCol="0">
            <a:spAutoFit/>
          </a:bodyPr>
          <a:lstStyle/>
          <a:p>
            <a:r>
              <a:rPr lang="en-ZA" sz="1600" dirty="0">
                <a:solidFill>
                  <a:srgbClr val="7D542B"/>
                </a:solidFill>
                <a:latin typeface="Arial" panose="020B0604020202020204" pitchFamily="34" charset="0"/>
                <a:cs typeface="Arial" panose="020B0604020202020204" pitchFamily="34" charset="0"/>
              </a:rPr>
              <a:t>Growth</a:t>
            </a:r>
          </a:p>
        </p:txBody>
      </p:sp>
      <p:sp>
        <p:nvSpPr>
          <p:cNvPr id="20" name="TextBox 19"/>
          <p:cNvSpPr txBox="1"/>
          <p:nvPr/>
        </p:nvSpPr>
        <p:spPr>
          <a:xfrm>
            <a:off x="11214100" y="3918427"/>
            <a:ext cx="1494503" cy="338554"/>
          </a:xfrm>
          <a:prstGeom prst="rect">
            <a:avLst/>
          </a:prstGeom>
          <a:noFill/>
        </p:spPr>
        <p:txBody>
          <a:bodyPr wrap="square" rtlCol="0">
            <a:spAutoFit/>
          </a:bodyPr>
          <a:lstStyle/>
          <a:p>
            <a:r>
              <a:rPr lang="en-ZA" sz="1600" dirty="0">
                <a:latin typeface="Arial" panose="020B0604020202020204" pitchFamily="34" charset="0"/>
                <a:cs typeface="Arial" panose="020B0604020202020204" pitchFamily="34" charset="0"/>
              </a:rPr>
              <a:t>Universe</a:t>
            </a:r>
          </a:p>
        </p:txBody>
      </p:sp>
    </p:spTree>
    <p:extLst>
      <p:ext uri="{BB962C8B-B14F-4D97-AF65-F5344CB8AC3E}">
        <p14:creationId xmlns:p14="http://schemas.microsoft.com/office/powerpoint/2010/main" val="1310963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 name="Table 70"/>
          <p:cNvGraphicFramePr>
            <a:graphicFrameLocks noGrp="1"/>
          </p:cNvGraphicFramePr>
          <p:nvPr/>
        </p:nvGraphicFramePr>
        <p:xfrm>
          <a:off x="550864" y="1376364"/>
          <a:ext cx="11090275" cy="5024436"/>
        </p:xfrm>
        <a:graphic>
          <a:graphicData uri="http://schemas.openxmlformats.org/drawingml/2006/table">
            <a:tbl>
              <a:tblPr>
                <a:tableStyleId>{5C22544A-7EE6-4342-B048-85BDC9FD1C3A}</a:tableStyleId>
              </a:tblPr>
              <a:tblGrid>
                <a:gridCol w="1554161">
                  <a:extLst>
                    <a:ext uri="{9D8B030D-6E8A-4147-A177-3AD203B41FA5}">
                      <a16:colId xmlns:a16="http://schemas.microsoft.com/office/drawing/2014/main" val="3873011239"/>
                    </a:ext>
                  </a:extLst>
                </a:gridCol>
                <a:gridCol w="761284">
                  <a:extLst>
                    <a:ext uri="{9D8B030D-6E8A-4147-A177-3AD203B41FA5}">
                      <a16:colId xmlns:a16="http://schemas.microsoft.com/office/drawing/2014/main" val="1855074376"/>
                    </a:ext>
                  </a:extLst>
                </a:gridCol>
                <a:gridCol w="877483">
                  <a:extLst>
                    <a:ext uri="{9D8B030D-6E8A-4147-A177-3AD203B41FA5}">
                      <a16:colId xmlns:a16="http://schemas.microsoft.com/office/drawing/2014/main" val="4167906867"/>
                    </a:ext>
                  </a:extLst>
                </a:gridCol>
                <a:gridCol w="877483">
                  <a:extLst>
                    <a:ext uri="{9D8B030D-6E8A-4147-A177-3AD203B41FA5}">
                      <a16:colId xmlns:a16="http://schemas.microsoft.com/office/drawing/2014/main" val="2841781599"/>
                    </a:ext>
                  </a:extLst>
                </a:gridCol>
                <a:gridCol w="877483">
                  <a:extLst>
                    <a:ext uri="{9D8B030D-6E8A-4147-A177-3AD203B41FA5}">
                      <a16:colId xmlns:a16="http://schemas.microsoft.com/office/drawing/2014/main" val="981715979"/>
                    </a:ext>
                  </a:extLst>
                </a:gridCol>
                <a:gridCol w="877483">
                  <a:extLst>
                    <a:ext uri="{9D8B030D-6E8A-4147-A177-3AD203B41FA5}">
                      <a16:colId xmlns:a16="http://schemas.microsoft.com/office/drawing/2014/main" val="3781056246"/>
                    </a:ext>
                  </a:extLst>
                </a:gridCol>
                <a:gridCol w="998594">
                  <a:extLst>
                    <a:ext uri="{9D8B030D-6E8A-4147-A177-3AD203B41FA5}">
                      <a16:colId xmlns:a16="http://schemas.microsoft.com/office/drawing/2014/main" val="1538260748"/>
                    </a:ext>
                  </a:extLst>
                </a:gridCol>
                <a:gridCol w="756372">
                  <a:extLst>
                    <a:ext uri="{9D8B030D-6E8A-4147-A177-3AD203B41FA5}">
                      <a16:colId xmlns:a16="http://schemas.microsoft.com/office/drawing/2014/main" val="1022006690"/>
                    </a:ext>
                  </a:extLst>
                </a:gridCol>
                <a:gridCol w="873645">
                  <a:extLst>
                    <a:ext uri="{9D8B030D-6E8A-4147-A177-3AD203B41FA5}">
                      <a16:colId xmlns:a16="http://schemas.microsoft.com/office/drawing/2014/main" val="1713182127"/>
                    </a:ext>
                  </a:extLst>
                </a:gridCol>
                <a:gridCol w="881321">
                  <a:extLst>
                    <a:ext uri="{9D8B030D-6E8A-4147-A177-3AD203B41FA5}">
                      <a16:colId xmlns:a16="http://schemas.microsoft.com/office/drawing/2014/main" val="1532685817"/>
                    </a:ext>
                  </a:extLst>
                </a:gridCol>
                <a:gridCol w="877483">
                  <a:extLst>
                    <a:ext uri="{9D8B030D-6E8A-4147-A177-3AD203B41FA5}">
                      <a16:colId xmlns:a16="http://schemas.microsoft.com/office/drawing/2014/main" val="3911043162"/>
                    </a:ext>
                  </a:extLst>
                </a:gridCol>
                <a:gridCol w="877483">
                  <a:extLst>
                    <a:ext uri="{9D8B030D-6E8A-4147-A177-3AD203B41FA5}">
                      <a16:colId xmlns:a16="http://schemas.microsoft.com/office/drawing/2014/main" val="134772398"/>
                    </a:ext>
                  </a:extLst>
                </a:gridCol>
              </a:tblGrid>
              <a:tr h="678184">
                <a:tc rowSpan="2">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Factor</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4">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Annualised return</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ZA"/>
                    </a:p>
                  </a:txBody>
                  <a:tcPr/>
                </a:tc>
                <a:tc hMerge="1">
                  <a:txBody>
                    <a:bodyPr/>
                    <a:lstStyle/>
                    <a:p>
                      <a:endParaRPr lang="en-ZA"/>
                    </a:p>
                  </a:txBody>
                  <a:tcPr/>
                </a:tc>
                <a:tc hMerge="1">
                  <a:txBody>
                    <a:bodyPr/>
                    <a:lstStyle/>
                    <a:p>
                      <a:endParaRPr lang="en-ZA"/>
                    </a:p>
                  </a:txBody>
                  <a:tcPr/>
                </a:tc>
                <a:tc gridSpan="2">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Volatility</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ZA"/>
                    </a:p>
                  </a:txBody>
                  <a:tcPr/>
                </a:tc>
                <a:tc gridSpan="2">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TE</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ZA"/>
                    </a:p>
                  </a:txBody>
                  <a:tcPr/>
                </a:tc>
                <a:tc gridSpan="3">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IR</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9525" cap="flat" cmpd="sng" algn="ctr">
                      <a:solidFill>
                        <a:schemeClr val="bg1"/>
                      </a:solidFill>
                      <a:prstDash val="solid"/>
                      <a:round/>
                      <a:headEnd type="none" w="med" len="med"/>
                      <a:tailEnd type="none" w="med" len="med"/>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224586366"/>
                  </a:ext>
                </a:extLst>
              </a:tr>
              <a:tr h="683867">
                <a:tc vMerge="1">
                  <a:txBody>
                    <a:bodyPr/>
                    <a:lstStyle/>
                    <a:p>
                      <a:endParaRPr lang="en-ZA"/>
                    </a:p>
                  </a:txBody>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Q1</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Q4</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Q1 - universe</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Spread</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Q1</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Q4</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Q1</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Q4</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Q1</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Q4</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r>
                        <a:rPr lang="en-ZA" sz="1400" b="1" u="none" strike="noStrike" dirty="0">
                          <a:solidFill>
                            <a:schemeClr val="bg1"/>
                          </a:solidFill>
                          <a:effectLst/>
                          <a:latin typeface="Arial" panose="020B0604020202020204" pitchFamily="34" charset="0"/>
                          <a:cs typeface="Arial" panose="020B0604020202020204" pitchFamily="34" charset="0"/>
                        </a:rPr>
                        <a:t>Spread</a:t>
                      </a:r>
                      <a:endParaRPr lang="en-ZA" sz="1400" b="1" i="0" u="none" strike="noStrike" dirty="0">
                        <a:solidFill>
                          <a:schemeClr val="bg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22161464"/>
                  </a:ext>
                </a:extLst>
              </a:tr>
              <a:tr h="732477">
                <a:tc>
                  <a:txBody>
                    <a:bodyPr/>
                    <a:lstStyle/>
                    <a:p>
                      <a:pPr algn="l" fontAlgn="b"/>
                      <a:r>
                        <a:rPr lang="en-ZA" sz="1400" u="none" strike="noStrike" dirty="0">
                          <a:effectLst/>
                          <a:latin typeface="Arial" panose="020B0604020202020204" pitchFamily="34" charset="0"/>
                          <a:cs typeface="Arial" panose="020B0604020202020204" pitchFamily="34" charset="0"/>
                        </a:rPr>
                        <a:t>Momentum</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20.3%</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9.1%</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4.0%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11.3%</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15.7%</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17.8%</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8.3%</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9.4%</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0.48</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-0.78</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1.26</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bg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9598608"/>
                  </a:ext>
                </a:extLst>
              </a:tr>
              <a:tr h="732477">
                <a:tc>
                  <a:txBody>
                    <a:bodyPr/>
                    <a:lstStyle/>
                    <a:p>
                      <a:pPr algn="l" fontAlgn="b"/>
                      <a:r>
                        <a:rPr lang="en-ZA" sz="1400" u="none" strike="noStrike" dirty="0">
                          <a:effectLst/>
                          <a:latin typeface="Arial" panose="020B0604020202020204" pitchFamily="34" charset="0"/>
                          <a:cs typeface="Arial" panose="020B0604020202020204" pitchFamily="34" charset="0"/>
                        </a:rPr>
                        <a:t>Value</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19.9%</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13.7%</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3.5%</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6.2%</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15.7%</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14.2%</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6.0%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6.7%</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a:effectLst/>
                          <a:latin typeface="Arial" panose="020B0604020202020204" pitchFamily="34" charset="0"/>
                          <a:cs typeface="Arial" panose="020B0604020202020204" pitchFamily="34" charset="0"/>
                        </a:rPr>
                        <a:t>0.59</a:t>
                      </a:r>
                      <a:endParaRPr lang="en-ZA" sz="1400" b="0" i="0" u="none" strike="noStrike">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-0.40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0.99</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2503537"/>
                  </a:ext>
                </a:extLst>
              </a:tr>
              <a:tr h="732477">
                <a:tc>
                  <a:txBody>
                    <a:bodyPr/>
                    <a:lstStyle/>
                    <a:p>
                      <a:pPr algn="l" fontAlgn="b"/>
                      <a:r>
                        <a:rPr lang="en-ZA" sz="1400" u="none" strike="noStrike" dirty="0">
                          <a:effectLst/>
                          <a:latin typeface="Arial" panose="020B0604020202020204" pitchFamily="34" charset="0"/>
                          <a:cs typeface="Arial" panose="020B0604020202020204" pitchFamily="34" charset="0"/>
                        </a:rPr>
                        <a:t>Quality</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18.3%</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11.3%</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2.0%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7.0%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14.3%</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13.9%</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5.1%</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5.6%</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0.39</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a:effectLst/>
                          <a:latin typeface="Arial" panose="020B0604020202020204" pitchFamily="34" charset="0"/>
                          <a:cs typeface="Arial" panose="020B0604020202020204" pitchFamily="34" charset="0"/>
                        </a:rPr>
                        <a:t>-0.89</a:t>
                      </a:r>
                      <a:endParaRPr lang="en-ZA" sz="1400" b="0" i="0" u="none" strike="noStrike">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1.28</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3601187"/>
                  </a:ext>
                </a:extLst>
              </a:tr>
              <a:tr h="732477">
                <a:tc>
                  <a:txBody>
                    <a:bodyPr/>
                    <a:lstStyle/>
                    <a:p>
                      <a:pPr algn="l" fontAlgn="b"/>
                      <a:r>
                        <a:rPr lang="en-ZA" sz="1400" u="none" strike="noStrike" dirty="0">
                          <a:effectLst/>
                          <a:latin typeface="Arial" panose="020B0604020202020204" pitchFamily="34" charset="0"/>
                          <a:cs typeface="Arial" panose="020B0604020202020204" pitchFamily="34" charset="0"/>
                        </a:rPr>
                        <a:t>Low Vol</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a:effectLst/>
                          <a:latin typeface="Arial" panose="020B0604020202020204" pitchFamily="34" charset="0"/>
                          <a:cs typeface="Arial" panose="020B0604020202020204" pitchFamily="34" charset="0"/>
                        </a:rPr>
                        <a:t>18.3%</a:t>
                      </a:r>
                      <a:endParaRPr lang="en-ZA" sz="1400" b="0" i="0" u="none" strike="noStrike">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a:effectLst/>
                          <a:latin typeface="Arial" panose="020B0604020202020204" pitchFamily="34" charset="0"/>
                          <a:cs typeface="Arial" panose="020B0604020202020204" pitchFamily="34" charset="0"/>
                        </a:rPr>
                        <a:t>12.1%</a:t>
                      </a:r>
                      <a:endParaRPr lang="en-ZA" sz="1400" b="0" i="0" u="none" strike="noStrike">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1.9%</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6.2%</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12.2%</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20.2%</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7.8%</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11.9%</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0.25</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-0.36</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0.60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778139"/>
                  </a:ext>
                </a:extLst>
              </a:tr>
              <a:tr h="732477">
                <a:tc>
                  <a:txBody>
                    <a:bodyPr/>
                    <a:lstStyle/>
                    <a:p>
                      <a:pPr algn="l" fontAlgn="b"/>
                      <a:r>
                        <a:rPr lang="en-ZA" sz="1400" u="none" strike="noStrike" dirty="0">
                          <a:effectLst/>
                          <a:latin typeface="Arial" panose="020B0604020202020204" pitchFamily="34" charset="0"/>
                          <a:cs typeface="Arial" panose="020B0604020202020204" pitchFamily="34" charset="0"/>
                        </a:rPr>
                        <a:t>Growth</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16.7%</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13.5%</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0.4%</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3.2%</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14.1%</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15.3%</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6.0%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6.0%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0.07</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-0.47</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400" u="none" strike="noStrike" dirty="0">
                          <a:effectLst/>
                          <a:latin typeface="Arial" panose="020B0604020202020204" pitchFamily="34" charset="0"/>
                          <a:cs typeface="Arial" panose="020B0604020202020204" pitchFamily="34" charset="0"/>
                        </a:rPr>
                        <a:t>0.54</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90578712"/>
                  </a:ext>
                </a:extLst>
              </a:tr>
            </a:tbl>
          </a:graphicData>
        </a:graphic>
      </p:graphicFrame>
      <p:sp>
        <p:nvSpPr>
          <p:cNvPr id="23" name="Slide Number Placeholder 22">
            <a:extLst>
              <a:ext uri="{FF2B5EF4-FFF2-40B4-BE49-F238E27FC236}">
                <a16:creationId xmlns:a16="http://schemas.microsoft.com/office/drawing/2014/main" id="{D1C0F3D1-B291-4531-8C1B-D4B504F338FC}"/>
              </a:ext>
            </a:extLst>
          </p:cNvPr>
          <p:cNvSpPr>
            <a:spLocks noGrp="1"/>
          </p:cNvSpPr>
          <p:nvPr>
            <p:ph type="sldNum" sz="quarter" idx="12"/>
          </p:nvPr>
        </p:nvSpPr>
        <p:spPr/>
        <p:txBody>
          <a:bodyPr/>
          <a:lstStyle/>
          <a:p>
            <a:fld id="{FC1CF07D-8B3F-4D32-B059-0039CEA46DB1}" type="slidenum">
              <a:rPr lang="en-US" smtClean="0"/>
              <a:pPr/>
              <a:t>7</a:t>
            </a:fld>
            <a:endParaRPr lang="en-US" dirty="0"/>
          </a:p>
        </p:txBody>
      </p:sp>
      <p:sp>
        <p:nvSpPr>
          <p:cNvPr id="3" name="Title 2">
            <a:extLst>
              <a:ext uri="{FF2B5EF4-FFF2-40B4-BE49-F238E27FC236}">
                <a16:creationId xmlns:a16="http://schemas.microsoft.com/office/drawing/2014/main" id="{3725CF9C-F93C-43CE-8178-099EF56135B5}"/>
              </a:ext>
            </a:extLst>
          </p:cNvPr>
          <p:cNvSpPr>
            <a:spLocks noGrp="1"/>
          </p:cNvSpPr>
          <p:nvPr>
            <p:ph type="title"/>
          </p:nvPr>
        </p:nvSpPr>
        <p:spPr>
          <a:xfrm>
            <a:off x="623888" y="125561"/>
            <a:ext cx="10358438" cy="607332"/>
          </a:xfrm>
        </p:spPr>
        <p:txBody>
          <a:bodyPr/>
          <a:lstStyle/>
          <a:p>
            <a:r>
              <a:rPr lang="en-ZA" dirty="0"/>
              <a:t>Factor timing | Factor portfolio performance</a:t>
            </a:r>
            <a:br>
              <a:rPr lang="en-ZA" dirty="0"/>
            </a:br>
            <a:r>
              <a:rPr lang="en-ZA" sz="2000" b="0" dirty="0" err="1"/>
              <a:t>Backtested</a:t>
            </a:r>
            <a:r>
              <a:rPr lang="en-ZA" sz="2000" b="0" dirty="0"/>
              <a:t> performance of factor portfolios (Jan 2002 to Dec 2018)</a:t>
            </a:r>
            <a:endParaRPr lang="en-ZA" b="0" dirty="0"/>
          </a:p>
        </p:txBody>
      </p:sp>
      <p:sp>
        <p:nvSpPr>
          <p:cNvPr id="9" name="Text Placeholder 8"/>
          <p:cNvSpPr>
            <a:spLocks noGrp="1"/>
          </p:cNvSpPr>
          <p:nvPr>
            <p:ph type="body" sz="quarter" idx="13"/>
          </p:nvPr>
        </p:nvSpPr>
        <p:spPr>
          <a:xfrm>
            <a:off x="522289" y="6487886"/>
            <a:ext cx="10358438" cy="167541"/>
          </a:xfrm>
        </p:spPr>
        <p:txBody>
          <a:bodyPr/>
          <a:lstStyle/>
          <a:p>
            <a:r>
              <a:rPr lang="en-ZA" sz="900" dirty="0">
                <a:solidFill>
                  <a:schemeClr val="bg2">
                    <a:lumMod val="25000"/>
                  </a:schemeClr>
                </a:solidFill>
              </a:rPr>
              <a:t>Source: Barra, </a:t>
            </a:r>
            <a:r>
              <a:rPr lang="en-ZA" sz="900" dirty="0" err="1">
                <a:solidFill>
                  <a:schemeClr val="bg2">
                    <a:lumMod val="25000"/>
                  </a:schemeClr>
                </a:solidFill>
              </a:rPr>
              <a:t>Satrix</a:t>
            </a:r>
            <a:r>
              <a:rPr lang="en-ZA" sz="900" dirty="0">
                <a:solidFill>
                  <a:schemeClr val="bg2">
                    <a:lumMod val="25000"/>
                  </a:schemeClr>
                </a:solidFill>
              </a:rPr>
              <a:t> calculations. Universe is the top 100 shares by market caps. Data from Jan 2002 to December 2018. Monthly rebalancing</a:t>
            </a:r>
          </a:p>
        </p:txBody>
      </p:sp>
      <p:sp>
        <p:nvSpPr>
          <p:cNvPr id="47" name="Rectangle 46"/>
          <p:cNvSpPr/>
          <p:nvPr/>
        </p:nvSpPr>
        <p:spPr>
          <a:xfrm>
            <a:off x="4633993" y="2784176"/>
            <a:ext cx="826649" cy="3478511"/>
          </a:xfrm>
          <a:prstGeom prst="rect">
            <a:avLst/>
          </a:prstGeom>
          <a:noFill/>
          <a:ln w="3810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8" name="Rectangle 47"/>
          <p:cNvSpPr/>
          <p:nvPr/>
        </p:nvSpPr>
        <p:spPr>
          <a:xfrm>
            <a:off x="10818254" y="2784177"/>
            <a:ext cx="822885" cy="3473748"/>
          </a:xfrm>
          <a:prstGeom prst="rect">
            <a:avLst/>
          </a:prstGeom>
          <a:noFill/>
          <a:ln w="38100">
            <a:solidFill>
              <a:srgbClr val="9778D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9" name="Rectangle 48"/>
          <p:cNvSpPr/>
          <p:nvPr/>
        </p:nvSpPr>
        <p:spPr>
          <a:xfrm>
            <a:off x="9981127" y="2779901"/>
            <a:ext cx="726826" cy="642171"/>
          </a:xfrm>
          <a:prstGeom prst="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accent2"/>
              </a:solidFill>
            </a:endParaRPr>
          </a:p>
        </p:txBody>
      </p:sp>
      <p:sp>
        <p:nvSpPr>
          <p:cNvPr id="50" name="Rectangle 49"/>
          <p:cNvSpPr/>
          <p:nvPr/>
        </p:nvSpPr>
        <p:spPr>
          <a:xfrm>
            <a:off x="9981127" y="4242142"/>
            <a:ext cx="726826" cy="593093"/>
          </a:xfrm>
          <a:prstGeom prst="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accent2"/>
              </a:solidFill>
            </a:endParaRPr>
          </a:p>
        </p:txBody>
      </p:sp>
      <p:sp>
        <p:nvSpPr>
          <p:cNvPr id="51" name="Rectangle 50"/>
          <p:cNvSpPr/>
          <p:nvPr/>
        </p:nvSpPr>
        <p:spPr>
          <a:xfrm>
            <a:off x="9144781" y="5709286"/>
            <a:ext cx="1593812" cy="551020"/>
          </a:xfrm>
          <a:prstGeom prst="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accent2"/>
              </a:solidFill>
            </a:endParaRPr>
          </a:p>
        </p:txBody>
      </p:sp>
      <p:grpSp>
        <p:nvGrpSpPr>
          <p:cNvPr id="52" name="Group 51">
            <a:extLst>
              <a:ext uri="{FF2B5EF4-FFF2-40B4-BE49-F238E27FC236}">
                <a16:creationId xmlns:a16="http://schemas.microsoft.com/office/drawing/2014/main" id="{0D0758DE-0CAF-4E2B-BDEC-744B3C22838F}"/>
              </a:ext>
            </a:extLst>
          </p:cNvPr>
          <p:cNvGrpSpPr/>
          <p:nvPr/>
        </p:nvGrpSpPr>
        <p:grpSpPr>
          <a:xfrm>
            <a:off x="1510201" y="2809618"/>
            <a:ext cx="612000" cy="612000"/>
            <a:chOff x="582349" y="2409431"/>
            <a:chExt cx="703526" cy="703526"/>
          </a:xfrm>
        </p:grpSpPr>
        <p:sp>
          <p:nvSpPr>
            <p:cNvPr id="53" name="Oval 52">
              <a:extLst>
                <a:ext uri="{FF2B5EF4-FFF2-40B4-BE49-F238E27FC236}">
                  <a16:creationId xmlns:a16="http://schemas.microsoft.com/office/drawing/2014/main" id="{25D59DC0-966B-4013-A89D-D2DC98975900}"/>
                </a:ext>
              </a:extLst>
            </p:cNvPr>
            <p:cNvSpPr/>
            <p:nvPr/>
          </p:nvSpPr>
          <p:spPr>
            <a:xfrm>
              <a:off x="582349" y="2409431"/>
              <a:ext cx="703526" cy="703526"/>
            </a:xfrm>
            <a:prstGeom prst="ellipse">
              <a:avLst/>
            </a:prstGeom>
            <a:solidFill>
              <a:srgbClr val="385E9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4" name="Oval 53">
              <a:extLst>
                <a:ext uri="{FF2B5EF4-FFF2-40B4-BE49-F238E27FC236}">
                  <a16:creationId xmlns:a16="http://schemas.microsoft.com/office/drawing/2014/main" id="{CF6DE41C-B6D0-4915-A96B-4C5292FDA907}"/>
                </a:ext>
              </a:extLst>
            </p:cNvPr>
            <p:cNvSpPr/>
            <p:nvPr/>
          </p:nvSpPr>
          <p:spPr>
            <a:xfrm>
              <a:off x="673859" y="2498608"/>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72" name="Group 71">
              <a:extLst>
                <a:ext uri="{FF2B5EF4-FFF2-40B4-BE49-F238E27FC236}">
                  <a16:creationId xmlns:a16="http://schemas.microsoft.com/office/drawing/2014/main" id="{E8C09EB2-63D9-44CD-B5A0-5D5BD983EB56}"/>
                </a:ext>
              </a:extLst>
            </p:cNvPr>
            <p:cNvGrpSpPr/>
            <p:nvPr/>
          </p:nvGrpSpPr>
          <p:grpSpPr>
            <a:xfrm>
              <a:off x="799073" y="2611006"/>
              <a:ext cx="274744" cy="300376"/>
              <a:chOff x="-3484563" y="2849563"/>
              <a:chExt cx="663575" cy="725487"/>
            </a:xfrm>
            <a:solidFill>
              <a:srgbClr val="385E9C"/>
            </a:solidFill>
          </p:grpSpPr>
          <p:sp>
            <p:nvSpPr>
              <p:cNvPr id="73" name="Freeform 44">
                <a:extLst>
                  <a:ext uri="{FF2B5EF4-FFF2-40B4-BE49-F238E27FC236}">
                    <a16:creationId xmlns:a16="http://schemas.microsoft.com/office/drawing/2014/main" id="{7A82A1FB-CE16-44CF-918C-07506CD2C84F}"/>
                  </a:ext>
                </a:extLst>
              </p:cNvPr>
              <p:cNvSpPr>
                <a:spLocks/>
              </p:cNvSpPr>
              <p:nvPr/>
            </p:nvSpPr>
            <p:spPr bwMode="auto">
              <a:xfrm>
                <a:off x="-2932113" y="2849563"/>
                <a:ext cx="104775" cy="127000"/>
              </a:xfrm>
              <a:custGeom>
                <a:avLst/>
                <a:gdLst>
                  <a:gd name="T0" fmla="*/ 0 w 66"/>
                  <a:gd name="T1" fmla="*/ 38 h 80"/>
                  <a:gd name="T2" fmla="*/ 66 w 66"/>
                  <a:gd name="T3" fmla="*/ 0 h 80"/>
                  <a:gd name="T4" fmla="*/ 62 w 66"/>
                  <a:gd name="T5" fmla="*/ 80 h 80"/>
                  <a:gd name="T6" fmla="*/ 0 w 66"/>
                  <a:gd name="T7" fmla="*/ 38 h 80"/>
                </a:gdLst>
                <a:ahLst/>
                <a:cxnLst>
                  <a:cxn ang="0">
                    <a:pos x="T0" y="T1"/>
                  </a:cxn>
                  <a:cxn ang="0">
                    <a:pos x="T2" y="T3"/>
                  </a:cxn>
                  <a:cxn ang="0">
                    <a:pos x="T4" y="T5"/>
                  </a:cxn>
                  <a:cxn ang="0">
                    <a:pos x="T6" y="T7"/>
                  </a:cxn>
                </a:cxnLst>
                <a:rect l="0" t="0" r="r" b="b"/>
                <a:pathLst>
                  <a:path w="66" h="80">
                    <a:moveTo>
                      <a:pt x="0" y="38"/>
                    </a:moveTo>
                    <a:lnTo>
                      <a:pt x="66" y="0"/>
                    </a:lnTo>
                    <a:lnTo>
                      <a:pt x="62" y="8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4" name="Rectangle 45">
                <a:extLst>
                  <a:ext uri="{FF2B5EF4-FFF2-40B4-BE49-F238E27FC236}">
                    <a16:creationId xmlns:a16="http://schemas.microsoft.com/office/drawing/2014/main" id="{4FFAA8D8-57C9-49C8-86A0-21D8BE0C7709}"/>
                  </a:ext>
                </a:extLst>
              </p:cNvPr>
              <p:cNvSpPr>
                <a:spLocks noChangeArrowheads="1"/>
              </p:cNvSpPr>
              <p:nvPr/>
            </p:nvSpPr>
            <p:spPr bwMode="auto">
              <a:xfrm>
                <a:off x="-3484563" y="3527425"/>
                <a:ext cx="660400"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5" name="Freeform 46">
                <a:extLst>
                  <a:ext uri="{FF2B5EF4-FFF2-40B4-BE49-F238E27FC236}">
                    <a16:creationId xmlns:a16="http://schemas.microsoft.com/office/drawing/2014/main" id="{37EBA58C-3FF9-4254-8D44-FE8C9CCBA206}"/>
                  </a:ext>
                </a:extLst>
              </p:cNvPr>
              <p:cNvSpPr>
                <a:spLocks/>
              </p:cNvSpPr>
              <p:nvPr/>
            </p:nvSpPr>
            <p:spPr bwMode="auto">
              <a:xfrm>
                <a:off x="-3313113" y="3302000"/>
                <a:ext cx="133350" cy="187325"/>
              </a:xfrm>
              <a:custGeom>
                <a:avLst/>
                <a:gdLst>
                  <a:gd name="T0" fmla="*/ 0 w 84"/>
                  <a:gd name="T1" fmla="*/ 26 h 118"/>
                  <a:gd name="T2" fmla="*/ 0 w 84"/>
                  <a:gd name="T3" fmla="*/ 118 h 118"/>
                  <a:gd name="T4" fmla="*/ 84 w 84"/>
                  <a:gd name="T5" fmla="*/ 118 h 118"/>
                  <a:gd name="T6" fmla="*/ 84 w 84"/>
                  <a:gd name="T7" fmla="*/ 0 h 118"/>
                  <a:gd name="T8" fmla="*/ 84 w 84"/>
                  <a:gd name="T9" fmla="*/ 0 h 118"/>
                  <a:gd name="T10" fmla="*/ 44 w 84"/>
                  <a:gd name="T11" fmla="*/ 14 h 118"/>
                  <a:gd name="T12" fmla="*/ 0 w 84"/>
                  <a:gd name="T13" fmla="*/ 26 h 118"/>
                </a:gdLst>
                <a:ahLst/>
                <a:cxnLst>
                  <a:cxn ang="0">
                    <a:pos x="T0" y="T1"/>
                  </a:cxn>
                  <a:cxn ang="0">
                    <a:pos x="T2" y="T3"/>
                  </a:cxn>
                  <a:cxn ang="0">
                    <a:pos x="T4" y="T5"/>
                  </a:cxn>
                  <a:cxn ang="0">
                    <a:pos x="T6" y="T7"/>
                  </a:cxn>
                  <a:cxn ang="0">
                    <a:pos x="T8" y="T9"/>
                  </a:cxn>
                  <a:cxn ang="0">
                    <a:pos x="T10" y="T11"/>
                  </a:cxn>
                  <a:cxn ang="0">
                    <a:pos x="T12" y="T13"/>
                  </a:cxn>
                </a:cxnLst>
                <a:rect l="0" t="0" r="r" b="b"/>
                <a:pathLst>
                  <a:path w="84" h="118">
                    <a:moveTo>
                      <a:pt x="0" y="26"/>
                    </a:moveTo>
                    <a:lnTo>
                      <a:pt x="0" y="118"/>
                    </a:lnTo>
                    <a:lnTo>
                      <a:pt x="84" y="118"/>
                    </a:lnTo>
                    <a:lnTo>
                      <a:pt x="84" y="0"/>
                    </a:lnTo>
                    <a:lnTo>
                      <a:pt x="84" y="0"/>
                    </a:lnTo>
                    <a:lnTo>
                      <a:pt x="44" y="14"/>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6" name="Freeform 47">
                <a:extLst>
                  <a:ext uri="{FF2B5EF4-FFF2-40B4-BE49-F238E27FC236}">
                    <a16:creationId xmlns:a16="http://schemas.microsoft.com/office/drawing/2014/main" id="{3CF7E419-B0C2-4994-923A-0DE02A6B5A6E}"/>
                  </a:ext>
                </a:extLst>
              </p:cNvPr>
              <p:cNvSpPr>
                <a:spLocks/>
              </p:cNvSpPr>
              <p:nvPr/>
            </p:nvSpPr>
            <p:spPr bwMode="auto">
              <a:xfrm>
                <a:off x="-3313113" y="3302000"/>
                <a:ext cx="133350" cy="187325"/>
              </a:xfrm>
              <a:custGeom>
                <a:avLst/>
                <a:gdLst>
                  <a:gd name="T0" fmla="*/ 0 w 84"/>
                  <a:gd name="T1" fmla="*/ 26 h 118"/>
                  <a:gd name="T2" fmla="*/ 0 w 84"/>
                  <a:gd name="T3" fmla="*/ 118 h 118"/>
                  <a:gd name="T4" fmla="*/ 84 w 84"/>
                  <a:gd name="T5" fmla="*/ 118 h 118"/>
                  <a:gd name="T6" fmla="*/ 84 w 84"/>
                  <a:gd name="T7" fmla="*/ 0 h 118"/>
                  <a:gd name="T8" fmla="*/ 84 w 84"/>
                  <a:gd name="T9" fmla="*/ 0 h 118"/>
                  <a:gd name="T10" fmla="*/ 44 w 84"/>
                  <a:gd name="T11" fmla="*/ 14 h 118"/>
                  <a:gd name="T12" fmla="*/ 0 w 84"/>
                  <a:gd name="T13" fmla="*/ 26 h 118"/>
                </a:gdLst>
                <a:ahLst/>
                <a:cxnLst>
                  <a:cxn ang="0">
                    <a:pos x="T0" y="T1"/>
                  </a:cxn>
                  <a:cxn ang="0">
                    <a:pos x="T2" y="T3"/>
                  </a:cxn>
                  <a:cxn ang="0">
                    <a:pos x="T4" y="T5"/>
                  </a:cxn>
                  <a:cxn ang="0">
                    <a:pos x="T6" y="T7"/>
                  </a:cxn>
                  <a:cxn ang="0">
                    <a:pos x="T8" y="T9"/>
                  </a:cxn>
                  <a:cxn ang="0">
                    <a:pos x="T10" y="T11"/>
                  </a:cxn>
                  <a:cxn ang="0">
                    <a:pos x="T12" y="T13"/>
                  </a:cxn>
                </a:cxnLst>
                <a:rect l="0" t="0" r="r" b="b"/>
                <a:pathLst>
                  <a:path w="84" h="118">
                    <a:moveTo>
                      <a:pt x="0" y="26"/>
                    </a:moveTo>
                    <a:lnTo>
                      <a:pt x="0" y="118"/>
                    </a:lnTo>
                    <a:lnTo>
                      <a:pt x="84" y="118"/>
                    </a:lnTo>
                    <a:lnTo>
                      <a:pt x="84" y="0"/>
                    </a:lnTo>
                    <a:lnTo>
                      <a:pt x="84" y="0"/>
                    </a:lnTo>
                    <a:lnTo>
                      <a:pt x="44" y="14"/>
                    </a:lnTo>
                    <a:lnTo>
                      <a:pt x="0" y="2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7" name="Freeform 48">
                <a:extLst>
                  <a:ext uri="{FF2B5EF4-FFF2-40B4-BE49-F238E27FC236}">
                    <a16:creationId xmlns:a16="http://schemas.microsoft.com/office/drawing/2014/main" id="{62DF9212-480E-4D22-81A4-71511943D783}"/>
                  </a:ext>
                </a:extLst>
              </p:cNvPr>
              <p:cNvSpPr>
                <a:spLocks/>
              </p:cNvSpPr>
              <p:nvPr/>
            </p:nvSpPr>
            <p:spPr bwMode="auto">
              <a:xfrm>
                <a:off x="-3132138" y="3192463"/>
                <a:ext cx="133350" cy="296863"/>
              </a:xfrm>
              <a:custGeom>
                <a:avLst/>
                <a:gdLst>
                  <a:gd name="T0" fmla="*/ 0 w 84"/>
                  <a:gd name="T1" fmla="*/ 55 h 187"/>
                  <a:gd name="T2" fmla="*/ 0 w 84"/>
                  <a:gd name="T3" fmla="*/ 187 h 187"/>
                  <a:gd name="T4" fmla="*/ 84 w 84"/>
                  <a:gd name="T5" fmla="*/ 187 h 187"/>
                  <a:gd name="T6" fmla="*/ 84 w 84"/>
                  <a:gd name="T7" fmla="*/ 0 h 187"/>
                  <a:gd name="T8" fmla="*/ 84 w 84"/>
                  <a:gd name="T9" fmla="*/ 0 h 187"/>
                  <a:gd name="T10" fmla="*/ 64 w 84"/>
                  <a:gd name="T11" fmla="*/ 16 h 187"/>
                  <a:gd name="T12" fmla="*/ 42 w 84"/>
                  <a:gd name="T13" fmla="*/ 30 h 187"/>
                  <a:gd name="T14" fmla="*/ 22 w 84"/>
                  <a:gd name="T15" fmla="*/ 43 h 187"/>
                  <a:gd name="T16" fmla="*/ 0 w 84"/>
                  <a:gd name="T17" fmla="*/ 5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87">
                    <a:moveTo>
                      <a:pt x="0" y="55"/>
                    </a:moveTo>
                    <a:lnTo>
                      <a:pt x="0" y="187"/>
                    </a:lnTo>
                    <a:lnTo>
                      <a:pt x="84" y="187"/>
                    </a:lnTo>
                    <a:lnTo>
                      <a:pt x="84" y="0"/>
                    </a:lnTo>
                    <a:lnTo>
                      <a:pt x="84" y="0"/>
                    </a:lnTo>
                    <a:lnTo>
                      <a:pt x="64" y="16"/>
                    </a:lnTo>
                    <a:lnTo>
                      <a:pt x="42" y="30"/>
                    </a:lnTo>
                    <a:lnTo>
                      <a:pt x="22" y="43"/>
                    </a:lnTo>
                    <a:lnTo>
                      <a:pt x="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8" name="Freeform 49">
                <a:extLst>
                  <a:ext uri="{FF2B5EF4-FFF2-40B4-BE49-F238E27FC236}">
                    <a16:creationId xmlns:a16="http://schemas.microsoft.com/office/drawing/2014/main" id="{9C37512F-5F92-41B1-AC32-ECF40EEA59AA}"/>
                  </a:ext>
                </a:extLst>
              </p:cNvPr>
              <p:cNvSpPr>
                <a:spLocks/>
              </p:cNvSpPr>
              <p:nvPr/>
            </p:nvSpPr>
            <p:spPr bwMode="auto">
              <a:xfrm>
                <a:off x="-3132138" y="3192463"/>
                <a:ext cx="133350" cy="296863"/>
              </a:xfrm>
              <a:custGeom>
                <a:avLst/>
                <a:gdLst>
                  <a:gd name="T0" fmla="*/ 0 w 84"/>
                  <a:gd name="T1" fmla="*/ 55 h 187"/>
                  <a:gd name="T2" fmla="*/ 0 w 84"/>
                  <a:gd name="T3" fmla="*/ 187 h 187"/>
                  <a:gd name="T4" fmla="*/ 84 w 84"/>
                  <a:gd name="T5" fmla="*/ 187 h 187"/>
                  <a:gd name="T6" fmla="*/ 84 w 84"/>
                  <a:gd name="T7" fmla="*/ 0 h 187"/>
                  <a:gd name="T8" fmla="*/ 84 w 84"/>
                  <a:gd name="T9" fmla="*/ 0 h 187"/>
                  <a:gd name="T10" fmla="*/ 64 w 84"/>
                  <a:gd name="T11" fmla="*/ 16 h 187"/>
                  <a:gd name="T12" fmla="*/ 42 w 84"/>
                  <a:gd name="T13" fmla="*/ 30 h 187"/>
                  <a:gd name="T14" fmla="*/ 22 w 84"/>
                  <a:gd name="T15" fmla="*/ 43 h 187"/>
                  <a:gd name="T16" fmla="*/ 0 w 84"/>
                  <a:gd name="T17" fmla="*/ 5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87">
                    <a:moveTo>
                      <a:pt x="0" y="55"/>
                    </a:moveTo>
                    <a:lnTo>
                      <a:pt x="0" y="187"/>
                    </a:lnTo>
                    <a:lnTo>
                      <a:pt x="84" y="187"/>
                    </a:lnTo>
                    <a:lnTo>
                      <a:pt x="84" y="0"/>
                    </a:lnTo>
                    <a:lnTo>
                      <a:pt x="84" y="0"/>
                    </a:lnTo>
                    <a:lnTo>
                      <a:pt x="64" y="16"/>
                    </a:lnTo>
                    <a:lnTo>
                      <a:pt x="42" y="30"/>
                    </a:lnTo>
                    <a:lnTo>
                      <a:pt x="22" y="43"/>
                    </a:lnTo>
                    <a:lnTo>
                      <a:pt x="0" y="55"/>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9" name="Freeform 50">
                <a:extLst>
                  <a:ext uri="{FF2B5EF4-FFF2-40B4-BE49-F238E27FC236}">
                    <a16:creationId xmlns:a16="http://schemas.microsoft.com/office/drawing/2014/main" id="{F612AF0D-8BD1-4D17-9408-E232C0D2B070}"/>
                  </a:ext>
                </a:extLst>
              </p:cNvPr>
              <p:cNvSpPr>
                <a:spLocks/>
              </p:cNvSpPr>
              <p:nvPr/>
            </p:nvSpPr>
            <p:spPr bwMode="auto">
              <a:xfrm>
                <a:off x="-2954338" y="2979738"/>
                <a:ext cx="133350" cy="509588"/>
              </a:xfrm>
              <a:custGeom>
                <a:avLst/>
                <a:gdLst>
                  <a:gd name="T0" fmla="*/ 0 w 84"/>
                  <a:gd name="T1" fmla="*/ 110 h 321"/>
                  <a:gd name="T2" fmla="*/ 0 w 84"/>
                  <a:gd name="T3" fmla="*/ 321 h 321"/>
                  <a:gd name="T4" fmla="*/ 84 w 84"/>
                  <a:gd name="T5" fmla="*/ 321 h 321"/>
                  <a:gd name="T6" fmla="*/ 84 w 84"/>
                  <a:gd name="T7" fmla="*/ 0 h 321"/>
                  <a:gd name="T8" fmla="*/ 84 w 84"/>
                  <a:gd name="T9" fmla="*/ 0 h 321"/>
                  <a:gd name="T10" fmla="*/ 66 w 84"/>
                  <a:gd name="T11" fmla="*/ 30 h 321"/>
                  <a:gd name="T12" fmla="*/ 46 w 84"/>
                  <a:gd name="T13" fmla="*/ 58 h 321"/>
                  <a:gd name="T14" fmla="*/ 24 w 84"/>
                  <a:gd name="T15" fmla="*/ 84 h 321"/>
                  <a:gd name="T16" fmla="*/ 0 w 84"/>
                  <a:gd name="T17" fmla="*/ 11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21">
                    <a:moveTo>
                      <a:pt x="0" y="110"/>
                    </a:moveTo>
                    <a:lnTo>
                      <a:pt x="0" y="321"/>
                    </a:lnTo>
                    <a:lnTo>
                      <a:pt x="84" y="321"/>
                    </a:lnTo>
                    <a:lnTo>
                      <a:pt x="84" y="0"/>
                    </a:lnTo>
                    <a:lnTo>
                      <a:pt x="84" y="0"/>
                    </a:lnTo>
                    <a:lnTo>
                      <a:pt x="66" y="30"/>
                    </a:lnTo>
                    <a:lnTo>
                      <a:pt x="46" y="58"/>
                    </a:lnTo>
                    <a:lnTo>
                      <a:pt x="24" y="84"/>
                    </a:lnTo>
                    <a:lnTo>
                      <a:pt x="0"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0" name="Freeform 51">
                <a:extLst>
                  <a:ext uri="{FF2B5EF4-FFF2-40B4-BE49-F238E27FC236}">
                    <a16:creationId xmlns:a16="http://schemas.microsoft.com/office/drawing/2014/main" id="{EC2EE7D2-3761-4669-8376-B4CF86AD6FEC}"/>
                  </a:ext>
                </a:extLst>
              </p:cNvPr>
              <p:cNvSpPr>
                <a:spLocks/>
              </p:cNvSpPr>
              <p:nvPr/>
            </p:nvSpPr>
            <p:spPr bwMode="auto">
              <a:xfrm>
                <a:off x="-2954338" y="2979738"/>
                <a:ext cx="133350" cy="509588"/>
              </a:xfrm>
              <a:custGeom>
                <a:avLst/>
                <a:gdLst>
                  <a:gd name="T0" fmla="*/ 0 w 84"/>
                  <a:gd name="T1" fmla="*/ 110 h 321"/>
                  <a:gd name="T2" fmla="*/ 0 w 84"/>
                  <a:gd name="T3" fmla="*/ 321 h 321"/>
                  <a:gd name="T4" fmla="*/ 84 w 84"/>
                  <a:gd name="T5" fmla="*/ 321 h 321"/>
                  <a:gd name="T6" fmla="*/ 84 w 84"/>
                  <a:gd name="T7" fmla="*/ 0 h 321"/>
                  <a:gd name="T8" fmla="*/ 84 w 84"/>
                  <a:gd name="T9" fmla="*/ 0 h 321"/>
                  <a:gd name="T10" fmla="*/ 66 w 84"/>
                  <a:gd name="T11" fmla="*/ 30 h 321"/>
                  <a:gd name="T12" fmla="*/ 46 w 84"/>
                  <a:gd name="T13" fmla="*/ 58 h 321"/>
                  <a:gd name="T14" fmla="*/ 24 w 84"/>
                  <a:gd name="T15" fmla="*/ 84 h 321"/>
                  <a:gd name="T16" fmla="*/ 0 w 84"/>
                  <a:gd name="T17" fmla="*/ 11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21">
                    <a:moveTo>
                      <a:pt x="0" y="110"/>
                    </a:moveTo>
                    <a:lnTo>
                      <a:pt x="0" y="321"/>
                    </a:lnTo>
                    <a:lnTo>
                      <a:pt x="84" y="321"/>
                    </a:lnTo>
                    <a:lnTo>
                      <a:pt x="84" y="0"/>
                    </a:lnTo>
                    <a:lnTo>
                      <a:pt x="84" y="0"/>
                    </a:lnTo>
                    <a:lnTo>
                      <a:pt x="66" y="30"/>
                    </a:lnTo>
                    <a:lnTo>
                      <a:pt x="46" y="58"/>
                    </a:lnTo>
                    <a:lnTo>
                      <a:pt x="24" y="84"/>
                    </a:lnTo>
                    <a:lnTo>
                      <a:pt x="0" y="1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1" name="Freeform 52">
                <a:extLst>
                  <a:ext uri="{FF2B5EF4-FFF2-40B4-BE49-F238E27FC236}">
                    <a16:creationId xmlns:a16="http://schemas.microsoft.com/office/drawing/2014/main" id="{F071D6E2-AC0A-486F-9ECC-74D59E071C86}"/>
                  </a:ext>
                </a:extLst>
              </p:cNvPr>
              <p:cNvSpPr>
                <a:spLocks/>
              </p:cNvSpPr>
              <p:nvPr/>
            </p:nvSpPr>
            <p:spPr bwMode="auto">
              <a:xfrm>
                <a:off x="-3484563" y="3352800"/>
                <a:ext cx="133350" cy="136525"/>
              </a:xfrm>
              <a:custGeom>
                <a:avLst/>
                <a:gdLst>
                  <a:gd name="T0" fmla="*/ 6 w 84"/>
                  <a:gd name="T1" fmla="*/ 6 h 86"/>
                  <a:gd name="T2" fmla="*/ 6 w 84"/>
                  <a:gd name="T3" fmla="*/ 6 h 86"/>
                  <a:gd name="T4" fmla="*/ 0 w 84"/>
                  <a:gd name="T5" fmla="*/ 6 h 86"/>
                  <a:gd name="T6" fmla="*/ 0 w 84"/>
                  <a:gd name="T7" fmla="*/ 86 h 86"/>
                  <a:gd name="T8" fmla="*/ 84 w 84"/>
                  <a:gd name="T9" fmla="*/ 86 h 86"/>
                  <a:gd name="T10" fmla="*/ 84 w 84"/>
                  <a:gd name="T11" fmla="*/ 0 h 86"/>
                  <a:gd name="T12" fmla="*/ 84 w 84"/>
                  <a:gd name="T13" fmla="*/ 0 h 86"/>
                  <a:gd name="T14" fmla="*/ 46 w 84"/>
                  <a:gd name="T15" fmla="*/ 4 h 86"/>
                  <a:gd name="T16" fmla="*/ 6 w 84"/>
                  <a:gd name="T17"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6">
                    <a:moveTo>
                      <a:pt x="6" y="6"/>
                    </a:moveTo>
                    <a:lnTo>
                      <a:pt x="6" y="6"/>
                    </a:lnTo>
                    <a:lnTo>
                      <a:pt x="0" y="6"/>
                    </a:lnTo>
                    <a:lnTo>
                      <a:pt x="0" y="86"/>
                    </a:lnTo>
                    <a:lnTo>
                      <a:pt x="84" y="86"/>
                    </a:lnTo>
                    <a:lnTo>
                      <a:pt x="84" y="0"/>
                    </a:lnTo>
                    <a:lnTo>
                      <a:pt x="84" y="0"/>
                    </a:lnTo>
                    <a:lnTo>
                      <a:pt x="46" y="4"/>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2" name="Freeform 53">
                <a:extLst>
                  <a:ext uri="{FF2B5EF4-FFF2-40B4-BE49-F238E27FC236}">
                    <a16:creationId xmlns:a16="http://schemas.microsoft.com/office/drawing/2014/main" id="{23BCF794-7FE8-4F3B-AAE9-C560EDF883FA}"/>
                  </a:ext>
                </a:extLst>
              </p:cNvPr>
              <p:cNvSpPr>
                <a:spLocks/>
              </p:cNvSpPr>
              <p:nvPr/>
            </p:nvSpPr>
            <p:spPr bwMode="auto">
              <a:xfrm>
                <a:off x="-3484563" y="3352800"/>
                <a:ext cx="133350" cy="136525"/>
              </a:xfrm>
              <a:custGeom>
                <a:avLst/>
                <a:gdLst>
                  <a:gd name="T0" fmla="*/ 6 w 84"/>
                  <a:gd name="T1" fmla="*/ 6 h 86"/>
                  <a:gd name="T2" fmla="*/ 6 w 84"/>
                  <a:gd name="T3" fmla="*/ 6 h 86"/>
                  <a:gd name="T4" fmla="*/ 0 w 84"/>
                  <a:gd name="T5" fmla="*/ 6 h 86"/>
                  <a:gd name="T6" fmla="*/ 0 w 84"/>
                  <a:gd name="T7" fmla="*/ 86 h 86"/>
                  <a:gd name="T8" fmla="*/ 84 w 84"/>
                  <a:gd name="T9" fmla="*/ 86 h 86"/>
                  <a:gd name="T10" fmla="*/ 84 w 84"/>
                  <a:gd name="T11" fmla="*/ 0 h 86"/>
                  <a:gd name="T12" fmla="*/ 84 w 84"/>
                  <a:gd name="T13" fmla="*/ 0 h 86"/>
                  <a:gd name="T14" fmla="*/ 46 w 84"/>
                  <a:gd name="T15" fmla="*/ 4 h 86"/>
                  <a:gd name="T16" fmla="*/ 6 w 84"/>
                  <a:gd name="T17"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6">
                    <a:moveTo>
                      <a:pt x="6" y="6"/>
                    </a:moveTo>
                    <a:lnTo>
                      <a:pt x="6" y="6"/>
                    </a:lnTo>
                    <a:lnTo>
                      <a:pt x="0" y="6"/>
                    </a:lnTo>
                    <a:lnTo>
                      <a:pt x="0" y="86"/>
                    </a:lnTo>
                    <a:lnTo>
                      <a:pt x="84" y="86"/>
                    </a:lnTo>
                    <a:lnTo>
                      <a:pt x="84" y="0"/>
                    </a:lnTo>
                    <a:lnTo>
                      <a:pt x="84" y="0"/>
                    </a:lnTo>
                    <a:lnTo>
                      <a:pt x="46" y="4"/>
                    </a:lnTo>
                    <a:lnTo>
                      <a:pt x="6"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3" name="Freeform 54">
                <a:extLst>
                  <a:ext uri="{FF2B5EF4-FFF2-40B4-BE49-F238E27FC236}">
                    <a16:creationId xmlns:a16="http://schemas.microsoft.com/office/drawing/2014/main" id="{ABC2CFC3-9155-434C-A46A-B8A2C78DF3F5}"/>
                  </a:ext>
                </a:extLst>
              </p:cNvPr>
              <p:cNvSpPr>
                <a:spLocks/>
              </p:cNvSpPr>
              <p:nvPr/>
            </p:nvSpPr>
            <p:spPr bwMode="auto">
              <a:xfrm>
                <a:off x="-3484563" y="2919413"/>
                <a:ext cx="628650" cy="395288"/>
              </a:xfrm>
              <a:custGeom>
                <a:avLst/>
                <a:gdLst>
                  <a:gd name="T0" fmla="*/ 0 w 396"/>
                  <a:gd name="T1" fmla="*/ 219 h 249"/>
                  <a:gd name="T2" fmla="*/ 0 w 396"/>
                  <a:gd name="T3" fmla="*/ 249 h 249"/>
                  <a:gd name="T4" fmla="*/ 0 w 396"/>
                  <a:gd name="T5" fmla="*/ 249 h 249"/>
                  <a:gd name="T6" fmla="*/ 44 w 396"/>
                  <a:gd name="T7" fmla="*/ 245 h 249"/>
                  <a:gd name="T8" fmla="*/ 86 w 396"/>
                  <a:gd name="T9" fmla="*/ 239 h 249"/>
                  <a:gd name="T10" fmla="*/ 128 w 396"/>
                  <a:gd name="T11" fmla="*/ 227 h 249"/>
                  <a:gd name="T12" fmla="*/ 170 w 396"/>
                  <a:gd name="T13" fmla="*/ 211 h 249"/>
                  <a:gd name="T14" fmla="*/ 170 w 396"/>
                  <a:gd name="T15" fmla="*/ 211 h 249"/>
                  <a:gd name="T16" fmla="*/ 212 w 396"/>
                  <a:gd name="T17" fmla="*/ 192 h 249"/>
                  <a:gd name="T18" fmla="*/ 252 w 396"/>
                  <a:gd name="T19" fmla="*/ 168 h 249"/>
                  <a:gd name="T20" fmla="*/ 290 w 396"/>
                  <a:gd name="T21" fmla="*/ 140 h 249"/>
                  <a:gd name="T22" fmla="*/ 324 w 396"/>
                  <a:gd name="T23" fmla="*/ 108 h 249"/>
                  <a:gd name="T24" fmla="*/ 324 w 396"/>
                  <a:gd name="T25" fmla="*/ 108 h 249"/>
                  <a:gd name="T26" fmla="*/ 344 w 396"/>
                  <a:gd name="T27" fmla="*/ 86 h 249"/>
                  <a:gd name="T28" fmla="*/ 364 w 396"/>
                  <a:gd name="T29" fmla="*/ 64 h 249"/>
                  <a:gd name="T30" fmla="*/ 380 w 396"/>
                  <a:gd name="T31" fmla="*/ 40 h 249"/>
                  <a:gd name="T32" fmla="*/ 396 w 396"/>
                  <a:gd name="T33" fmla="*/ 16 h 249"/>
                  <a:gd name="T34" fmla="*/ 372 w 396"/>
                  <a:gd name="T35" fmla="*/ 0 h 249"/>
                  <a:gd name="T36" fmla="*/ 372 w 396"/>
                  <a:gd name="T37" fmla="*/ 0 h 249"/>
                  <a:gd name="T38" fmla="*/ 356 w 396"/>
                  <a:gd name="T39" fmla="*/ 24 h 249"/>
                  <a:gd name="T40" fmla="*/ 340 w 396"/>
                  <a:gd name="T41" fmla="*/ 46 h 249"/>
                  <a:gd name="T42" fmla="*/ 322 w 396"/>
                  <a:gd name="T43" fmla="*/ 66 h 249"/>
                  <a:gd name="T44" fmla="*/ 302 w 396"/>
                  <a:gd name="T45" fmla="*/ 86 h 249"/>
                  <a:gd name="T46" fmla="*/ 282 w 396"/>
                  <a:gd name="T47" fmla="*/ 106 h 249"/>
                  <a:gd name="T48" fmla="*/ 262 w 396"/>
                  <a:gd name="T49" fmla="*/ 124 h 249"/>
                  <a:gd name="T50" fmla="*/ 238 w 396"/>
                  <a:gd name="T51" fmla="*/ 140 h 249"/>
                  <a:gd name="T52" fmla="*/ 216 w 396"/>
                  <a:gd name="T53" fmla="*/ 156 h 249"/>
                  <a:gd name="T54" fmla="*/ 192 w 396"/>
                  <a:gd name="T55" fmla="*/ 170 h 249"/>
                  <a:gd name="T56" fmla="*/ 166 w 396"/>
                  <a:gd name="T57" fmla="*/ 182 h 249"/>
                  <a:gd name="T58" fmla="*/ 140 w 396"/>
                  <a:gd name="T59" fmla="*/ 192 h 249"/>
                  <a:gd name="T60" fmla="*/ 114 w 396"/>
                  <a:gd name="T61" fmla="*/ 202 h 249"/>
                  <a:gd name="T62" fmla="*/ 86 w 396"/>
                  <a:gd name="T63" fmla="*/ 208 h 249"/>
                  <a:gd name="T64" fmla="*/ 58 w 396"/>
                  <a:gd name="T65" fmla="*/ 213 h 249"/>
                  <a:gd name="T66" fmla="*/ 28 w 396"/>
                  <a:gd name="T67" fmla="*/ 217 h 249"/>
                  <a:gd name="T68" fmla="*/ 0 w 396"/>
                  <a:gd name="T69" fmla="*/ 2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6" h="249">
                    <a:moveTo>
                      <a:pt x="0" y="219"/>
                    </a:moveTo>
                    <a:lnTo>
                      <a:pt x="0" y="249"/>
                    </a:lnTo>
                    <a:lnTo>
                      <a:pt x="0" y="249"/>
                    </a:lnTo>
                    <a:lnTo>
                      <a:pt x="44" y="245"/>
                    </a:lnTo>
                    <a:lnTo>
                      <a:pt x="86" y="239"/>
                    </a:lnTo>
                    <a:lnTo>
                      <a:pt x="128" y="227"/>
                    </a:lnTo>
                    <a:lnTo>
                      <a:pt x="170" y="211"/>
                    </a:lnTo>
                    <a:lnTo>
                      <a:pt x="170" y="211"/>
                    </a:lnTo>
                    <a:lnTo>
                      <a:pt x="212" y="192"/>
                    </a:lnTo>
                    <a:lnTo>
                      <a:pt x="252" y="168"/>
                    </a:lnTo>
                    <a:lnTo>
                      <a:pt x="290" y="140"/>
                    </a:lnTo>
                    <a:lnTo>
                      <a:pt x="324" y="108"/>
                    </a:lnTo>
                    <a:lnTo>
                      <a:pt x="324" y="108"/>
                    </a:lnTo>
                    <a:lnTo>
                      <a:pt x="344" y="86"/>
                    </a:lnTo>
                    <a:lnTo>
                      <a:pt x="364" y="64"/>
                    </a:lnTo>
                    <a:lnTo>
                      <a:pt x="380" y="40"/>
                    </a:lnTo>
                    <a:lnTo>
                      <a:pt x="396" y="16"/>
                    </a:lnTo>
                    <a:lnTo>
                      <a:pt x="372" y="0"/>
                    </a:lnTo>
                    <a:lnTo>
                      <a:pt x="372" y="0"/>
                    </a:lnTo>
                    <a:lnTo>
                      <a:pt x="356" y="24"/>
                    </a:lnTo>
                    <a:lnTo>
                      <a:pt x="340" y="46"/>
                    </a:lnTo>
                    <a:lnTo>
                      <a:pt x="322" y="66"/>
                    </a:lnTo>
                    <a:lnTo>
                      <a:pt x="302" y="86"/>
                    </a:lnTo>
                    <a:lnTo>
                      <a:pt x="282" y="106"/>
                    </a:lnTo>
                    <a:lnTo>
                      <a:pt x="262" y="124"/>
                    </a:lnTo>
                    <a:lnTo>
                      <a:pt x="238" y="140"/>
                    </a:lnTo>
                    <a:lnTo>
                      <a:pt x="216" y="156"/>
                    </a:lnTo>
                    <a:lnTo>
                      <a:pt x="192" y="170"/>
                    </a:lnTo>
                    <a:lnTo>
                      <a:pt x="166" y="182"/>
                    </a:lnTo>
                    <a:lnTo>
                      <a:pt x="140" y="192"/>
                    </a:lnTo>
                    <a:lnTo>
                      <a:pt x="114" y="202"/>
                    </a:lnTo>
                    <a:lnTo>
                      <a:pt x="86" y="208"/>
                    </a:lnTo>
                    <a:lnTo>
                      <a:pt x="58" y="213"/>
                    </a:lnTo>
                    <a:lnTo>
                      <a:pt x="28" y="217"/>
                    </a:lnTo>
                    <a:lnTo>
                      <a:pt x="0"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4" name="Freeform 55">
                <a:extLst>
                  <a:ext uri="{FF2B5EF4-FFF2-40B4-BE49-F238E27FC236}">
                    <a16:creationId xmlns:a16="http://schemas.microsoft.com/office/drawing/2014/main" id="{BB10BD4D-E0F8-4E45-8672-B659ACA226CD}"/>
                  </a:ext>
                </a:extLst>
              </p:cNvPr>
              <p:cNvSpPr>
                <a:spLocks/>
              </p:cNvSpPr>
              <p:nvPr/>
            </p:nvSpPr>
            <p:spPr bwMode="auto">
              <a:xfrm>
                <a:off x="-3484563" y="2919413"/>
                <a:ext cx="628650" cy="395288"/>
              </a:xfrm>
              <a:custGeom>
                <a:avLst/>
                <a:gdLst>
                  <a:gd name="T0" fmla="*/ 0 w 396"/>
                  <a:gd name="T1" fmla="*/ 219 h 249"/>
                  <a:gd name="T2" fmla="*/ 0 w 396"/>
                  <a:gd name="T3" fmla="*/ 249 h 249"/>
                  <a:gd name="T4" fmla="*/ 0 w 396"/>
                  <a:gd name="T5" fmla="*/ 249 h 249"/>
                  <a:gd name="T6" fmla="*/ 44 w 396"/>
                  <a:gd name="T7" fmla="*/ 245 h 249"/>
                  <a:gd name="T8" fmla="*/ 86 w 396"/>
                  <a:gd name="T9" fmla="*/ 239 h 249"/>
                  <a:gd name="T10" fmla="*/ 128 w 396"/>
                  <a:gd name="T11" fmla="*/ 227 h 249"/>
                  <a:gd name="T12" fmla="*/ 170 w 396"/>
                  <a:gd name="T13" fmla="*/ 211 h 249"/>
                  <a:gd name="T14" fmla="*/ 170 w 396"/>
                  <a:gd name="T15" fmla="*/ 211 h 249"/>
                  <a:gd name="T16" fmla="*/ 212 w 396"/>
                  <a:gd name="T17" fmla="*/ 192 h 249"/>
                  <a:gd name="T18" fmla="*/ 252 w 396"/>
                  <a:gd name="T19" fmla="*/ 168 h 249"/>
                  <a:gd name="T20" fmla="*/ 290 w 396"/>
                  <a:gd name="T21" fmla="*/ 140 h 249"/>
                  <a:gd name="T22" fmla="*/ 324 w 396"/>
                  <a:gd name="T23" fmla="*/ 108 h 249"/>
                  <a:gd name="T24" fmla="*/ 324 w 396"/>
                  <a:gd name="T25" fmla="*/ 108 h 249"/>
                  <a:gd name="T26" fmla="*/ 344 w 396"/>
                  <a:gd name="T27" fmla="*/ 86 h 249"/>
                  <a:gd name="T28" fmla="*/ 364 w 396"/>
                  <a:gd name="T29" fmla="*/ 64 h 249"/>
                  <a:gd name="T30" fmla="*/ 380 w 396"/>
                  <a:gd name="T31" fmla="*/ 40 h 249"/>
                  <a:gd name="T32" fmla="*/ 396 w 396"/>
                  <a:gd name="T33" fmla="*/ 16 h 249"/>
                  <a:gd name="T34" fmla="*/ 372 w 396"/>
                  <a:gd name="T35" fmla="*/ 0 h 249"/>
                  <a:gd name="T36" fmla="*/ 372 w 396"/>
                  <a:gd name="T37" fmla="*/ 0 h 249"/>
                  <a:gd name="T38" fmla="*/ 356 w 396"/>
                  <a:gd name="T39" fmla="*/ 24 h 249"/>
                  <a:gd name="T40" fmla="*/ 340 w 396"/>
                  <a:gd name="T41" fmla="*/ 46 h 249"/>
                  <a:gd name="T42" fmla="*/ 322 w 396"/>
                  <a:gd name="T43" fmla="*/ 66 h 249"/>
                  <a:gd name="T44" fmla="*/ 302 w 396"/>
                  <a:gd name="T45" fmla="*/ 86 h 249"/>
                  <a:gd name="T46" fmla="*/ 282 w 396"/>
                  <a:gd name="T47" fmla="*/ 106 h 249"/>
                  <a:gd name="T48" fmla="*/ 262 w 396"/>
                  <a:gd name="T49" fmla="*/ 124 h 249"/>
                  <a:gd name="T50" fmla="*/ 238 w 396"/>
                  <a:gd name="T51" fmla="*/ 140 h 249"/>
                  <a:gd name="T52" fmla="*/ 216 w 396"/>
                  <a:gd name="T53" fmla="*/ 156 h 249"/>
                  <a:gd name="T54" fmla="*/ 192 w 396"/>
                  <a:gd name="T55" fmla="*/ 170 h 249"/>
                  <a:gd name="T56" fmla="*/ 166 w 396"/>
                  <a:gd name="T57" fmla="*/ 182 h 249"/>
                  <a:gd name="T58" fmla="*/ 140 w 396"/>
                  <a:gd name="T59" fmla="*/ 192 h 249"/>
                  <a:gd name="T60" fmla="*/ 114 w 396"/>
                  <a:gd name="T61" fmla="*/ 202 h 249"/>
                  <a:gd name="T62" fmla="*/ 86 w 396"/>
                  <a:gd name="T63" fmla="*/ 208 h 249"/>
                  <a:gd name="T64" fmla="*/ 58 w 396"/>
                  <a:gd name="T65" fmla="*/ 213 h 249"/>
                  <a:gd name="T66" fmla="*/ 28 w 396"/>
                  <a:gd name="T67" fmla="*/ 217 h 249"/>
                  <a:gd name="T68" fmla="*/ 0 w 396"/>
                  <a:gd name="T69" fmla="*/ 2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6" h="249">
                    <a:moveTo>
                      <a:pt x="0" y="219"/>
                    </a:moveTo>
                    <a:lnTo>
                      <a:pt x="0" y="249"/>
                    </a:lnTo>
                    <a:lnTo>
                      <a:pt x="0" y="249"/>
                    </a:lnTo>
                    <a:lnTo>
                      <a:pt x="44" y="245"/>
                    </a:lnTo>
                    <a:lnTo>
                      <a:pt x="86" y="239"/>
                    </a:lnTo>
                    <a:lnTo>
                      <a:pt x="128" y="227"/>
                    </a:lnTo>
                    <a:lnTo>
                      <a:pt x="170" y="211"/>
                    </a:lnTo>
                    <a:lnTo>
                      <a:pt x="170" y="211"/>
                    </a:lnTo>
                    <a:lnTo>
                      <a:pt x="212" y="192"/>
                    </a:lnTo>
                    <a:lnTo>
                      <a:pt x="252" y="168"/>
                    </a:lnTo>
                    <a:lnTo>
                      <a:pt x="290" y="140"/>
                    </a:lnTo>
                    <a:lnTo>
                      <a:pt x="324" y="108"/>
                    </a:lnTo>
                    <a:lnTo>
                      <a:pt x="324" y="108"/>
                    </a:lnTo>
                    <a:lnTo>
                      <a:pt x="344" y="86"/>
                    </a:lnTo>
                    <a:lnTo>
                      <a:pt x="364" y="64"/>
                    </a:lnTo>
                    <a:lnTo>
                      <a:pt x="380" y="40"/>
                    </a:lnTo>
                    <a:lnTo>
                      <a:pt x="396" y="16"/>
                    </a:lnTo>
                    <a:lnTo>
                      <a:pt x="372" y="0"/>
                    </a:lnTo>
                    <a:lnTo>
                      <a:pt x="372" y="0"/>
                    </a:lnTo>
                    <a:lnTo>
                      <a:pt x="356" y="24"/>
                    </a:lnTo>
                    <a:lnTo>
                      <a:pt x="340" y="46"/>
                    </a:lnTo>
                    <a:lnTo>
                      <a:pt x="322" y="66"/>
                    </a:lnTo>
                    <a:lnTo>
                      <a:pt x="302" y="86"/>
                    </a:lnTo>
                    <a:lnTo>
                      <a:pt x="282" y="106"/>
                    </a:lnTo>
                    <a:lnTo>
                      <a:pt x="262" y="124"/>
                    </a:lnTo>
                    <a:lnTo>
                      <a:pt x="238" y="140"/>
                    </a:lnTo>
                    <a:lnTo>
                      <a:pt x="216" y="156"/>
                    </a:lnTo>
                    <a:lnTo>
                      <a:pt x="192" y="170"/>
                    </a:lnTo>
                    <a:lnTo>
                      <a:pt x="166" y="182"/>
                    </a:lnTo>
                    <a:lnTo>
                      <a:pt x="140" y="192"/>
                    </a:lnTo>
                    <a:lnTo>
                      <a:pt x="114" y="202"/>
                    </a:lnTo>
                    <a:lnTo>
                      <a:pt x="86" y="208"/>
                    </a:lnTo>
                    <a:lnTo>
                      <a:pt x="58" y="213"/>
                    </a:lnTo>
                    <a:lnTo>
                      <a:pt x="28" y="217"/>
                    </a:lnTo>
                    <a:lnTo>
                      <a:pt x="0" y="21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85" name="Group 84">
            <a:extLst>
              <a:ext uri="{FF2B5EF4-FFF2-40B4-BE49-F238E27FC236}">
                <a16:creationId xmlns:a16="http://schemas.microsoft.com/office/drawing/2014/main" id="{A3966D1F-E1EA-4B34-B910-26005109FD7A}"/>
              </a:ext>
            </a:extLst>
          </p:cNvPr>
          <p:cNvGrpSpPr/>
          <p:nvPr/>
        </p:nvGrpSpPr>
        <p:grpSpPr>
          <a:xfrm>
            <a:off x="1510201" y="3552209"/>
            <a:ext cx="612000" cy="612000"/>
            <a:chOff x="582349" y="3950507"/>
            <a:chExt cx="703526" cy="703526"/>
          </a:xfrm>
        </p:grpSpPr>
        <p:sp>
          <p:nvSpPr>
            <p:cNvPr id="86" name="Oval 85">
              <a:extLst>
                <a:ext uri="{FF2B5EF4-FFF2-40B4-BE49-F238E27FC236}">
                  <a16:creationId xmlns:a16="http://schemas.microsoft.com/office/drawing/2014/main" id="{666DB9AB-D7DE-4EA8-9172-429249959E46}"/>
                </a:ext>
              </a:extLst>
            </p:cNvPr>
            <p:cNvSpPr/>
            <p:nvPr/>
          </p:nvSpPr>
          <p:spPr>
            <a:xfrm>
              <a:off x="582349" y="3950507"/>
              <a:ext cx="703526" cy="703526"/>
            </a:xfrm>
            <a:prstGeom prst="ellipse">
              <a:avLst/>
            </a:prstGeom>
            <a:solidFill>
              <a:srgbClr val="00B5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7" name="Oval 86">
              <a:extLst>
                <a:ext uri="{FF2B5EF4-FFF2-40B4-BE49-F238E27FC236}">
                  <a16:creationId xmlns:a16="http://schemas.microsoft.com/office/drawing/2014/main" id="{59EADE65-A2FA-4186-95A7-4D48A83A79C9}"/>
                </a:ext>
              </a:extLst>
            </p:cNvPr>
            <p:cNvSpPr/>
            <p:nvPr/>
          </p:nvSpPr>
          <p:spPr>
            <a:xfrm>
              <a:off x="673859" y="4039684"/>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88" name="Group 87">
              <a:extLst>
                <a:ext uri="{FF2B5EF4-FFF2-40B4-BE49-F238E27FC236}">
                  <a16:creationId xmlns:a16="http://schemas.microsoft.com/office/drawing/2014/main" id="{FE45C4B0-D6F4-4564-9D22-24E7E2C5BE78}"/>
                </a:ext>
              </a:extLst>
            </p:cNvPr>
            <p:cNvGrpSpPr/>
            <p:nvPr/>
          </p:nvGrpSpPr>
          <p:grpSpPr>
            <a:xfrm>
              <a:off x="777851" y="4123390"/>
              <a:ext cx="317188" cy="357760"/>
              <a:chOff x="6611938" y="2854325"/>
              <a:chExt cx="409575" cy="461963"/>
            </a:xfrm>
            <a:solidFill>
              <a:srgbClr val="00B5E2"/>
            </a:solidFill>
          </p:grpSpPr>
          <p:sp>
            <p:nvSpPr>
              <p:cNvPr id="89" name="Freeform 11">
                <a:extLst>
                  <a:ext uri="{FF2B5EF4-FFF2-40B4-BE49-F238E27FC236}">
                    <a16:creationId xmlns:a16="http://schemas.microsoft.com/office/drawing/2014/main" id="{B58A270A-B1D2-4BD5-894E-2A608BE58041}"/>
                  </a:ext>
                </a:extLst>
              </p:cNvPr>
              <p:cNvSpPr>
                <a:spLocks/>
              </p:cNvSpPr>
              <p:nvPr/>
            </p:nvSpPr>
            <p:spPr bwMode="auto">
              <a:xfrm>
                <a:off x="6686551" y="2854325"/>
                <a:ext cx="234950" cy="160338"/>
              </a:xfrm>
              <a:custGeom>
                <a:avLst/>
                <a:gdLst>
                  <a:gd name="T0" fmla="*/ 142 w 148"/>
                  <a:gd name="T1" fmla="*/ 89 h 101"/>
                  <a:gd name="T2" fmla="*/ 128 w 148"/>
                  <a:gd name="T3" fmla="*/ 90 h 101"/>
                  <a:gd name="T4" fmla="*/ 116 w 148"/>
                  <a:gd name="T5" fmla="*/ 90 h 101"/>
                  <a:gd name="T6" fmla="*/ 83 w 148"/>
                  <a:gd name="T7" fmla="*/ 80 h 101"/>
                  <a:gd name="T8" fmla="*/ 64 w 148"/>
                  <a:gd name="T9" fmla="*/ 70 h 101"/>
                  <a:gd name="T10" fmla="*/ 42 w 148"/>
                  <a:gd name="T11" fmla="*/ 54 h 101"/>
                  <a:gd name="T12" fmla="*/ 25 w 148"/>
                  <a:gd name="T13" fmla="*/ 39 h 101"/>
                  <a:gd name="T14" fmla="*/ 19 w 148"/>
                  <a:gd name="T15" fmla="*/ 31 h 101"/>
                  <a:gd name="T16" fmla="*/ 14 w 148"/>
                  <a:gd name="T17" fmla="*/ 25 h 101"/>
                  <a:gd name="T18" fmla="*/ 10 w 148"/>
                  <a:gd name="T19" fmla="*/ 15 h 101"/>
                  <a:gd name="T20" fmla="*/ 12 w 148"/>
                  <a:gd name="T21" fmla="*/ 12 h 101"/>
                  <a:gd name="T22" fmla="*/ 14 w 148"/>
                  <a:gd name="T23" fmla="*/ 11 h 101"/>
                  <a:gd name="T24" fmla="*/ 22 w 148"/>
                  <a:gd name="T25" fmla="*/ 10 h 101"/>
                  <a:gd name="T26" fmla="*/ 32 w 148"/>
                  <a:gd name="T27" fmla="*/ 11 h 101"/>
                  <a:gd name="T28" fmla="*/ 45 w 148"/>
                  <a:gd name="T29" fmla="*/ 13 h 101"/>
                  <a:gd name="T30" fmla="*/ 76 w 148"/>
                  <a:gd name="T31" fmla="*/ 27 h 101"/>
                  <a:gd name="T32" fmla="*/ 78 w 148"/>
                  <a:gd name="T33" fmla="*/ 29 h 101"/>
                  <a:gd name="T34" fmla="*/ 82 w 148"/>
                  <a:gd name="T35" fmla="*/ 27 h 101"/>
                  <a:gd name="T36" fmla="*/ 83 w 148"/>
                  <a:gd name="T37" fmla="*/ 26 h 101"/>
                  <a:gd name="T38" fmla="*/ 83 w 148"/>
                  <a:gd name="T39" fmla="*/ 21 h 101"/>
                  <a:gd name="T40" fmla="*/ 81 w 148"/>
                  <a:gd name="T41" fmla="*/ 19 h 101"/>
                  <a:gd name="T42" fmla="*/ 64 w 148"/>
                  <a:gd name="T43" fmla="*/ 10 h 101"/>
                  <a:gd name="T44" fmla="*/ 48 w 148"/>
                  <a:gd name="T45" fmla="*/ 5 h 101"/>
                  <a:gd name="T46" fmla="*/ 22 w 148"/>
                  <a:gd name="T47" fmla="*/ 0 h 101"/>
                  <a:gd name="T48" fmla="*/ 15 w 148"/>
                  <a:gd name="T49" fmla="*/ 0 h 101"/>
                  <a:gd name="T50" fmla="*/ 10 w 148"/>
                  <a:gd name="T51" fmla="*/ 1 h 101"/>
                  <a:gd name="T52" fmla="*/ 3 w 148"/>
                  <a:gd name="T53" fmla="*/ 7 h 101"/>
                  <a:gd name="T54" fmla="*/ 3 w 148"/>
                  <a:gd name="T55" fmla="*/ 7 h 101"/>
                  <a:gd name="T56" fmla="*/ 0 w 148"/>
                  <a:gd name="T57" fmla="*/ 15 h 101"/>
                  <a:gd name="T58" fmla="*/ 2 w 148"/>
                  <a:gd name="T59" fmla="*/ 22 h 101"/>
                  <a:gd name="T60" fmla="*/ 5 w 148"/>
                  <a:gd name="T61" fmla="*/ 30 h 101"/>
                  <a:gd name="T62" fmla="*/ 25 w 148"/>
                  <a:gd name="T63" fmla="*/ 54 h 101"/>
                  <a:gd name="T64" fmla="*/ 40 w 148"/>
                  <a:gd name="T65" fmla="*/ 66 h 101"/>
                  <a:gd name="T66" fmla="*/ 59 w 148"/>
                  <a:gd name="T67" fmla="*/ 79 h 101"/>
                  <a:gd name="T68" fmla="*/ 98 w 148"/>
                  <a:gd name="T69" fmla="*/ 96 h 101"/>
                  <a:gd name="T70" fmla="*/ 128 w 148"/>
                  <a:gd name="T71" fmla="*/ 101 h 101"/>
                  <a:gd name="T72" fmla="*/ 137 w 148"/>
                  <a:gd name="T73" fmla="*/ 100 h 101"/>
                  <a:gd name="T74" fmla="*/ 144 w 148"/>
                  <a:gd name="T75" fmla="*/ 99 h 101"/>
                  <a:gd name="T76" fmla="*/ 148 w 148"/>
                  <a:gd name="T77" fmla="*/ 96 h 101"/>
                  <a:gd name="T78" fmla="*/ 148 w 148"/>
                  <a:gd name="T79" fmla="*/ 92 h 101"/>
                  <a:gd name="T80" fmla="*/ 148 w 148"/>
                  <a:gd name="T81" fmla="*/ 91 h 101"/>
                  <a:gd name="T82" fmla="*/ 144 w 148"/>
                  <a:gd name="T83" fmla="*/ 89 h 101"/>
                  <a:gd name="T84" fmla="*/ 142 w 148"/>
                  <a:gd name="T85"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01">
                    <a:moveTo>
                      <a:pt x="142" y="89"/>
                    </a:moveTo>
                    <a:lnTo>
                      <a:pt x="142" y="89"/>
                    </a:lnTo>
                    <a:lnTo>
                      <a:pt x="136" y="90"/>
                    </a:lnTo>
                    <a:lnTo>
                      <a:pt x="128" y="90"/>
                    </a:lnTo>
                    <a:lnTo>
                      <a:pt x="128" y="90"/>
                    </a:lnTo>
                    <a:lnTo>
                      <a:pt x="116" y="90"/>
                    </a:lnTo>
                    <a:lnTo>
                      <a:pt x="101" y="86"/>
                    </a:lnTo>
                    <a:lnTo>
                      <a:pt x="83" y="80"/>
                    </a:lnTo>
                    <a:lnTo>
                      <a:pt x="64" y="70"/>
                    </a:lnTo>
                    <a:lnTo>
                      <a:pt x="64" y="70"/>
                    </a:lnTo>
                    <a:lnTo>
                      <a:pt x="53" y="62"/>
                    </a:lnTo>
                    <a:lnTo>
                      <a:pt x="42" y="54"/>
                    </a:lnTo>
                    <a:lnTo>
                      <a:pt x="33" y="46"/>
                    </a:lnTo>
                    <a:lnTo>
                      <a:pt x="25" y="39"/>
                    </a:lnTo>
                    <a:lnTo>
                      <a:pt x="25" y="39"/>
                    </a:lnTo>
                    <a:lnTo>
                      <a:pt x="19" y="31"/>
                    </a:lnTo>
                    <a:lnTo>
                      <a:pt x="14" y="25"/>
                    </a:lnTo>
                    <a:lnTo>
                      <a:pt x="14" y="25"/>
                    </a:lnTo>
                    <a:lnTo>
                      <a:pt x="12" y="20"/>
                    </a:lnTo>
                    <a:lnTo>
                      <a:pt x="10" y="15"/>
                    </a:lnTo>
                    <a:lnTo>
                      <a:pt x="10" y="15"/>
                    </a:lnTo>
                    <a:lnTo>
                      <a:pt x="12" y="12"/>
                    </a:lnTo>
                    <a:lnTo>
                      <a:pt x="12" y="12"/>
                    </a:lnTo>
                    <a:lnTo>
                      <a:pt x="14" y="11"/>
                    </a:lnTo>
                    <a:lnTo>
                      <a:pt x="14" y="11"/>
                    </a:lnTo>
                    <a:lnTo>
                      <a:pt x="22" y="10"/>
                    </a:lnTo>
                    <a:lnTo>
                      <a:pt x="22" y="10"/>
                    </a:lnTo>
                    <a:lnTo>
                      <a:pt x="32" y="11"/>
                    </a:lnTo>
                    <a:lnTo>
                      <a:pt x="45" y="13"/>
                    </a:lnTo>
                    <a:lnTo>
                      <a:pt x="45" y="13"/>
                    </a:lnTo>
                    <a:lnTo>
                      <a:pt x="59" y="20"/>
                    </a:lnTo>
                    <a:lnTo>
                      <a:pt x="76" y="27"/>
                    </a:lnTo>
                    <a:lnTo>
                      <a:pt x="76" y="27"/>
                    </a:lnTo>
                    <a:lnTo>
                      <a:pt x="78" y="29"/>
                    </a:lnTo>
                    <a:lnTo>
                      <a:pt x="79" y="29"/>
                    </a:lnTo>
                    <a:lnTo>
                      <a:pt x="82" y="27"/>
                    </a:lnTo>
                    <a:lnTo>
                      <a:pt x="83" y="26"/>
                    </a:lnTo>
                    <a:lnTo>
                      <a:pt x="83" y="26"/>
                    </a:lnTo>
                    <a:lnTo>
                      <a:pt x="83" y="24"/>
                    </a:lnTo>
                    <a:lnTo>
                      <a:pt x="83" y="21"/>
                    </a:lnTo>
                    <a:lnTo>
                      <a:pt x="82" y="20"/>
                    </a:lnTo>
                    <a:lnTo>
                      <a:pt x="81" y="19"/>
                    </a:lnTo>
                    <a:lnTo>
                      <a:pt x="81" y="19"/>
                    </a:lnTo>
                    <a:lnTo>
                      <a:pt x="64" y="10"/>
                    </a:lnTo>
                    <a:lnTo>
                      <a:pt x="48" y="5"/>
                    </a:lnTo>
                    <a:lnTo>
                      <a:pt x="48" y="5"/>
                    </a:lnTo>
                    <a:lnTo>
                      <a:pt x="34" y="1"/>
                    </a:lnTo>
                    <a:lnTo>
                      <a:pt x="22" y="0"/>
                    </a:lnTo>
                    <a:lnTo>
                      <a:pt x="22" y="0"/>
                    </a:lnTo>
                    <a:lnTo>
                      <a:pt x="15" y="0"/>
                    </a:lnTo>
                    <a:lnTo>
                      <a:pt x="10" y="1"/>
                    </a:lnTo>
                    <a:lnTo>
                      <a:pt x="10" y="1"/>
                    </a:lnTo>
                    <a:lnTo>
                      <a:pt x="5" y="3"/>
                    </a:lnTo>
                    <a:lnTo>
                      <a:pt x="3" y="7"/>
                    </a:lnTo>
                    <a:lnTo>
                      <a:pt x="3" y="7"/>
                    </a:lnTo>
                    <a:lnTo>
                      <a:pt x="3" y="7"/>
                    </a:lnTo>
                    <a:lnTo>
                      <a:pt x="0" y="11"/>
                    </a:lnTo>
                    <a:lnTo>
                      <a:pt x="0" y="15"/>
                    </a:lnTo>
                    <a:lnTo>
                      <a:pt x="0" y="15"/>
                    </a:lnTo>
                    <a:lnTo>
                      <a:pt x="2" y="22"/>
                    </a:lnTo>
                    <a:lnTo>
                      <a:pt x="5" y="30"/>
                    </a:lnTo>
                    <a:lnTo>
                      <a:pt x="5" y="30"/>
                    </a:lnTo>
                    <a:lnTo>
                      <a:pt x="14" y="42"/>
                    </a:lnTo>
                    <a:lnTo>
                      <a:pt x="25" y="54"/>
                    </a:lnTo>
                    <a:lnTo>
                      <a:pt x="25" y="54"/>
                    </a:lnTo>
                    <a:lnTo>
                      <a:pt x="40" y="66"/>
                    </a:lnTo>
                    <a:lnTo>
                      <a:pt x="59" y="79"/>
                    </a:lnTo>
                    <a:lnTo>
                      <a:pt x="59" y="79"/>
                    </a:lnTo>
                    <a:lnTo>
                      <a:pt x="79" y="89"/>
                    </a:lnTo>
                    <a:lnTo>
                      <a:pt x="98" y="96"/>
                    </a:lnTo>
                    <a:lnTo>
                      <a:pt x="114" y="100"/>
                    </a:lnTo>
                    <a:lnTo>
                      <a:pt x="128" y="101"/>
                    </a:lnTo>
                    <a:lnTo>
                      <a:pt x="128" y="101"/>
                    </a:lnTo>
                    <a:lnTo>
                      <a:pt x="137" y="100"/>
                    </a:lnTo>
                    <a:lnTo>
                      <a:pt x="144" y="99"/>
                    </a:lnTo>
                    <a:lnTo>
                      <a:pt x="144" y="99"/>
                    </a:lnTo>
                    <a:lnTo>
                      <a:pt x="147" y="97"/>
                    </a:lnTo>
                    <a:lnTo>
                      <a:pt x="148" y="96"/>
                    </a:lnTo>
                    <a:lnTo>
                      <a:pt x="148" y="95"/>
                    </a:lnTo>
                    <a:lnTo>
                      <a:pt x="148" y="92"/>
                    </a:lnTo>
                    <a:lnTo>
                      <a:pt x="148" y="92"/>
                    </a:lnTo>
                    <a:lnTo>
                      <a:pt x="148" y="91"/>
                    </a:lnTo>
                    <a:lnTo>
                      <a:pt x="147" y="90"/>
                    </a:lnTo>
                    <a:lnTo>
                      <a:pt x="144" y="89"/>
                    </a:lnTo>
                    <a:lnTo>
                      <a:pt x="142" y="89"/>
                    </a:lnTo>
                    <a:lnTo>
                      <a:pt x="142" y="89"/>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0" name="Freeform 12">
                <a:extLst>
                  <a:ext uri="{FF2B5EF4-FFF2-40B4-BE49-F238E27FC236}">
                    <a16:creationId xmlns:a16="http://schemas.microsoft.com/office/drawing/2014/main" id="{13599C02-6049-42CB-A271-89C342FC916D}"/>
                  </a:ext>
                </a:extLst>
              </p:cNvPr>
              <p:cNvSpPr>
                <a:spLocks/>
              </p:cNvSpPr>
              <p:nvPr/>
            </p:nvSpPr>
            <p:spPr bwMode="auto">
              <a:xfrm>
                <a:off x="6891338" y="2963863"/>
                <a:ext cx="69850" cy="79375"/>
              </a:xfrm>
              <a:custGeom>
                <a:avLst/>
                <a:gdLst>
                  <a:gd name="T0" fmla="*/ 9 w 44"/>
                  <a:gd name="T1" fmla="*/ 15 h 50"/>
                  <a:gd name="T2" fmla="*/ 19 w 44"/>
                  <a:gd name="T3" fmla="*/ 10 h 50"/>
                  <a:gd name="T4" fmla="*/ 24 w 44"/>
                  <a:gd name="T5" fmla="*/ 11 h 50"/>
                  <a:gd name="T6" fmla="*/ 29 w 44"/>
                  <a:gd name="T7" fmla="*/ 15 h 50"/>
                  <a:gd name="T8" fmla="*/ 33 w 44"/>
                  <a:gd name="T9" fmla="*/ 20 h 50"/>
                  <a:gd name="T10" fmla="*/ 34 w 44"/>
                  <a:gd name="T11" fmla="*/ 25 h 50"/>
                  <a:gd name="T12" fmla="*/ 29 w 44"/>
                  <a:gd name="T13" fmla="*/ 36 h 50"/>
                  <a:gd name="T14" fmla="*/ 29 w 44"/>
                  <a:gd name="T15" fmla="*/ 36 h 50"/>
                  <a:gd name="T16" fmla="*/ 19 w 44"/>
                  <a:gd name="T17" fmla="*/ 40 h 50"/>
                  <a:gd name="T18" fmla="*/ 14 w 44"/>
                  <a:gd name="T19" fmla="*/ 39 h 50"/>
                  <a:gd name="T20" fmla="*/ 10 w 44"/>
                  <a:gd name="T21" fmla="*/ 37 h 50"/>
                  <a:gd name="T22" fmla="*/ 7 w 44"/>
                  <a:gd name="T23" fmla="*/ 36 h 50"/>
                  <a:gd name="T24" fmla="*/ 3 w 44"/>
                  <a:gd name="T25" fmla="*/ 39 h 50"/>
                  <a:gd name="T26" fmla="*/ 2 w 44"/>
                  <a:gd name="T27" fmla="*/ 40 h 50"/>
                  <a:gd name="T28" fmla="*/ 3 w 44"/>
                  <a:gd name="T29" fmla="*/ 44 h 50"/>
                  <a:gd name="T30" fmla="*/ 4 w 44"/>
                  <a:gd name="T31" fmla="*/ 45 h 50"/>
                  <a:gd name="T32" fmla="*/ 19 w 44"/>
                  <a:gd name="T33" fmla="*/ 50 h 50"/>
                  <a:gd name="T34" fmla="*/ 24 w 44"/>
                  <a:gd name="T35" fmla="*/ 50 h 50"/>
                  <a:gd name="T36" fmla="*/ 33 w 44"/>
                  <a:gd name="T37" fmla="*/ 46 h 50"/>
                  <a:gd name="T38" fmla="*/ 37 w 44"/>
                  <a:gd name="T39" fmla="*/ 42 h 50"/>
                  <a:gd name="T40" fmla="*/ 41 w 44"/>
                  <a:gd name="T41" fmla="*/ 39 h 50"/>
                  <a:gd name="T42" fmla="*/ 44 w 44"/>
                  <a:gd name="T43" fmla="*/ 30 h 50"/>
                  <a:gd name="T44" fmla="*/ 44 w 44"/>
                  <a:gd name="T45" fmla="*/ 25 h 50"/>
                  <a:gd name="T46" fmla="*/ 43 w 44"/>
                  <a:gd name="T47" fmla="*/ 16 h 50"/>
                  <a:gd name="T48" fmla="*/ 37 w 44"/>
                  <a:gd name="T49" fmla="*/ 7 h 50"/>
                  <a:gd name="T50" fmla="*/ 37 w 44"/>
                  <a:gd name="T51" fmla="*/ 7 h 50"/>
                  <a:gd name="T52" fmla="*/ 29 w 44"/>
                  <a:gd name="T53" fmla="*/ 2 h 50"/>
                  <a:gd name="T54" fmla="*/ 19 w 44"/>
                  <a:gd name="T55" fmla="*/ 0 h 50"/>
                  <a:gd name="T56" fmla="*/ 14 w 44"/>
                  <a:gd name="T57" fmla="*/ 0 h 50"/>
                  <a:gd name="T58" fmla="*/ 5 w 44"/>
                  <a:gd name="T59" fmla="*/ 3 h 50"/>
                  <a:gd name="T60" fmla="*/ 2 w 44"/>
                  <a:gd name="T61" fmla="*/ 7 h 50"/>
                  <a:gd name="T62" fmla="*/ 0 w 44"/>
                  <a:gd name="T63" fmla="*/ 11 h 50"/>
                  <a:gd name="T64" fmla="*/ 2 w 44"/>
                  <a:gd name="T65" fmla="*/ 15 h 50"/>
                  <a:gd name="T66" fmla="*/ 3 w 44"/>
                  <a:gd name="T67" fmla="*/ 16 h 50"/>
                  <a:gd name="T68" fmla="*/ 7 w 44"/>
                  <a:gd name="T69" fmla="*/ 16 h 50"/>
                  <a:gd name="T70" fmla="*/ 9 w 44"/>
                  <a:gd name="T71"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0">
                    <a:moveTo>
                      <a:pt x="9" y="15"/>
                    </a:moveTo>
                    <a:lnTo>
                      <a:pt x="9" y="15"/>
                    </a:lnTo>
                    <a:lnTo>
                      <a:pt x="14" y="11"/>
                    </a:lnTo>
                    <a:lnTo>
                      <a:pt x="19" y="10"/>
                    </a:lnTo>
                    <a:lnTo>
                      <a:pt x="19" y="10"/>
                    </a:lnTo>
                    <a:lnTo>
                      <a:pt x="24" y="11"/>
                    </a:lnTo>
                    <a:lnTo>
                      <a:pt x="29" y="15"/>
                    </a:lnTo>
                    <a:lnTo>
                      <a:pt x="29" y="15"/>
                    </a:lnTo>
                    <a:lnTo>
                      <a:pt x="29" y="15"/>
                    </a:lnTo>
                    <a:lnTo>
                      <a:pt x="33" y="20"/>
                    </a:lnTo>
                    <a:lnTo>
                      <a:pt x="34" y="25"/>
                    </a:lnTo>
                    <a:lnTo>
                      <a:pt x="34" y="25"/>
                    </a:lnTo>
                    <a:lnTo>
                      <a:pt x="33" y="31"/>
                    </a:lnTo>
                    <a:lnTo>
                      <a:pt x="29" y="36"/>
                    </a:lnTo>
                    <a:lnTo>
                      <a:pt x="29" y="36"/>
                    </a:lnTo>
                    <a:lnTo>
                      <a:pt x="29" y="36"/>
                    </a:lnTo>
                    <a:lnTo>
                      <a:pt x="24" y="39"/>
                    </a:lnTo>
                    <a:lnTo>
                      <a:pt x="19" y="40"/>
                    </a:lnTo>
                    <a:lnTo>
                      <a:pt x="19" y="40"/>
                    </a:lnTo>
                    <a:lnTo>
                      <a:pt x="14" y="39"/>
                    </a:lnTo>
                    <a:lnTo>
                      <a:pt x="10" y="37"/>
                    </a:lnTo>
                    <a:lnTo>
                      <a:pt x="10" y="37"/>
                    </a:lnTo>
                    <a:lnTo>
                      <a:pt x="8" y="36"/>
                    </a:lnTo>
                    <a:lnTo>
                      <a:pt x="7" y="36"/>
                    </a:lnTo>
                    <a:lnTo>
                      <a:pt x="4" y="36"/>
                    </a:lnTo>
                    <a:lnTo>
                      <a:pt x="3" y="39"/>
                    </a:lnTo>
                    <a:lnTo>
                      <a:pt x="3" y="39"/>
                    </a:lnTo>
                    <a:lnTo>
                      <a:pt x="2" y="40"/>
                    </a:lnTo>
                    <a:lnTo>
                      <a:pt x="2" y="42"/>
                    </a:lnTo>
                    <a:lnTo>
                      <a:pt x="3" y="44"/>
                    </a:lnTo>
                    <a:lnTo>
                      <a:pt x="4" y="45"/>
                    </a:lnTo>
                    <a:lnTo>
                      <a:pt x="4" y="45"/>
                    </a:lnTo>
                    <a:lnTo>
                      <a:pt x="12" y="49"/>
                    </a:lnTo>
                    <a:lnTo>
                      <a:pt x="19" y="50"/>
                    </a:lnTo>
                    <a:lnTo>
                      <a:pt x="19" y="50"/>
                    </a:lnTo>
                    <a:lnTo>
                      <a:pt x="24" y="50"/>
                    </a:lnTo>
                    <a:lnTo>
                      <a:pt x="29" y="49"/>
                    </a:lnTo>
                    <a:lnTo>
                      <a:pt x="33" y="46"/>
                    </a:lnTo>
                    <a:lnTo>
                      <a:pt x="37" y="42"/>
                    </a:lnTo>
                    <a:lnTo>
                      <a:pt x="37" y="42"/>
                    </a:lnTo>
                    <a:lnTo>
                      <a:pt x="37" y="42"/>
                    </a:lnTo>
                    <a:lnTo>
                      <a:pt x="41" y="39"/>
                    </a:lnTo>
                    <a:lnTo>
                      <a:pt x="43" y="35"/>
                    </a:lnTo>
                    <a:lnTo>
                      <a:pt x="44" y="30"/>
                    </a:lnTo>
                    <a:lnTo>
                      <a:pt x="44" y="25"/>
                    </a:lnTo>
                    <a:lnTo>
                      <a:pt x="44" y="25"/>
                    </a:lnTo>
                    <a:lnTo>
                      <a:pt x="44" y="20"/>
                    </a:lnTo>
                    <a:lnTo>
                      <a:pt x="43" y="16"/>
                    </a:lnTo>
                    <a:lnTo>
                      <a:pt x="41" y="11"/>
                    </a:lnTo>
                    <a:lnTo>
                      <a:pt x="37" y="7"/>
                    </a:lnTo>
                    <a:lnTo>
                      <a:pt x="37" y="7"/>
                    </a:lnTo>
                    <a:lnTo>
                      <a:pt x="37" y="7"/>
                    </a:lnTo>
                    <a:lnTo>
                      <a:pt x="33" y="3"/>
                    </a:lnTo>
                    <a:lnTo>
                      <a:pt x="29" y="2"/>
                    </a:lnTo>
                    <a:lnTo>
                      <a:pt x="24" y="0"/>
                    </a:lnTo>
                    <a:lnTo>
                      <a:pt x="19" y="0"/>
                    </a:lnTo>
                    <a:lnTo>
                      <a:pt x="19" y="0"/>
                    </a:lnTo>
                    <a:lnTo>
                      <a:pt x="14" y="0"/>
                    </a:lnTo>
                    <a:lnTo>
                      <a:pt x="9" y="2"/>
                    </a:lnTo>
                    <a:lnTo>
                      <a:pt x="5" y="3"/>
                    </a:lnTo>
                    <a:lnTo>
                      <a:pt x="2" y="7"/>
                    </a:lnTo>
                    <a:lnTo>
                      <a:pt x="2" y="7"/>
                    </a:lnTo>
                    <a:lnTo>
                      <a:pt x="0" y="8"/>
                    </a:lnTo>
                    <a:lnTo>
                      <a:pt x="0" y="11"/>
                    </a:lnTo>
                    <a:lnTo>
                      <a:pt x="0" y="12"/>
                    </a:lnTo>
                    <a:lnTo>
                      <a:pt x="2" y="15"/>
                    </a:lnTo>
                    <a:lnTo>
                      <a:pt x="2" y="15"/>
                    </a:lnTo>
                    <a:lnTo>
                      <a:pt x="3" y="16"/>
                    </a:lnTo>
                    <a:lnTo>
                      <a:pt x="5" y="16"/>
                    </a:lnTo>
                    <a:lnTo>
                      <a:pt x="7" y="16"/>
                    </a:lnTo>
                    <a:lnTo>
                      <a:pt x="9" y="15"/>
                    </a:lnTo>
                    <a:lnTo>
                      <a:pt x="9" y="15"/>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1" name="Freeform 13">
                <a:extLst>
                  <a:ext uri="{FF2B5EF4-FFF2-40B4-BE49-F238E27FC236}">
                    <a16:creationId xmlns:a16="http://schemas.microsoft.com/office/drawing/2014/main" id="{ABA36F80-10D8-41EE-BD6F-43F3E131D38B}"/>
                  </a:ext>
                </a:extLst>
              </p:cNvPr>
              <p:cNvSpPr>
                <a:spLocks/>
              </p:cNvSpPr>
              <p:nvPr/>
            </p:nvSpPr>
            <p:spPr bwMode="auto">
              <a:xfrm>
                <a:off x="6611938" y="2903538"/>
                <a:ext cx="409575" cy="412750"/>
              </a:xfrm>
              <a:custGeom>
                <a:avLst/>
                <a:gdLst>
                  <a:gd name="T0" fmla="*/ 101 w 258"/>
                  <a:gd name="T1" fmla="*/ 38 h 260"/>
                  <a:gd name="T2" fmla="*/ 1 w 258"/>
                  <a:gd name="T3" fmla="*/ 138 h 260"/>
                  <a:gd name="T4" fmla="*/ 1 w 258"/>
                  <a:gd name="T5" fmla="*/ 138 h 260"/>
                  <a:gd name="T6" fmla="*/ 0 w 258"/>
                  <a:gd name="T7" fmla="*/ 139 h 260"/>
                  <a:gd name="T8" fmla="*/ 0 w 258"/>
                  <a:gd name="T9" fmla="*/ 142 h 260"/>
                  <a:gd name="T10" fmla="*/ 0 w 258"/>
                  <a:gd name="T11" fmla="*/ 142 h 260"/>
                  <a:gd name="T12" fmla="*/ 0 w 258"/>
                  <a:gd name="T13" fmla="*/ 143 h 260"/>
                  <a:gd name="T14" fmla="*/ 1 w 258"/>
                  <a:gd name="T15" fmla="*/ 145 h 260"/>
                  <a:gd name="T16" fmla="*/ 113 w 258"/>
                  <a:gd name="T17" fmla="*/ 257 h 260"/>
                  <a:gd name="T18" fmla="*/ 113 w 258"/>
                  <a:gd name="T19" fmla="*/ 257 h 260"/>
                  <a:gd name="T20" fmla="*/ 115 w 258"/>
                  <a:gd name="T21" fmla="*/ 258 h 260"/>
                  <a:gd name="T22" fmla="*/ 116 w 258"/>
                  <a:gd name="T23" fmla="*/ 260 h 260"/>
                  <a:gd name="T24" fmla="*/ 116 w 258"/>
                  <a:gd name="T25" fmla="*/ 260 h 260"/>
                  <a:gd name="T26" fmla="*/ 119 w 258"/>
                  <a:gd name="T27" fmla="*/ 258 h 260"/>
                  <a:gd name="T28" fmla="*/ 120 w 258"/>
                  <a:gd name="T29" fmla="*/ 257 h 260"/>
                  <a:gd name="T30" fmla="*/ 257 w 258"/>
                  <a:gd name="T31" fmla="*/ 122 h 260"/>
                  <a:gd name="T32" fmla="*/ 257 w 258"/>
                  <a:gd name="T33" fmla="*/ 122 h 260"/>
                  <a:gd name="T34" fmla="*/ 258 w 258"/>
                  <a:gd name="T35" fmla="*/ 119 h 260"/>
                  <a:gd name="T36" fmla="*/ 258 w 258"/>
                  <a:gd name="T37" fmla="*/ 118 h 260"/>
                  <a:gd name="T38" fmla="*/ 257 w 258"/>
                  <a:gd name="T39" fmla="*/ 49 h 260"/>
                  <a:gd name="T40" fmla="*/ 257 w 258"/>
                  <a:gd name="T41" fmla="*/ 49 h 260"/>
                  <a:gd name="T42" fmla="*/ 255 w 258"/>
                  <a:gd name="T43" fmla="*/ 46 h 260"/>
                  <a:gd name="T44" fmla="*/ 213 w 258"/>
                  <a:gd name="T45" fmla="*/ 3 h 260"/>
                  <a:gd name="T46" fmla="*/ 213 w 258"/>
                  <a:gd name="T47" fmla="*/ 3 h 260"/>
                  <a:gd name="T48" fmla="*/ 209 w 258"/>
                  <a:gd name="T49" fmla="*/ 1 h 260"/>
                  <a:gd name="T50" fmla="*/ 141 w 258"/>
                  <a:gd name="T51" fmla="*/ 0 h 260"/>
                  <a:gd name="T52" fmla="*/ 141 w 258"/>
                  <a:gd name="T53" fmla="*/ 0 h 260"/>
                  <a:gd name="T54" fmla="*/ 139 w 258"/>
                  <a:gd name="T55" fmla="*/ 0 h 260"/>
                  <a:gd name="T56" fmla="*/ 138 w 258"/>
                  <a:gd name="T57" fmla="*/ 1 h 260"/>
                  <a:gd name="T58" fmla="*/ 115 w 258"/>
                  <a:gd name="T59" fmla="*/ 23 h 260"/>
                  <a:gd name="T60" fmla="*/ 123 w 258"/>
                  <a:gd name="T61" fmla="*/ 30 h 260"/>
                  <a:gd name="T62" fmla="*/ 143 w 258"/>
                  <a:gd name="T63" fmla="*/ 10 h 260"/>
                  <a:gd name="T64" fmla="*/ 207 w 258"/>
                  <a:gd name="T65" fmla="*/ 11 h 260"/>
                  <a:gd name="T66" fmla="*/ 247 w 258"/>
                  <a:gd name="T67" fmla="*/ 51 h 260"/>
                  <a:gd name="T68" fmla="*/ 248 w 258"/>
                  <a:gd name="T69" fmla="*/ 115 h 260"/>
                  <a:gd name="T70" fmla="*/ 116 w 258"/>
                  <a:gd name="T71" fmla="*/ 247 h 260"/>
                  <a:gd name="T72" fmla="*/ 11 w 258"/>
                  <a:gd name="T73" fmla="*/ 142 h 260"/>
                  <a:gd name="T74" fmla="*/ 109 w 258"/>
                  <a:gd name="T75" fmla="*/ 45 h 260"/>
                  <a:gd name="T76" fmla="*/ 101 w 258"/>
                  <a:gd name="T77" fmla="*/ 38 h 260"/>
                  <a:gd name="T78" fmla="*/ 101 w 258"/>
                  <a:gd name="T79" fmla="*/ 3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8" h="260">
                    <a:moveTo>
                      <a:pt x="101" y="38"/>
                    </a:moveTo>
                    <a:lnTo>
                      <a:pt x="1" y="138"/>
                    </a:lnTo>
                    <a:lnTo>
                      <a:pt x="1" y="138"/>
                    </a:lnTo>
                    <a:lnTo>
                      <a:pt x="0" y="139"/>
                    </a:lnTo>
                    <a:lnTo>
                      <a:pt x="0" y="142"/>
                    </a:lnTo>
                    <a:lnTo>
                      <a:pt x="0" y="142"/>
                    </a:lnTo>
                    <a:lnTo>
                      <a:pt x="0" y="143"/>
                    </a:lnTo>
                    <a:lnTo>
                      <a:pt x="1" y="145"/>
                    </a:lnTo>
                    <a:lnTo>
                      <a:pt x="113" y="257"/>
                    </a:lnTo>
                    <a:lnTo>
                      <a:pt x="113" y="257"/>
                    </a:lnTo>
                    <a:lnTo>
                      <a:pt x="115" y="258"/>
                    </a:lnTo>
                    <a:lnTo>
                      <a:pt x="116" y="260"/>
                    </a:lnTo>
                    <a:lnTo>
                      <a:pt x="116" y="260"/>
                    </a:lnTo>
                    <a:lnTo>
                      <a:pt x="119" y="258"/>
                    </a:lnTo>
                    <a:lnTo>
                      <a:pt x="120" y="257"/>
                    </a:lnTo>
                    <a:lnTo>
                      <a:pt x="257" y="122"/>
                    </a:lnTo>
                    <a:lnTo>
                      <a:pt x="257" y="122"/>
                    </a:lnTo>
                    <a:lnTo>
                      <a:pt x="258" y="119"/>
                    </a:lnTo>
                    <a:lnTo>
                      <a:pt x="258" y="118"/>
                    </a:lnTo>
                    <a:lnTo>
                      <a:pt x="257" y="49"/>
                    </a:lnTo>
                    <a:lnTo>
                      <a:pt x="257" y="49"/>
                    </a:lnTo>
                    <a:lnTo>
                      <a:pt x="255" y="46"/>
                    </a:lnTo>
                    <a:lnTo>
                      <a:pt x="213" y="3"/>
                    </a:lnTo>
                    <a:lnTo>
                      <a:pt x="213" y="3"/>
                    </a:lnTo>
                    <a:lnTo>
                      <a:pt x="209" y="1"/>
                    </a:lnTo>
                    <a:lnTo>
                      <a:pt x="141" y="0"/>
                    </a:lnTo>
                    <a:lnTo>
                      <a:pt x="141" y="0"/>
                    </a:lnTo>
                    <a:lnTo>
                      <a:pt x="139" y="0"/>
                    </a:lnTo>
                    <a:lnTo>
                      <a:pt x="138" y="1"/>
                    </a:lnTo>
                    <a:lnTo>
                      <a:pt x="115" y="23"/>
                    </a:lnTo>
                    <a:lnTo>
                      <a:pt x="123" y="30"/>
                    </a:lnTo>
                    <a:lnTo>
                      <a:pt x="143" y="10"/>
                    </a:lnTo>
                    <a:lnTo>
                      <a:pt x="207" y="11"/>
                    </a:lnTo>
                    <a:lnTo>
                      <a:pt x="247" y="51"/>
                    </a:lnTo>
                    <a:lnTo>
                      <a:pt x="248" y="115"/>
                    </a:lnTo>
                    <a:lnTo>
                      <a:pt x="116" y="247"/>
                    </a:lnTo>
                    <a:lnTo>
                      <a:pt x="11" y="142"/>
                    </a:lnTo>
                    <a:lnTo>
                      <a:pt x="109" y="45"/>
                    </a:lnTo>
                    <a:lnTo>
                      <a:pt x="101" y="38"/>
                    </a:lnTo>
                    <a:lnTo>
                      <a:pt x="101" y="38"/>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2" name="Freeform 14">
                <a:extLst>
                  <a:ext uri="{FF2B5EF4-FFF2-40B4-BE49-F238E27FC236}">
                    <a16:creationId xmlns:a16="http://schemas.microsoft.com/office/drawing/2014/main" id="{66CE402E-849C-46D6-86B3-2E83DD31D5C6}"/>
                  </a:ext>
                </a:extLst>
              </p:cNvPr>
              <p:cNvSpPr>
                <a:spLocks noEditPoints="1"/>
              </p:cNvSpPr>
              <p:nvPr/>
            </p:nvSpPr>
            <p:spPr bwMode="auto">
              <a:xfrm>
                <a:off x="6740526" y="3060700"/>
                <a:ext cx="123825" cy="123825"/>
              </a:xfrm>
              <a:custGeom>
                <a:avLst/>
                <a:gdLst>
                  <a:gd name="T0" fmla="*/ 16 w 78"/>
                  <a:gd name="T1" fmla="*/ 69 h 78"/>
                  <a:gd name="T2" fmla="*/ 18 w 78"/>
                  <a:gd name="T3" fmla="*/ 64 h 78"/>
                  <a:gd name="T4" fmla="*/ 15 w 78"/>
                  <a:gd name="T5" fmla="*/ 60 h 78"/>
                  <a:gd name="T6" fmla="*/ 9 w 78"/>
                  <a:gd name="T7" fmla="*/ 62 h 78"/>
                  <a:gd name="T8" fmla="*/ 1 w 78"/>
                  <a:gd name="T9" fmla="*/ 72 h 78"/>
                  <a:gd name="T10" fmla="*/ 1 w 78"/>
                  <a:gd name="T11" fmla="*/ 77 h 78"/>
                  <a:gd name="T12" fmla="*/ 5 w 78"/>
                  <a:gd name="T13" fmla="*/ 78 h 78"/>
                  <a:gd name="T14" fmla="*/ 9 w 78"/>
                  <a:gd name="T15" fmla="*/ 77 h 78"/>
                  <a:gd name="T16" fmla="*/ 77 w 78"/>
                  <a:gd name="T17" fmla="*/ 9 h 78"/>
                  <a:gd name="T18" fmla="*/ 78 w 78"/>
                  <a:gd name="T19" fmla="*/ 4 h 78"/>
                  <a:gd name="T20" fmla="*/ 75 w 78"/>
                  <a:gd name="T21" fmla="*/ 1 h 78"/>
                  <a:gd name="T22" fmla="*/ 69 w 78"/>
                  <a:gd name="T23" fmla="*/ 3 h 78"/>
                  <a:gd name="T24" fmla="*/ 60 w 78"/>
                  <a:gd name="T25" fmla="*/ 11 h 78"/>
                  <a:gd name="T26" fmla="*/ 62 w 78"/>
                  <a:gd name="T27" fmla="*/ 16 h 78"/>
                  <a:gd name="T28" fmla="*/ 65 w 78"/>
                  <a:gd name="T29" fmla="*/ 19 h 78"/>
                  <a:gd name="T30" fmla="*/ 69 w 78"/>
                  <a:gd name="T31" fmla="*/ 16 h 78"/>
                  <a:gd name="T32" fmla="*/ 6 w 78"/>
                  <a:gd name="T33" fmla="*/ 39 h 78"/>
                  <a:gd name="T34" fmla="*/ 3 w 78"/>
                  <a:gd name="T35" fmla="*/ 51 h 78"/>
                  <a:gd name="T36" fmla="*/ 4 w 78"/>
                  <a:gd name="T37" fmla="*/ 60 h 78"/>
                  <a:gd name="T38" fmla="*/ 10 w 78"/>
                  <a:gd name="T39" fmla="*/ 69 h 78"/>
                  <a:gd name="T40" fmla="*/ 14 w 78"/>
                  <a:gd name="T41" fmla="*/ 73 h 78"/>
                  <a:gd name="T42" fmla="*/ 28 w 78"/>
                  <a:gd name="T43" fmla="*/ 77 h 78"/>
                  <a:gd name="T44" fmla="*/ 35 w 78"/>
                  <a:gd name="T45" fmla="*/ 75 h 78"/>
                  <a:gd name="T46" fmla="*/ 43 w 78"/>
                  <a:gd name="T47" fmla="*/ 70 h 78"/>
                  <a:gd name="T48" fmla="*/ 48 w 78"/>
                  <a:gd name="T49" fmla="*/ 64 h 78"/>
                  <a:gd name="T50" fmla="*/ 48 w 78"/>
                  <a:gd name="T51" fmla="*/ 51 h 78"/>
                  <a:gd name="T52" fmla="*/ 44 w 78"/>
                  <a:gd name="T53" fmla="*/ 38 h 78"/>
                  <a:gd name="T54" fmla="*/ 40 w 78"/>
                  <a:gd name="T55" fmla="*/ 23 h 78"/>
                  <a:gd name="T56" fmla="*/ 43 w 78"/>
                  <a:gd name="T57" fmla="*/ 16 h 78"/>
                  <a:gd name="T58" fmla="*/ 52 w 78"/>
                  <a:gd name="T59" fmla="*/ 13 h 78"/>
                  <a:gd name="T60" fmla="*/ 62 w 78"/>
                  <a:gd name="T61" fmla="*/ 16 h 78"/>
                  <a:gd name="T62" fmla="*/ 62 w 78"/>
                  <a:gd name="T63" fmla="*/ 16 h 78"/>
                  <a:gd name="T64" fmla="*/ 67 w 78"/>
                  <a:gd name="T65" fmla="*/ 28 h 78"/>
                  <a:gd name="T66" fmla="*/ 63 w 78"/>
                  <a:gd name="T67" fmla="*/ 36 h 78"/>
                  <a:gd name="T68" fmla="*/ 62 w 78"/>
                  <a:gd name="T69" fmla="*/ 41 h 78"/>
                  <a:gd name="T70" fmla="*/ 64 w 78"/>
                  <a:gd name="T71" fmla="*/ 44 h 78"/>
                  <a:gd name="T72" fmla="*/ 70 w 78"/>
                  <a:gd name="T73" fmla="*/ 43 h 78"/>
                  <a:gd name="T74" fmla="*/ 75 w 78"/>
                  <a:gd name="T75" fmla="*/ 36 h 78"/>
                  <a:gd name="T76" fmla="*/ 77 w 78"/>
                  <a:gd name="T77" fmla="*/ 28 h 78"/>
                  <a:gd name="T78" fmla="*/ 72 w 78"/>
                  <a:gd name="T79" fmla="*/ 14 h 78"/>
                  <a:gd name="T80" fmla="*/ 69 w 78"/>
                  <a:gd name="T81" fmla="*/ 10 h 78"/>
                  <a:gd name="T82" fmla="*/ 57 w 78"/>
                  <a:gd name="T83" fmla="*/ 3 h 78"/>
                  <a:gd name="T84" fmla="*/ 47 w 78"/>
                  <a:gd name="T85" fmla="*/ 3 h 78"/>
                  <a:gd name="T86" fmla="*/ 35 w 78"/>
                  <a:gd name="T87" fmla="*/ 9 h 78"/>
                  <a:gd name="T88" fmla="*/ 32 w 78"/>
                  <a:gd name="T89" fmla="*/ 15 h 78"/>
                  <a:gd name="T90" fmla="*/ 30 w 78"/>
                  <a:gd name="T91" fmla="*/ 23 h 78"/>
                  <a:gd name="T92" fmla="*/ 34 w 78"/>
                  <a:gd name="T93" fmla="*/ 41 h 78"/>
                  <a:gd name="T94" fmla="*/ 38 w 78"/>
                  <a:gd name="T95" fmla="*/ 56 h 78"/>
                  <a:gd name="T96" fmla="*/ 38 w 78"/>
                  <a:gd name="T97" fmla="*/ 60 h 78"/>
                  <a:gd name="T98" fmla="*/ 32 w 78"/>
                  <a:gd name="T99" fmla="*/ 65 h 78"/>
                  <a:gd name="T100" fmla="*/ 21 w 78"/>
                  <a:gd name="T101" fmla="*/ 65 h 78"/>
                  <a:gd name="T102" fmla="*/ 16 w 78"/>
                  <a:gd name="T103" fmla="*/ 62 h 78"/>
                  <a:gd name="T104" fmla="*/ 13 w 78"/>
                  <a:gd name="T105" fmla="*/ 51 h 78"/>
                  <a:gd name="T106" fmla="*/ 16 w 78"/>
                  <a:gd name="T107" fmla="*/ 43 h 78"/>
                  <a:gd name="T108" fmla="*/ 18 w 78"/>
                  <a:gd name="T109" fmla="*/ 38 h 78"/>
                  <a:gd name="T110" fmla="*/ 14 w 78"/>
                  <a:gd name="T111" fmla="*/ 34 h 78"/>
                  <a:gd name="T112" fmla="*/ 9 w 78"/>
                  <a:gd name="T113" fmla="*/ 3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 h="78">
                    <a:moveTo>
                      <a:pt x="9" y="77"/>
                    </a:moveTo>
                    <a:lnTo>
                      <a:pt x="16" y="69"/>
                    </a:lnTo>
                    <a:lnTo>
                      <a:pt x="16" y="69"/>
                    </a:lnTo>
                    <a:lnTo>
                      <a:pt x="18" y="68"/>
                    </a:lnTo>
                    <a:lnTo>
                      <a:pt x="18" y="65"/>
                    </a:lnTo>
                    <a:lnTo>
                      <a:pt x="18" y="64"/>
                    </a:lnTo>
                    <a:lnTo>
                      <a:pt x="16" y="62"/>
                    </a:lnTo>
                    <a:lnTo>
                      <a:pt x="16" y="62"/>
                    </a:lnTo>
                    <a:lnTo>
                      <a:pt x="15" y="60"/>
                    </a:lnTo>
                    <a:lnTo>
                      <a:pt x="13" y="60"/>
                    </a:lnTo>
                    <a:lnTo>
                      <a:pt x="11" y="60"/>
                    </a:lnTo>
                    <a:lnTo>
                      <a:pt x="9" y="62"/>
                    </a:lnTo>
                    <a:lnTo>
                      <a:pt x="1" y="69"/>
                    </a:lnTo>
                    <a:lnTo>
                      <a:pt x="1" y="69"/>
                    </a:lnTo>
                    <a:lnTo>
                      <a:pt x="1" y="72"/>
                    </a:lnTo>
                    <a:lnTo>
                      <a:pt x="0" y="73"/>
                    </a:lnTo>
                    <a:lnTo>
                      <a:pt x="1" y="75"/>
                    </a:lnTo>
                    <a:lnTo>
                      <a:pt x="1" y="77"/>
                    </a:lnTo>
                    <a:lnTo>
                      <a:pt x="1" y="77"/>
                    </a:lnTo>
                    <a:lnTo>
                      <a:pt x="4" y="78"/>
                    </a:lnTo>
                    <a:lnTo>
                      <a:pt x="5" y="78"/>
                    </a:lnTo>
                    <a:lnTo>
                      <a:pt x="8" y="78"/>
                    </a:lnTo>
                    <a:lnTo>
                      <a:pt x="9" y="77"/>
                    </a:lnTo>
                    <a:lnTo>
                      <a:pt x="9" y="77"/>
                    </a:lnTo>
                    <a:close/>
                    <a:moveTo>
                      <a:pt x="69" y="16"/>
                    </a:moveTo>
                    <a:lnTo>
                      <a:pt x="77" y="9"/>
                    </a:lnTo>
                    <a:lnTo>
                      <a:pt x="77" y="9"/>
                    </a:lnTo>
                    <a:lnTo>
                      <a:pt x="78" y="8"/>
                    </a:lnTo>
                    <a:lnTo>
                      <a:pt x="78" y="5"/>
                    </a:lnTo>
                    <a:lnTo>
                      <a:pt x="78" y="4"/>
                    </a:lnTo>
                    <a:lnTo>
                      <a:pt x="77" y="3"/>
                    </a:lnTo>
                    <a:lnTo>
                      <a:pt x="77" y="3"/>
                    </a:lnTo>
                    <a:lnTo>
                      <a:pt x="75" y="1"/>
                    </a:lnTo>
                    <a:lnTo>
                      <a:pt x="73" y="0"/>
                    </a:lnTo>
                    <a:lnTo>
                      <a:pt x="70" y="1"/>
                    </a:lnTo>
                    <a:lnTo>
                      <a:pt x="69" y="3"/>
                    </a:lnTo>
                    <a:lnTo>
                      <a:pt x="62" y="10"/>
                    </a:lnTo>
                    <a:lnTo>
                      <a:pt x="62" y="10"/>
                    </a:lnTo>
                    <a:lnTo>
                      <a:pt x="60" y="11"/>
                    </a:lnTo>
                    <a:lnTo>
                      <a:pt x="60" y="13"/>
                    </a:lnTo>
                    <a:lnTo>
                      <a:pt x="60" y="15"/>
                    </a:lnTo>
                    <a:lnTo>
                      <a:pt x="62" y="16"/>
                    </a:lnTo>
                    <a:lnTo>
                      <a:pt x="62" y="16"/>
                    </a:lnTo>
                    <a:lnTo>
                      <a:pt x="64" y="18"/>
                    </a:lnTo>
                    <a:lnTo>
                      <a:pt x="65" y="19"/>
                    </a:lnTo>
                    <a:lnTo>
                      <a:pt x="68" y="18"/>
                    </a:lnTo>
                    <a:lnTo>
                      <a:pt x="69" y="16"/>
                    </a:lnTo>
                    <a:lnTo>
                      <a:pt x="69" y="16"/>
                    </a:lnTo>
                    <a:close/>
                    <a:moveTo>
                      <a:pt x="9" y="35"/>
                    </a:moveTo>
                    <a:lnTo>
                      <a:pt x="9" y="35"/>
                    </a:lnTo>
                    <a:lnTo>
                      <a:pt x="6" y="39"/>
                    </a:lnTo>
                    <a:lnTo>
                      <a:pt x="4" y="43"/>
                    </a:lnTo>
                    <a:lnTo>
                      <a:pt x="3" y="46"/>
                    </a:lnTo>
                    <a:lnTo>
                      <a:pt x="3" y="51"/>
                    </a:lnTo>
                    <a:lnTo>
                      <a:pt x="3" y="51"/>
                    </a:lnTo>
                    <a:lnTo>
                      <a:pt x="3" y="56"/>
                    </a:lnTo>
                    <a:lnTo>
                      <a:pt x="4" y="60"/>
                    </a:lnTo>
                    <a:lnTo>
                      <a:pt x="6" y="65"/>
                    </a:lnTo>
                    <a:lnTo>
                      <a:pt x="10" y="69"/>
                    </a:lnTo>
                    <a:lnTo>
                      <a:pt x="10" y="69"/>
                    </a:lnTo>
                    <a:lnTo>
                      <a:pt x="10" y="69"/>
                    </a:lnTo>
                    <a:lnTo>
                      <a:pt x="10" y="69"/>
                    </a:lnTo>
                    <a:lnTo>
                      <a:pt x="14" y="73"/>
                    </a:lnTo>
                    <a:lnTo>
                      <a:pt x="18" y="74"/>
                    </a:lnTo>
                    <a:lnTo>
                      <a:pt x="23" y="77"/>
                    </a:lnTo>
                    <a:lnTo>
                      <a:pt x="28" y="77"/>
                    </a:lnTo>
                    <a:lnTo>
                      <a:pt x="28" y="77"/>
                    </a:lnTo>
                    <a:lnTo>
                      <a:pt x="32" y="77"/>
                    </a:lnTo>
                    <a:lnTo>
                      <a:pt x="35" y="75"/>
                    </a:lnTo>
                    <a:lnTo>
                      <a:pt x="40" y="73"/>
                    </a:lnTo>
                    <a:lnTo>
                      <a:pt x="43" y="70"/>
                    </a:lnTo>
                    <a:lnTo>
                      <a:pt x="43" y="70"/>
                    </a:lnTo>
                    <a:lnTo>
                      <a:pt x="45" y="67"/>
                    </a:lnTo>
                    <a:lnTo>
                      <a:pt x="48" y="64"/>
                    </a:lnTo>
                    <a:lnTo>
                      <a:pt x="48" y="64"/>
                    </a:lnTo>
                    <a:lnTo>
                      <a:pt x="49" y="56"/>
                    </a:lnTo>
                    <a:lnTo>
                      <a:pt x="49" y="56"/>
                    </a:lnTo>
                    <a:lnTo>
                      <a:pt x="48" y="51"/>
                    </a:lnTo>
                    <a:lnTo>
                      <a:pt x="47" y="46"/>
                    </a:lnTo>
                    <a:lnTo>
                      <a:pt x="44" y="38"/>
                    </a:lnTo>
                    <a:lnTo>
                      <a:pt x="44" y="38"/>
                    </a:lnTo>
                    <a:lnTo>
                      <a:pt x="42" y="29"/>
                    </a:lnTo>
                    <a:lnTo>
                      <a:pt x="40" y="23"/>
                    </a:lnTo>
                    <a:lnTo>
                      <a:pt x="40" y="23"/>
                    </a:lnTo>
                    <a:lnTo>
                      <a:pt x="40" y="19"/>
                    </a:lnTo>
                    <a:lnTo>
                      <a:pt x="40" y="19"/>
                    </a:lnTo>
                    <a:lnTo>
                      <a:pt x="43" y="16"/>
                    </a:lnTo>
                    <a:lnTo>
                      <a:pt x="43" y="16"/>
                    </a:lnTo>
                    <a:lnTo>
                      <a:pt x="47" y="14"/>
                    </a:lnTo>
                    <a:lnTo>
                      <a:pt x="52" y="13"/>
                    </a:lnTo>
                    <a:lnTo>
                      <a:pt x="52" y="13"/>
                    </a:lnTo>
                    <a:lnTo>
                      <a:pt x="57" y="14"/>
                    </a:lnTo>
                    <a:lnTo>
                      <a:pt x="62" y="16"/>
                    </a:lnTo>
                    <a:lnTo>
                      <a:pt x="62" y="16"/>
                    </a:lnTo>
                    <a:lnTo>
                      <a:pt x="62" y="16"/>
                    </a:lnTo>
                    <a:lnTo>
                      <a:pt x="62" y="16"/>
                    </a:lnTo>
                    <a:lnTo>
                      <a:pt x="65" y="21"/>
                    </a:lnTo>
                    <a:lnTo>
                      <a:pt x="67" y="28"/>
                    </a:lnTo>
                    <a:lnTo>
                      <a:pt x="67" y="28"/>
                    </a:lnTo>
                    <a:lnTo>
                      <a:pt x="65" y="31"/>
                    </a:lnTo>
                    <a:lnTo>
                      <a:pt x="63" y="36"/>
                    </a:lnTo>
                    <a:lnTo>
                      <a:pt x="63" y="36"/>
                    </a:lnTo>
                    <a:lnTo>
                      <a:pt x="62" y="38"/>
                    </a:lnTo>
                    <a:lnTo>
                      <a:pt x="62" y="40"/>
                    </a:lnTo>
                    <a:lnTo>
                      <a:pt x="62" y="41"/>
                    </a:lnTo>
                    <a:lnTo>
                      <a:pt x="63" y="43"/>
                    </a:lnTo>
                    <a:lnTo>
                      <a:pt x="63" y="43"/>
                    </a:lnTo>
                    <a:lnTo>
                      <a:pt x="64" y="44"/>
                    </a:lnTo>
                    <a:lnTo>
                      <a:pt x="67" y="45"/>
                    </a:lnTo>
                    <a:lnTo>
                      <a:pt x="68" y="44"/>
                    </a:lnTo>
                    <a:lnTo>
                      <a:pt x="70" y="43"/>
                    </a:lnTo>
                    <a:lnTo>
                      <a:pt x="70" y="43"/>
                    </a:lnTo>
                    <a:lnTo>
                      <a:pt x="73" y="40"/>
                    </a:lnTo>
                    <a:lnTo>
                      <a:pt x="75" y="36"/>
                    </a:lnTo>
                    <a:lnTo>
                      <a:pt x="77" y="31"/>
                    </a:lnTo>
                    <a:lnTo>
                      <a:pt x="77" y="28"/>
                    </a:lnTo>
                    <a:lnTo>
                      <a:pt x="77" y="28"/>
                    </a:lnTo>
                    <a:lnTo>
                      <a:pt x="75" y="23"/>
                    </a:lnTo>
                    <a:lnTo>
                      <a:pt x="74" y="18"/>
                    </a:lnTo>
                    <a:lnTo>
                      <a:pt x="72" y="14"/>
                    </a:lnTo>
                    <a:lnTo>
                      <a:pt x="69" y="10"/>
                    </a:lnTo>
                    <a:lnTo>
                      <a:pt x="69" y="10"/>
                    </a:lnTo>
                    <a:lnTo>
                      <a:pt x="69" y="10"/>
                    </a:lnTo>
                    <a:lnTo>
                      <a:pt x="65" y="6"/>
                    </a:lnTo>
                    <a:lnTo>
                      <a:pt x="60" y="4"/>
                    </a:lnTo>
                    <a:lnTo>
                      <a:pt x="57" y="3"/>
                    </a:lnTo>
                    <a:lnTo>
                      <a:pt x="52" y="3"/>
                    </a:lnTo>
                    <a:lnTo>
                      <a:pt x="52" y="3"/>
                    </a:lnTo>
                    <a:lnTo>
                      <a:pt x="47" y="3"/>
                    </a:lnTo>
                    <a:lnTo>
                      <a:pt x="43" y="4"/>
                    </a:lnTo>
                    <a:lnTo>
                      <a:pt x="39" y="6"/>
                    </a:lnTo>
                    <a:lnTo>
                      <a:pt x="35" y="9"/>
                    </a:lnTo>
                    <a:lnTo>
                      <a:pt x="35" y="9"/>
                    </a:lnTo>
                    <a:lnTo>
                      <a:pt x="33" y="11"/>
                    </a:lnTo>
                    <a:lnTo>
                      <a:pt x="32" y="15"/>
                    </a:lnTo>
                    <a:lnTo>
                      <a:pt x="32" y="15"/>
                    </a:lnTo>
                    <a:lnTo>
                      <a:pt x="30" y="23"/>
                    </a:lnTo>
                    <a:lnTo>
                      <a:pt x="30" y="23"/>
                    </a:lnTo>
                    <a:lnTo>
                      <a:pt x="30" y="28"/>
                    </a:lnTo>
                    <a:lnTo>
                      <a:pt x="32" y="31"/>
                    </a:lnTo>
                    <a:lnTo>
                      <a:pt x="34" y="41"/>
                    </a:lnTo>
                    <a:lnTo>
                      <a:pt x="34" y="41"/>
                    </a:lnTo>
                    <a:lnTo>
                      <a:pt x="38" y="49"/>
                    </a:lnTo>
                    <a:lnTo>
                      <a:pt x="38" y="56"/>
                    </a:lnTo>
                    <a:lnTo>
                      <a:pt x="38" y="56"/>
                    </a:lnTo>
                    <a:lnTo>
                      <a:pt x="38" y="60"/>
                    </a:lnTo>
                    <a:lnTo>
                      <a:pt x="38" y="60"/>
                    </a:lnTo>
                    <a:lnTo>
                      <a:pt x="37" y="63"/>
                    </a:lnTo>
                    <a:lnTo>
                      <a:pt x="37" y="63"/>
                    </a:lnTo>
                    <a:lnTo>
                      <a:pt x="32" y="65"/>
                    </a:lnTo>
                    <a:lnTo>
                      <a:pt x="28" y="67"/>
                    </a:lnTo>
                    <a:lnTo>
                      <a:pt x="28" y="67"/>
                    </a:lnTo>
                    <a:lnTo>
                      <a:pt x="21" y="65"/>
                    </a:lnTo>
                    <a:lnTo>
                      <a:pt x="16" y="62"/>
                    </a:lnTo>
                    <a:lnTo>
                      <a:pt x="16" y="62"/>
                    </a:lnTo>
                    <a:lnTo>
                      <a:pt x="16" y="62"/>
                    </a:lnTo>
                    <a:lnTo>
                      <a:pt x="14" y="56"/>
                    </a:lnTo>
                    <a:lnTo>
                      <a:pt x="13" y="51"/>
                    </a:lnTo>
                    <a:lnTo>
                      <a:pt x="13" y="51"/>
                    </a:lnTo>
                    <a:lnTo>
                      <a:pt x="14" y="46"/>
                    </a:lnTo>
                    <a:lnTo>
                      <a:pt x="16" y="43"/>
                    </a:lnTo>
                    <a:lnTo>
                      <a:pt x="16" y="43"/>
                    </a:lnTo>
                    <a:lnTo>
                      <a:pt x="18" y="41"/>
                    </a:lnTo>
                    <a:lnTo>
                      <a:pt x="18" y="39"/>
                    </a:lnTo>
                    <a:lnTo>
                      <a:pt x="18" y="38"/>
                    </a:lnTo>
                    <a:lnTo>
                      <a:pt x="16" y="35"/>
                    </a:lnTo>
                    <a:lnTo>
                      <a:pt x="16" y="35"/>
                    </a:lnTo>
                    <a:lnTo>
                      <a:pt x="14" y="34"/>
                    </a:lnTo>
                    <a:lnTo>
                      <a:pt x="13" y="34"/>
                    </a:lnTo>
                    <a:lnTo>
                      <a:pt x="10" y="34"/>
                    </a:lnTo>
                    <a:lnTo>
                      <a:pt x="9" y="35"/>
                    </a:lnTo>
                    <a:lnTo>
                      <a:pt x="9" y="35"/>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93" name="Group 92">
            <a:extLst>
              <a:ext uri="{FF2B5EF4-FFF2-40B4-BE49-F238E27FC236}">
                <a16:creationId xmlns:a16="http://schemas.microsoft.com/office/drawing/2014/main" id="{756AE1E2-ED58-44F7-85F7-A529520371EB}"/>
              </a:ext>
            </a:extLst>
          </p:cNvPr>
          <p:cNvGrpSpPr/>
          <p:nvPr/>
        </p:nvGrpSpPr>
        <p:grpSpPr>
          <a:xfrm>
            <a:off x="1510201" y="4279463"/>
            <a:ext cx="612000" cy="612000"/>
            <a:chOff x="582349" y="3179969"/>
            <a:chExt cx="703526" cy="703526"/>
          </a:xfrm>
        </p:grpSpPr>
        <p:sp>
          <p:nvSpPr>
            <p:cNvPr id="94" name="Oval 93">
              <a:extLst>
                <a:ext uri="{FF2B5EF4-FFF2-40B4-BE49-F238E27FC236}">
                  <a16:creationId xmlns:a16="http://schemas.microsoft.com/office/drawing/2014/main" id="{8069D960-55A5-4FE3-BA18-E07CC47042A5}"/>
                </a:ext>
              </a:extLst>
            </p:cNvPr>
            <p:cNvSpPr/>
            <p:nvPr/>
          </p:nvSpPr>
          <p:spPr>
            <a:xfrm>
              <a:off x="582349" y="3179969"/>
              <a:ext cx="703526" cy="703526"/>
            </a:xfrm>
            <a:prstGeom prst="ellipse">
              <a:avLst/>
            </a:prstGeom>
            <a:solidFill>
              <a:srgbClr val="9778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95" name="Oval 94">
              <a:extLst>
                <a:ext uri="{FF2B5EF4-FFF2-40B4-BE49-F238E27FC236}">
                  <a16:creationId xmlns:a16="http://schemas.microsoft.com/office/drawing/2014/main" id="{AFC37FE3-F219-4AAD-8B20-51FC0EF5FD4D}"/>
                </a:ext>
              </a:extLst>
            </p:cNvPr>
            <p:cNvSpPr/>
            <p:nvPr/>
          </p:nvSpPr>
          <p:spPr>
            <a:xfrm>
              <a:off x="673859" y="3269146"/>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96" name="Group 95">
              <a:extLst>
                <a:ext uri="{FF2B5EF4-FFF2-40B4-BE49-F238E27FC236}">
                  <a16:creationId xmlns:a16="http://schemas.microsoft.com/office/drawing/2014/main" id="{7947F8DA-BA1F-4AC0-A816-B1322A3A8E44}"/>
                </a:ext>
              </a:extLst>
            </p:cNvPr>
            <p:cNvGrpSpPr/>
            <p:nvPr/>
          </p:nvGrpSpPr>
          <p:grpSpPr>
            <a:xfrm>
              <a:off x="787673" y="3355080"/>
              <a:ext cx="297544" cy="369940"/>
              <a:chOff x="787673" y="3346762"/>
              <a:chExt cx="297544" cy="369940"/>
            </a:xfrm>
          </p:grpSpPr>
          <p:sp>
            <p:nvSpPr>
              <p:cNvPr id="97" name="Freeform 31">
                <a:extLst>
                  <a:ext uri="{FF2B5EF4-FFF2-40B4-BE49-F238E27FC236}">
                    <a16:creationId xmlns:a16="http://schemas.microsoft.com/office/drawing/2014/main" id="{F282EDCF-AFDC-4D74-B49F-F8CF7885AF81}"/>
                  </a:ext>
                </a:extLst>
              </p:cNvPr>
              <p:cNvSpPr>
                <a:spLocks/>
              </p:cNvSpPr>
              <p:nvPr/>
            </p:nvSpPr>
            <p:spPr bwMode="auto">
              <a:xfrm>
                <a:off x="875186" y="3619643"/>
                <a:ext cx="122518" cy="97059"/>
              </a:xfrm>
              <a:custGeom>
                <a:avLst/>
                <a:gdLst>
                  <a:gd name="T0" fmla="*/ 0 w 154"/>
                  <a:gd name="T1" fmla="*/ 122 h 122"/>
                  <a:gd name="T2" fmla="*/ 0 w 154"/>
                  <a:gd name="T3" fmla="*/ 0 h 122"/>
                  <a:gd name="T4" fmla="*/ 20 w 154"/>
                  <a:gd name="T5" fmla="*/ 0 h 122"/>
                  <a:gd name="T6" fmla="*/ 20 w 154"/>
                  <a:gd name="T7" fmla="*/ 88 h 122"/>
                  <a:gd name="T8" fmla="*/ 76 w 154"/>
                  <a:gd name="T9" fmla="*/ 52 h 122"/>
                  <a:gd name="T10" fmla="*/ 134 w 154"/>
                  <a:gd name="T11" fmla="*/ 88 h 122"/>
                  <a:gd name="T12" fmla="*/ 134 w 154"/>
                  <a:gd name="T13" fmla="*/ 0 h 122"/>
                  <a:gd name="T14" fmla="*/ 154 w 154"/>
                  <a:gd name="T15" fmla="*/ 0 h 122"/>
                  <a:gd name="T16" fmla="*/ 154 w 154"/>
                  <a:gd name="T17" fmla="*/ 122 h 122"/>
                  <a:gd name="T18" fmla="*/ 76 w 154"/>
                  <a:gd name="T19" fmla="*/ 74 h 122"/>
                  <a:gd name="T20" fmla="*/ 0 w 154"/>
                  <a:gd name="T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122">
                    <a:moveTo>
                      <a:pt x="0" y="122"/>
                    </a:moveTo>
                    <a:lnTo>
                      <a:pt x="0" y="0"/>
                    </a:lnTo>
                    <a:lnTo>
                      <a:pt x="20" y="0"/>
                    </a:lnTo>
                    <a:lnTo>
                      <a:pt x="20" y="88"/>
                    </a:lnTo>
                    <a:lnTo>
                      <a:pt x="76" y="52"/>
                    </a:lnTo>
                    <a:lnTo>
                      <a:pt x="134" y="88"/>
                    </a:lnTo>
                    <a:lnTo>
                      <a:pt x="134" y="0"/>
                    </a:lnTo>
                    <a:lnTo>
                      <a:pt x="154" y="0"/>
                    </a:lnTo>
                    <a:lnTo>
                      <a:pt x="154" y="122"/>
                    </a:lnTo>
                    <a:lnTo>
                      <a:pt x="76" y="74"/>
                    </a:lnTo>
                    <a:lnTo>
                      <a:pt x="0" y="122"/>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8" name="Freeform 32">
                <a:extLst>
                  <a:ext uri="{FF2B5EF4-FFF2-40B4-BE49-F238E27FC236}">
                    <a16:creationId xmlns:a16="http://schemas.microsoft.com/office/drawing/2014/main" id="{AE384434-691D-4D02-A41F-FA4A6108470E}"/>
                  </a:ext>
                </a:extLst>
              </p:cNvPr>
              <p:cNvSpPr>
                <a:spLocks noEditPoints="1"/>
              </p:cNvSpPr>
              <p:nvPr/>
            </p:nvSpPr>
            <p:spPr bwMode="auto">
              <a:xfrm>
                <a:off x="787673" y="3346762"/>
                <a:ext cx="297544" cy="296748"/>
              </a:xfrm>
              <a:custGeom>
                <a:avLst/>
                <a:gdLst>
                  <a:gd name="T0" fmla="*/ 162 w 374"/>
                  <a:gd name="T1" fmla="*/ 337 h 373"/>
                  <a:gd name="T2" fmla="*/ 192 w 374"/>
                  <a:gd name="T3" fmla="*/ 353 h 373"/>
                  <a:gd name="T4" fmla="*/ 226 w 374"/>
                  <a:gd name="T5" fmla="*/ 329 h 373"/>
                  <a:gd name="T6" fmla="*/ 266 w 374"/>
                  <a:gd name="T7" fmla="*/ 333 h 373"/>
                  <a:gd name="T8" fmla="*/ 284 w 374"/>
                  <a:gd name="T9" fmla="*/ 305 h 373"/>
                  <a:gd name="T10" fmla="*/ 324 w 374"/>
                  <a:gd name="T11" fmla="*/ 277 h 373"/>
                  <a:gd name="T12" fmla="*/ 334 w 374"/>
                  <a:gd name="T13" fmla="*/ 259 h 373"/>
                  <a:gd name="T14" fmla="*/ 334 w 374"/>
                  <a:gd name="T15" fmla="*/ 218 h 373"/>
                  <a:gd name="T16" fmla="*/ 354 w 374"/>
                  <a:gd name="T17" fmla="*/ 186 h 373"/>
                  <a:gd name="T18" fmla="*/ 334 w 374"/>
                  <a:gd name="T19" fmla="*/ 156 h 373"/>
                  <a:gd name="T20" fmla="*/ 334 w 374"/>
                  <a:gd name="T21" fmla="*/ 114 h 373"/>
                  <a:gd name="T22" fmla="*/ 306 w 374"/>
                  <a:gd name="T23" fmla="*/ 90 h 373"/>
                  <a:gd name="T24" fmla="*/ 284 w 374"/>
                  <a:gd name="T25" fmla="*/ 68 h 373"/>
                  <a:gd name="T26" fmla="*/ 266 w 374"/>
                  <a:gd name="T27" fmla="*/ 40 h 373"/>
                  <a:gd name="T28" fmla="*/ 226 w 374"/>
                  <a:gd name="T29" fmla="*/ 44 h 373"/>
                  <a:gd name="T30" fmla="*/ 192 w 374"/>
                  <a:gd name="T31" fmla="*/ 20 h 373"/>
                  <a:gd name="T32" fmla="*/ 162 w 374"/>
                  <a:gd name="T33" fmla="*/ 36 h 373"/>
                  <a:gd name="T34" fmla="*/ 114 w 374"/>
                  <a:gd name="T35" fmla="*/ 40 h 373"/>
                  <a:gd name="T36" fmla="*/ 96 w 374"/>
                  <a:gd name="T37" fmla="*/ 50 h 373"/>
                  <a:gd name="T38" fmla="*/ 76 w 374"/>
                  <a:gd name="T39" fmla="*/ 86 h 373"/>
                  <a:gd name="T40" fmla="*/ 42 w 374"/>
                  <a:gd name="T41" fmla="*/ 102 h 373"/>
                  <a:gd name="T42" fmla="*/ 44 w 374"/>
                  <a:gd name="T43" fmla="*/ 140 h 373"/>
                  <a:gd name="T44" fmla="*/ 22 w 374"/>
                  <a:gd name="T45" fmla="*/ 176 h 373"/>
                  <a:gd name="T46" fmla="*/ 36 w 374"/>
                  <a:gd name="T47" fmla="*/ 210 h 373"/>
                  <a:gd name="T48" fmla="*/ 44 w 374"/>
                  <a:gd name="T49" fmla="*/ 242 h 373"/>
                  <a:gd name="T50" fmla="*/ 44 w 374"/>
                  <a:gd name="T51" fmla="*/ 273 h 373"/>
                  <a:gd name="T52" fmla="*/ 82 w 374"/>
                  <a:gd name="T53" fmla="*/ 291 h 373"/>
                  <a:gd name="T54" fmla="*/ 98 w 374"/>
                  <a:gd name="T55" fmla="*/ 327 h 373"/>
                  <a:gd name="T56" fmla="*/ 132 w 374"/>
                  <a:gd name="T57" fmla="*/ 329 h 373"/>
                  <a:gd name="T58" fmla="*/ 168 w 374"/>
                  <a:gd name="T59" fmla="*/ 367 h 373"/>
                  <a:gd name="T60" fmla="*/ 136 w 374"/>
                  <a:gd name="T61" fmla="*/ 347 h 373"/>
                  <a:gd name="T62" fmla="*/ 94 w 374"/>
                  <a:gd name="T63" fmla="*/ 347 h 373"/>
                  <a:gd name="T64" fmla="*/ 72 w 374"/>
                  <a:gd name="T65" fmla="*/ 311 h 373"/>
                  <a:gd name="T66" fmla="*/ 38 w 374"/>
                  <a:gd name="T67" fmla="*/ 293 h 373"/>
                  <a:gd name="T68" fmla="*/ 20 w 374"/>
                  <a:gd name="T69" fmla="*/ 255 h 373"/>
                  <a:gd name="T70" fmla="*/ 8 w 374"/>
                  <a:gd name="T71" fmla="*/ 210 h 373"/>
                  <a:gd name="T72" fmla="*/ 2 w 374"/>
                  <a:gd name="T73" fmla="*/ 174 h 373"/>
                  <a:gd name="T74" fmla="*/ 24 w 374"/>
                  <a:gd name="T75" fmla="*/ 144 h 373"/>
                  <a:gd name="T76" fmla="*/ 20 w 374"/>
                  <a:gd name="T77" fmla="*/ 104 h 373"/>
                  <a:gd name="T78" fmla="*/ 62 w 374"/>
                  <a:gd name="T79" fmla="*/ 72 h 373"/>
                  <a:gd name="T80" fmla="*/ 78 w 374"/>
                  <a:gd name="T81" fmla="*/ 44 h 373"/>
                  <a:gd name="T82" fmla="*/ 112 w 374"/>
                  <a:gd name="T83" fmla="*/ 20 h 373"/>
                  <a:gd name="T84" fmla="*/ 150 w 374"/>
                  <a:gd name="T85" fmla="*/ 22 h 373"/>
                  <a:gd name="T86" fmla="*/ 186 w 374"/>
                  <a:gd name="T87" fmla="*/ 0 h 373"/>
                  <a:gd name="T88" fmla="*/ 224 w 374"/>
                  <a:gd name="T89" fmla="*/ 22 h 373"/>
                  <a:gd name="T90" fmla="*/ 262 w 374"/>
                  <a:gd name="T91" fmla="*/ 20 h 373"/>
                  <a:gd name="T92" fmla="*/ 296 w 374"/>
                  <a:gd name="T93" fmla="*/ 44 h 373"/>
                  <a:gd name="T94" fmla="*/ 328 w 374"/>
                  <a:gd name="T95" fmla="*/ 78 h 373"/>
                  <a:gd name="T96" fmla="*/ 352 w 374"/>
                  <a:gd name="T97" fmla="*/ 104 h 373"/>
                  <a:gd name="T98" fmla="*/ 348 w 374"/>
                  <a:gd name="T99" fmla="*/ 144 h 373"/>
                  <a:gd name="T100" fmla="*/ 372 w 374"/>
                  <a:gd name="T101" fmla="*/ 174 h 373"/>
                  <a:gd name="T102" fmla="*/ 352 w 374"/>
                  <a:gd name="T103" fmla="*/ 224 h 373"/>
                  <a:gd name="T104" fmla="*/ 352 w 374"/>
                  <a:gd name="T105" fmla="*/ 255 h 373"/>
                  <a:gd name="T106" fmla="*/ 336 w 374"/>
                  <a:gd name="T107" fmla="*/ 293 h 373"/>
                  <a:gd name="T108" fmla="*/ 302 w 374"/>
                  <a:gd name="T109" fmla="*/ 311 h 373"/>
                  <a:gd name="T110" fmla="*/ 280 w 374"/>
                  <a:gd name="T111" fmla="*/ 347 h 373"/>
                  <a:gd name="T112" fmla="*/ 238 w 374"/>
                  <a:gd name="T113" fmla="*/ 347 h 373"/>
                  <a:gd name="T114" fmla="*/ 204 w 374"/>
                  <a:gd name="T115" fmla="*/ 36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4" h="373">
                    <a:moveTo>
                      <a:pt x="140" y="327"/>
                    </a:moveTo>
                    <a:lnTo>
                      <a:pt x="140" y="327"/>
                    </a:lnTo>
                    <a:lnTo>
                      <a:pt x="152" y="331"/>
                    </a:lnTo>
                    <a:lnTo>
                      <a:pt x="158" y="333"/>
                    </a:lnTo>
                    <a:lnTo>
                      <a:pt x="162" y="337"/>
                    </a:lnTo>
                    <a:lnTo>
                      <a:pt x="176" y="349"/>
                    </a:lnTo>
                    <a:lnTo>
                      <a:pt x="176" y="349"/>
                    </a:lnTo>
                    <a:lnTo>
                      <a:pt x="182" y="353"/>
                    </a:lnTo>
                    <a:lnTo>
                      <a:pt x="186" y="353"/>
                    </a:lnTo>
                    <a:lnTo>
                      <a:pt x="192" y="353"/>
                    </a:lnTo>
                    <a:lnTo>
                      <a:pt x="198" y="349"/>
                    </a:lnTo>
                    <a:lnTo>
                      <a:pt x="210" y="337"/>
                    </a:lnTo>
                    <a:lnTo>
                      <a:pt x="210" y="337"/>
                    </a:lnTo>
                    <a:lnTo>
                      <a:pt x="218" y="333"/>
                    </a:lnTo>
                    <a:lnTo>
                      <a:pt x="226" y="329"/>
                    </a:lnTo>
                    <a:lnTo>
                      <a:pt x="234" y="327"/>
                    </a:lnTo>
                    <a:lnTo>
                      <a:pt x="242" y="329"/>
                    </a:lnTo>
                    <a:lnTo>
                      <a:pt x="260" y="333"/>
                    </a:lnTo>
                    <a:lnTo>
                      <a:pt x="260" y="333"/>
                    </a:lnTo>
                    <a:lnTo>
                      <a:pt x="266" y="333"/>
                    </a:lnTo>
                    <a:lnTo>
                      <a:pt x="270" y="331"/>
                    </a:lnTo>
                    <a:lnTo>
                      <a:pt x="274" y="327"/>
                    </a:lnTo>
                    <a:lnTo>
                      <a:pt x="278" y="323"/>
                    </a:lnTo>
                    <a:lnTo>
                      <a:pt x="284" y="305"/>
                    </a:lnTo>
                    <a:lnTo>
                      <a:pt x="284" y="305"/>
                    </a:lnTo>
                    <a:lnTo>
                      <a:pt x="286" y="297"/>
                    </a:lnTo>
                    <a:lnTo>
                      <a:pt x="292" y="291"/>
                    </a:lnTo>
                    <a:lnTo>
                      <a:pt x="298" y="285"/>
                    </a:lnTo>
                    <a:lnTo>
                      <a:pt x="306" y="283"/>
                    </a:lnTo>
                    <a:lnTo>
                      <a:pt x="324" y="277"/>
                    </a:lnTo>
                    <a:lnTo>
                      <a:pt x="324" y="277"/>
                    </a:lnTo>
                    <a:lnTo>
                      <a:pt x="328" y="273"/>
                    </a:lnTo>
                    <a:lnTo>
                      <a:pt x="332" y="269"/>
                    </a:lnTo>
                    <a:lnTo>
                      <a:pt x="334" y="265"/>
                    </a:lnTo>
                    <a:lnTo>
                      <a:pt x="334" y="259"/>
                    </a:lnTo>
                    <a:lnTo>
                      <a:pt x="330" y="242"/>
                    </a:lnTo>
                    <a:lnTo>
                      <a:pt x="330" y="242"/>
                    </a:lnTo>
                    <a:lnTo>
                      <a:pt x="328" y="234"/>
                    </a:lnTo>
                    <a:lnTo>
                      <a:pt x="330" y="226"/>
                    </a:lnTo>
                    <a:lnTo>
                      <a:pt x="334" y="218"/>
                    </a:lnTo>
                    <a:lnTo>
                      <a:pt x="338" y="210"/>
                    </a:lnTo>
                    <a:lnTo>
                      <a:pt x="350" y="198"/>
                    </a:lnTo>
                    <a:lnTo>
                      <a:pt x="350" y="198"/>
                    </a:lnTo>
                    <a:lnTo>
                      <a:pt x="354" y="192"/>
                    </a:lnTo>
                    <a:lnTo>
                      <a:pt x="354" y="186"/>
                    </a:lnTo>
                    <a:lnTo>
                      <a:pt x="354" y="182"/>
                    </a:lnTo>
                    <a:lnTo>
                      <a:pt x="350" y="176"/>
                    </a:lnTo>
                    <a:lnTo>
                      <a:pt x="338" y="162"/>
                    </a:lnTo>
                    <a:lnTo>
                      <a:pt x="338" y="162"/>
                    </a:lnTo>
                    <a:lnTo>
                      <a:pt x="334" y="156"/>
                    </a:lnTo>
                    <a:lnTo>
                      <a:pt x="330" y="148"/>
                    </a:lnTo>
                    <a:lnTo>
                      <a:pt x="328" y="140"/>
                    </a:lnTo>
                    <a:lnTo>
                      <a:pt x="330" y="132"/>
                    </a:lnTo>
                    <a:lnTo>
                      <a:pt x="334" y="114"/>
                    </a:lnTo>
                    <a:lnTo>
                      <a:pt x="334" y="114"/>
                    </a:lnTo>
                    <a:lnTo>
                      <a:pt x="334" y="108"/>
                    </a:lnTo>
                    <a:lnTo>
                      <a:pt x="332" y="102"/>
                    </a:lnTo>
                    <a:lnTo>
                      <a:pt x="328" y="98"/>
                    </a:lnTo>
                    <a:lnTo>
                      <a:pt x="324" y="96"/>
                    </a:lnTo>
                    <a:lnTo>
                      <a:pt x="306" y="90"/>
                    </a:lnTo>
                    <a:lnTo>
                      <a:pt x="306" y="90"/>
                    </a:lnTo>
                    <a:lnTo>
                      <a:pt x="298" y="86"/>
                    </a:lnTo>
                    <a:lnTo>
                      <a:pt x="292" y="82"/>
                    </a:lnTo>
                    <a:lnTo>
                      <a:pt x="286" y="76"/>
                    </a:lnTo>
                    <a:lnTo>
                      <a:pt x="284" y="68"/>
                    </a:lnTo>
                    <a:lnTo>
                      <a:pt x="278" y="50"/>
                    </a:lnTo>
                    <a:lnTo>
                      <a:pt x="278" y="50"/>
                    </a:lnTo>
                    <a:lnTo>
                      <a:pt x="274" y="44"/>
                    </a:lnTo>
                    <a:lnTo>
                      <a:pt x="270" y="42"/>
                    </a:lnTo>
                    <a:lnTo>
                      <a:pt x="266" y="40"/>
                    </a:lnTo>
                    <a:lnTo>
                      <a:pt x="260" y="40"/>
                    </a:lnTo>
                    <a:lnTo>
                      <a:pt x="242" y="44"/>
                    </a:lnTo>
                    <a:lnTo>
                      <a:pt x="242" y="44"/>
                    </a:lnTo>
                    <a:lnTo>
                      <a:pt x="234" y="44"/>
                    </a:lnTo>
                    <a:lnTo>
                      <a:pt x="226" y="44"/>
                    </a:lnTo>
                    <a:lnTo>
                      <a:pt x="218" y="40"/>
                    </a:lnTo>
                    <a:lnTo>
                      <a:pt x="210" y="36"/>
                    </a:lnTo>
                    <a:lnTo>
                      <a:pt x="198" y="22"/>
                    </a:lnTo>
                    <a:lnTo>
                      <a:pt x="198" y="22"/>
                    </a:lnTo>
                    <a:lnTo>
                      <a:pt x="192" y="20"/>
                    </a:lnTo>
                    <a:lnTo>
                      <a:pt x="186" y="18"/>
                    </a:lnTo>
                    <a:lnTo>
                      <a:pt x="182" y="20"/>
                    </a:lnTo>
                    <a:lnTo>
                      <a:pt x="176" y="22"/>
                    </a:lnTo>
                    <a:lnTo>
                      <a:pt x="162" y="36"/>
                    </a:lnTo>
                    <a:lnTo>
                      <a:pt x="162" y="36"/>
                    </a:lnTo>
                    <a:lnTo>
                      <a:pt x="156" y="40"/>
                    </a:lnTo>
                    <a:lnTo>
                      <a:pt x="148" y="44"/>
                    </a:lnTo>
                    <a:lnTo>
                      <a:pt x="140" y="44"/>
                    </a:lnTo>
                    <a:lnTo>
                      <a:pt x="132" y="44"/>
                    </a:lnTo>
                    <a:lnTo>
                      <a:pt x="114" y="40"/>
                    </a:lnTo>
                    <a:lnTo>
                      <a:pt x="114" y="40"/>
                    </a:lnTo>
                    <a:lnTo>
                      <a:pt x="108" y="40"/>
                    </a:lnTo>
                    <a:lnTo>
                      <a:pt x="102" y="42"/>
                    </a:lnTo>
                    <a:lnTo>
                      <a:pt x="98" y="44"/>
                    </a:lnTo>
                    <a:lnTo>
                      <a:pt x="96" y="50"/>
                    </a:lnTo>
                    <a:lnTo>
                      <a:pt x="90" y="68"/>
                    </a:lnTo>
                    <a:lnTo>
                      <a:pt x="90" y="68"/>
                    </a:lnTo>
                    <a:lnTo>
                      <a:pt x="86" y="76"/>
                    </a:lnTo>
                    <a:lnTo>
                      <a:pt x="82" y="82"/>
                    </a:lnTo>
                    <a:lnTo>
                      <a:pt x="76" y="86"/>
                    </a:lnTo>
                    <a:lnTo>
                      <a:pt x="68" y="90"/>
                    </a:lnTo>
                    <a:lnTo>
                      <a:pt x="50" y="96"/>
                    </a:lnTo>
                    <a:lnTo>
                      <a:pt x="50" y="96"/>
                    </a:lnTo>
                    <a:lnTo>
                      <a:pt x="44" y="98"/>
                    </a:lnTo>
                    <a:lnTo>
                      <a:pt x="42" y="102"/>
                    </a:lnTo>
                    <a:lnTo>
                      <a:pt x="40" y="108"/>
                    </a:lnTo>
                    <a:lnTo>
                      <a:pt x="40" y="114"/>
                    </a:lnTo>
                    <a:lnTo>
                      <a:pt x="44" y="132"/>
                    </a:lnTo>
                    <a:lnTo>
                      <a:pt x="44" y="132"/>
                    </a:lnTo>
                    <a:lnTo>
                      <a:pt x="44" y="140"/>
                    </a:lnTo>
                    <a:lnTo>
                      <a:pt x="44" y="148"/>
                    </a:lnTo>
                    <a:lnTo>
                      <a:pt x="40" y="156"/>
                    </a:lnTo>
                    <a:lnTo>
                      <a:pt x="36" y="162"/>
                    </a:lnTo>
                    <a:lnTo>
                      <a:pt x="22" y="176"/>
                    </a:lnTo>
                    <a:lnTo>
                      <a:pt x="22" y="176"/>
                    </a:lnTo>
                    <a:lnTo>
                      <a:pt x="20" y="182"/>
                    </a:lnTo>
                    <a:lnTo>
                      <a:pt x="18" y="186"/>
                    </a:lnTo>
                    <a:lnTo>
                      <a:pt x="20" y="192"/>
                    </a:lnTo>
                    <a:lnTo>
                      <a:pt x="22" y="198"/>
                    </a:lnTo>
                    <a:lnTo>
                      <a:pt x="36" y="210"/>
                    </a:lnTo>
                    <a:lnTo>
                      <a:pt x="36" y="210"/>
                    </a:lnTo>
                    <a:lnTo>
                      <a:pt x="40" y="218"/>
                    </a:lnTo>
                    <a:lnTo>
                      <a:pt x="44" y="226"/>
                    </a:lnTo>
                    <a:lnTo>
                      <a:pt x="44" y="234"/>
                    </a:lnTo>
                    <a:lnTo>
                      <a:pt x="44" y="242"/>
                    </a:lnTo>
                    <a:lnTo>
                      <a:pt x="40" y="259"/>
                    </a:lnTo>
                    <a:lnTo>
                      <a:pt x="40" y="259"/>
                    </a:lnTo>
                    <a:lnTo>
                      <a:pt x="40" y="265"/>
                    </a:lnTo>
                    <a:lnTo>
                      <a:pt x="42" y="269"/>
                    </a:lnTo>
                    <a:lnTo>
                      <a:pt x="44" y="273"/>
                    </a:lnTo>
                    <a:lnTo>
                      <a:pt x="50" y="277"/>
                    </a:lnTo>
                    <a:lnTo>
                      <a:pt x="68" y="283"/>
                    </a:lnTo>
                    <a:lnTo>
                      <a:pt x="68" y="283"/>
                    </a:lnTo>
                    <a:lnTo>
                      <a:pt x="76" y="285"/>
                    </a:lnTo>
                    <a:lnTo>
                      <a:pt x="82" y="291"/>
                    </a:lnTo>
                    <a:lnTo>
                      <a:pt x="86" y="297"/>
                    </a:lnTo>
                    <a:lnTo>
                      <a:pt x="90" y="305"/>
                    </a:lnTo>
                    <a:lnTo>
                      <a:pt x="96" y="323"/>
                    </a:lnTo>
                    <a:lnTo>
                      <a:pt x="96" y="323"/>
                    </a:lnTo>
                    <a:lnTo>
                      <a:pt x="98" y="327"/>
                    </a:lnTo>
                    <a:lnTo>
                      <a:pt x="102" y="331"/>
                    </a:lnTo>
                    <a:lnTo>
                      <a:pt x="108" y="333"/>
                    </a:lnTo>
                    <a:lnTo>
                      <a:pt x="114" y="333"/>
                    </a:lnTo>
                    <a:lnTo>
                      <a:pt x="132" y="329"/>
                    </a:lnTo>
                    <a:lnTo>
                      <a:pt x="132" y="329"/>
                    </a:lnTo>
                    <a:lnTo>
                      <a:pt x="140" y="327"/>
                    </a:lnTo>
                    <a:close/>
                    <a:moveTo>
                      <a:pt x="186" y="373"/>
                    </a:moveTo>
                    <a:lnTo>
                      <a:pt x="186" y="373"/>
                    </a:lnTo>
                    <a:lnTo>
                      <a:pt x="174" y="371"/>
                    </a:lnTo>
                    <a:lnTo>
                      <a:pt x="168" y="367"/>
                    </a:lnTo>
                    <a:lnTo>
                      <a:pt x="164" y="363"/>
                    </a:lnTo>
                    <a:lnTo>
                      <a:pt x="150" y="351"/>
                    </a:lnTo>
                    <a:lnTo>
                      <a:pt x="150" y="351"/>
                    </a:lnTo>
                    <a:lnTo>
                      <a:pt x="144" y="347"/>
                    </a:lnTo>
                    <a:lnTo>
                      <a:pt x="136" y="347"/>
                    </a:lnTo>
                    <a:lnTo>
                      <a:pt x="118" y="351"/>
                    </a:lnTo>
                    <a:lnTo>
                      <a:pt x="118" y="351"/>
                    </a:lnTo>
                    <a:lnTo>
                      <a:pt x="112" y="353"/>
                    </a:lnTo>
                    <a:lnTo>
                      <a:pt x="106" y="351"/>
                    </a:lnTo>
                    <a:lnTo>
                      <a:pt x="94" y="347"/>
                    </a:lnTo>
                    <a:lnTo>
                      <a:pt x="84" y="339"/>
                    </a:lnTo>
                    <a:lnTo>
                      <a:pt x="80" y="333"/>
                    </a:lnTo>
                    <a:lnTo>
                      <a:pt x="78" y="327"/>
                    </a:lnTo>
                    <a:lnTo>
                      <a:pt x="72" y="311"/>
                    </a:lnTo>
                    <a:lnTo>
                      <a:pt x="72" y="311"/>
                    </a:lnTo>
                    <a:lnTo>
                      <a:pt x="68" y="305"/>
                    </a:lnTo>
                    <a:lnTo>
                      <a:pt x="62" y="301"/>
                    </a:lnTo>
                    <a:lnTo>
                      <a:pt x="44" y="295"/>
                    </a:lnTo>
                    <a:lnTo>
                      <a:pt x="44" y="295"/>
                    </a:lnTo>
                    <a:lnTo>
                      <a:pt x="38" y="293"/>
                    </a:lnTo>
                    <a:lnTo>
                      <a:pt x="32" y="289"/>
                    </a:lnTo>
                    <a:lnTo>
                      <a:pt x="24" y="279"/>
                    </a:lnTo>
                    <a:lnTo>
                      <a:pt x="20" y="267"/>
                    </a:lnTo>
                    <a:lnTo>
                      <a:pt x="20" y="261"/>
                    </a:lnTo>
                    <a:lnTo>
                      <a:pt x="20" y="255"/>
                    </a:lnTo>
                    <a:lnTo>
                      <a:pt x="24" y="238"/>
                    </a:lnTo>
                    <a:lnTo>
                      <a:pt x="24" y="238"/>
                    </a:lnTo>
                    <a:lnTo>
                      <a:pt x="24" y="230"/>
                    </a:lnTo>
                    <a:lnTo>
                      <a:pt x="22" y="224"/>
                    </a:lnTo>
                    <a:lnTo>
                      <a:pt x="8" y="210"/>
                    </a:lnTo>
                    <a:lnTo>
                      <a:pt x="8" y="210"/>
                    </a:lnTo>
                    <a:lnTo>
                      <a:pt x="4" y="204"/>
                    </a:lnTo>
                    <a:lnTo>
                      <a:pt x="2" y="198"/>
                    </a:lnTo>
                    <a:lnTo>
                      <a:pt x="0" y="186"/>
                    </a:lnTo>
                    <a:lnTo>
                      <a:pt x="2" y="174"/>
                    </a:lnTo>
                    <a:lnTo>
                      <a:pt x="4" y="168"/>
                    </a:lnTo>
                    <a:lnTo>
                      <a:pt x="8" y="164"/>
                    </a:lnTo>
                    <a:lnTo>
                      <a:pt x="22" y="150"/>
                    </a:lnTo>
                    <a:lnTo>
                      <a:pt x="22" y="150"/>
                    </a:lnTo>
                    <a:lnTo>
                      <a:pt x="24" y="144"/>
                    </a:lnTo>
                    <a:lnTo>
                      <a:pt x="24" y="136"/>
                    </a:lnTo>
                    <a:lnTo>
                      <a:pt x="20" y="118"/>
                    </a:lnTo>
                    <a:lnTo>
                      <a:pt x="20" y="118"/>
                    </a:lnTo>
                    <a:lnTo>
                      <a:pt x="20" y="112"/>
                    </a:lnTo>
                    <a:lnTo>
                      <a:pt x="20" y="104"/>
                    </a:lnTo>
                    <a:lnTo>
                      <a:pt x="24" y="94"/>
                    </a:lnTo>
                    <a:lnTo>
                      <a:pt x="32" y="84"/>
                    </a:lnTo>
                    <a:lnTo>
                      <a:pt x="38" y="80"/>
                    </a:lnTo>
                    <a:lnTo>
                      <a:pt x="44" y="78"/>
                    </a:lnTo>
                    <a:lnTo>
                      <a:pt x="62" y="72"/>
                    </a:lnTo>
                    <a:lnTo>
                      <a:pt x="62" y="72"/>
                    </a:lnTo>
                    <a:lnTo>
                      <a:pt x="68" y="68"/>
                    </a:lnTo>
                    <a:lnTo>
                      <a:pt x="72" y="62"/>
                    </a:lnTo>
                    <a:lnTo>
                      <a:pt x="78" y="44"/>
                    </a:lnTo>
                    <a:lnTo>
                      <a:pt x="78" y="44"/>
                    </a:lnTo>
                    <a:lnTo>
                      <a:pt x="80" y="38"/>
                    </a:lnTo>
                    <a:lnTo>
                      <a:pt x="84" y="32"/>
                    </a:lnTo>
                    <a:lnTo>
                      <a:pt x="94" y="24"/>
                    </a:lnTo>
                    <a:lnTo>
                      <a:pt x="106" y="20"/>
                    </a:lnTo>
                    <a:lnTo>
                      <a:pt x="112" y="20"/>
                    </a:lnTo>
                    <a:lnTo>
                      <a:pt x="118" y="20"/>
                    </a:lnTo>
                    <a:lnTo>
                      <a:pt x="136" y="24"/>
                    </a:lnTo>
                    <a:lnTo>
                      <a:pt x="136" y="24"/>
                    </a:lnTo>
                    <a:lnTo>
                      <a:pt x="144" y="24"/>
                    </a:lnTo>
                    <a:lnTo>
                      <a:pt x="150" y="22"/>
                    </a:lnTo>
                    <a:lnTo>
                      <a:pt x="164" y="8"/>
                    </a:lnTo>
                    <a:lnTo>
                      <a:pt x="164" y="8"/>
                    </a:lnTo>
                    <a:lnTo>
                      <a:pt x="168" y="4"/>
                    </a:lnTo>
                    <a:lnTo>
                      <a:pt x="174" y="2"/>
                    </a:lnTo>
                    <a:lnTo>
                      <a:pt x="186" y="0"/>
                    </a:lnTo>
                    <a:lnTo>
                      <a:pt x="200" y="2"/>
                    </a:lnTo>
                    <a:lnTo>
                      <a:pt x="204" y="4"/>
                    </a:lnTo>
                    <a:lnTo>
                      <a:pt x="210" y="8"/>
                    </a:lnTo>
                    <a:lnTo>
                      <a:pt x="224" y="22"/>
                    </a:lnTo>
                    <a:lnTo>
                      <a:pt x="224" y="22"/>
                    </a:lnTo>
                    <a:lnTo>
                      <a:pt x="230" y="24"/>
                    </a:lnTo>
                    <a:lnTo>
                      <a:pt x="238" y="24"/>
                    </a:lnTo>
                    <a:lnTo>
                      <a:pt x="256" y="20"/>
                    </a:lnTo>
                    <a:lnTo>
                      <a:pt x="256" y="20"/>
                    </a:lnTo>
                    <a:lnTo>
                      <a:pt x="262" y="20"/>
                    </a:lnTo>
                    <a:lnTo>
                      <a:pt x="268" y="20"/>
                    </a:lnTo>
                    <a:lnTo>
                      <a:pt x="280" y="24"/>
                    </a:lnTo>
                    <a:lnTo>
                      <a:pt x="290" y="32"/>
                    </a:lnTo>
                    <a:lnTo>
                      <a:pt x="294" y="38"/>
                    </a:lnTo>
                    <a:lnTo>
                      <a:pt x="296" y="44"/>
                    </a:lnTo>
                    <a:lnTo>
                      <a:pt x="302" y="62"/>
                    </a:lnTo>
                    <a:lnTo>
                      <a:pt x="302" y="62"/>
                    </a:lnTo>
                    <a:lnTo>
                      <a:pt x="306" y="68"/>
                    </a:lnTo>
                    <a:lnTo>
                      <a:pt x="312" y="72"/>
                    </a:lnTo>
                    <a:lnTo>
                      <a:pt x="328" y="78"/>
                    </a:lnTo>
                    <a:lnTo>
                      <a:pt x="328" y="78"/>
                    </a:lnTo>
                    <a:lnTo>
                      <a:pt x="336" y="80"/>
                    </a:lnTo>
                    <a:lnTo>
                      <a:pt x="340" y="84"/>
                    </a:lnTo>
                    <a:lnTo>
                      <a:pt x="348" y="94"/>
                    </a:lnTo>
                    <a:lnTo>
                      <a:pt x="352" y="104"/>
                    </a:lnTo>
                    <a:lnTo>
                      <a:pt x="354" y="112"/>
                    </a:lnTo>
                    <a:lnTo>
                      <a:pt x="352" y="118"/>
                    </a:lnTo>
                    <a:lnTo>
                      <a:pt x="348" y="136"/>
                    </a:lnTo>
                    <a:lnTo>
                      <a:pt x="348" y="136"/>
                    </a:lnTo>
                    <a:lnTo>
                      <a:pt x="348" y="144"/>
                    </a:lnTo>
                    <a:lnTo>
                      <a:pt x="352" y="150"/>
                    </a:lnTo>
                    <a:lnTo>
                      <a:pt x="364" y="164"/>
                    </a:lnTo>
                    <a:lnTo>
                      <a:pt x="364" y="164"/>
                    </a:lnTo>
                    <a:lnTo>
                      <a:pt x="368" y="168"/>
                    </a:lnTo>
                    <a:lnTo>
                      <a:pt x="372" y="174"/>
                    </a:lnTo>
                    <a:lnTo>
                      <a:pt x="374" y="186"/>
                    </a:lnTo>
                    <a:lnTo>
                      <a:pt x="372" y="198"/>
                    </a:lnTo>
                    <a:lnTo>
                      <a:pt x="368" y="204"/>
                    </a:lnTo>
                    <a:lnTo>
                      <a:pt x="364" y="210"/>
                    </a:lnTo>
                    <a:lnTo>
                      <a:pt x="352" y="224"/>
                    </a:lnTo>
                    <a:lnTo>
                      <a:pt x="352" y="224"/>
                    </a:lnTo>
                    <a:lnTo>
                      <a:pt x="348" y="230"/>
                    </a:lnTo>
                    <a:lnTo>
                      <a:pt x="348" y="238"/>
                    </a:lnTo>
                    <a:lnTo>
                      <a:pt x="352" y="255"/>
                    </a:lnTo>
                    <a:lnTo>
                      <a:pt x="352" y="255"/>
                    </a:lnTo>
                    <a:lnTo>
                      <a:pt x="354" y="261"/>
                    </a:lnTo>
                    <a:lnTo>
                      <a:pt x="352" y="267"/>
                    </a:lnTo>
                    <a:lnTo>
                      <a:pt x="348" y="279"/>
                    </a:lnTo>
                    <a:lnTo>
                      <a:pt x="340" y="289"/>
                    </a:lnTo>
                    <a:lnTo>
                      <a:pt x="336" y="293"/>
                    </a:lnTo>
                    <a:lnTo>
                      <a:pt x="328" y="295"/>
                    </a:lnTo>
                    <a:lnTo>
                      <a:pt x="312" y="301"/>
                    </a:lnTo>
                    <a:lnTo>
                      <a:pt x="312" y="301"/>
                    </a:lnTo>
                    <a:lnTo>
                      <a:pt x="306" y="305"/>
                    </a:lnTo>
                    <a:lnTo>
                      <a:pt x="302" y="311"/>
                    </a:lnTo>
                    <a:lnTo>
                      <a:pt x="296" y="327"/>
                    </a:lnTo>
                    <a:lnTo>
                      <a:pt x="296" y="327"/>
                    </a:lnTo>
                    <a:lnTo>
                      <a:pt x="294" y="333"/>
                    </a:lnTo>
                    <a:lnTo>
                      <a:pt x="290" y="339"/>
                    </a:lnTo>
                    <a:lnTo>
                      <a:pt x="280" y="347"/>
                    </a:lnTo>
                    <a:lnTo>
                      <a:pt x="268" y="351"/>
                    </a:lnTo>
                    <a:lnTo>
                      <a:pt x="262" y="353"/>
                    </a:lnTo>
                    <a:lnTo>
                      <a:pt x="256" y="351"/>
                    </a:lnTo>
                    <a:lnTo>
                      <a:pt x="238" y="347"/>
                    </a:lnTo>
                    <a:lnTo>
                      <a:pt x="238" y="347"/>
                    </a:lnTo>
                    <a:lnTo>
                      <a:pt x="230" y="347"/>
                    </a:lnTo>
                    <a:lnTo>
                      <a:pt x="224" y="351"/>
                    </a:lnTo>
                    <a:lnTo>
                      <a:pt x="210" y="363"/>
                    </a:lnTo>
                    <a:lnTo>
                      <a:pt x="210" y="363"/>
                    </a:lnTo>
                    <a:lnTo>
                      <a:pt x="204" y="367"/>
                    </a:lnTo>
                    <a:lnTo>
                      <a:pt x="198" y="371"/>
                    </a:lnTo>
                    <a:lnTo>
                      <a:pt x="186" y="373"/>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9" name="Freeform 33">
                <a:extLst>
                  <a:ext uri="{FF2B5EF4-FFF2-40B4-BE49-F238E27FC236}">
                    <a16:creationId xmlns:a16="http://schemas.microsoft.com/office/drawing/2014/main" id="{CBED0C98-D4B5-4658-87F7-B94282743A2D}"/>
                  </a:ext>
                </a:extLst>
              </p:cNvPr>
              <p:cNvSpPr>
                <a:spLocks/>
              </p:cNvSpPr>
              <p:nvPr/>
            </p:nvSpPr>
            <p:spPr bwMode="auto">
              <a:xfrm>
                <a:off x="801993" y="3361082"/>
                <a:ext cx="267312" cy="266516"/>
              </a:xfrm>
              <a:custGeom>
                <a:avLst/>
                <a:gdLst>
                  <a:gd name="T0" fmla="*/ 134 w 336"/>
                  <a:gd name="T1" fmla="*/ 313 h 335"/>
                  <a:gd name="T2" fmla="*/ 158 w 336"/>
                  <a:gd name="T3" fmla="*/ 331 h 335"/>
                  <a:gd name="T4" fmla="*/ 168 w 336"/>
                  <a:gd name="T5" fmla="*/ 335 h 335"/>
                  <a:gd name="T6" fmla="*/ 192 w 336"/>
                  <a:gd name="T7" fmla="*/ 319 h 335"/>
                  <a:gd name="T8" fmla="*/ 208 w 336"/>
                  <a:gd name="T9" fmla="*/ 311 h 335"/>
                  <a:gd name="T10" fmla="*/ 242 w 336"/>
                  <a:gd name="T11" fmla="*/ 315 h 335"/>
                  <a:gd name="T12" fmla="*/ 252 w 336"/>
                  <a:gd name="T13" fmla="*/ 313 h 335"/>
                  <a:gd name="T14" fmla="*/ 266 w 336"/>
                  <a:gd name="T15" fmla="*/ 287 h 335"/>
                  <a:gd name="T16" fmla="*/ 274 w 336"/>
                  <a:gd name="T17" fmla="*/ 273 h 335"/>
                  <a:gd name="T18" fmla="*/ 306 w 336"/>
                  <a:gd name="T19" fmla="*/ 259 h 335"/>
                  <a:gd name="T20" fmla="*/ 314 w 336"/>
                  <a:gd name="T21" fmla="*/ 251 h 335"/>
                  <a:gd name="T22" fmla="*/ 312 w 336"/>
                  <a:gd name="T23" fmla="*/ 224 h 335"/>
                  <a:gd name="T24" fmla="*/ 312 w 336"/>
                  <a:gd name="T25" fmla="*/ 208 h 335"/>
                  <a:gd name="T26" fmla="*/ 332 w 336"/>
                  <a:gd name="T27" fmla="*/ 180 h 335"/>
                  <a:gd name="T28" fmla="*/ 336 w 336"/>
                  <a:gd name="T29" fmla="*/ 168 h 335"/>
                  <a:gd name="T30" fmla="*/ 320 w 336"/>
                  <a:gd name="T31" fmla="*/ 144 h 335"/>
                  <a:gd name="T32" fmla="*/ 312 w 336"/>
                  <a:gd name="T33" fmla="*/ 130 h 335"/>
                  <a:gd name="T34" fmla="*/ 316 w 336"/>
                  <a:gd name="T35" fmla="*/ 96 h 335"/>
                  <a:gd name="T36" fmla="*/ 314 w 336"/>
                  <a:gd name="T37" fmla="*/ 84 h 335"/>
                  <a:gd name="T38" fmla="*/ 288 w 336"/>
                  <a:gd name="T39" fmla="*/ 72 h 335"/>
                  <a:gd name="T40" fmla="*/ 274 w 336"/>
                  <a:gd name="T41" fmla="*/ 64 h 335"/>
                  <a:gd name="T42" fmla="*/ 260 w 336"/>
                  <a:gd name="T43" fmla="*/ 32 h 335"/>
                  <a:gd name="T44" fmla="*/ 252 w 336"/>
                  <a:gd name="T45" fmla="*/ 24 h 335"/>
                  <a:gd name="T46" fmla="*/ 224 w 336"/>
                  <a:gd name="T47" fmla="*/ 26 h 335"/>
                  <a:gd name="T48" fmla="*/ 208 w 336"/>
                  <a:gd name="T49" fmla="*/ 26 h 335"/>
                  <a:gd name="T50" fmla="*/ 180 w 336"/>
                  <a:gd name="T51" fmla="*/ 4 h 335"/>
                  <a:gd name="T52" fmla="*/ 168 w 336"/>
                  <a:gd name="T53" fmla="*/ 0 h 335"/>
                  <a:gd name="T54" fmla="*/ 144 w 336"/>
                  <a:gd name="T55" fmla="*/ 18 h 335"/>
                  <a:gd name="T56" fmla="*/ 130 w 336"/>
                  <a:gd name="T57" fmla="*/ 26 h 335"/>
                  <a:gd name="T58" fmla="*/ 96 w 336"/>
                  <a:gd name="T59" fmla="*/ 22 h 335"/>
                  <a:gd name="T60" fmla="*/ 84 w 336"/>
                  <a:gd name="T61" fmla="*/ 24 h 335"/>
                  <a:gd name="T62" fmla="*/ 72 w 336"/>
                  <a:gd name="T63" fmla="*/ 50 h 335"/>
                  <a:gd name="T64" fmla="*/ 64 w 336"/>
                  <a:gd name="T65" fmla="*/ 64 h 335"/>
                  <a:gd name="T66" fmla="*/ 32 w 336"/>
                  <a:gd name="T67" fmla="*/ 78 h 335"/>
                  <a:gd name="T68" fmla="*/ 24 w 336"/>
                  <a:gd name="T69" fmla="*/ 84 h 335"/>
                  <a:gd name="T70" fmla="*/ 26 w 336"/>
                  <a:gd name="T71" fmla="*/ 114 h 335"/>
                  <a:gd name="T72" fmla="*/ 26 w 336"/>
                  <a:gd name="T73" fmla="*/ 130 h 335"/>
                  <a:gd name="T74" fmla="*/ 4 w 336"/>
                  <a:gd name="T75" fmla="*/ 158 h 335"/>
                  <a:gd name="T76" fmla="*/ 0 w 336"/>
                  <a:gd name="T77" fmla="*/ 168 h 335"/>
                  <a:gd name="T78" fmla="*/ 18 w 336"/>
                  <a:gd name="T79" fmla="*/ 192 h 335"/>
                  <a:gd name="T80" fmla="*/ 26 w 336"/>
                  <a:gd name="T81" fmla="*/ 208 h 335"/>
                  <a:gd name="T82" fmla="*/ 22 w 336"/>
                  <a:gd name="T83" fmla="*/ 241 h 335"/>
                  <a:gd name="T84" fmla="*/ 24 w 336"/>
                  <a:gd name="T85" fmla="*/ 251 h 335"/>
                  <a:gd name="T86" fmla="*/ 50 w 336"/>
                  <a:gd name="T87" fmla="*/ 265 h 335"/>
                  <a:gd name="T88" fmla="*/ 64 w 336"/>
                  <a:gd name="T89" fmla="*/ 273 h 335"/>
                  <a:gd name="T90" fmla="*/ 78 w 336"/>
                  <a:gd name="T91" fmla="*/ 305 h 335"/>
                  <a:gd name="T92" fmla="*/ 84 w 336"/>
                  <a:gd name="T93" fmla="*/ 313 h 335"/>
                  <a:gd name="T94" fmla="*/ 114 w 336"/>
                  <a:gd name="T95" fmla="*/ 311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6" h="335">
                    <a:moveTo>
                      <a:pt x="122" y="309"/>
                    </a:moveTo>
                    <a:lnTo>
                      <a:pt x="122" y="309"/>
                    </a:lnTo>
                    <a:lnTo>
                      <a:pt x="134" y="313"/>
                    </a:lnTo>
                    <a:lnTo>
                      <a:pt x="140" y="315"/>
                    </a:lnTo>
                    <a:lnTo>
                      <a:pt x="144" y="319"/>
                    </a:lnTo>
                    <a:lnTo>
                      <a:pt x="158" y="331"/>
                    </a:lnTo>
                    <a:lnTo>
                      <a:pt x="158" y="331"/>
                    </a:lnTo>
                    <a:lnTo>
                      <a:pt x="164" y="335"/>
                    </a:lnTo>
                    <a:lnTo>
                      <a:pt x="168" y="335"/>
                    </a:lnTo>
                    <a:lnTo>
                      <a:pt x="174" y="335"/>
                    </a:lnTo>
                    <a:lnTo>
                      <a:pt x="180" y="331"/>
                    </a:lnTo>
                    <a:lnTo>
                      <a:pt x="192" y="319"/>
                    </a:lnTo>
                    <a:lnTo>
                      <a:pt x="192" y="319"/>
                    </a:lnTo>
                    <a:lnTo>
                      <a:pt x="200" y="315"/>
                    </a:lnTo>
                    <a:lnTo>
                      <a:pt x="208" y="311"/>
                    </a:lnTo>
                    <a:lnTo>
                      <a:pt x="216" y="309"/>
                    </a:lnTo>
                    <a:lnTo>
                      <a:pt x="224" y="311"/>
                    </a:lnTo>
                    <a:lnTo>
                      <a:pt x="242" y="315"/>
                    </a:lnTo>
                    <a:lnTo>
                      <a:pt x="242" y="315"/>
                    </a:lnTo>
                    <a:lnTo>
                      <a:pt x="248" y="315"/>
                    </a:lnTo>
                    <a:lnTo>
                      <a:pt x="252" y="313"/>
                    </a:lnTo>
                    <a:lnTo>
                      <a:pt x="256" y="309"/>
                    </a:lnTo>
                    <a:lnTo>
                      <a:pt x="260" y="305"/>
                    </a:lnTo>
                    <a:lnTo>
                      <a:pt x="266" y="287"/>
                    </a:lnTo>
                    <a:lnTo>
                      <a:pt x="266" y="287"/>
                    </a:lnTo>
                    <a:lnTo>
                      <a:pt x="268" y="279"/>
                    </a:lnTo>
                    <a:lnTo>
                      <a:pt x="274" y="273"/>
                    </a:lnTo>
                    <a:lnTo>
                      <a:pt x="280" y="267"/>
                    </a:lnTo>
                    <a:lnTo>
                      <a:pt x="288" y="265"/>
                    </a:lnTo>
                    <a:lnTo>
                      <a:pt x="306" y="259"/>
                    </a:lnTo>
                    <a:lnTo>
                      <a:pt x="306" y="259"/>
                    </a:lnTo>
                    <a:lnTo>
                      <a:pt x="310" y="255"/>
                    </a:lnTo>
                    <a:lnTo>
                      <a:pt x="314" y="251"/>
                    </a:lnTo>
                    <a:lnTo>
                      <a:pt x="316" y="247"/>
                    </a:lnTo>
                    <a:lnTo>
                      <a:pt x="316" y="241"/>
                    </a:lnTo>
                    <a:lnTo>
                      <a:pt x="312" y="224"/>
                    </a:lnTo>
                    <a:lnTo>
                      <a:pt x="312" y="224"/>
                    </a:lnTo>
                    <a:lnTo>
                      <a:pt x="310" y="216"/>
                    </a:lnTo>
                    <a:lnTo>
                      <a:pt x="312" y="208"/>
                    </a:lnTo>
                    <a:lnTo>
                      <a:pt x="316" y="200"/>
                    </a:lnTo>
                    <a:lnTo>
                      <a:pt x="320" y="192"/>
                    </a:lnTo>
                    <a:lnTo>
                      <a:pt x="332" y="180"/>
                    </a:lnTo>
                    <a:lnTo>
                      <a:pt x="332" y="180"/>
                    </a:lnTo>
                    <a:lnTo>
                      <a:pt x="336" y="174"/>
                    </a:lnTo>
                    <a:lnTo>
                      <a:pt x="336" y="168"/>
                    </a:lnTo>
                    <a:lnTo>
                      <a:pt x="336" y="164"/>
                    </a:lnTo>
                    <a:lnTo>
                      <a:pt x="332" y="158"/>
                    </a:lnTo>
                    <a:lnTo>
                      <a:pt x="320" y="144"/>
                    </a:lnTo>
                    <a:lnTo>
                      <a:pt x="320" y="144"/>
                    </a:lnTo>
                    <a:lnTo>
                      <a:pt x="316" y="138"/>
                    </a:lnTo>
                    <a:lnTo>
                      <a:pt x="312" y="130"/>
                    </a:lnTo>
                    <a:lnTo>
                      <a:pt x="310" y="122"/>
                    </a:lnTo>
                    <a:lnTo>
                      <a:pt x="312" y="114"/>
                    </a:lnTo>
                    <a:lnTo>
                      <a:pt x="316" y="96"/>
                    </a:lnTo>
                    <a:lnTo>
                      <a:pt x="316" y="96"/>
                    </a:lnTo>
                    <a:lnTo>
                      <a:pt x="316" y="90"/>
                    </a:lnTo>
                    <a:lnTo>
                      <a:pt x="314" y="84"/>
                    </a:lnTo>
                    <a:lnTo>
                      <a:pt x="310" y="80"/>
                    </a:lnTo>
                    <a:lnTo>
                      <a:pt x="306" y="78"/>
                    </a:lnTo>
                    <a:lnTo>
                      <a:pt x="288" y="72"/>
                    </a:lnTo>
                    <a:lnTo>
                      <a:pt x="288" y="72"/>
                    </a:lnTo>
                    <a:lnTo>
                      <a:pt x="280" y="68"/>
                    </a:lnTo>
                    <a:lnTo>
                      <a:pt x="274" y="64"/>
                    </a:lnTo>
                    <a:lnTo>
                      <a:pt x="268" y="58"/>
                    </a:lnTo>
                    <a:lnTo>
                      <a:pt x="266" y="50"/>
                    </a:lnTo>
                    <a:lnTo>
                      <a:pt x="260" y="32"/>
                    </a:lnTo>
                    <a:lnTo>
                      <a:pt x="260" y="32"/>
                    </a:lnTo>
                    <a:lnTo>
                      <a:pt x="256" y="26"/>
                    </a:lnTo>
                    <a:lnTo>
                      <a:pt x="252" y="24"/>
                    </a:lnTo>
                    <a:lnTo>
                      <a:pt x="248" y="22"/>
                    </a:lnTo>
                    <a:lnTo>
                      <a:pt x="242" y="22"/>
                    </a:lnTo>
                    <a:lnTo>
                      <a:pt x="224" y="26"/>
                    </a:lnTo>
                    <a:lnTo>
                      <a:pt x="224" y="26"/>
                    </a:lnTo>
                    <a:lnTo>
                      <a:pt x="216" y="26"/>
                    </a:lnTo>
                    <a:lnTo>
                      <a:pt x="208" y="26"/>
                    </a:lnTo>
                    <a:lnTo>
                      <a:pt x="200" y="22"/>
                    </a:lnTo>
                    <a:lnTo>
                      <a:pt x="192" y="18"/>
                    </a:lnTo>
                    <a:lnTo>
                      <a:pt x="180" y="4"/>
                    </a:lnTo>
                    <a:lnTo>
                      <a:pt x="180" y="4"/>
                    </a:lnTo>
                    <a:lnTo>
                      <a:pt x="174" y="2"/>
                    </a:lnTo>
                    <a:lnTo>
                      <a:pt x="168" y="0"/>
                    </a:lnTo>
                    <a:lnTo>
                      <a:pt x="164" y="2"/>
                    </a:lnTo>
                    <a:lnTo>
                      <a:pt x="158" y="4"/>
                    </a:lnTo>
                    <a:lnTo>
                      <a:pt x="144" y="18"/>
                    </a:lnTo>
                    <a:lnTo>
                      <a:pt x="144" y="18"/>
                    </a:lnTo>
                    <a:lnTo>
                      <a:pt x="138" y="22"/>
                    </a:lnTo>
                    <a:lnTo>
                      <a:pt x="130" y="26"/>
                    </a:lnTo>
                    <a:lnTo>
                      <a:pt x="122" y="26"/>
                    </a:lnTo>
                    <a:lnTo>
                      <a:pt x="114" y="26"/>
                    </a:lnTo>
                    <a:lnTo>
                      <a:pt x="96" y="22"/>
                    </a:lnTo>
                    <a:lnTo>
                      <a:pt x="96" y="22"/>
                    </a:lnTo>
                    <a:lnTo>
                      <a:pt x="90" y="22"/>
                    </a:lnTo>
                    <a:lnTo>
                      <a:pt x="84" y="24"/>
                    </a:lnTo>
                    <a:lnTo>
                      <a:pt x="80" y="26"/>
                    </a:lnTo>
                    <a:lnTo>
                      <a:pt x="78" y="32"/>
                    </a:lnTo>
                    <a:lnTo>
                      <a:pt x="72" y="50"/>
                    </a:lnTo>
                    <a:lnTo>
                      <a:pt x="72" y="50"/>
                    </a:lnTo>
                    <a:lnTo>
                      <a:pt x="68" y="58"/>
                    </a:lnTo>
                    <a:lnTo>
                      <a:pt x="64" y="64"/>
                    </a:lnTo>
                    <a:lnTo>
                      <a:pt x="58" y="68"/>
                    </a:lnTo>
                    <a:lnTo>
                      <a:pt x="50" y="72"/>
                    </a:lnTo>
                    <a:lnTo>
                      <a:pt x="32" y="78"/>
                    </a:lnTo>
                    <a:lnTo>
                      <a:pt x="32" y="78"/>
                    </a:lnTo>
                    <a:lnTo>
                      <a:pt x="26" y="80"/>
                    </a:lnTo>
                    <a:lnTo>
                      <a:pt x="24" y="84"/>
                    </a:lnTo>
                    <a:lnTo>
                      <a:pt x="22" y="90"/>
                    </a:lnTo>
                    <a:lnTo>
                      <a:pt x="22" y="96"/>
                    </a:lnTo>
                    <a:lnTo>
                      <a:pt x="26" y="114"/>
                    </a:lnTo>
                    <a:lnTo>
                      <a:pt x="26" y="114"/>
                    </a:lnTo>
                    <a:lnTo>
                      <a:pt x="26" y="122"/>
                    </a:lnTo>
                    <a:lnTo>
                      <a:pt x="26" y="130"/>
                    </a:lnTo>
                    <a:lnTo>
                      <a:pt x="22" y="138"/>
                    </a:lnTo>
                    <a:lnTo>
                      <a:pt x="18" y="144"/>
                    </a:lnTo>
                    <a:lnTo>
                      <a:pt x="4" y="158"/>
                    </a:lnTo>
                    <a:lnTo>
                      <a:pt x="4" y="158"/>
                    </a:lnTo>
                    <a:lnTo>
                      <a:pt x="2" y="164"/>
                    </a:lnTo>
                    <a:lnTo>
                      <a:pt x="0" y="168"/>
                    </a:lnTo>
                    <a:lnTo>
                      <a:pt x="2" y="174"/>
                    </a:lnTo>
                    <a:lnTo>
                      <a:pt x="4" y="180"/>
                    </a:lnTo>
                    <a:lnTo>
                      <a:pt x="18" y="192"/>
                    </a:lnTo>
                    <a:lnTo>
                      <a:pt x="18" y="192"/>
                    </a:lnTo>
                    <a:lnTo>
                      <a:pt x="22" y="200"/>
                    </a:lnTo>
                    <a:lnTo>
                      <a:pt x="26" y="208"/>
                    </a:lnTo>
                    <a:lnTo>
                      <a:pt x="26" y="216"/>
                    </a:lnTo>
                    <a:lnTo>
                      <a:pt x="26" y="224"/>
                    </a:lnTo>
                    <a:lnTo>
                      <a:pt x="22" y="241"/>
                    </a:lnTo>
                    <a:lnTo>
                      <a:pt x="22" y="241"/>
                    </a:lnTo>
                    <a:lnTo>
                      <a:pt x="22" y="247"/>
                    </a:lnTo>
                    <a:lnTo>
                      <a:pt x="24" y="251"/>
                    </a:lnTo>
                    <a:lnTo>
                      <a:pt x="26" y="255"/>
                    </a:lnTo>
                    <a:lnTo>
                      <a:pt x="32" y="259"/>
                    </a:lnTo>
                    <a:lnTo>
                      <a:pt x="50" y="265"/>
                    </a:lnTo>
                    <a:lnTo>
                      <a:pt x="50" y="265"/>
                    </a:lnTo>
                    <a:lnTo>
                      <a:pt x="58" y="267"/>
                    </a:lnTo>
                    <a:lnTo>
                      <a:pt x="64" y="273"/>
                    </a:lnTo>
                    <a:lnTo>
                      <a:pt x="68" y="279"/>
                    </a:lnTo>
                    <a:lnTo>
                      <a:pt x="72" y="287"/>
                    </a:lnTo>
                    <a:lnTo>
                      <a:pt x="78" y="305"/>
                    </a:lnTo>
                    <a:lnTo>
                      <a:pt x="78" y="305"/>
                    </a:lnTo>
                    <a:lnTo>
                      <a:pt x="80" y="309"/>
                    </a:lnTo>
                    <a:lnTo>
                      <a:pt x="84" y="313"/>
                    </a:lnTo>
                    <a:lnTo>
                      <a:pt x="90" y="315"/>
                    </a:lnTo>
                    <a:lnTo>
                      <a:pt x="96" y="315"/>
                    </a:lnTo>
                    <a:lnTo>
                      <a:pt x="114" y="311"/>
                    </a:lnTo>
                    <a:lnTo>
                      <a:pt x="114" y="311"/>
                    </a:lnTo>
                    <a:lnTo>
                      <a:pt x="122" y="309"/>
                    </a:lnTo>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0" name="Freeform 34">
                <a:extLst>
                  <a:ext uri="{FF2B5EF4-FFF2-40B4-BE49-F238E27FC236}">
                    <a16:creationId xmlns:a16="http://schemas.microsoft.com/office/drawing/2014/main" id="{D46D80AD-CA11-4FED-A447-69800123748F}"/>
                  </a:ext>
                </a:extLst>
              </p:cNvPr>
              <p:cNvSpPr>
                <a:spLocks/>
              </p:cNvSpPr>
              <p:nvPr/>
            </p:nvSpPr>
            <p:spPr bwMode="auto">
              <a:xfrm>
                <a:off x="787673" y="3346762"/>
                <a:ext cx="297544" cy="296748"/>
              </a:xfrm>
              <a:custGeom>
                <a:avLst/>
                <a:gdLst>
                  <a:gd name="T0" fmla="*/ 174 w 374"/>
                  <a:gd name="T1" fmla="*/ 371 h 373"/>
                  <a:gd name="T2" fmla="*/ 150 w 374"/>
                  <a:gd name="T3" fmla="*/ 351 h 373"/>
                  <a:gd name="T4" fmla="*/ 136 w 374"/>
                  <a:gd name="T5" fmla="*/ 347 h 373"/>
                  <a:gd name="T6" fmla="*/ 112 w 374"/>
                  <a:gd name="T7" fmla="*/ 353 h 373"/>
                  <a:gd name="T8" fmla="*/ 84 w 374"/>
                  <a:gd name="T9" fmla="*/ 339 h 373"/>
                  <a:gd name="T10" fmla="*/ 72 w 374"/>
                  <a:gd name="T11" fmla="*/ 311 h 373"/>
                  <a:gd name="T12" fmla="*/ 62 w 374"/>
                  <a:gd name="T13" fmla="*/ 301 h 373"/>
                  <a:gd name="T14" fmla="*/ 38 w 374"/>
                  <a:gd name="T15" fmla="*/ 293 h 373"/>
                  <a:gd name="T16" fmla="*/ 20 w 374"/>
                  <a:gd name="T17" fmla="*/ 267 h 373"/>
                  <a:gd name="T18" fmla="*/ 24 w 374"/>
                  <a:gd name="T19" fmla="*/ 238 h 373"/>
                  <a:gd name="T20" fmla="*/ 22 w 374"/>
                  <a:gd name="T21" fmla="*/ 224 h 373"/>
                  <a:gd name="T22" fmla="*/ 4 w 374"/>
                  <a:gd name="T23" fmla="*/ 204 h 373"/>
                  <a:gd name="T24" fmla="*/ 2 w 374"/>
                  <a:gd name="T25" fmla="*/ 174 h 373"/>
                  <a:gd name="T26" fmla="*/ 22 w 374"/>
                  <a:gd name="T27" fmla="*/ 150 h 373"/>
                  <a:gd name="T28" fmla="*/ 24 w 374"/>
                  <a:gd name="T29" fmla="*/ 136 h 373"/>
                  <a:gd name="T30" fmla="*/ 20 w 374"/>
                  <a:gd name="T31" fmla="*/ 112 h 373"/>
                  <a:gd name="T32" fmla="*/ 32 w 374"/>
                  <a:gd name="T33" fmla="*/ 84 h 373"/>
                  <a:gd name="T34" fmla="*/ 62 w 374"/>
                  <a:gd name="T35" fmla="*/ 72 h 373"/>
                  <a:gd name="T36" fmla="*/ 72 w 374"/>
                  <a:gd name="T37" fmla="*/ 62 h 373"/>
                  <a:gd name="T38" fmla="*/ 80 w 374"/>
                  <a:gd name="T39" fmla="*/ 38 h 373"/>
                  <a:gd name="T40" fmla="*/ 106 w 374"/>
                  <a:gd name="T41" fmla="*/ 20 h 373"/>
                  <a:gd name="T42" fmla="*/ 136 w 374"/>
                  <a:gd name="T43" fmla="*/ 24 h 373"/>
                  <a:gd name="T44" fmla="*/ 150 w 374"/>
                  <a:gd name="T45" fmla="*/ 22 h 373"/>
                  <a:gd name="T46" fmla="*/ 168 w 374"/>
                  <a:gd name="T47" fmla="*/ 4 h 373"/>
                  <a:gd name="T48" fmla="*/ 200 w 374"/>
                  <a:gd name="T49" fmla="*/ 2 h 373"/>
                  <a:gd name="T50" fmla="*/ 224 w 374"/>
                  <a:gd name="T51" fmla="*/ 22 h 373"/>
                  <a:gd name="T52" fmla="*/ 238 w 374"/>
                  <a:gd name="T53" fmla="*/ 24 h 373"/>
                  <a:gd name="T54" fmla="*/ 262 w 374"/>
                  <a:gd name="T55" fmla="*/ 20 h 373"/>
                  <a:gd name="T56" fmla="*/ 290 w 374"/>
                  <a:gd name="T57" fmla="*/ 32 h 373"/>
                  <a:gd name="T58" fmla="*/ 302 w 374"/>
                  <a:gd name="T59" fmla="*/ 62 h 373"/>
                  <a:gd name="T60" fmla="*/ 312 w 374"/>
                  <a:gd name="T61" fmla="*/ 72 h 373"/>
                  <a:gd name="T62" fmla="*/ 336 w 374"/>
                  <a:gd name="T63" fmla="*/ 80 h 373"/>
                  <a:gd name="T64" fmla="*/ 352 w 374"/>
                  <a:gd name="T65" fmla="*/ 104 h 373"/>
                  <a:gd name="T66" fmla="*/ 348 w 374"/>
                  <a:gd name="T67" fmla="*/ 136 h 373"/>
                  <a:gd name="T68" fmla="*/ 352 w 374"/>
                  <a:gd name="T69" fmla="*/ 150 h 373"/>
                  <a:gd name="T70" fmla="*/ 368 w 374"/>
                  <a:gd name="T71" fmla="*/ 168 h 373"/>
                  <a:gd name="T72" fmla="*/ 372 w 374"/>
                  <a:gd name="T73" fmla="*/ 198 h 373"/>
                  <a:gd name="T74" fmla="*/ 352 w 374"/>
                  <a:gd name="T75" fmla="*/ 224 h 373"/>
                  <a:gd name="T76" fmla="*/ 348 w 374"/>
                  <a:gd name="T77" fmla="*/ 238 h 373"/>
                  <a:gd name="T78" fmla="*/ 354 w 374"/>
                  <a:gd name="T79" fmla="*/ 261 h 373"/>
                  <a:gd name="T80" fmla="*/ 340 w 374"/>
                  <a:gd name="T81" fmla="*/ 289 h 373"/>
                  <a:gd name="T82" fmla="*/ 312 w 374"/>
                  <a:gd name="T83" fmla="*/ 301 h 373"/>
                  <a:gd name="T84" fmla="*/ 302 w 374"/>
                  <a:gd name="T85" fmla="*/ 311 h 373"/>
                  <a:gd name="T86" fmla="*/ 294 w 374"/>
                  <a:gd name="T87" fmla="*/ 333 h 373"/>
                  <a:gd name="T88" fmla="*/ 268 w 374"/>
                  <a:gd name="T89" fmla="*/ 351 h 373"/>
                  <a:gd name="T90" fmla="*/ 238 w 374"/>
                  <a:gd name="T91" fmla="*/ 347 h 373"/>
                  <a:gd name="T92" fmla="*/ 224 w 374"/>
                  <a:gd name="T93" fmla="*/ 351 h 373"/>
                  <a:gd name="T94" fmla="*/ 204 w 374"/>
                  <a:gd name="T95" fmla="*/ 36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4" h="373">
                    <a:moveTo>
                      <a:pt x="186" y="373"/>
                    </a:moveTo>
                    <a:lnTo>
                      <a:pt x="186" y="373"/>
                    </a:lnTo>
                    <a:lnTo>
                      <a:pt x="174" y="371"/>
                    </a:lnTo>
                    <a:lnTo>
                      <a:pt x="168" y="367"/>
                    </a:lnTo>
                    <a:lnTo>
                      <a:pt x="164" y="363"/>
                    </a:lnTo>
                    <a:lnTo>
                      <a:pt x="150" y="351"/>
                    </a:lnTo>
                    <a:lnTo>
                      <a:pt x="150" y="351"/>
                    </a:lnTo>
                    <a:lnTo>
                      <a:pt x="144" y="347"/>
                    </a:lnTo>
                    <a:lnTo>
                      <a:pt x="136" y="347"/>
                    </a:lnTo>
                    <a:lnTo>
                      <a:pt x="118" y="351"/>
                    </a:lnTo>
                    <a:lnTo>
                      <a:pt x="118" y="351"/>
                    </a:lnTo>
                    <a:lnTo>
                      <a:pt x="112" y="353"/>
                    </a:lnTo>
                    <a:lnTo>
                      <a:pt x="106" y="351"/>
                    </a:lnTo>
                    <a:lnTo>
                      <a:pt x="94" y="347"/>
                    </a:lnTo>
                    <a:lnTo>
                      <a:pt x="84" y="339"/>
                    </a:lnTo>
                    <a:lnTo>
                      <a:pt x="80" y="333"/>
                    </a:lnTo>
                    <a:lnTo>
                      <a:pt x="78" y="327"/>
                    </a:lnTo>
                    <a:lnTo>
                      <a:pt x="72" y="311"/>
                    </a:lnTo>
                    <a:lnTo>
                      <a:pt x="72" y="311"/>
                    </a:lnTo>
                    <a:lnTo>
                      <a:pt x="68" y="305"/>
                    </a:lnTo>
                    <a:lnTo>
                      <a:pt x="62" y="301"/>
                    </a:lnTo>
                    <a:lnTo>
                      <a:pt x="44" y="295"/>
                    </a:lnTo>
                    <a:lnTo>
                      <a:pt x="44" y="295"/>
                    </a:lnTo>
                    <a:lnTo>
                      <a:pt x="38" y="293"/>
                    </a:lnTo>
                    <a:lnTo>
                      <a:pt x="32" y="289"/>
                    </a:lnTo>
                    <a:lnTo>
                      <a:pt x="24" y="279"/>
                    </a:lnTo>
                    <a:lnTo>
                      <a:pt x="20" y="267"/>
                    </a:lnTo>
                    <a:lnTo>
                      <a:pt x="20" y="261"/>
                    </a:lnTo>
                    <a:lnTo>
                      <a:pt x="20" y="255"/>
                    </a:lnTo>
                    <a:lnTo>
                      <a:pt x="24" y="238"/>
                    </a:lnTo>
                    <a:lnTo>
                      <a:pt x="24" y="238"/>
                    </a:lnTo>
                    <a:lnTo>
                      <a:pt x="24" y="230"/>
                    </a:lnTo>
                    <a:lnTo>
                      <a:pt x="22" y="224"/>
                    </a:lnTo>
                    <a:lnTo>
                      <a:pt x="8" y="210"/>
                    </a:lnTo>
                    <a:lnTo>
                      <a:pt x="8" y="210"/>
                    </a:lnTo>
                    <a:lnTo>
                      <a:pt x="4" y="204"/>
                    </a:lnTo>
                    <a:lnTo>
                      <a:pt x="2" y="198"/>
                    </a:lnTo>
                    <a:lnTo>
                      <a:pt x="0" y="186"/>
                    </a:lnTo>
                    <a:lnTo>
                      <a:pt x="2" y="174"/>
                    </a:lnTo>
                    <a:lnTo>
                      <a:pt x="4" y="168"/>
                    </a:lnTo>
                    <a:lnTo>
                      <a:pt x="8" y="164"/>
                    </a:lnTo>
                    <a:lnTo>
                      <a:pt x="22" y="150"/>
                    </a:lnTo>
                    <a:lnTo>
                      <a:pt x="22" y="150"/>
                    </a:lnTo>
                    <a:lnTo>
                      <a:pt x="24" y="144"/>
                    </a:lnTo>
                    <a:lnTo>
                      <a:pt x="24" y="136"/>
                    </a:lnTo>
                    <a:lnTo>
                      <a:pt x="20" y="118"/>
                    </a:lnTo>
                    <a:lnTo>
                      <a:pt x="20" y="118"/>
                    </a:lnTo>
                    <a:lnTo>
                      <a:pt x="20" y="112"/>
                    </a:lnTo>
                    <a:lnTo>
                      <a:pt x="20" y="104"/>
                    </a:lnTo>
                    <a:lnTo>
                      <a:pt x="24" y="94"/>
                    </a:lnTo>
                    <a:lnTo>
                      <a:pt x="32" y="84"/>
                    </a:lnTo>
                    <a:lnTo>
                      <a:pt x="38" y="80"/>
                    </a:lnTo>
                    <a:lnTo>
                      <a:pt x="44" y="78"/>
                    </a:lnTo>
                    <a:lnTo>
                      <a:pt x="62" y="72"/>
                    </a:lnTo>
                    <a:lnTo>
                      <a:pt x="62" y="72"/>
                    </a:lnTo>
                    <a:lnTo>
                      <a:pt x="68" y="68"/>
                    </a:lnTo>
                    <a:lnTo>
                      <a:pt x="72" y="62"/>
                    </a:lnTo>
                    <a:lnTo>
                      <a:pt x="78" y="44"/>
                    </a:lnTo>
                    <a:lnTo>
                      <a:pt x="78" y="44"/>
                    </a:lnTo>
                    <a:lnTo>
                      <a:pt x="80" y="38"/>
                    </a:lnTo>
                    <a:lnTo>
                      <a:pt x="84" y="32"/>
                    </a:lnTo>
                    <a:lnTo>
                      <a:pt x="94" y="24"/>
                    </a:lnTo>
                    <a:lnTo>
                      <a:pt x="106" y="20"/>
                    </a:lnTo>
                    <a:lnTo>
                      <a:pt x="112" y="20"/>
                    </a:lnTo>
                    <a:lnTo>
                      <a:pt x="118" y="20"/>
                    </a:lnTo>
                    <a:lnTo>
                      <a:pt x="136" y="24"/>
                    </a:lnTo>
                    <a:lnTo>
                      <a:pt x="136" y="24"/>
                    </a:lnTo>
                    <a:lnTo>
                      <a:pt x="144" y="24"/>
                    </a:lnTo>
                    <a:lnTo>
                      <a:pt x="150" y="22"/>
                    </a:lnTo>
                    <a:lnTo>
                      <a:pt x="164" y="8"/>
                    </a:lnTo>
                    <a:lnTo>
                      <a:pt x="164" y="8"/>
                    </a:lnTo>
                    <a:lnTo>
                      <a:pt x="168" y="4"/>
                    </a:lnTo>
                    <a:lnTo>
                      <a:pt x="174" y="2"/>
                    </a:lnTo>
                    <a:lnTo>
                      <a:pt x="186" y="0"/>
                    </a:lnTo>
                    <a:lnTo>
                      <a:pt x="200" y="2"/>
                    </a:lnTo>
                    <a:lnTo>
                      <a:pt x="204" y="4"/>
                    </a:lnTo>
                    <a:lnTo>
                      <a:pt x="210" y="8"/>
                    </a:lnTo>
                    <a:lnTo>
                      <a:pt x="224" y="22"/>
                    </a:lnTo>
                    <a:lnTo>
                      <a:pt x="224" y="22"/>
                    </a:lnTo>
                    <a:lnTo>
                      <a:pt x="230" y="24"/>
                    </a:lnTo>
                    <a:lnTo>
                      <a:pt x="238" y="24"/>
                    </a:lnTo>
                    <a:lnTo>
                      <a:pt x="256" y="20"/>
                    </a:lnTo>
                    <a:lnTo>
                      <a:pt x="256" y="20"/>
                    </a:lnTo>
                    <a:lnTo>
                      <a:pt x="262" y="20"/>
                    </a:lnTo>
                    <a:lnTo>
                      <a:pt x="268" y="20"/>
                    </a:lnTo>
                    <a:lnTo>
                      <a:pt x="280" y="24"/>
                    </a:lnTo>
                    <a:lnTo>
                      <a:pt x="290" y="32"/>
                    </a:lnTo>
                    <a:lnTo>
                      <a:pt x="294" y="38"/>
                    </a:lnTo>
                    <a:lnTo>
                      <a:pt x="296" y="44"/>
                    </a:lnTo>
                    <a:lnTo>
                      <a:pt x="302" y="62"/>
                    </a:lnTo>
                    <a:lnTo>
                      <a:pt x="302" y="62"/>
                    </a:lnTo>
                    <a:lnTo>
                      <a:pt x="306" y="68"/>
                    </a:lnTo>
                    <a:lnTo>
                      <a:pt x="312" y="72"/>
                    </a:lnTo>
                    <a:lnTo>
                      <a:pt x="328" y="78"/>
                    </a:lnTo>
                    <a:lnTo>
                      <a:pt x="328" y="78"/>
                    </a:lnTo>
                    <a:lnTo>
                      <a:pt x="336" y="80"/>
                    </a:lnTo>
                    <a:lnTo>
                      <a:pt x="340" y="84"/>
                    </a:lnTo>
                    <a:lnTo>
                      <a:pt x="348" y="94"/>
                    </a:lnTo>
                    <a:lnTo>
                      <a:pt x="352" y="104"/>
                    </a:lnTo>
                    <a:lnTo>
                      <a:pt x="354" y="112"/>
                    </a:lnTo>
                    <a:lnTo>
                      <a:pt x="352" y="118"/>
                    </a:lnTo>
                    <a:lnTo>
                      <a:pt x="348" y="136"/>
                    </a:lnTo>
                    <a:lnTo>
                      <a:pt x="348" y="136"/>
                    </a:lnTo>
                    <a:lnTo>
                      <a:pt x="348" y="144"/>
                    </a:lnTo>
                    <a:lnTo>
                      <a:pt x="352" y="150"/>
                    </a:lnTo>
                    <a:lnTo>
                      <a:pt x="364" y="164"/>
                    </a:lnTo>
                    <a:lnTo>
                      <a:pt x="364" y="164"/>
                    </a:lnTo>
                    <a:lnTo>
                      <a:pt x="368" y="168"/>
                    </a:lnTo>
                    <a:lnTo>
                      <a:pt x="372" y="174"/>
                    </a:lnTo>
                    <a:lnTo>
                      <a:pt x="374" y="186"/>
                    </a:lnTo>
                    <a:lnTo>
                      <a:pt x="372" y="198"/>
                    </a:lnTo>
                    <a:lnTo>
                      <a:pt x="368" y="204"/>
                    </a:lnTo>
                    <a:lnTo>
                      <a:pt x="364" y="210"/>
                    </a:lnTo>
                    <a:lnTo>
                      <a:pt x="352" y="224"/>
                    </a:lnTo>
                    <a:lnTo>
                      <a:pt x="352" y="224"/>
                    </a:lnTo>
                    <a:lnTo>
                      <a:pt x="348" y="230"/>
                    </a:lnTo>
                    <a:lnTo>
                      <a:pt x="348" y="238"/>
                    </a:lnTo>
                    <a:lnTo>
                      <a:pt x="352" y="255"/>
                    </a:lnTo>
                    <a:lnTo>
                      <a:pt x="352" y="255"/>
                    </a:lnTo>
                    <a:lnTo>
                      <a:pt x="354" y="261"/>
                    </a:lnTo>
                    <a:lnTo>
                      <a:pt x="352" y="267"/>
                    </a:lnTo>
                    <a:lnTo>
                      <a:pt x="348" y="279"/>
                    </a:lnTo>
                    <a:lnTo>
                      <a:pt x="340" y="289"/>
                    </a:lnTo>
                    <a:lnTo>
                      <a:pt x="336" y="293"/>
                    </a:lnTo>
                    <a:lnTo>
                      <a:pt x="328" y="295"/>
                    </a:lnTo>
                    <a:lnTo>
                      <a:pt x="312" y="301"/>
                    </a:lnTo>
                    <a:lnTo>
                      <a:pt x="312" y="301"/>
                    </a:lnTo>
                    <a:lnTo>
                      <a:pt x="306" y="305"/>
                    </a:lnTo>
                    <a:lnTo>
                      <a:pt x="302" y="311"/>
                    </a:lnTo>
                    <a:lnTo>
                      <a:pt x="296" y="327"/>
                    </a:lnTo>
                    <a:lnTo>
                      <a:pt x="296" y="327"/>
                    </a:lnTo>
                    <a:lnTo>
                      <a:pt x="294" y="333"/>
                    </a:lnTo>
                    <a:lnTo>
                      <a:pt x="290" y="339"/>
                    </a:lnTo>
                    <a:lnTo>
                      <a:pt x="280" y="347"/>
                    </a:lnTo>
                    <a:lnTo>
                      <a:pt x="268" y="351"/>
                    </a:lnTo>
                    <a:lnTo>
                      <a:pt x="262" y="353"/>
                    </a:lnTo>
                    <a:lnTo>
                      <a:pt x="256" y="351"/>
                    </a:lnTo>
                    <a:lnTo>
                      <a:pt x="238" y="347"/>
                    </a:lnTo>
                    <a:lnTo>
                      <a:pt x="238" y="347"/>
                    </a:lnTo>
                    <a:lnTo>
                      <a:pt x="230" y="347"/>
                    </a:lnTo>
                    <a:lnTo>
                      <a:pt x="224" y="351"/>
                    </a:lnTo>
                    <a:lnTo>
                      <a:pt x="210" y="363"/>
                    </a:lnTo>
                    <a:lnTo>
                      <a:pt x="210" y="363"/>
                    </a:lnTo>
                    <a:lnTo>
                      <a:pt x="204" y="367"/>
                    </a:lnTo>
                    <a:lnTo>
                      <a:pt x="198" y="371"/>
                    </a:lnTo>
                    <a:lnTo>
                      <a:pt x="186" y="373"/>
                    </a:lnTo>
                  </a:path>
                </a:pathLst>
              </a:custGeom>
              <a:solidFill>
                <a:sysClr val="window" lastClr="FFFFFF"/>
              </a:solidFill>
              <a:ln w="19050">
                <a:solidFill>
                  <a:srgbClr val="9778D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1" name="Freeform 35">
                <a:extLst>
                  <a:ext uri="{FF2B5EF4-FFF2-40B4-BE49-F238E27FC236}">
                    <a16:creationId xmlns:a16="http://schemas.microsoft.com/office/drawing/2014/main" id="{B54B535C-54A8-4454-8E23-0B51DB55B1DF}"/>
                  </a:ext>
                </a:extLst>
              </p:cNvPr>
              <p:cNvSpPr>
                <a:spLocks noEditPoints="1"/>
              </p:cNvSpPr>
              <p:nvPr/>
            </p:nvSpPr>
            <p:spPr bwMode="auto">
              <a:xfrm>
                <a:off x="841772" y="3400861"/>
                <a:ext cx="187755" cy="186959"/>
              </a:xfrm>
              <a:custGeom>
                <a:avLst/>
                <a:gdLst>
                  <a:gd name="T0" fmla="*/ 118 w 236"/>
                  <a:gd name="T1" fmla="*/ 20 h 235"/>
                  <a:gd name="T2" fmla="*/ 80 w 236"/>
                  <a:gd name="T3" fmla="*/ 28 h 235"/>
                  <a:gd name="T4" fmla="*/ 48 w 236"/>
                  <a:gd name="T5" fmla="*/ 48 h 235"/>
                  <a:gd name="T6" fmla="*/ 28 w 236"/>
                  <a:gd name="T7" fmla="*/ 80 h 235"/>
                  <a:gd name="T8" fmla="*/ 20 w 236"/>
                  <a:gd name="T9" fmla="*/ 118 h 235"/>
                  <a:gd name="T10" fmla="*/ 22 w 236"/>
                  <a:gd name="T11" fmla="*/ 138 h 235"/>
                  <a:gd name="T12" fmla="*/ 36 w 236"/>
                  <a:gd name="T13" fmla="*/ 174 h 235"/>
                  <a:gd name="T14" fmla="*/ 64 w 236"/>
                  <a:gd name="T15" fmla="*/ 199 h 235"/>
                  <a:gd name="T16" fmla="*/ 98 w 236"/>
                  <a:gd name="T17" fmla="*/ 215 h 235"/>
                  <a:gd name="T18" fmla="*/ 118 w 236"/>
                  <a:gd name="T19" fmla="*/ 217 h 235"/>
                  <a:gd name="T20" fmla="*/ 158 w 236"/>
                  <a:gd name="T21" fmla="*/ 209 h 235"/>
                  <a:gd name="T22" fmla="*/ 188 w 236"/>
                  <a:gd name="T23" fmla="*/ 187 h 235"/>
                  <a:gd name="T24" fmla="*/ 210 w 236"/>
                  <a:gd name="T25" fmla="*/ 158 h 235"/>
                  <a:gd name="T26" fmla="*/ 218 w 236"/>
                  <a:gd name="T27" fmla="*/ 118 h 235"/>
                  <a:gd name="T28" fmla="*/ 216 w 236"/>
                  <a:gd name="T29" fmla="*/ 98 h 235"/>
                  <a:gd name="T30" fmla="*/ 200 w 236"/>
                  <a:gd name="T31" fmla="*/ 64 h 235"/>
                  <a:gd name="T32" fmla="*/ 174 w 236"/>
                  <a:gd name="T33" fmla="*/ 36 h 235"/>
                  <a:gd name="T34" fmla="*/ 138 w 236"/>
                  <a:gd name="T35" fmla="*/ 22 h 235"/>
                  <a:gd name="T36" fmla="*/ 118 w 236"/>
                  <a:gd name="T37" fmla="*/ 235 h 235"/>
                  <a:gd name="T38" fmla="*/ 106 w 236"/>
                  <a:gd name="T39" fmla="*/ 235 h 235"/>
                  <a:gd name="T40" fmla="*/ 72 w 236"/>
                  <a:gd name="T41" fmla="*/ 227 h 235"/>
                  <a:gd name="T42" fmla="*/ 36 w 236"/>
                  <a:gd name="T43" fmla="*/ 201 h 235"/>
                  <a:gd name="T44" fmla="*/ 10 w 236"/>
                  <a:gd name="T45" fmla="*/ 164 h 235"/>
                  <a:gd name="T46" fmla="*/ 2 w 236"/>
                  <a:gd name="T47" fmla="*/ 130 h 235"/>
                  <a:gd name="T48" fmla="*/ 0 w 236"/>
                  <a:gd name="T49" fmla="*/ 118 h 235"/>
                  <a:gd name="T50" fmla="*/ 4 w 236"/>
                  <a:gd name="T51" fmla="*/ 94 h 235"/>
                  <a:gd name="T52" fmla="*/ 20 w 236"/>
                  <a:gd name="T53" fmla="*/ 52 h 235"/>
                  <a:gd name="T54" fmla="*/ 52 w 236"/>
                  <a:gd name="T55" fmla="*/ 20 h 235"/>
                  <a:gd name="T56" fmla="*/ 94 w 236"/>
                  <a:gd name="T57" fmla="*/ 4 h 235"/>
                  <a:gd name="T58" fmla="*/ 118 w 236"/>
                  <a:gd name="T59" fmla="*/ 0 h 235"/>
                  <a:gd name="T60" fmla="*/ 130 w 236"/>
                  <a:gd name="T61" fmla="*/ 2 h 235"/>
                  <a:gd name="T62" fmla="*/ 164 w 236"/>
                  <a:gd name="T63" fmla="*/ 10 h 235"/>
                  <a:gd name="T64" fmla="*/ 202 w 236"/>
                  <a:gd name="T65" fmla="*/ 36 h 235"/>
                  <a:gd name="T66" fmla="*/ 228 w 236"/>
                  <a:gd name="T67" fmla="*/ 72 h 235"/>
                  <a:gd name="T68" fmla="*/ 236 w 236"/>
                  <a:gd name="T69" fmla="*/ 106 h 235"/>
                  <a:gd name="T70" fmla="*/ 236 w 236"/>
                  <a:gd name="T71" fmla="*/ 118 h 235"/>
                  <a:gd name="T72" fmla="*/ 234 w 236"/>
                  <a:gd name="T73" fmla="*/ 142 h 235"/>
                  <a:gd name="T74" fmla="*/ 216 w 236"/>
                  <a:gd name="T75" fmla="*/ 183 h 235"/>
                  <a:gd name="T76" fmla="*/ 184 w 236"/>
                  <a:gd name="T77" fmla="*/ 215 h 235"/>
                  <a:gd name="T78" fmla="*/ 142 w 236"/>
                  <a:gd name="T79" fmla="*/ 233 h 235"/>
                  <a:gd name="T80" fmla="*/ 118 w 236"/>
                  <a:gd name="T81"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5">
                    <a:moveTo>
                      <a:pt x="118" y="20"/>
                    </a:moveTo>
                    <a:lnTo>
                      <a:pt x="118" y="20"/>
                    </a:lnTo>
                    <a:lnTo>
                      <a:pt x="98" y="22"/>
                    </a:lnTo>
                    <a:lnTo>
                      <a:pt x="80" y="28"/>
                    </a:lnTo>
                    <a:lnTo>
                      <a:pt x="64" y="36"/>
                    </a:lnTo>
                    <a:lnTo>
                      <a:pt x="48" y="48"/>
                    </a:lnTo>
                    <a:lnTo>
                      <a:pt x="36" y="64"/>
                    </a:lnTo>
                    <a:lnTo>
                      <a:pt x="28" y="80"/>
                    </a:lnTo>
                    <a:lnTo>
                      <a:pt x="22" y="98"/>
                    </a:lnTo>
                    <a:lnTo>
                      <a:pt x="20" y="118"/>
                    </a:lnTo>
                    <a:lnTo>
                      <a:pt x="20" y="118"/>
                    </a:lnTo>
                    <a:lnTo>
                      <a:pt x="22" y="138"/>
                    </a:lnTo>
                    <a:lnTo>
                      <a:pt x="28" y="158"/>
                    </a:lnTo>
                    <a:lnTo>
                      <a:pt x="36" y="174"/>
                    </a:lnTo>
                    <a:lnTo>
                      <a:pt x="48" y="187"/>
                    </a:lnTo>
                    <a:lnTo>
                      <a:pt x="64" y="199"/>
                    </a:lnTo>
                    <a:lnTo>
                      <a:pt x="80" y="209"/>
                    </a:lnTo>
                    <a:lnTo>
                      <a:pt x="98" y="215"/>
                    </a:lnTo>
                    <a:lnTo>
                      <a:pt x="118" y="217"/>
                    </a:lnTo>
                    <a:lnTo>
                      <a:pt x="118" y="217"/>
                    </a:lnTo>
                    <a:lnTo>
                      <a:pt x="138" y="215"/>
                    </a:lnTo>
                    <a:lnTo>
                      <a:pt x="158" y="209"/>
                    </a:lnTo>
                    <a:lnTo>
                      <a:pt x="174" y="199"/>
                    </a:lnTo>
                    <a:lnTo>
                      <a:pt x="188" y="187"/>
                    </a:lnTo>
                    <a:lnTo>
                      <a:pt x="200" y="174"/>
                    </a:lnTo>
                    <a:lnTo>
                      <a:pt x="210" y="158"/>
                    </a:lnTo>
                    <a:lnTo>
                      <a:pt x="216" y="138"/>
                    </a:lnTo>
                    <a:lnTo>
                      <a:pt x="218" y="118"/>
                    </a:lnTo>
                    <a:lnTo>
                      <a:pt x="218" y="118"/>
                    </a:lnTo>
                    <a:lnTo>
                      <a:pt x="216" y="98"/>
                    </a:lnTo>
                    <a:lnTo>
                      <a:pt x="210" y="80"/>
                    </a:lnTo>
                    <a:lnTo>
                      <a:pt x="200" y="64"/>
                    </a:lnTo>
                    <a:lnTo>
                      <a:pt x="188" y="48"/>
                    </a:lnTo>
                    <a:lnTo>
                      <a:pt x="174" y="36"/>
                    </a:lnTo>
                    <a:lnTo>
                      <a:pt x="158" y="28"/>
                    </a:lnTo>
                    <a:lnTo>
                      <a:pt x="138" y="22"/>
                    </a:lnTo>
                    <a:lnTo>
                      <a:pt x="118" y="20"/>
                    </a:lnTo>
                    <a:close/>
                    <a:moveTo>
                      <a:pt x="118" y="235"/>
                    </a:moveTo>
                    <a:lnTo>
                      <a:pt x="118" y="235"/>
                    </a:lnTo>
                    <a:lnTo>
                      <a:pt x="106" y="235"/>
                    </a:lnTo>
                    <a:lnTo>
                      <a:pt x="94" y="233"/>
                    </a:lnTo>
                    <a:lnTo>
                      <a:pt x="72" y="227"/>
                    </a:lnTo>
                    <a:lnTo>
                      <a:pt x="52" y="215"/>
                    </a:lnTo>
                    <a:lnTo>
                      <a:pt x="36" y="201"/>
                    </a:lnTo>
                    <a:lnTo>
                      <a:pt x="20" y="183"/>
                    </a:lnTo>
                    <a:lnTo>
                      <a:pt x="10" y="164"/>
                    </a:lnTo>
                    <a:lnTo>
                      <a:pt x="4" y="142"/>
                    </a:lnTo>
                    <a:lnTo>
                      <a:pt x="2" y="130"/>
                    </a:lnTo>
                    <a:lnTo>
                      <a:pt x="0" y="118"/>
                    </a:lnTo>
                    <a:lnTo>
                      <a:pt x="0" y="118"/>
                    </a:lnTo>
                    <a:lnTo>
                      <a:pt x="2" y="106"/>
                    </a:lnTo>
                    <a:lnTo>
                      <a:pt x="4" y="94"/>
                    </a:lnTo>
                    <a:lnTo>
                      <a:pt x="10" y="72"/>
                    </a:lnTo>
                    <a:lnTo>
                      <a:pt x="20" y="52"/>
                    </a:lnTo>
                    <a:lnTo>
                      <a:pt x="36" y="36"/>
                    </a:lnTo>
                    <a:lnTo>
                      <a:pt x="52" y="20"/>
                    </a:lnTo>
                    <a:lnTo>
                      <a:pt x="72" y="10"/>
                    </a:lnTo>
                    <a:lnTo>
                      <a:pt x="94" y="4"/>
                    </a:lnTo>
                    <a:lnTo>
                      <a:pt x="106" y="2"/>
                    </a:lnTo>
                    <a:lnTo>
                      <a:pt x="118" y="0"/>
                    </a:lnTo>
                    <a:lnTo>
                      <a:pt x="118" y="0"/>
                    </a:lnTo>
                    <a:lnTo>
                      <a:pt x="130" y="2"/>
                    </a:lnTo>
                    <a:lnTo>
                      <a:pt x="142" y="4"/>
                    </a:lnTo>
                    <a:lnTo>
                      <a:pt x="164" y="10"/>
                    </a:lnTo>
                    <a:lnTo>
                      <a:pt x="184" y="20"/>
                    </a:lnTo>
                    <a:lnTo>
                      <a:pt x="202" y="36"/>
                    </a:lnTo>
                    <a:lnTo>
                      <a:pt x="216" y="52"/>
                    </a:lnTo>
                    <a:lnTo>
                      <a:pt x="228" y="72"/>
                    </a:lnTo>
                    <a:lnTo>
                      <a:pt x="234" y="94"/>
                    </a:lnTo>
                    <a:lnTo>
                      <a:pt x="236" y="106"/>
                    </a:lnTo>
                    <a:lnTo>
                      <a:pt x="236" y="118"/>
                    </a:lnTo>
                    <a:lnTo>
                      <a:pt x="236" y="118"/>
                    </a:lnTo>
                    <a:lnTo>
                      <a:pt x="236" y="130"/>
                    </a:lnTo>
                    <a:lnTo>
                      <a:pt x="234" y="142"/>
                    </a:lnTo>
                    <a:lnTo>
                      <a:pt x="228" y="164"/>
                    </a:lnTo>
                    <a:lnTo>
                      <a:pt x="216" y="183"/>
                    </a:lnTo>
                    <a:lnTo>
                      <a:pt x="202" y="201"/>
                    </a:lnTo>
                    <a:lnTo>
                      <a:pt x="184" y="215"/>
                    </a:lnTo>
                    <a:lnTo>
                      <a:pt x="164" y="227"/>
                    </a:lnTo>
                    <a:lnTo>
                      <a:pt x="142" y="233"/>
                    </a:lnTo>
                    <a:lnTo>
                      <a:pt x="130" y="235"/>
                    </a:lnTo>
                    <a:lnTo>
                      <a:pt x="118" y="235"/>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2" name="Freeform 36">
                <a:extLst>
                  <a:ext uri="{FF2B5EF4-FFF2-40B4-BE49-F238E27FC236}">
                    <a16:creationId xmlns:a16="http://schemas.microsoft.com/office/drawing/2014/main" id="{4C7B319D-C2B4-4F07-BE60-3CFD4286AB2E}"/>
                  </a:ext>
                </a:extLst>
              </p:cNvPr>
              <p:cNvSpPr>
                <a:spLocks/>
              </p:cNvSpPr>
              <p:nvPr/>
            </p:nvSpPr>
            <p:spPr bwMode="auto">
              <a:xfrm>
                <a:off x="857683" y="3416772"/>
                <a:ext cx="157523" cy="156727"/>
              </a:xfrm>
              <a:custGeom>
                <a:avLst/>
                <a:gdLst>
                  <a:gd name="T0" fmla="*/ 98 w 198"/>
                  <a:gd name="T1" fmla="*/ 0 h 197"/>
                  <a:gd name="T2" fmla="*/ 98 w 198"/>
                  <a:gd name="T3" fmla="*/ 0 h 197"/>
                  <a:gd name="T4" fmla="*/ 78 w 198"/>
                  <a:gd name="T5" fmla="*/ 2 h 197"/>
                  <a:gd name="T6" fmla="*/ 60 w 198"/>
                  <a:gd name="T7" fmla="*/ 8 h 197"/>
                  <a:gd name="T8" fmla="*/ 44 w 198"/>
                  <a:gd name="T9" fmla="*/ 16 h 197"/>
                  <a:gd name="T10" fmla="*/ 28 w 198"/>
                  <a:gd name="T11" fmla="*/ 28 h 197"/>
                  <a:gd name="T12" fmla="*/ 16 w 198"/>
                  <a:gd name="T13" fmla="*/ 44 h 197"/>
                  <a:gd name="T14" fmla="*/ 8 w 198"/>
                  <a:gd name="T15" fmla="*/ 60 h 197"/>
                  <a:gd name="T16" fmla="*/ 2 w 198"/>
                  <a:gd name="T17" fmla="*/ 78 h 197"/>
                  <a:gd name="T18" fmla="*/ 0 w 198"/>
                  <a:gd name="T19" fmla="*/ 98 h 197"/>
                  <a:gd name="T20" fmla="*/ 0 w 198"/>
                  <a:gd name="T21" fmla="*/ 98 h 197"/>
                  <a:gd name="T22" fmla="*/ 2 w 198"/>
                  <a:gd name="T23" fmla="*/ 118 h 197"/>
                  <a:gd name="T24" fmla="*/ 8 w 198"/>
                  <a:gd name="T25" fmla="*/ 138 h 197"/>
                  <a:gd name="T26" fmla="*/ 16 w 198"/>
                  <a:gd name="T27" fmla="*/ 154 h 197"/>
                  <a:gd name="T28" fmla="*/ 28 w 198"/>
                  <a:gd name="T29" fmla="*/ 167 h 197"/>
                  <a:gd name="T30" fmla="*/ 44 w 198"/>
                  <a:gd name="T31" fmla="*/ 179 h 197"/>
                  <a:gd name="T32" fmla="*/ 60 w 198"/>
                  <a:gd name="T33" fmla="*/ 189 h 197"/>
                  <a:gd name="T34" fmla="*/ 78 w 198"/>
                  <a:gd name="T35" fmla="*/ 195 h 197"/>
                  <a:gd name="T36" fmla="*/ 98 w 198"/>
                  <a:gd name="T37" fmla="*/ 197 h 197"/>
                  <a:gd name="T38" fmla="*/ 98 w 198"/>
                  <a:gd name="T39" fmla="*/ 197 h 197"/>
                  <a:gd name="T40" fmla="*/ 118 w 198"/>
                  <a:gd name="T41" fmla="*/ 195 h 197"/>
                  <a:gd name="T42" fmla="*/ 138 w 198"/>
                  <a:gd name="T43" fmla="*/ 189 h 197"/>
                  <a:gd name="T44" fmla="*/ 154 w 198"/>
                  <a:gd name="T45" fmla="*/ 179 h 197"/>
                  <a:gd name="T46" fmla="*/ 168 w 198"/>
                  <a:gd name="T47" fmla="*/ 167 h 197"/>
                  <a:gd name="T48" fmla="*/ 180 w 198"/>
                  <a:gd name="T49" fmla="*/ 154 h 197"/>
                  <a:gd name="T50" fmla="*/ 190 w 198"/>
                  <a:gd name="T51" fmla="*/ 138 h 197"/>
                  <a:gd name="T52" fmla="*/ 196 w 198"/>
                  <a:gd name="T53" fmla="*/ 118 h 197"/>
                  <a:gd name="T54" fmla="*/ 198 w 198"/>
                  <a:gd name="T55" fmla="*/ 98 h 197"/>
                  <a:gd name="T56" fmla="*/ 198 w 198"/>
                  <a:gd name="T57" fmla="*/ 98 h 197"/>
                  <a:gd name="T58" fmla="*/ 196 w 198"/>
                  <a:gd name="T59" fmla="*/ 78 h 197"/>
                  <a:gd name="T60" fmla="*/ 190 w 198"/>
                  <a:gd name="T61" fmla="*/ 60 h 197"/>
                  <a:gd name="T62" fmla="*/ 180 w 198"/>
                  <a:gd name="T63" fmla="*/ 44 h 197"/>
                  <a:gd name="T64" fmla="*/ 168 w 198"/>
                  <a:gd name="T65" fmla="*/ 28 h 197"/>
                  <a:gd name="T66" fmla="*/ 154 w 198"/>
                  <a:gd name="T67" fmla="*/ 16 h 197"/>
                  <a:gd name="T68" fmla="*/ 138 w 198"/>
                  <a:gd name="T69" fmla="*/ 8 h 197"/>
                  <a:gd name="T70" fmla="*/ 118 w 198"/>
                  <a:gd name="T71" fmla="*/ 2 h 197"/>
                  <a:gd name="T72" fmla="*/ 98 w 198"/>
                  <a:gd name="T7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7">
                    <a:moveTo>
                      <a:pt x="98" y="0"/>
                    </a:moveTo>
                    <a:lnTo>
                      <a:pt x="98" y="0"/>
                    </a:lnTo>
                    <a:lnTo>
                      <a:pt x="78" y="2"/>
                    </a:lnTo>
                    <a:lnTo>
                      <a:pt x="60" y="8"/>
                    </a:lnTo>
                    <a:lnTo>
                      <a:pt x="44" y="16"/>
                    </a:lnTo>
                    <a:lnTo>
                      <a:pt x="28" y="28"/>
                    </a:lnTo>
                    <a:lnTo>
                      <a:pt x="16" y="44"/>
                    </a:lnTo>
                    <a:lnTo>
                      <a:pt x="8" y="60"/>
                    </a:lnTo>
                    <a:lnTo>
                      <a:pt x="2" y="78"/>
                    </a:lnTo>
                    <a:lnTo>
                      <a:pt x="0" y="98"/>
                    </a:lnTo>
                    <a:lnTo>
                      <a:pt x="0" y="98"/>
                    </a:lnTo>
                    <a:lnTo>
                      <a:pt x="2" y="118"/>
                    </a:lnTo>
                    <a:lnTo>
                      <a:pt x="8" y="138"/>
                    </a:lnTo>
                    <a:lnTo>
                      <a:pt x="16" y="154"/>
                    </a:lnTo>
                    <a:lnTo>
                      <a:pt x="28" y="167"/>
                    </a:lnTo>
                    <a:lnTo>
                      <a:pt x="44" y="179"/>
                    </a:lnTo>
                    <a:lnTo>
                      <a:pt x="60" y="189"/>
                    </a:lnTo>
                    <a:lnTo>
                      <a:pt x="78" y="195"/>
                    </a:lnTo>
                    <a:lnTo>
                      <a:pt x="98" y="197"/>
                    </a:lnTo>
                    <a:lnTo>
                      <a:pt x="98" y="197"/>
                    </a:lnTo>
                    <a:lnTo>
                      <a:pt x="118" y="195"/>
                    </a:lnTo>
                    <a:lnTo>
                      <a:pt x="138" y="189"/>
                    </a:lnTo>
                    <a:lnTo>
                      <a:pt x="154" y="179"/>
                    </a:lnTo>
                    <a:lnTo>
                      <a:pt x="168" y="167"/>
                    </a:lnTo>
                    <a:lnTo>
                      <a:pt x="180" y="154"/>
                    </a:lnTo>
                    <a:lnTo>
                      <a:pt x="190" y="138"/>
                    </a:lnTo>
                    <a:lnTo>
                      <a:pt x="196" y="118"/>
                    </a:lnTo>
                    <a:lnTo>
                      <a:pt x="198" y="98"/>
                    </a:lnTo>
                    <a:lnTo>
                      <a:pt x="198" y="98"/>
                    </a:lnTo>
                    <a:lnTo>
                      <a:pt x="196" y="78"/>
                    </a:lnTo>
                    <a:lnTo>
                      <a:pt x="190" y="60"/>
                    </a:lnTo>
                    <a:lnTo>
                      <a:pt x="180" y="44"/>
                    </a:lnTo>
                    <a:lnTo>
                      <a:pt x="168" y="28"/>
                    </a:lnTo>
                    <a:lnTo>
                      <a:pt x="154" y="16"/>
                    </a:lnTo>
                    <a:lnTo>
                      <a:pt x="138" y="8"/>
                    </a:lnTo>
                    <a:lnTo>
                      <a:pt x="118" y="2"/>
                    </a:lnTo>
                    <a:lnTo>
                      <a:pt x="98" y="0"/>
                    </a:lnTo>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3" name="Freeform 37">
                <a:extLst>
                  <a:ext uri="{FF2B5EF4-FFF2-40B4-BE49-F238E27FC236}">
                    <a16:creationId xmlns:a16="http://schemas.microsoft.com/office/drawing/2014/main" id="{C4BCAB67-DBD2-4EA8-AA7B-2711695CA6AE}"/>
                  </a:ext>
                </a:extLst>
              </p:cNvPr>
              <p:cNvSpPr>
                <a:spLocks/>
              </p:cNvSpPr>
              <p:nvPr/>
            </p:nvSpPr>
            <p:spPr bwMode="auto">
              <a:xfrm>
                <a:off x="841772" y="3400861"/>
                <a:ext cx="187755" cy="186959"/>
              </a:xfrm>
              <a:custGeom>
                <a:avLst/>
                <a:gdLst>
                  <a:gd name="T0" fmla="*/ 118 w 236"/>
                  <a:gd name="T1" fmla="*/ 235 h 235"/>
                  <a:gd name="T2" fmla="*/ 118 w 236"/>
                  <a:gd name="T3" fmla="*/ 235 h 235"/>
                  <a:gd name="T4" fmla="*/ 106 w 236"/>
                  <a:gd name="T5" fmla="*/ 235 h 235"/>
                  <a:gd name="T6" fmla="*/ 94 w 236"/>
                  <a:gd name="T7" fmla="*/ 233 h 235"/>
                  <a:gd name="T8" fmla="*/ 72 w 236"/>
                  <a:gd name="T9" fmla="*/ 227 h 235"/>
                  <a:gd name="T10" fmla="*/ 52 w 236"/>
                  <a:gd name="T11" fmla="*/ 215 h 235"/>
                  <a:gd name="T12" fmla="*/ 36 w 236"/>
                  <a:gd name="T13" fmla="*/ 201 h 235"/>
                  <a:gd name="T14" fmla="*/ 20 w 236"/>
                  <a:gd name="T15" fmla="*/ 183 h 235"/>
                  <a:gd name="T16" fmla="*/ 10 w 236"/>
                  <a:gd name="T17" fmla="*/ 164 h 235"/>
                  <a:gd name="T18" fmla="*/ 4 w 236"/>
                  <a:gd name="T19" fmla="*/ 142 h 235"/>
                  <a:gd name="T20" fmla="*/ 2 w 236"/>
                  <a:gd name="T21" fmla="*/ 130 h 235"/>
                  <a:gd name="T22" fmla="*/ 0 w 236"/>
                  <a:gd name="T23" fmla="*/ 118 h 235"/>
                  <a:gd name="T24" fmla="*/ 0 w 236"/>
                  <a:gd name="T25" fmla="*/ 118 h 235"/>
                  <a:gd name="T26" fmla="*/ 2 w 236"/>
                  <a:gd name="T27" fmla="*/ 106 h 235"/>
                  <a:gd name="T28" fmla="*/ 4 w 236"/>
                  <a:gd name="T29" fmla="*/ 94 h 235"/>
                  <a:gd name="T30" fmla="*/ 10 w 236"/>
                  <a:gd name="T31" fmla="*/ 72 h 235"/>
                  <a:gd name="T32" fmla="*/ 20 w 236"/>
                  <a:gd name="T33" fmla="*/ 52 h 235"/>
                  <a:gd name="T34" fmla="*/ 36 w 236"/>
                  <a:gd name="T35" fmla="*/ 36 h 235"/>
                  <a:gd name="T36" fmla="*/ 52 w 236"/>
                  <a:gd name="T37" fmla="*/ 20 h 235"/>
                  <a:gd name="T38" fmla="*/ 72 w 236"/>
                  <a:gd name="T39" fmla="*/ 10 h 235"/>
                  <a:gd name="T40" fmla="*/ 94 w 236"/>
                  <a:gd name="T41" fmla="*/ 4 h 235"/>
                  <a:gd name="T42" fmla="*/ 106 w 236"/>
                  <a:gd name="T43" fmla="*/ 2 h 235"/>
                  <a:gd name="T44" fmla="*/ 118 w 236"/>
                  <a:gd name="T45" fmla="*/ 0 h 235"/>
                  <a:gd name="T46" fmla="*/ 118 w 236"/>
                  <a:gd name="T47" fmla="*/ 0 h 235"/>
                  <a:gd name="T48" fmla="*/ 130 w 236"/>
                  <a:gd name="T49" fmla="*/ 2 h 235"/>
                  <a:gd name="T50" fmla="*/ 142 w 236"/>
                  <a:gd name="T51" fmla="*/ 4 h 235"/>
                  <a:gd name="T52" fmla="*/ 164 w 236"/>
                  <a:gd name="T53" fmla="*/ 10 h 235"/>
                  <a:gd name="T54" fmla="*/ 184 w 236"/>
                  <a:gd name="T55" fmla="*/ 20 h 235"/>
                  <a:gd name="T56" fmla="*/ 202 w 236"/>
                  <a:gd name="T57" fmla="*/ 36 h 235"/>
                  <a:gd name="T58" fmla="*/ 216 w 236"/>
                  <a:gd name="T59" fmla="*/ 52 h 235"/>
                  <a:gd name="T60" fmla="*/ 228 w 236"/>
                  <a:gd name="T61" fmla="*/ 72 h 235"/>
                  <a:gd name="T62" fmla="*/ 234 w 236"/>
                  <a:gd name="T63" fmla="*/ 94 h 235"/>
                  <a:gd name="T64" fmla="*/ 236 w 236"/>
                  <a:gd name="T65" fmla="*/ 106 h 235"/>
                  <a:gd name="T66" fmla="*/ 236 w 236"/>
                  <a:gd name="T67" fmla="*/ 118 h 235"/>
                  <a:gd name="T68" fmla="*/ 236 w 236"/>
                  <a:gd name="T69" fmla="*/ 118 h 235"/>
                  <a:gd name="T70" fmla="*/ 236 w 236"/>
                  <a:gd name="T71" fmla="*/ 130 h 235"/>
                  <a:gd name="T72" fmla="*/ 234 w 236"/>
                  <a:gd name="T73" fmla="*/ 142 h 235"/>
                  <a:gd name="T74" fmla="*/ 228 w 236"/>
                  <a:gd name="T75" fmla="*/ 164 h 235"/>
                  <a:gd name="T76" fmla="*/ 216 w 236"/>
                  <a:gd name="T77" fmla="*/ 183 h 235"/>
                  <a:gd name="T78" fmla="*/ 202 w 236"/>
                  <a:gd name="T79" fmla="*/ 201 h 235"/>
                  <a:gd name="T80" fmla="*/ 184 w 236"/>
                  <a:gd name="T81" fmla="*/ 215 h 235"/>
                  <a:gd name="T82" fmla="*/ 164 w 236"/>
                  <a:gd name="T83" fmla="*/ 227 h 235"/>
                  <a:gd name="T84" fmla="*/ 142 w 236"/>
                  <a:gd name="T85" fmla="*/ 233 h 235"/>
                  <a:gd name="T86" fmla="*/ 130 w 236"/>
                  <a:gd name="T87" fmla="*/ 235 h 235"/>
                  <a:gd name="T88" fmla="*/ 118 w 236"/>
                  <a:gd name="T89"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6" h="235">
                    <a:moveTo>
                      <a:pt x="118" y="235"/>
                    </a:moveTo>
                    <a:lnTo>
                      <a:pt x="118" y="235"/>
                    </a:lnTo>
                    <a:lnTo>
                      <a:pt x="106" y="235"/>
                    </a:lnTo>
                    <a:lnTo>
                      <a:pt x="94" y="233"/>
                    </a:lnTo>
                    <a:lnTo>
                      <a:pt x="72" y="227"/>
                    </a:lnTo>
                    <a:lnTo>
                      <a:pt x="52" y="215"/>
                    </a:lnTo>
                    <a:lnTo>
                      <a:pt x="36" y="201"/>
                    </a:lnTo>
                    <a:lnTo>
                      <a:pt x="20" y="183"/>
                    </a:lnTo>
                    <a:lnTo>
                      <a:pt x="10" y="164"/>
                    </a:lnTo>
                    <a:lnTo>
                      <a:pt x="4" y="142"/>
                    </a:lnTo>
                    <a:lnTo>
                      <a:pt x="2" y="130"/>
                    </a:lnTo>
                    <a:lnTo>
                      <a:pt x="0" y="118"/>
                    </a:lnTo>
                    <a:lnTo>
                      <a:pt x="0" y="118"/>
                    </a:lnTo>
                    <a:lnTo>
                      <a:pt x="2" y="106"/>
                    </a:lnTo>
                    <a:lnTo>
                      <a:pt x="4" y="94"/>
                    </a:lnTo>
                    <a:lnTo>
                      <a:pt x="10" y="72"/>
                    </a:lnTo>
                    <a:lnTo>
                      <a:pt x="20" y="52"/>
                    </a:lnTo>
                    <a:lnTo>
                      <a:pt x="36" y="36"/>
                    </a:lnTo>
                    <a:lnTo>
                      <a:pt x="52" y="20"/>
                    </a:lnTo>
                    <a:lnTo>
                      <a:pt x="72" y="10"/>
                    </a:lnTo>
                    <a:lnTo>
                      <a:pt x="94" y="4"/>
                    </a:lnTo>
                    <a:lnTo>
                      <a:pt x="106" y="2"/>
                    </a:lnTo>
                    <a:lnTo>
                      <a:pt x="118" y="0"/>
                    </a:lnTo>
                    <a:lnTo>
                      <a:pt x="118" y="0"/>
                    </a:lnTo>
                    <a:lnTo>
                      <a:pt x="130" y="2"/>
                    </a:lnTo>
                    <a:lnTo>
                      <a:pt x="142" y="4"/>
                    </a:lnTo>
                    <a:lnTo>
                      <a:pt x="164" y="10"/>
                    </a:lnTo>
                    <a:lnTo>
                      <a:pt x="184" y="20"/>
                    </a:lnTo>
                    <a:lnTo>
                      <a:pt x="202" y="36"/>
                    </a:lnTo>
                    <a:lnTo>
                      <a:pt x="216" y="52"/>
                    </a:lnTo>
                    <a:lnTo>
                      <a:pt x="228" y="72"/>
                    </a:lnTo>
                    <a:lnTo>
                      <a:pt x="234" y="94"/>
                    </a:lnTo>
                    <a:lnTo>
                      <a:pt x="236" y="106"/>
                    </a:lnTo>
                    <a:lnTo>
                      <a:pt x="236" y="118"/>
                    </a:lnTo>
                    <a:lnTo>
                      <a:pt x="236" y="118"/>
                    </a:lnTo>
                    <a:lnTo>
                      <a:pt x="236" y="130"/>
                    </a:lnTo>
                    <a:lnTo>
                      <a:pt x="234" y="142"/>
                    </a:lnTo>
                    <a:lnTo>
                      <a:pt x="228" y="164"/>
                    </a:lnTo>
                    <a:lnTo>
                      <a:pt x="216" y="183"/>
                    </a:lnTo>
                    <a:lnTo>
                      <a:pt x="202" y="201"/>
                    </a:lnTo>
                    <a:lnTo>
                      <a:pt x="184" y="215"/>
                    </a:lnTo>
                    <a:lnTo>
                      <a:pt x="164" y="227"/>
                    </a:lnTo>
                    <a:lnTo>
                      <a:pt x="142" y="233"/>
                    </a:lnTo>
                    <a:lnTo>
                      <a:pt x="130" y="235"/>
                    </a:lnTo>
                    <a:lnTo>
                      <a:pt x="118" y="235"/>
                    </a:lnTo>
                  </a:path>
                </a:pathLst>
              </a:custGeom>
              <a:solidFill>
                <a:sysClr val="window" lastClr="FFFFFF"/>
              </a:solidFill>
              <a:ln w="12700">
                <a:solidFill>
                  <a:srgbClr val="9778D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104" name="Freeform 38">
                <a:extLst>
                  <a:ext uri="{FF2B5EF4-FFF2-40B4-BE49-F238E27FC236}">
                    <a16:creationId xmlns:a16="http://schemas.microsoft.com/office/drawing/2014/main" id="{A323AF30-B7E1-4A28-9D5C-4465D62A62CF}"/>
                  </a:ext>
                </a:extLst>
              </p:cNvPr>
              <p:cNvSpPr>
                <a:spLocks/>
              </p:cNvSpPr>
              <p:nvPr/>
            </p:nvSpPr>
            <p:spPr bwMode="auto">
              <a:xfrm>
                <a:off x="887915" y="3461324"/>
                <a:ext cx="98651" cy="70010"/>
              </a:xfrm>
              <a:custGeom>
                <a:avLst/>
                <a:gdLst>
                  <a:gd name="T0" fmla="*/ 50 w 124"/>
                  <a:gd name="T1" fmla="*/ 88 h 88"/>
                  <a:gd name="T2" fmla="*/ 0 w 124"/>
                  <a:gd name="T3" fmla="*/ 38 h 88"/>
                  <a:gd name="T4" fmla="*/ 14 w 124"/>
                  <a:gd name="T5" fmla="*/ 24 h 88"/>
                  <a:gd name="T6" fmla="*/ 50 w 124"/>
                  <a:gd name="T7" fmla="*/ 62 h 88"/>
                  <a:gd name="T8" fmla="*/ 112 w 124"/>
                  <a:gd name="T9" fmla="*/ 0 h 88"/>
                  <a:gd name="T10" fmla="*/ 124 w 124"/>
                  <a:gd name="T11" fmla="*/ 14 h 88"/>
                  <a:gd name="T12" fmla="*/ 50 w 124"/>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124" h="88">
                    <a:moveTo>
                      <a:pt x="50" y="88"/>
                    </a:moveTo>
                    <a:lnTo>
                      <a:pt x="0" y="38"/>
                    </a:lnTo>
                    <a:lnTo>
                      <a:pt x="14" y="24"/>
                    </a:lnTo>
                    <a:lnTo>
                      <a:pt x="50" y="62"/>
                    </a:lnTo>
                    <a:lnTo>
                      <a:pt x="112" y="0"/>
                    </a:lnTo>
                    <a:lnTo>
                      <a:pt x="124" y="14"/>
                    </a:lnTo>
                    <a:lnTo>
                      <a:pt x="50" y="88"/>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105" name="Group 104">
            <a:extLst>
              <a:ext uri="{FF2B5EF4-FFF2-40B4-BE49-F238E27FC236}">
                <a16:creationId xmlns:a16="http://schemas.microsoft.com/office/drawing/2014/main" id="{A7EC2957-D1F4-4D3C-B58C-B018ECFBF88C}"/>
              </a:ext>
            </a:extLst>
          </p:cNvPr>
          <p:cNvGrpSpPr/>
          <p:nvPr/>
        </p:nvGrpSpPr>
        <p:grpSpPr>
          <a:xfrm>
            <a:off x="1510201" y="5011660"/>
            <a:ext cx="612000" cy="612000"/>
            <a:chOff x="582349" y="5491584"/>
            <a:chExt cx="703526" cy="703526"/>
          </a:xfrm>
        </p:grpSpPr>
        <p:sp>
          <p:nvSpPr>
            <p:cNvPr id="106" name="Oval 105">
              <a:extLst>
                <a:ext uri="{FF2B5EF4-FFF2-40B4-BE49-F238E27FC236}">
                  <a16:creationId xmlns:a16="http://schemas.microsoft.com/office/drawing/2014/main" id="{C00469CA-0852-426B-9F90-AD85E7B013D2}"/>
                </a:ext>
              </a:extLst>
            </p:cNvPr>
            <p:cNvSpPr/>
            <p:nvPr/>
          </p:nvSpPr>
          <p:spPr>
            <a:xfrm>
              <a:off x="582349" y="5491584"/>
              <a:ext cx="703526" cy="703526"/>
            </a:xfrm>
            <a:prstGeom prst="ellipse">
              <a:avLst/>
            </a:prstGeom>
            <a:solidFill>
              <a:srgbClr val="C4D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07" name="Oval 106">
              <a:extLst>
                <a:ext uri="{FF2B5EF4-FFF2-40B4-BE49-F238E27FC236}">
                  <a16:creationId xmlns:a16="http://schemas.microsoft.com/office/drawing/2014/main" id="{6E10BDA1-3061-4A14-A337-7BF1D9DC7B46}"/>
                </a:ext>
              </a:extLst>
            </p:cNvPr>
            <p:cNvSpPr/>
            <p:nvPr/>
          </p:nvSpPr>
          <p:spPr>
            <a:xfrm>
              <a:off x="673859" y="5580761"/>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108" name="Group 107">
              <a:extLst>
                <a:ext uri="{FF2B5EF4-FFF2-40B4-BE49-F238E27FC236}">
                  <a16:creationId xmlns:a16="http://schemas.microsoft.com/office/drawing/2014/main" id="{F6B80287-BF27-4D4E-B215-7CC6E07046CD}"/>
                </a:ext>
              </a:extLst>
            </p:cNvPr>
            <p:cNvGrpSpPr/>
            <p:nvPr/>
          </p:nvGrpSpPr>
          <p:grpSpPr>
            <a:xfrm>
              <a:off x="757527" y="5647352"/>
              <a:ext cx="353170" cy="382448"/>
              <a:chOff x="2484570" y="4797092"/>
              <a:chExt cx="353170" cy="382448"/>
            </a:xfrm>
          </p:grpSpPr>
          <p:sp>
            <p:nvSpPr>
              <p:cNvPr id="109" name="Freeform 51">
                <a:extLst>
                  <a:ext uri="{FF2B5EF4-FFF2-40B4-BE49-F238E27FC236}">
                    <a16:creationId xmlns:a16="http://schemas.microsoft.com/office/drawing/2014/main" id="{1C374DFA-8104-4DC4-B954-CC0F65287FBF}"/>
                  </a:ext>
                </a:extLst>
              </p:cNvPr>
              <p:cNvSpPr>
                <a:spLocks noChangeArrowheads="1"/>
              </p:cNvSpPr>
              <p:nvPr/>
            </p:nvSpPr>
            <p:spPr bwMode="auto">
              <a:xfrm>
                <a:off x="2501968" y="4846526"/>
                <a:ext cx="320114" cy="333014"/>
              </a:xfrm>
              <a:custGeom>
                <a:avLst/>
                <a:gdLst>
                  <a:gd name="T0" fmla="*/ 789 w 813"/>
                  <a:gd name="T1" fmla="*/ 526 h 1006"/>
                  <a:gd name="T2" fmla="*/ 757 w 813"/>
                  <a:gd name="T3" fmla="*/ 526 h 1006"/>
                  <a:gd name="T4" fmla="*/ 678 w 813"/>
                  <a:gd name="T5" fmla="*/ 718 h 1006"/>
                  <a:gd name="T6" fmla="*/ 479 w 813"/>
                  <a:gd name="T7" fmla="*/ 672 h 1006"/>
                  <a:gd name="T8" fmla="*/ 458 w 813"/>
                  <a:gd name="T9" fmla="*/ 489 h 1006"/>
                  <a:gd name="T10" fmla="*/ 453 w 813"/>
                  <a:gd name="T11" fmla="*/ 201 h 1006"/>
                  <a:gd name="T12" fmla="*/ 595 w 813"/>
                  <a:gd name="T13" fmla="*/ 188 h 1006"/>
                  <a:gd name="T14" fmla="*/ 595 w 813"/>
                  <a:gd name="T15" fmla="*/ 160 h 1006"/>
                  <a:gd name="T16" fmla="*/ 449 w 813"/>
                  <a:gd name="T17" fmla="*/ 143 h 1006"/>
                  <a:gd name="T18" fmla="*/ 445 w 813"/>
                  <a:gd name="T19" fmla="*/ 2 h 1006"/>
                  <a:gd name="T20" fmla="*/ 406 w 813"/>
                  <a:gd name="T21" fmla="*/ 0 h 1006"/>
                  <a:gd name="T22" fmla="*/ 368 w 813"/>
                  <a:gd name="T23" fmla="*/ 2 h 1006"/>
                  <a:gd name="T24" fmla="*/ 363 w 813"/>
                  <a:gd name="T25" fmla="*/ 143 h 1006"/>
                  <a:gd name="T26" fmla="*/ 218 w 813"/>
                  <a:gd name="T27" fmla="*/ 160 h 1006"/>
                  <a:gd name="T28" fmla="*/ 218 w 813"/>
                  <a:gd name="T29" fmla="*/ 188 h 1006"/>
                  <a:gd name="T30" fmla="*/ 359 w 813"/>
                  <a:gd name="T31" fmla="*/ 201 h 1006"/>
                  <a:gd name="T32" fmla="*/ 355 w 813"/>
                  <a:gd name="T33" fmla="*/ 489 h 1006"/>
                  <a:gd name="T34" fmla="*/ 334 w 813"/>
                  <a:gd name="T35" fmla="*/ 672 h 1006"/>
                  <a:gd name="T36" fmla="*/ 135 w 813"/>
                  <a:gd name="T37" fmla="*/ 718 h 1006"/>
                  <a:gd name="T38" fmla="*/ 56 w 813"/>
                  <a:gd name="T39" fmla="*/ 526 h 1006"/>
                  <a:gd name="T40" fmla="*/ 24 w 813"/>
                  <a:gd name="T41" fmla="*/ 526 h 1006"/>
                  <a:gd name="T42" fmla="*/ 79 w 813"/>
                  <a:gd name="T43" fmla="*/ 789 h 1006"/>
                  <a:gd name="T44" fmla="*/ 276 w 813"/>
                  <a:gd name="T45" fmla="*/ 895 h 1006"/>
                  <a:gd name="T46" fmla="*/ 406 w 813"/>
                  <a:gd name="T47" fmla="*/ 1005 h 1006"/>
                  <a:gd name="T48" fmla="*/ 537 w 813"/>
                  <a:gd name="T49" fmla="*/ 895 h 1006"/>
                  <a:gd name="T50" fmla="*/ 733 w 813"/>
                  <a:gd name="T51" fmla="*/ 789 h 1006"/>
                  <a:gd name="T52" fmla="*/ 789 w 813"/>
                  <a:gd name="T53" fmla="*/ 52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3" h="1006">
                    <a:moveTo>
                      <a:pt x="789" y="526"/>
                    </a:moveTo>
                    <a:lnTo>
                      <a:pt x="757" y="526"/>
                    </a:lnTo>
                    <a:cubicBezTo>
                      <a:pt x="757" y="526"/>
                      <a:pt x="761" y="663"/>
                      <a:pt x="678" y="718"/>
                    </a:cubicBezTo>
                    <a:cubicBezTo>
                      <a:pt x="594" y="774"/>
                      <a:pt x="507" y="720"/>
                      <a:pt x="479" y="672"/>
                    </a:cubicBezTo>
                    <a:cubicBezTo>
                      <a:pt x="451" y="625"/>
                      <a:pt x="458" y="489"/>
                      <a:pt x="458" y="489"/>
                    </a:cubicBezTo>
                    <a:lnTo>
                      <a:pt x="453" y="201"/>
                    </a:lnTo>
                    <a:lnTo>
                      <a:pt x="595" y="188"/>
                    </a:lnTo>
                    <a:lnTo>
                      <a:pt x="595" y="160"/>
                    </a:lnTo>
                    <a:lnTo>
                      <a:pt x="449" y="143"/>
                    </a:lnTo>
                    <a:lnTo>
                      <a:pt x="445" y="2"/>
                    </a:lnTo>
                    <a:lnTo>
                      <a:pt x="406" y="0"/>
                    </a:lnTo>
                    <a:lnTo>
                      <a:pt x="368" y="2"/>
                    </a:lnTo>
                    <a:lnTo>
                      <a:pt x="363" y="143"/>
                    </a:lnTo>
                    <a:lnTo>
                      <a:pt x="218" y="160"/>
                    </a:lnTo>
                    <a:lnTo>
                      <a:pt x="218" y="188"/>
                    </a:lnTo>
                    <a:lnTo>
                      <a:pt x="359" y="201"/>
                    </a:lnTo>
                    <a:lnTo>
                      <a:pt x="355" y="489"/>
                    </a:lnTo>
                    <a:cubicBezTo>
                      <a:pt x="355" y="489"/>
                      <a:pt x="361" y="625"/>
                      <a:pt x="334" y="672"/>
                    </a:cubicBezTo>
                    <a:cubicBezTo>
                      <a:pt x="306" y="719"/>
                      <a:pt x="218" y="774"/>
                      <a:pt x="135" y="718"/>
                    </a:cubicBezTo>
                    <a:cubicBezTo>
                      <a:pt x="51" y="663"/>
                      <a:pt x="56" y="526"/>
                      <a:pt x="56" y="526"/>
                    </a:cubicBezTo>
                    <a:lnTo>
                      <a:pt x="24" y="526"/>
                    </a:lnTo>
                    <a:cubicBezTo>
                      <a:pt x="0" y="616"/>
                      <a:pt x="9" y="716"/>
                      <a:pt x="79" y="789"/>
                    </a:cubicBezTo>
                    <a:cubicBezTo>
                      <a:pt x="150" y="861"/>
                      <a:pt x="226" y="882"/>
                      <a:pt x="276" y="895"/>
                    </a:cubicBezTo>
                    <a:cubicBezTo>
                      <a:pt x="361" y="919"/>
                      <a:pt x="406" y="1005"/>
                      <a:pt x="406" y="1005"/>
                    </a:cubicBezTo>
                    <a:cubicBezTo>
                      <a:pt x="406" y="1005"/>
                      <a:pt x="451" y="919"/>
                      <a:pt x="537" y="895"/>
                    </a:cubicBezTo>
                    <a:cubicBezTo>
                      <a:pt x="586" y="882"/>
                      <a:pt x="663" y="861"/>
                      <a:pt x="733" y="789"/>
                    </a:cubicBezTo>
                    <a:cubicBezTo>
                      <a:pt x="804" y="716"/>
                      <a:pt x="812" y="616"/>
                      <a:pt x="789" y="526"/>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10" name="Freeform 52">
                <a:extLst>
                  <a:ext uri="{FF2B5EF4-FFF2-40B4-BE49-F238E27FC236}">
                    <a16:creationId xmlns:a16="http://schemas.microsoft.com/office/drawing/2014/main" id="{039B61BF-8B60-4014-B87B-EEB2A4158C3D}"/>
                  </a:ext>
                </a:extLst>
              </p:cNvPr>
              <p:cNvSpPr>
                <a:spLocks noChangeArrowheads="1"/>
              </p:cNvSpPr>
              <p:nvPr/>
            </p:nvSpPr>
            <p:spPr bwMode="auto">
              <a:xfrm>
                <a:off x="2783807" y="4989889"/>
                <a:ext cx="53933" cy="52581"/>
              </a:xfrm>
              <a:custGeom>
                <a:avLst/>
                <a:gdLst>
                  <a:gd name="T0" fmla="*/ 52 w 138"/>
                  <a:gd name="T1" fmla="*/ 111 h 159"/>
                  <a:gd name="T2" fmla="*/ 0 w 138"/>
                  <a:gd name="T3" fmla="*/ 158 h 159"/>
                  <a:gd name="T4" fmla="*/ 52 w 138"/>
                  <a:gd name="T5" fmla="*/ 0 h 159"/>
                  <a:gd name="T6" fmla="*/ 137 w 138"/>
                  <a:gd name="T7" fmla="*/ 158 h 159"/>
                  <a:gd name="T8" fmla="*/ 52 w 138"/>
                  <a:gd name="T9" fmla="*/ 111 h 159"/>
                </a:gdLst>
                <a:ahLst/>
                <a:cxnLst>
                  <a:cxn ang="0">
                    <a:pos x="T0" y="T1"/>
                  </a:cxn>
                  <a:cxn ang="0">
                    <a:pos x="T2" y="T3"/>
                  </a:cxn>
                  <a:cxn ang="0">
                    <a:pos x="T4" y="T5"/>
                  </a:cxn>
                  <a:cxn ang="0">
                    <a:pos x="T6" y="T7"/>
                  </a:cxn>
                  <a:cxn ang="0">
                    <a:pos x="T8" y="T9"/>
                  </a:cxn>
                </a:cxnLst>
                <a:rect l="0" t="0" r="r" b="b"/>
                <a:pathLst>
                  <a:path w="138" h="159">
                    <a:moveTo>
                      <a:pt x="52" y="111"/>
                    </a:moveTo>
                    <a:lnTo>
                      <a:pt x="0" y="158"/>
                    </a:lnTo>
                    <a:lnTo>
                      <a:pt x="52" y="0"/>
                    </a:lnTo>
                    <a:lnTo>
                      <a:pt x="137" y="158"/>
                    </a:lnTo>
                    <a:lnTo>
                      <a:pt x="52" y="111"/>
                    </a:ln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11" name="Freeform 69">
                <a:extLst>
                  <a:ext uri="{FF2B5EF4-FFF2-40B4-BE49-F238E27FC236}">
                    <a16:creationId xmlns:a16="http://schemas.microsoft.com/office/drawing/2014/main" id="{CB2A767A-CB5D-40C8-8B13-18417ECCBE3D}"/>
                  </a:ext>
                </a:extLst>
              </p:cNvPr>
              <p:cNvSpPr>
                <a:spLocks noChangeArrowheads="1"/>
              </p:cNvSpPr>
              <p:nvPr/>
            </p:nvSpPr>
            <p:spPr bwMode="auto">
              <a:xfrm>
                <a:off x="2484570" y="4989889"/>
                <a:ext cx="55673" cy="52581"/>
              </a:xfrm>
              <a:custGeom>
                <a:avLst/>
                <a:gdLst>
                  <a:gd name="T0" fmla="*/ 86 w 139"/>
                  <a:gd name="T1" fmla="*/ 111 h 159"/>
                  <a:gd name="T2" fmla="*/ 138 w 139"/>
                  <a:gd name="T3" fmla="*/ 158 h 159"/>
                  <a:gd name="T4" fmla="*/ 86 w 139"/>
                  <a:gd name="T5" fmla="*/ 0 h 159"/>
                  <a:gd name="T6" fmla="*/ 0 w 139"/>
                  <a:gd name="T7" fmla="*/ 158 h 159"/>
                  <a:gd name="T8" fmla="*/ 86 w 139"/>
                  <a:gd name="T9" fmla="*/ 111 h 159"/>
                </a:gdLst>
                <a:ahLst/>
                <a:cxnLst>
                  <a:cxn ang="0">
                    <a:pos x="T0" y="T1"/>
                  </a:cxn>
                  <a:cxn ang="0">
                    <a:pos x="T2" y="T3"/>
                  </a:cxn>
                  <a:cxn ang="0">
                    <a:pos x="T4" y="T5"/>
                  </a:cxn>
                  <a:cxn ang="0">
                    <a:pos x="T6" y="T7"/>
                  </a:cxn>
                  <a:cxn ang="0">
                    <a:pos x="T8" y="T9"/>
                  </a:cxn>
                </a:cxnLst>
                <a:rect l="0" t="0" r="r" b="b"/>
                <a:pathLst>
                  <a:path w="139" h="159">
                    <a:moveTo>
                      <a:pt x="86" y="111"/>
                    </a:moveTo>
                    <a:lnTo>
                      <a:pt x="138" y="158"/>
                    </a:lnTo>
                    <a:lnTo>
                      <a:pt x="86" y="0"/>
                    </a:lnTo>
                    <a:lnTo>
                      <a:pt x="0" y="158"/>
                    </a:lnTo>
                    <a:lnTo>
                      <a:pt x="86" y="111"/>
                    </a:ln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12" name="Freeform 70">
                <a:extLst>
                  <a:ext uri="{FF2B5EF4-FFF2-40B4-BE49-F238E27FC236}">
                    <a16:creationId xmlns:a16="http://schemas.microsoft.com/office/drawing/2014/main" id="{B53D63C0-41FA-4864-9C5C-7D82FDF9F875}"/>
                  </a:ext>
                </a:extLst>
              </p:cNvPr>
              <p:cNvSpPr>
                <a:spLocks noChangeArrowheads="1"/>
              </p:cNvSpPr>
              <p:nvPr/>
            </p:nvSpPr>
            <p:spPr bwMode="auto">
              <a:xfrm>
                <a:off x="2724655" y="4897872"/>
                <a:ext cx="22617" cy="18987"/>
              </a:xfrm>
              <a:custGeom>
                <a:avLst/>
                <a:gdLst>
                  <a:gd name="T0" fmla="*/ 55 w 56"/>
                  <a:gd name="T1" fmla="*/ 27 h 56"/>
                  <a:gd name="T2" fmla="*/ 52 w 56"/>
                  <a:gd name="T3" fmla="*/ 41 h 56"/>
                  <a:gd name="T4" fmla="*/ 42 w 56"/>
                  <a:gd name="T5" fmla="*/ 51 h 56"/>
                  <a:gd name="T6" fmla="*/ 28 w 56"/>
                  <a:gd name="T7" fmla="*/ 55 h 56"/>
                  <a:gd name="T8" fmla="*/ 14 w 56"/>
                  <a:gd name="T9" fmla="*/ 51 h 56"/>
                  <a:gd name="T10" fmla="*/ 4 w 56"/>
                  <a:gd name="T11" fmla="*/ 41 h 56"/>
                  <a:gd name="T12" fmla="*/ 0 w 56"/>
                  <a:gd name="T13" fmla="*/ 27 h 56"/>
                  <a:gd name="T14" fmla="*/ 4 w 56"/>
                  <a:gd name="T15" fmla="*/ 13 h 56"/>
                  <a:gd name="T16" fmla="*/ 14 w 56"/>
                  <a:gd name="T17" fmla="*/ 3 h 56"/>
                  <a:gd name="T18" fmla="*/ 28 w 56"/>
                  <a:gd name="T19" fmla="*/ 0 h 56"/>
                  <a:gd name="T20" fmla="*/ 42 w 56"/>
                  <a:gd name="T21" fmla="*/ 3 h 56"/>
                  <a:gd name="T22" fmla="*/ 52 w 56"/>
                  <a:gd name="T23" fmla="*/ 13 h 56"/>
                  <a:gd name="T24" fmla="*/ 55 w 56"/>
                  <a:gd name="T2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55" y="27"/>
                    </a:moveTo>
                    <a:cubicBezTo>
                      <a:pt x="55" y="32"/>
                      <a:pt x="54" y="37"/>
                      <a:pt x="52" y="41"/>
                    </a:cubicBezTo>
                    <a:cubicBezTo>
                      <a:pt x="49" y="45"/>
                      <a:pt x="46" y="48"/>
                      <a:pt x="42" y="51"/>
                    </a:cubicBezTo>
                    <a:cubicBezTo>
                      <a:pt x="37" y="54"/>
                      <a:pt x="33" y="55"/>
                      <a:pt x="28" y="55"/>
                    </a:cubicBezTo>
                    <a:cubicBezTo>
                      <a:pt x="23" y="55"/>
                      <a:pt x="18" y="54"/>
                      <a:pt x="14" y="51"/>
                    </a:cubicBezTo>
                    <a:cubicBezTo>
                      <a:pt x="10" y="48"/>
                      <a:pt x="7" y="45"/>
                      <a:pt x="4" y="41"/>
                    </a:cubicBezTo>
                    <a:cubicBezTo>
                      <a:pt x="1" y="37"/>
                      <a:pt x="0" y="32"/>
                      <a:pt x="0" y="27"/>
                    </a:cubicBezTo>
                    <a:cubicBezTo>
                      <a:pt x="0" y="22"/>
                      <a:pt x="1" y="17"/>
                      <a:pt x="4" y="13"/>
                    </a:cubicBezTo>
                    <a:cubicBezTo>
                      <a:pt x="7" y="8"/>
                      <a:pt x="10" y="5"/>
                      <a:pt x="14" y="3"/>
                    </a:cubicBezTo>
                    <a:cubicBezTo>
                      <a:pt x="18" y="0"/>
                      <a:pt x="23" y="0"/>
                      <a:pt x="28" y="0"/>
                    </a:cubicBezTo>
                    <a:cubicBezTo>
                      <a:pt x="33" y="0"/>
                      <a:pt x="37" y="0"/>
                      <a:pt x="42" y="3"/>
                    </a:cubicBezTo>
                    <a:cubicBezTo>
                      <a:pt x="46" y="5"/>
                      <a:pt x="49" y="8"/>
                      <a:pt x="52" y="13"/>
                    </a:cubicBezTo>
                    <a:cubicBezTo>
                      <a:pt x="54" y="17"/>
                      <a:pt x="55" y="22"/>
                      <a:pt x="55" y="27"/>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13" name="Freeform 71">
                <a:extLst>
                  <a:ext uri="{FF2B5EF4-FFF2-40B4-BE49-F238E27FC236}">
                    <a16:creationId xmlns:a16="http://schemas.microsoft.com/office/drawing/2014/main" id="{BBBAC521-FDA0-4936-970C-1699715AE72A}"/>
                  </a:ext>
                </a:extLst>
              </p:cNvPr>
              <p:cNvSpPr>
                <a:spLocks noChangeArrowheads="1"/>
              </p:cNvSpPr>
              <p:nvPr/>
            </p:nvSpPr>
            <p:spPr bwMode="auto">
              <a:xfrm>
                <a:off x="2576777" y="4897872"/>
                <a:ext cx="22616" cy="18987"/>
              </a:xfrm>
              <a:custGeom>
                <a:avLst/>
                <a:gdLst>
                  <a:gd name="T0" fmla="*/ 55 w 56"/>
                  <a:gd name="T1" fmla="*/ 27 h 56"/>
                  <a:gd name="T2" fmla="*/ 52 w 56"/>
                  <a:gd name="T3" fmla="*/ 41 h 56"/>
                  <a:gd name="T4" fmla="*/ 42 w 56"/>
                  <a:gd name="T5" fmla="*/ 51 h 56"/>
                  <a:gd name="T6" fmla="*/ 28 w 56"/>
                  <a:gd name="T7" fmla="*/ 55 h 56"/>
                  <a:gd name="T8" fmla="*/ 14 w 56"/>
                  <a:gd name="T9" fmla="*/ 51 h 56"/>
                  <a:gd name="T10" fmla="*/ 4 w 56"/>
                  <a:gd name="T11" fmla="*/ 41 h 56"/>
                  <a:gd name="T12" fmla="*/ 0 w 56"/>
                  <a:gd name="T13" fmla="*/ 27 h 56"/>
                  <a:gd name="T14" fmla="*/ 4 w 56"/>
                  <a:gd name="T15" fmla="*/ 13 h 56"/>
                  <a:gd name="T16" fmla="*/ 14 w 56"/>
                  <a:gd name="T17" fmla="*/ 3 h 56"/>
                  <a:gd name="T18" fmla="*/ 28 w 56"/>
                  <a:gd name="T19" fmla="*/ 0 h 56"/>
                  <a:gd name="T20" fmla="*/ 42 w 56"/>
                  <a:gd name="T21" fmla="*/ 3 h 56"/>
                  <a:gd name="T22" fmla="*/ 52 w 56"/>
                  <a:gd name="T23" fmla="*/ 13 h 56"/>
                  <a:gd name="T24" fmla="*/ 55 w 56"/>
                  <a:gd name="T2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55" y="27"/>
                    </a:moveTo>
                    <a:cubicBezTo>
                      <a:pt x="55" y="32"/>
                      <a:pt x="54" y="37"/>
                      <a:pt x="52" y="41"/>
                    </a:cubicBezTo>
                    <a:cubicBezTo>
                      <a:pt x="49" y="45"/>
                      <a:pt x="46" y="48"/>
                      <a:pt x="42" y="51"/>
                    </a:cubicBezTo>
                    <a:cubicBezTo>
                      <a:pt x="37" y="54"/>
                      <a:pt x="33" y="55"/>
                      <a:pt x="28" y="55"/>
                    </a:cubicBezTo>
                    <a:cubicBezTo>
                      <a:pt x="23" y="55"/>
                      <a:pt x="18" y="54"/>
                      <a:pt x="14" y="51"/>
                    </a:cubicBezTo>
                    <a:cubicBezTo>
                      <a:pt x="9" y="48"/>
                      <a:pt x="6" y="45"/>
                      <a:pt x="4" y="41"/>
                    </a:cubicBezTo>
                    <a:cubicBezTo>
                      <a:pt x="1" y="37"/>
                      <a:pt x="0" y="32"/>
                      <a:pt x="0" y="27"/>
                    </a:cubicBezTo>
                    <a:cubicBezTo>
                      <a:pt x="0" y="22"/>
                      <a:pt x="1" y="17"/>
                      <a:pt x="4" y="13"/>
                    </a:cubicBezTo>
                    <a:cubicBezTo>
                      <a:pt x="6" y="8"/>
                      <a:pt x="9" y="5"/>
                      <a:pt x="14" y="3"/>
                    </a:cubicBezTo>
                    <a:cubicBezTo>
                      <a:pt x="18" y="0"/>
                      <a:pt x="23" y="0"/>
                      <a:pt x="28" y="0"/>
                    </a:cubicBezTo>
                    <a:cubicBezTo>
                      <a:pt x="33" y="0"/>
                      <a:pt x="37" y="0"/>
                      <a:pt x="42" y="3"/>
                    </a:cubicBezTo>
                    <a:cubicBezTo>
                      <a:pt x="46" y="5"/>
                      <a:pt x="49" y="8"/>
                      <a:pt x="52" y="13"/>
                    </a:cubicBezTo>
                    <a:cubicBezTo>
                      <a:pt x="54" y="17"/>
                      <a:pt x="55" y="22"/>
                      <a:pt x="55" y="27"/>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14" name="Freeform 72">
                <a:extLst>
                  <a:ext uri="{FF2B5EF4-FFF2-40B4-BE49-F238E27FC236}">
                    <a16:creationId xmlns:a16="http://schemas.microsoft.com/office/drawing/2014/main" id="{76B64BBB-072A-4140-B867-4979621421B9}"/>
                  </a:ext>
                </a:extLst>
              </p:cNvPr>
              <p:cNvSpPr>
                <a:spLocks noChangeArrowheads="1"/>
              </p:cNvSpPr>
              <p:nvPr/>
            </p:nvSpPr>
            <p:spPr bwMode="auto">
              <a:xfrm>
                <a:off x="2627230" y="4797092"/>
                <a:ext cx="67851" cy="56963"/>
              </a:xfrm>
              <a:custGeom>
                <a:avLst/>
                <a:gdLst>
                  <a:gd name="T0" fmla="*/ 86 w 173"/>
                  <a:gd name="T1" fmla="*/ 172 h 173"/>
                  <a:gd name="T2" fmla="*/ 0 w 173"/>
                  <a:gd name="T3" fmla="*/ 86 h 173"/>
                  <a:gd name="T4" fmla="*/ 86 w 173"/>
                  <a:gd name="T5" fmla="*/ 0 h 173"/>
                  <a:gd name="T6" fmla="*/ 172 w 173"/>
                  <a:gd name="T7" fmla="*/ 86 h 173"/>
                  <a:gd name="T8" fmla="*/ 86 w 173"/>
                  <a:gd name="T9" fmla="*/ 172 h 173"/>
                  <a:gd name="T10" fmla="*/ 86 w 173"/>
                  <a:gd name="T11" fmla="*/ 43 h 173"/>
                  <a:gd name="T12" fmla="*/ 44 w 173"/>
                  <a:gd name="T13" fmla="*/ 86 h 173"/>
                  <a:gd name="T14" fmla="*/ 86 w 173"/>
                  <a:gd name="T15" fmla="*/ 128 h 173"/>
                  <a:gd name="T16" fmla="*/ 129 w 173"/>
                  <a:gd name="T17" fmla="*/ 86 h 173"/>
                  <a:gd name="T18" fmla="*/ 86 w 173"/>
                  <a:gd name="T19" fmla="*/ 4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73">
                    <a:moveTo>
                      <a:pt x="86" y="172"/>
                    </a:moveTo>
                    <a:cubicBezTo>
                      <a:pt x="39" y="172"/>
                      <a:pt x="0" y="133"/>
                      <a:pt x="0" y="86"/>
                    </a:cubicBezTo>
                    <a:cubicBezTo>
                      <a:pt x="0" y="38"/>
                      <a:pt x="38" y="0"/>
                      <a:pt x="86" y="0"/>
                    </a:cubicBezTo>
                    <a:cubicBezTo>
                      <a:pt x="133" y="0"/>
                      <a:pt x="172" y="38"/>
                      <a:pt x="172" y="86"/>
                    </a:cubicBezTo>
                    <a:cubicBezTo>
                      <a:pt x="172" y="133"/>
                      <a:pt x="134" y="172"/>
                      <a:pt x="86" y="172"/>
                    </a:cubicBezTo>
                    <a:close/>
                    <a:moveTo>
                      <a:pt x="86" y="43"/>
                    </a:moveTo>
                    <a:cubicBezTo>
                      <a:pt x="63" y="43"/>
                      <a:pt x="44" y="62"/>
                      <a:pt x="44" y="86"/>
                    </a:cubicBezTo>
                    <a:cubicBezTo>
                      <a:pt x="44" y="109"/>
                      <a:pt x="62" y="128"/>
                      <a:pt x="86" y="128"/>
                    </a:cubicBezTo>
                    <a:cubicBezTo>
                      <a:pt x="109" y="128"/>
                      <a:pt x="129" y="109"/>
                      <a:pt x="129" y="86"/>
                    </a:cubicBezTo>
                    <a:cubicBezTo>
                      <a:pt x="129" y="62"/>
                      <a:pt x="110" y="43"/>
                      <a:pt x="86" y="43"/>
                    </a:cubicBezTo>
                    <a:close/>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grpSp>
      </p:grpSp>
      <p:grpSp>
        <p:nvGrpSpPr>
          <p:cNvPr id="115" name="Group 114">
            <a:extLst>
              <a:ext uri="{FF2B5EF4-FFF2-40B4-BE49-F238E27FC236}">
                <a16:creationId xmlns:a16="http://schemas.microsoft.com/office/drawing/2014/main" id="{55781F91-8FEA-4619-9CF6-EB6E864DC0C4}"/>
              </a:ext>
            </a:extLst>
          </p:cNvPr>
          <p:cNvGrpSpPr/>
          <p:nvPr/>
        </p:nvGrpSpPr>
        <p:grpSpPr>
          <a:xfrm>
            <a:off x="1510201" y="5751266"/>
            <a:ext cx="612000" cy="612000"/>
            <a:chOff x="582349" y="4721045"/>
            <a:chExt cx="703526" cy="703526"/>
          </a:xfrm>
        </p:grpSpPr>
        <p:sp>
          <p:nvSpPr>
            <p:cNvPr id="116" name="Oval 115">
              <a:extLst>
                <a:ext uri="{FF2B5EF4-FFF2-40B4-BE49-F238E27FC236}">
                  <a16:creationId xmlns:a16="http://schemas.microsoft.com/office/drawing/2014/main" id="{8AC2F1A3-38D4-49B1-B417-446836DF3703}"/>
                </a:ext>
              </a:extLst>
            </p:cNvPr>
            <p:cNvSpPr/>
            <p:nvPr/>
          </p:nvSpPr>
          <p:spPr>
            <a:xfrm>
              <a:off x="582349" y="4721045"/>
              <a:ext cx="703526" cy="703526"/>
            </a:xfrm>
            <a:prstGeom prst="ellipse">
              <a:avLst/>
            </a:prstGeom>
            <a:solidFill>
              <a:srgbClr val="7D542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17" name="Oval 116">
              <a:extLst>
                <a:ext uri="{FF2B5EF4-FFF2-40B4-BE49-F238E27FC236}">
                  <a16:creationId xmlns:a16="http://schemas.microsoft.com/office/drawing/2014/main" id="{26D215AD-CC82-427D-82A2-2B625AA39B69}"/>
                </a:ext>
              </a:extLst>
            </p:cNvPr>
            <p:cNvSpPr/>
            <p:nvPr/>
          </p:nvSpPr>
          <p:spPr>
            <a:xfrm>
              <a:off x="673859" y="4810222"/>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18" name="Freeform 8">
              <a:extLst>
                <a:ext uri="{FF2B5EF4-FFF2-40B4-BE49-F238E27FC236}">
                  <a16:creationId xmlns:a16="http://schemas.microsoft.com/office/drawing/2014/main" id="{CD2ACABC-873C-4E52-869A-E25120B4403F}"/>
                </a:ext>
              </a:extLst>
            </p:cNvPr>
            <p:cNvSpPr>
              <a:spLocks/>
            </p:cNvSpPr>
            <p:nvPr/>
          </p:nvSpPr>
          <p:spPr bwMode="auto">
            <a:xfrm rot="10800000">
              <a:off x="795780" y="4932142"/>
              <a:ext cx="281332" cy="281332"/>
            </a:xfrm>
            <a:custGeom>
              <a:avLst/>
              <a:gdLst>
                <a:gd name="T0" fmla="*/ 161 w 379"/>
                <a:gd name="T1" fmla="*/ 172 h 382"/>
                <a:gd name="T2" fmla="*/ 149 w 379"/>
                <a:gd name="T3" fmla="*/ 192 h 382"/>
                <a:gd name="T4" fmla="*/ 147 w 379"/>
                <a:gd name="T5" fmla="*/ 217 h 382"/>
                <a:gd name="T6" fmla="*/ 147 w 379"/>
                <a:gd name="T7" fmla="*/ 238 h 382"/>
                <a:gd name="T8" fmla="*/ 135 w 379"/>
                <a:gd name="T9" fmla="*/ 265 h 382"/>
                <a:gd name="T10" fmla="*/ 109 w 379"/>
                <a:gd name="T11" fmla="*/ 283 h 382"/>
                <a:gd name="T12" fmla="*/ 56 w 379"/>
                <a:gd name="T13" fmla="*/ 302 h 382"/>
                <a:gd name="T14" fmla="*/ 0 w 379"/>
                <a:gd name="T15" fmla="*/ 306 h 382"/>
                <a:gd name="T16" fmla="*/ 3 w 379"/>
                <a:gd name="T17" fmla="*/ 265 h 382"/>
                <a:gd name="T18" fmla="*/ 17 w 379"/>
                <a:gd name="T19" fmla="*/ 226 h 382"/>
                <a:gd name="T20" fmla="*/ 39 w 379"/>
                <a:gd name="T21" fmla="*/ 194 h 382"/>
                <a:gd name="T22" fmla="*/ 69 w 379"/>
                <a:gd name="T23" fmla="*/ 174 h 382"/>
                <a:gd name="T24" fmla="*/ 101 w 379"/>
                <a:gd name="T25" fmla="*/ 169 h 382"/>
                <a:gd name="T26" fmla="*/ 70 w 379"/>
                <a:gd name="T27" fmla="*/ 237 h 382"/>
                <a:gd name="T28" fmla="*/ 92 w 379"/>
                <a:gd name="T29" fmla="*/ 215 h 382"/>
                <a:gd name="T30" fmla="*/ 125 w 379"/>
                <a:gd name="T31" fmla="*/ 174 h 382"/>
                <a:gd name="T32" fmla="*/ 153 w 379"/>
                <a:gd name="T33" fmla="*/ 117 h 382"/>
                <a:gd name="T34" fmla="*/ 160 w 379"/>
                <a:gd name="T35" fmla="*/ 77 h 382"/>
                <a:gd name="T36" fmla="*/ 160 w 379"/>
                <a:gd name="T37" fmla="*/ 44 h 382"/>
                <a:gd name="T38" fmla="*/ 157 w 379"/>
                <a:gd name="T39" fmla="*/ 27 h 382"/>
                <a:gd name="T40" fmla="*/ 157 w 379"/>
                <a:gd name="T41" fmla="*/ 20 h 382"/>
                <a:gd name="T42" fmla="*/ 172 w 379"/>
                <a:gd name="T43" fmla="*/ 0 h 382"/>
                <a:gd name="T44" fmla="*/ 186 w 379"/>
                <a:gd name="T45" fmla="*/ 18 h 382"/>
                <a:gd name="T46" fmla="*/ 189 w 379"/>
                <a:gd name="T47" fmla="*/ 58 h 382"/>
                <a:gd name="T48" fmla="*/ 195 w 379"/>
                <a:gd name="T49" fmla="*/ 113 h 382"/>
                <a:gd name="T50" fmla="*/ 210 w 379"/>
                <a:gd name="T51" fmla="*/ 166 h 382"/>
                <a:gd name="T52" fmla="*/ 239 w 379"/>
                <a:gd name="T53" fmla="*/ 228 h 382"/>
                <a:gd name="T54" fmla="*/ 276 w 379"/>
                <a:gd name="T55" fmla="*/ 286 h 382"/>
                <a:gd name="T56" fmla="*/ 253 w 379"/>
                <a:gd name="T57" fmla="*/ 197 h 382"/>
                <a:gd name="T58" fmla="*/ 290 w 379"/>
                <a:gd name="T59" fmla="*/ 202 h 382"/>
                <a:gd name="T60" fmla="*/ 318 w 379"/>
                <a:gd name="T61" fmla="*/ 218 h 382"/>
                <a:gd name="T62" fmla="*/ 332 w 379"/>
                <a:gd name="T63" fmla="*/ 235 h 382"/>
                <a:gd name="T64" fmla="*/ 355 w 379"/>
                <a:gd name="T65" fmla="*/ 273 h 382"/>
                <a:gd name="T66" fmla="*/ 368 w 379"/>
                <a:gd name="T67" fmla="*/ 315 h 382"/>
                <a:gd name="T68" fmla="*/ 377 w 379"/>
                <a:gd name="T69" fmla="*/ 362 h 382"/>
                <a:gd name="T70" fmla="*/ 369 w 379"/>
                <a:gd name="T71" fmla="*/ 382 h 382"/>
                <a:gd name="T72" fmla="*/ 336 w 379"/>
                <a:gd name="T73" fmla="*/ 381 h 382"/>
                <a:gd name="T74" fmla="*/ 299 w 379"/>
                <a:gd name="T75" fmla="*/ 372 h 382"/>
                <a:gd name="T76" fmla="*/ 263 w 379"/>
                <a:gd name="T77" fmla="*/ 357 h 382"/>
                <a:gd name="T78" fmla="*/ 232 w 379"/>
                <a:gd name="T79" fmla="*/ 338 h 382"/>
                <a:gd name="T80" fmla="*/ 211 w 379"/>
                <a:gd name="T81" fmla="*/ 316 h 382"/>
                <a:gd name="T82" fmla="*/ 202 w 379"/>
                <a:gd name="T83" fmla="*/ 301 h 382"/>
                <a:gd name="T84" fmla="*/ 196 w 379"/>
                <a:gd name="T85" fmla="*/ 276 h 382"/>
                <a:gd name="T86" fmla="*/ 196 w 379"/>
                <a:gd name="T87" fmla="*/ 251 h 382"/>
                <a:gd name="T88" fmla="*/ 198 w 379"/>
                <a:gd name="T89" fmla="*/ 225 h 382"/>
                <a:gd name="T90" fmla="*/ 193 w 379"/>
                <a:gd name="T91" fmla="*/ 207 h 382"/>
                <a:gd name="T92" fmla="*/ 184 w 379"/>
                <a:gd name="T93" fmla="*/ 191 h 382"/>
                <a:gd name="T94" fmla="*/ 172 w 379"/>
                <a:gd name="T95" fmla="*/ 15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9" h="382">
                  <a:moveTo>
                    <a:pt x="172" y="158"/>
                  </a:moveTo>
                  <a:lnTo>
                    <a:pt x="172" y="158"/>
                  </a:lnTo>
                  <a:lnTo>
                    <a:pt x="161" y="172"/>
                  </a:lnTo>
                  <a:lnTo>
                    <a:pt x="157" y="178"/>
                  </a:lnTo>
                  <a:lnTo>
                    <a:pt x="153" y="185"/>
                  </a:lnTo>
                  <a:lnTo>
                    <a:pt x="149" y="192"/>
                  </a:lnTo>
                  <a:lnTo>
                    <a:pt x="147" y="199"/>
                  </a:lnTo>
                  <a:lnTo>
                    <a:pt x="146" y="208"/>
                  </a:lnTo>
                  <a:lnTo>
                    <a:pt x="147" y="217"/>
                  </a:lnTo>
                  <a:lnTo>
                    <a:pt x="147" y="217"/>
                  </a:lnTo>
                  <a:lnTo>
                    <a:pt x="148" y="227"/>
                  </a:lnTo>
                  <a:lnTo>
                    <a:pt x="147" y="238"/>
                  </a:lnTo>
                  <a:lnTo>
                    <a:pt x="144" y="247"/>
                  </a:lnTo>
                  <a:lnTo>
                    <a:pt x="140" y="256"/>
                  </a:lnTo>
                  <a:lnTo>
                    <a:pt x="135" y="265"/>
                  </a:lnTo>
                  <a:lnTo>
                    <a:pt x="127" y="271"/>
                  </a:lnTo>
                  <a:lnTo>
                    <a:pt x="119" y="277"/>
                  </a:lnTo>
                  <a:lnTo>
                    <a:pt x="109" y="283"/>
                  </a:lnTo>
                  <a:lnTo>
                    <a:pt x="109" y="283"/>
                  </a:lnTo>
                  <a:lnTo>
                    <a:pt x="84" y="293"/>
                  </a:lnTo>
                  <a:lnTo>
                    <a:pt x="56" y="302"/>
                  </a:lnTo>
                  <a:lnTo>
                    <a:pt x="2" y="320"/>
                  </a:lnTo>
                  <a:lnTo>
                    <a:pt x="2" y="320"/>
                  </a:lnTo>
                  <a:lnTo>
                    <a:pt x="0" y="306"/>
                  </a:lnTo>
                  <a:lnTo>
                    <a:pt x="0" y="292"/>
                  </a:lnTo>
                  <a:lnTo>
                    <a:pt x="1" y="277"/>
                  </a:lnTo>
                  <a:lnTo>
                    <a:pt x="3" y="265"/>
                  </a:lnTo>
                  <a:lnTo>
                    <a:pt x="7" y="251"/>
                  </a:lnTo>
                  <a:lnTo>
                    <a:pt x="12" y="238"/>
                  </a:lnTo>
                  <a:lnTo>
                    <a:pt x="17" y="226"/>
                  </a:lnTo>
                  <a:lnTo>
                    <a:pt x="23" y="214"/>
                  </a:lnTo>
                  <a:lnTo>
                    <a:pt x="32" y="204"/>
                  </a:lnTo>
                  <a:lnTo>
                    <a:pt x="39" y="194"/>
                  </a:lnTo>
                  <a:lnTo>
                    <a:pt x="49" y="187"/>
                  </a:lnTo>
                  <a:lnTo>
                    <a:pt x="58" y="179"/>
                  </a:lnTo>
                  <a:lnTo>
                    <a:pt x="69" y="174"/>
                  </a:lnTo>
                  <a:lnTo>
                    <a:pt x="78" y="171"/>
                  </a:lnTo>
                  <a:lnTo>
                    <a:pt x="90" y="169"/>
                  </a:lnTo>
                  <a:lnTo>
                    <a:pt x="101" y="169"/>
                  </a:lnTo>
                  <a:lnTo>
                    <a:pt x="101" y="169"/>
                  </a:lnTo>
                  <a:lnTo>
                    <a:pt x="70" y="237"/>
                  </a:lnTo>
                  <a:lnTo>
                    <a:pt x="70" y="237"/>
                  </a:lnTo>
                  <a:lnTo>
                    <a:pt x="72" y="239"/>
                  </a:lnTo>
                  <a:lnTo>
                    <a:pt x="72" y="239"/>
                  </a:lnTo>
                  <a:lnTo>
                    <a:pt x="92" y="215"/>
                  </a:lnTo>
                  <a:lnTo>
                    <a:pt x="112" y="191"/>
                  </a:lnTo>
                  <a:lnTo>
                    <a:pt x="112" y="191"/>
                  </a:lnTo>
                  <a:lnTo>
                    <a:pt x="125" y="174"/>
                  </a:lnTo>
                  <a:lnTo>
                    <a:pt x="136" y="156"/>
                  </a:lnTo>
                  <a:lnTo>
                    <a:pt x="145" y="137"/>
                  </a:lnTo>
                  <a:lnTo>
                    <a:pt x="153" y="117"/>
                  </a:lnTo>
                  <a:lnTo>
                    <a:pt x="158" y="97"/>
                  </a:lnTo>
                  <a:lnTo>
                    <a:pt x="159" y="87"/>
                  </a:lnTo>
                  <a:lnTo>
                    <a:pt x="160" y="77"/>
                  </a:lnTo>
                  <a:lnTo>
                    <a:pt x="161" y="66"/>
                  </a:lnTo>
                  <a:lnTo>
                    <a:pt x="160" y="55"/>
                  </a:lnTo>
                  <a:lnTo>
                    <a:pt x="160" y="44"/>
                  </a:lnTo>
                  <a:lnTo>
                    <a:pt x="158" y="33"/>
                  </a:lnTo>
                  <a:lnTo>
                    <a:pt x="158" y="33"/>
                  </a:lnTo>
                  <a:lnTo>
                    <a:pt x="157" y="27"/>
                  </a:lnTo>
                  <a:lnTo>
                    <a:pt x="157" y="23"/>
                  </a:lnTo>
                  <a:lnTo>
                    <a:pt x="157" y="20"/>
                  </a:lnTo>
                  <a:lnTo>
                    <a:pt x="157" y="20"/>
                  </a:lnTo>
                  <a:lnTo>
                    <a:pt x="164" y="10"/>
                  </a:lnTo>
                  <a:lnTo>
                    <a:pt x="172" y="0"/>
                  </a:lnTo>
                  <a:lnTo>
                    <a:pt x="172" y="0"/>
                  </a:lnTo>
                  <a:lnTo>
                    <a:pt x="181" y="11"/>
                  </a:lnTo>
                  <a:lnTo>
                    <a:pt x="185" y="15"/>
                  </a:lnTo>
                  <a:lnTo>
                    <a:pt x="186" y="18"/>
                  </a:lnTo>
                  <a:lnTo>
                    <a:pt x="187" y="20"/>
                  </a:lnTo>
                  <a:lnTo>
                    <a:pt x="187" y="20"/>
                  </a:lnTo>
                  <a:lnTo>
                    <a:pt x="189" y="58"/>
                  </a:lnTo>
                  <a:lnTo>
                    <a:pt x="191" y="76"/>
                  </a:lnTo>
                  <a:lnTo>
                    <a:pt x="192" y="95"/>
                  </a:lnTo>
                  <a:lnTo>
                    <a:pt x="195" y="113"/>
                  </a:lnTo>
                  <a:lnTo>
                    <a:pt x="198" y="131"/>
                  </a:lnTo>
                  <a:lnTo>
                    <a:pt x="203" y="149"/>
                  </a:lnTo>
                  <a:lnTo>
                    <a:pt x="210" y="166"/>
                  </a:lnTo>
                  <a:lnTo>
                    <a:pt x="210" y="166"/>
                  </a:lnTo>
                  <a:lnTo>
                    <a:pt x="223" y="197"/>
                  </a:lnTo>
                  <a:lnTo>
                    <a:pt x="239" y="228"/>
                  </a:lnTo>
                  <a:lnTo>
                    <a:pt x="270" y="289"/>
                  </a:lnTo>
                  <a:lnTo>
                    <a:pt x="270" y="289"/>
                  </a:lnTo>
                  <a:lnTo>
                    <a:pt x="276" y="286"/>
                  </a:lnTo>
                  <a:lnTo>
                    <a:pt x="276" y="286"/>
                  </a:lnTo>
                  <a:lnTo>
                    <a:pt x="253" y="197"/>
                  </a:lnTo>
                  <a:lnTo>
                    <a:pt x="253" y="197"/>
                  </a:lnTo>
                  <a:lnTo>
                    <a:pt x="267" y="197"/>
                  </a:lnTo>
                  <a:lnTo>
                    <a:pt x="278" y="198"/>
                  </a:lnTo>
                  <a:lnTo>
                    <a:pt x="290" y="202"/>
                  </a:lnTo>
                  <a:lnTo>
                    <a:pt x="300" y="206"/>
                  </a:lnTo>
                  <a:lnTo>
                    <a:pt x="309" y="211"/>
                  </a:lnTo>
                  <a:lnTo>
                    <a:pt x="318" y="218"/>
                  </a:lnTo>
                  <a:lnTo>
                    <a:pt x="325" y="225"/>
                  </a:lnTo>
                  <a:lnTo>
                    <a:pt x="332" y="235"/>
                  </a:lnTo>
                  <a:lnTo>
                    <a:pt x="332" y="235"/>
                  </a:lnTo>
                  <a:lnTo>
                    <a:pt x="341" y="246"/>
                  </a:lnTo>
                  <a:lnTo>
                    <a:pt x="348" y="259"/>
                  </a:lnTo>
                  <a:lnTo>
                    <a:pt x="355" y="273"/>
                  </a:lnTo>
                  <a:lnTo>
                    <a:pt x="360" y="287"/>
                  </a:lnTo>
                  <a:lnTo>
                    <a:pt x="364" y="301"/>
                  </a:lnTo>
                  <a:lnTo>
                    <a:pt x="368" y="315"/>
                  </a:lnTo>
                  <a:lnTo>
                    <a:pt x="374" y="345"/>
                  </a:lnTo>
                  <a:lnTo>
                    <a:pt x="374" y="345"/>
                  </a:lnTo>
                  <a:lnTo>
                    <a:pt x="377" y="362"/>
                  </a:lnTo>
                  <a:lnTo>
                    <a:pt x="379" y="380"/>
                  </a:lnTo>
                  <a:lnTo>
                    <a:pt x="379" y="380"/>
                  </a:lnTo>
                  <a:lnTo>
                    <a:pt x="369" y="382"/>
                  </a:lnTo>
                  <a:lnTo>
                    <a:pt x="359" y="382"/>
                  </a:lnTo>
                  <a:lnTo>
                    <a:pt x="347" y="382"/>
                  </a:lnTo>
                  <a:lnTo>
                    <a:pt x="336" y="381"/>
                  </a:lnTo>
                  <a:lnTo>
                    <a:pt x="323" y="379"/>
                  </a:lnTo>
                  <a:lnTo>
                    <a:pt x="311" y="376"/>
                  </a:lnTo>
                  <a:lnTo>
                    <a:pt x="299" y="372"/>
                  </a:lnTo>
                  <a:lnTo>
                    <a:pt x="286" y="368"/>
                  </a:lnTo>
                  <a:lnTo>
                    <a:pt x="274" y="363"/>
                  </a:lnTo>
                  <a:lnTo>
                    <a:pt x="263" y="357"/>
                  </a:lnTo>
                  <a:lnTo>
                    <a:pt x="251" y="351"/>
                  </a:lnTo>
                  <a:lnTo>
                    <a:pt x="241" y="345"/>
                  </a:lnTo>
                  <a:lnTo>
                    <a:pt x="232" y="338"/>
                  </a:lnTo>
                  <a:lnTo>
                    <a:pt x="223" y="331"/>
                  </a:lnTo>
                  <a:lnTo>
                    <a:pt x="216" y="323"/>
                  </a:lnTo>
                  <a:lnTo>
                    <a:pt x="211" y="316"/>
                  </a:lnTo>
                  <a:lnTo>
                    <a:pt x="211" y="316"/>
                  </a:lnTo>
                  <a:lnTo>
                    <a:pt x="205" y="308"/>
                  </a:lnTo>
                  <a:lnTo>
                    <a:pt x="202" y="301"/>
                  </a:lnTo>
                  <a:lnTo>
                    <a:pt x="199" y="292"/>
                  </a:lnTo>
                  <a:lnTo>
                    <a:pt x="197" y="285"/>
                  </a:lnTo>
                  <a:lnTo>
                    <a:pt x="196" y="276"/>
                  </a:lnTo>
                  <a:lnTo>
                    <a:pt x="195" y="268"/>
                  </a:lnTo>
                  <a:lnTo>
                    <a:pt x="195" y="259"/>
                  </a:lnTo>
                  <a:lnTo>
                    <a:pt x="196" y="251"/>
                  </a:lnTo>
                  <a:lnTo>
                    <a:pt x="196" y="251"/>
                  </a:lnTo>
                  <a:lnTo>
                    <a:pt x="198" y="238"/>
                  </a:lnTo>
                  <a:lnTo>
                    <a:pt x="198" y="225"/>
                  </a:lnTo>
                  <a:lnTo>
                    <a:pt x="197" y="219"/>
                  </a:lnTo>
                  <a:lnTo>
                    <a:pt x="195" y="212"/>
                  </a:lnTo>
                  <a:lnTo>
                    <a:pt x="193" y="207"/>
                  </a:lnTo>
                  <a:lnTo>
                    <a:pt x="190" y="201"/>
                  </a:lnTo>
                  <a:lnTo>
                    <a:pt x="190" y="201"/>
                  </a:lnTo>
                  <a:lnTo>
                    <a:pt x="184" y="191"/>
                  </a:lnTo>
                  <a:lnTo>
                    <a:pt x="180" y="180"/>
                  </a:lnTo>
                  <a:lnTo>
                    <a:pt x="172" y="158"/>
                  </a:lnTo>
                  <a:lnTo>
                    <a:pt x="172" y="158"/>
                  </a:lnTo>
                  <a:close/>
                </a:path>
              </a:pathLst>
            </a:custGeom>
            <a:solidFill>
              <a:srgbClr val="7D542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2D2926"/>
                </a:solidFill>
                <a:effectLst/>
                <a:uLnTx/>
                <a:uFillTx/>
                <a:latin typeface="Arial" panose="020B0604020202020204"/>
              </a:endParaRPr>
            </a:p>
          </p:txBody>
        </p:sp>
      </p:grpSp>
    </p:spTree>
    <p:extLst>
      <p:ext uri="{BB962C8B-B14F-4D97-AF65-F5344CB8AC3E}">
        <p14:creationId xmlns:p14="http://schemas.microsoft.com/office/powerpoint/2010/main" val="91335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C2B40B-0426-4176-9AAD-3F4CCD29BD2C}"/>
              </a:ext>
            </a:extLst>
          </p:cNvPr>
          <p:cNvSpPr>
            <a:spLocks noGrp="1"/>
          </p:cNvSpPr>
          <p:nvPr>
            <p:ph type="sldNum" sz="quarter" idx="12"/>
          </p:nvPr>
        </p:nvSpPr>
        <p:spPr/>
        <p:txBody>
          <a:bodyPr/>
          <a:lstStyle/>
          <a:p>
            <a:fld id="{FC1CF07D-8B3F-4D32-B059-0039CEA46DB1}" type="slidenum">
              <a:rPr lang="en-US" smtClean="0"/>
              <a:pPr/>
              <a:t>8</a:t>
            </a:fld>
            <a:endParaRPr lang="en-US" dirty="0"/>
          </a:p>
        </p:txBody>
      </p:sp>
      <p:sp>
        <p:nvSpPr>
          <p:cNvPr id="5" name="Title 4">
            <a:extLst>
              <a:ext uri="{FF2B5EF4-FFF2-40B4-BE49-F238E27FC236}">
                <a16:creationId xmlns:a16="http://schemas.microsoft.com/office/drawing/2014/main" id="{417D861D-9E99-4B5F-BDEE-B36F81EF6DE9}"/>
              </a:ext>
            </a:extLst>
          </p:cNvPr>
          <p:cNvSpPr>
            <a:spLocks noGrp="1"/>
          </p:cNvSpPr>
          <p:nvPr>
            <p:ph type="title"/>
          </p:nvPr>
        </p:nvSpPr>
        <p:spPr/>
        <p:txBody>
          <a:bodyPr/>
          <a:lstStyle/>
          <a:p>
            <a:r>
              <a:rPr lang="en-ZA" dirty="0"/>
              <a:t>Factor timing | Using economic cycles</a:t>
            </a:r>
          </a:p>
        </p:txBody>
      </p:sp>
      <p:sp>
        <p:nvSpPr>
          <p:cNvPr id="6" name="Text Placeholder 5"/>
          <p:cNvSpPr>
            <a:spLocks noGrp="1"/>
          </p:cNvSpPr>
          <p:nvPr>
            <p:ph type="body" sz="quarter" idx="13"/>
          </p:nvPr>
        </p:nvSpPr>
        <p:spPr>
          <a:xfrm>
            <a:off x="681945" y="6604000"/>
            <a:ext cx="10358438" cy="195944"/>
          </a:xfrm>
        </p:spPr>
        <p:txBody>
          <a:bodyPr/>
          <a:lstStyle/>
          <a:p>
            <a:r>
              <a:rPr lang="en-ZA" sz="900" dirty="0">
                <a:solidFill>
                  <a:schemeClr val="bg2">
                    <a:lumMod val="25000"/>
                  </a:schemeClr>
                </a:solidFill>
              </a:rPr>
              <a:t>Source: Satrix</a:t>
            </a:r>
          </a:p>
        </p:txBody>
      </p:sp>
      <p:sp>
        <p:nvSpPr>
          <p:cNvPr id="29" name="Freeform 28"/>
          <p:cNvSpPr/>
          <p:nvPr/>
        </p:nvSpPr>
        <p:spPr bwMode="auto">
          <a:xfrm>
            <a:off x="4313684" y="3694521"/>
            <a:ext cx="3246421" cy="2434816"/>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nvGrpSpPr>
          <p:cNvPr id="30" name="Group 13"/>
          <p:cNvGrpSpPr/>
          <p:nvPr/>
        </p:nvGrpSpPr>
        <p:grpSpPr>
          <a:xfrm>
            <a:off x="3966490" y="1376364"/>
            <a:ext cx="7688296" cy="2341737"/>
            <a:chOff x="5890441" y="1477930"/>
            <a:chExt cx="2339163" cy="747823"/>
          </a:xfrm>
          <a:solidFill>
            <a:srgbClr val="BAD532">
              <a:lumMod val="60000"/>
              <a:lumOff val="40000"/>
            </a:srgbClr>
          </a:solidFill>
        </p:grpSpPr>
        <p:cxnSp>
          <p:nvCxnSpPr>
            <p:cNvPr id="39" name="Straight Connector 38"/>
            <p:cNvCxnSpPr/>
            <p:nvPr/>
          </p:nvCxnSpPr>
          <p:spPr bwMode="auto">
            <a:xfrm>
              <a:off x="5890441" y="2222218"/>
              <a:ext cx="2339163" cy="0"/>
            </a:xfrm>
            <a:prstGeom prst="line">
              <a:avLst/>
            </a:prstGeom>
            <a:grpFill/>
            <a:ln w="12700" cap="flat" cmpd="sng" algn="ctr">
              <a:solidFill>
                <a:schemeClr val="tx1"/>
              </a:solidFill>
              <a:prstDash val="solid"/>
              <a:round/>
              <a:headEnd type="none" w="med" len="med"/>
              <a:tailEnd type="none" w="med" len="med"/>
            </a:ln>
            <a:effectLst/>
          </p:spPr>
        </p:cxnSp>
        <p:sp>
          <p:nvSpPr>
            <p:cNvPr id="40" name="Freeform 39"/>
            <p:cNvSpPr/>
            <p:nvPr/>
          </p:nvSpPr>
          <p:spPr bwMode="auto">
            <a:xfrm flipV="1">
              <a:off x="6985603" y="1477930"/>
              <a:ext cx="978189" cy="747823"/>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cxnSp>
        <p:nvCxnSpPr>
          <p:cNvPr id="32" name="Straight Connector 31"/>
          <p:cNvCxnSpPr/>
          <p:nvPr/>
        </p:nvCxnSpPr>
        <p:spPr bwMode="auto">
          <a:xfrm rot="5400000" flipH="1" flipV="1">
            <a:off x="7994610" y="2541667"/>
            <a:ext cx="2330621" cy="20"/>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cxnSp>
        <p:nvCxnSpPr>
          <p:cNvPr id="33" name="Straight Connector 32"/>
          <p:cNvCxnSpPr>
            <a:stCxn id="29" idx="1"/>
          </p:cNvCxnSpPr>
          <p:nvPr/>
        </p:nvCxnSpPr>
        <p:spPr bwMode="auto">
          <a:xfrm flipH="1" flipV="1">
            <a:off x="5921531" y="3718104"/>
            <a:ext cx="0" cy="2407222"/>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sp>
        <p:nvSpPr>
          <p:cNvPr id="34" name="TextBox 33"/>
          <p:cNvSpPr txBox="1"/>
          <p:nvPr/>
        </p:nvSpPr>
        <p:spPr>
          <a:xfrm>
            <a:off x="3079178" y="3599318"/>
            <a:ext cx="487056" cy="215444"/>
          </a:xfrm>
          <a:prstGeom prst="rect">
            <a:avLst/>
          </a:prstGeom>
          <a:noFill/>
        </p:spPr>
        <p:txBody>
          <a:bodyPr wrap="none" lIns="0" tIns="0" rIns="0" bIns="0" rtlCol="0">
            <a:spAutoFit/>
          </a:bodyPr>
          <a:lstStyle/>
          <a:p>
            <a:pPr algn="ctr"/>
            <a:r>
              <a:rPr lang="en-ZA" sz="1400" b="1" dirty="0">
                <a:solidFill>
                  <a:srgbClr val="000000"/>
                </a:solidFill>
                <a:latin typeface="Arial"/>
              </a:rPr>
              <a:t>Trend</a:t>
            </a:r>
          </a:p>
        </p:txBody>
      </p:sp>
      <p:sp>
        <p:nvSpPr>
          <p:cNvPr id="35" name="TextBox 34"/>
          <p:cNvSpPr txBox="1"/>
          <p:nvPr/>
        </p:nvSpPr>
        <p:spPr>
          <a:xfrm>
            <a:off x="3557785" y="4620478"/>
            <a:ext cx="1150956" cy="246221"/>
          </a:xfrm>
          <a:prstGeom prst="rect">
            <a:avLst/>
          </a:prstGeom>
          <a:noFill/>
        </p:spPr>
        <p:txBody>
          <a:bodyPr wrap="none" lIns="0" tIns="0" rIns="0" bIns="0" rtlCol="0">
            <a:spAutoFit/>
          </a:bodyPr>
          <a:lstStyle/>
          <a:p>
            <a:pPr algn="ctr"/>
            <a:r>
              <a:rPr lang="en-ZA" sz="1600" b="1" dirty="0">
                <a:solidFill>
                  <a:schemeClr val="tx1">
                    <a:lumMod val="50000"/>
                    <a:lumOff val="50000"/>
                  </a:schemeClr>
                </a:solidFill>
                <a:latin typeface="Arial"/>
              </a:rPr>
              <a:t>Contraction</a:t>
            </a:r>
          </a:p>
        </p:txBody>
      </p:sp>
      <p:sp>
        <p:nvSpPr>
          <p:cNvPr id="36" name="TextBox 35"/>
          <p:cNvSpPr txBox="1"/>
          <p:nvPr/>
        </p:nvSpPr>
        <p:spPr>
          <a:xfrm>
            <a:off x="6441970" y="3893889"/>
            <a:ext cx="921727" cy="246221"/>
          </a:xfrm>
          <a:prstGeom prst="rect">
            <a:avLst/>
          </a:prstGeom>
          <a:noFill/>
        </p:spPr>
        <p:txBody>
          <a:bodyPr wrap="none" lIns="0" tIns="0" rIns="0" bIns="0" rtlCol="0">
            <a:spAutoFit/>
          </a:bodyPr>
          <a:lstStyle/>
          <a:p>
            <a:pPr algn="ctr"/>
            <a:r>
              <a:rPr lang="en-ZA" sz="1600" b="1" dirty="0">
                <a:solidFill>
                  <a:schemeClr val="accent5"/>
                </a:solidFill>
                <a:latin typeface="Arial"/>
              </a:rPr>
              <a:t>Recovery</a:t>
            </a:r>
          </a:p>
        </p:txBody>
      </p:sp>
      <p:sp>
        <p:nvSpPr>
          <p:cNvPr id="37" name="TextBox 36"/>
          <p:cNvSpPr txBox="1"/>
          <p:nvPr/>
        </p:nvSpPr>
        <p:spPr>
          <a:xfrm>
            <a:off x="7582822" y="2607694"/>
            <a:ext cx="889667" cy="246221"/>
          </a:xfrm>
          <a:prstGeom prst="rect">
            <a:avLst/>
          </a:prstGeom>
          <a:noFill/>
        </p:spPr>
        <p:txBody>
          <a:bodyPr wrap="none" lIns="0" tIns="0" rIns="0" bIns="0" rtlCol="0">
            <a:spAutoFit/>
          </a:bodyPr>
          <a:lstStyle/>
          <a:p>
            <a:pPr algn="ctr"/>
            <a:r>
              <a:rPr lang="en-ZA" sz="1600" b="1" dirty="0">
                <a:solidFill>
                  <a:schemeClr val="accent2"/>
                </a:solidFill>
                <a:latin typeface="Arial"/>
              </a:rPr>
              <a:t>Overheat</a:t>
            </a:r>
          </a:p>
        </p:txBody>
      </p:sp>
      <p:sp>
        <p:nvSpPr>
          <p:cNvPr id="38" name="TextBox 37"/>
          <p:cNvSpPr txBox="1"/>
          <p:nvPr/>
        </p:nvSpPr>
        <p:spPr>
          <a:xfrm>
            <a:off x="9138304" y="2422663"/>
            <a:ext cx="1253548" cy="246221"/>
          </a:xfrm>
          <a:prstGeom prst="rect">
            <a:avLst/>
          </a:prstGeom>
          <a:noFill/>
        </p:spPr>
        <p:txBody>
          <a:bodyPr wrap="none" lIns="0" tIns="0" rIns="0" bIns="0" rtlCol="0">
            <a:spAutoFit/>
          </a:bodyPr>
          <a:lstStyle/>
          <a:p>
            <a:pPr algn="ctr"/>
            <a:r>
              <a:rPr lang="en-ZA" sz="1600" b="1" dirty="0">
                <a:solidFill>
                  <a:schemeClr val="accent4"/>
                </a:solidFill>
                <a:latin typeface="Arial"/>
              </a:rPr>
              <a:t>Hard landing</a:t>
            </a:r>
          </a:p>
        </p:txBody>
      </p:sp>
      <p:sp>
        <p:nvSpPr>
          <p:cNvPr id="7" name="Rectangle 6"/>
          <p:cNvSpPr/>
          <p:nvPr/>
        </p:nvSpPr>
        <p:spPr>
          <a:xfrm>
            <a:off x="550864" y="1376364"/>
            <a:ext cx="5304266" cy="1083694"/>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solidFill>
                  <a:schemeClr val="tx1"/>
                </a:solidFill>
                <a:latin typeface="Arial" panose="020B0604020202020204" pitchFamily="34" charset="0"/>
                <a:cs typeface="Arial" panose="020B0604020202020204" pitchFamily="34" charset="0"/>
              </a:rPr>
              <a:t>To better </a:t>
            </a:r>
            <a:r>
              <a:rPr lang="en-ZA" b="1" dirty="0">
                <a:solidFill>
                  <a:schemeClr val="tx1"/>
                </a:solidFill>
                <a:latin typeface="Arial" panose="020B0604020202020204" pitchFamily="34" charset="0"/>
                <a:cs typeface="Arial" panose="020B0604020202020204" pitchFamily="34" charset="0"/>
              </a:rPr>
              <a:t>understand how factors behave in various economic cycles</a:t>
            </a:r>
            <a:r>
              <a:rPr lang="en-ZA" dirty="0">
                <a:solidFill>
                  <a:schemeClr val="tx1"/>
                </a:solidFill>
                <a:latin typeface="Arial" panose="020B0604020202020204" pitchFamily="34" charset="0"/>
                <a:cs typeface="Arial" panose="020B0604020202020204" pitchFamily="34" charset="0"/>
              </a:rPr>
              <a:t>, we map these cycles to historical factor performance since 2002</a:t>
            </a:r>
          </a:p>
        </p:txBody>
      </p:sp>
    </p:spTree>
    <p:extLst>
      <p:ext uri="{BB962C8B-B14F-4D97-AF65-F5344CB8AC3E}">
        <p14:creationId xmlns:p14="http://schemas.microsoft.com/office/powerpoint/2010/main" val="2954398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6B494C-6AB9-406B-96E8-794B8C295AC6}"/>
              </a:ext>
            </a:extLst>
          </p:cNvPr>
          <p:cNvSpPr>
            <a:spLocks noGrp="1"/>
          </p:cNvSpPr>
          <p:nvPr>
            <p:ph type="sldNum" sz="quarter" idx="12"/>
          </p:nvPr>
        </p:nvSpPr>
        <p:spPr/>
        <p:txBody>
          <a:bodyPr/>
          <a:lstStyle/>
          <a:p>
            <a:fld id="{FC1CF07D-8B3F-4D32-B059-0039CEA46DB1}" type="slidenum">
              <a:rPr lang="en-US" smtClean="0"/>
              <a:pPr/>
              <a:t>9</a:t>
            </a:fld>
            <a:endParaRPr lang="en-US" dirty="0"/>
          </a:p>
        </p:txBody>
      </p:sp>
      <p:sp>
        <p:nvSpPr>
          <p:cNvPr id="3" name="Title 2">
            <a:extLst>
              <a:ext uri="{FF2B5EF4-FFF2-40B4-BE49-F238E27FC236}">
                <a16:creationId xmlns:a16="http://schemas.microsoft.com/office/drawing/2014/main" id="{A817ABA6-9836-4140-9A3A-9E570019A3B2}"/>
              </a:ext>
            </a:extLst>
          </p:cNvPr>
          <p:cNvSpPr>
            <a:spLocks noGrp="1"/>
          </p:cNvSpPr>
          <p:nvPr>
            <p:ph type="title"/>
          </p:nvPr>
        </p:nvSpPr>
        <p:spPr/>
        <p:txBody>
          <a:bodyPr/>
          <a:lstStyle/>
          <a:p>
            <a:r>
              <a:rPr lang="en-ZA" dirty="0"/>
              <a:t>Factor timing | Using economic cycles</a:t>
            </a:r>
            <a:br>
              <a:rPr lang="en-ZA" dirty="0"/>
            </a:br>
            <a:r>
              <a:rPr lang="en-ZA" sz="2000" b="0" dirty="0"/>
              <a:t>Detrended and smoothed SA PMI mapped with economic cycles (2001 to 2018)</a:t>
            </a:r>
            <a:endParaRPr lang="en-ZA" b="0" dirty="0"/>
          </a:p>
        </p:txBody>
      </p:sp>
      <p:grpSp>
        <p:nvGrpSpPr>
          <p:cNvPr id="20" name="Group 19"/>
          <p:cNvGrpSpPr/>
          <p:nvPr/>
        </p:nvGrpSpPr>
        <p:grpSpPr>
          <a:xfrm>
            <a:off x="9471546" y="4419600"/>
            <a:ext cx="1917393" cy="1008803"/>
            <a:chOff x="6315737" y="3141073"/>
            <a:chExt cx="1787739" cy="1008803"/>
          </a:xfrm>
        </p:grpSpPr>
        <p:sp>
          <p:nvSpPr>
            <p:cNvPr id="21" name="Oval 20"/>
            <p:cNvSpPr/>
            <p:nvPr/>
          </p:nvSpPr>
          <p:spPr>
            <a:xfrm>
              <a:off x="6315737" y="3242928"/>
              <a:ext cx="108000" cy="108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22" name="Oval 21"/>
            <p:cNvSpPr/>
            <p:nvPr/>
          </p:nvSpPr>
          <p:spPr>
            <a:xfrm>
              <a:off x="6315737" y="3724940"/>
              <a:ext cx="108000" cy="108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23" name="Oval 22"/>
            <p:cNvSpPr/>
            <p:nvPr/>
          </p:nvSpPr>
          <p:spPr>
            <a:xfrm>
              <a:off x="6315737" y="3483934"/>
              <a:ext cx="108000" cy="1080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24" name="Oval 23"/>
            <p:cNvSpPr/>
            <p:nvPr/>
          </p:nvSpPr>
          <p:spPr>
            <a:xfrm>
              <a:off x="6315737" y="3965947"/>
              <a:ext cx="108000" cy="1080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ZA"/>
            </a:p>
          </p:txBody>
        </p:sp>
        <p:sp>
          <p:nvSpPr>
            <p:cNvPr id="25" name="TextBox 24"/>
            <p:cNvSpPr txBox="1"/>
            <p:nvPr/>
          </p:nvSpPr>
          <p:spPr>
            <a:xfrm>
              <a:off x="6583020" y="3141073"/>
              <a:ext cx="1520456" cy="276999"/>
            </a:xfrm>
            <a:prstGeom prst="rect">
              <a:avLst/>
            </a:prstGeom>
            <a:noFill/>
          </p:spPr>
          <p:txBody>
            <a:bodyPr wrap="square" rtlCol="0">
              <a:spAutoFit/>
            </a:bodyPr>
            <a:lstStyle/>
            <a:p>
              <a:r>
                <a:rPr lang="en-ZA" sz="1200" dirty="0">
                  <a:latin typeface="Arial" panose="020B0604020202020204" pitchFamily="34" charset="0"/>
                  <a:cs typeface="Arial" panose="020B0604020202020204" pitchFamily="34" charset="0"/>
                </a:rPr>
                <a:t>Overheat</a:t>
              </a:r>
            </a:p>
          </p:txBody>
        </p:sp>
        <p:sp>
          <p:nvSpPr>
            <p:cNvPr id="26" name="TextBox 25"/>
            <p:cNvSpPr txBox="1"/>
            <p:nvPr/>
          </p:nvSpPr>
          <p:spPr>
            <a:xfrm>
              <a:off x="6583020" y="3384425"/>
              <a:ext cx="1302591" cy="276999"/>
            </a:xfrm>
            <a:prstGeom prst="rect">
              <a:avLst/>
            </a:prstGeom>
            <a:noFill/>
          </p:spPr>
          <p:txBody>
            <a:bodyPr wrap="square" rtlCol="0">
              <a:spAutoFit/>
            </a:bodyPr>
            <a:lstStyle/>
            <a:p>
              <a:r>
                <a:rPr lang="en-ZA" sz="1200" dirty="0">
                  <a:latin typeface="Arial" panose="020B0604020202020204" pitchFamily="34" charset="0"/>
                  <a:cs typeface="Arial" panose="020B0604020202020204" pitchFamily="34" charset="0"/>
                </a:rPr>
                <a:t>Hard landing</a:t>
              </a:r>
            </a:p>
          </p:txBody>
        </p:sp>
        <p:sp>
          <p:nvSpPr>
            <p:cNvPr id="27" name="TextBox 26"/>
            <p:cNvSpPr txBox="1"/>
            <p:nvPr/>
          </p:nvSpPr>
          <p:spPr>
            <a:xfrm>
              <a:off x="6583020" y="3636620"/>
              <a:ext cx="1302591" cy="276999"/>
            </a:xfrm>
            <a:prstGeom prst="rect">
              <a:avLst/>
            </a:prstGeom>
            <a:noFill/>
          </p:spPr>
          <p:txBody>
            <a:bodyPr wrap="square" rtlCol="0">
              <a:spAutoFit/>
            </a:bodyPr>
            <a:lstStyle/>
            <a:p>
              <a:r>
                <a:rPr lang="en-ZA" sz="1200" dirty="0">
                  <a:latin typeface="Arial" panose="020B0604020202020204" pitchFamily="34" charset="0"/>
                  <a:cs typeface="Arial" panose="020B0604020202020204" pitchFamily="34" charset="0"/>
                </a:rPr>
                <a:t>Contraction</a:t>
              </a:r>
            </a:p>
          </p:txBody>
        </p:sp>
        <p:sp>
          <p:nvSpPr>
            <p:cNvPr id="28" name="TextBox 27"/>
            <p:cNvSpPr txBox="1"/>
            <p:nvPr/>
          </p:nvSpPr>
          <p:spPr>
            <a:xfrm>
              <a:off x="6583020" y="3872877"/>
              <a:ext cx="1302591" cy="276999"/>
            </a:xfrm>
            <a:prstGeom prst="rect">
              <a:avLst/>
            </a:prstGeom>
            <a:noFill/>
          </p:spPr>
          <p:txBody>
            <a:bodyPr wrap="square" rtlCol="0">
              <a:spAutoFit/>
            </a:bodyPr>
            <a:lstStyle/>
            <a:p>
              <a:r>
                <a:rPr lang="en-ZA" sz="1200" dirty="0">
                  <a:latin typeface="Arial" panose="020B0604020202020204" pitchFamily="34" charset="0"/>
                  <a:cs typeface="Arial" panose="020B0604020202020204" pitchFamily="34" charset="0"/>
                </a:rPr>
                <a:t>Recovery</a:t>
              </a:r>
            </a:p>
          </p:txBody>
        </p:sp>
      </p:grpSp>
      <p:graphicFrame>
        <p:nvGraphicFramePr>
          <p:cNvPr id="29" name="Chart 28"/>
          <p:cNvGraphicFramePr/>
          <p:nvPr>
            <p:extLst>
              <p:ext uri="{D42A27DB-BD31-4B8C-83A1-F6EECF244321}">
                <p14:modId xmlns:p14="http://schemas.microsoft.com/office/powerpoint/2010/main" val="1530477687"/>
              </p:ext>
            </p:extLst>
          </p:nvPr>
        </p:nvGraphicFramePr>
        <p:xfrm>
          <a:off x="638855" y="1390879"/>
          <a:ext cx="11074854" cy="4752973"/>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 Placeholder 5">
            <a:extLst>
              <a:ext uri="{FF2B5EF4-FFF2-40B4-BE49-F238E27FC236}">
                <a16:creationId xmlns:a16="http://schemas.microsoft.com/office/drawing/2014/main" id="{66A0F73C-826F-4EFB-9129-A67A55A04DAE}"/>
              </a:ext>
            </a:extLst>
          </p:cNvPr>
          <p:cNvSpPr txBox="1">
            <a:spLocks/>
          </p:cNvSpPr>
          <p:nvPr/>
        </p:nvSpPr>
        <p:spPr>
          <a:xfrm>
            <a:off x="681945" y="6604000"/>
            <a:ext cx="10358438" cy="195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Bloomberg, Satrix calculations</a:t>
            </a:r>
          </a:p>
        </p:txBody>
      </p:sp>
    </p:spTree>
    <p:extLst>
      <p:ext uri="{BB962C8B-B14F-4D97-AF65-F5344CB8AC3E}">
        <p14:creationId xmlns:p14="http://schemas.microsoft.com/office/powerpoint/2010/main" val="183211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ipe(left)">
                                      <p:cBhvr>
                                        <p:cTn id="7" dur="500"/>
                                        <p:tgtEl>
                                          <p:spTgt spid="2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
                                            <p:graphicEl>
                                              <a:chart seriesIdx="0" categoryIdx="-4" bldStep="series"/>
                                            </p:graphicEl>
                                          </p:spTgt>
                                        </p:tgtEl>
                                        <p:attrNameLst>
                                          <p:attrName>style.visibility</p:attrName>
                                        </p:attrNameLst>
                                      </p:cBhvr>
                                      <p:to>
                                        <p:strVal val="visible"/>
                                      </p:to>
                                    </p:set>
                                    <p:animEffect transition="in" filter="wipe(left)">
                                      <p:cBhvr>
                                        <p:cTn id="12" dur="6000"/>
                                        <p:tgtEl>
                                          <p:spTgt spid="29">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uiExpand="1">
        <p:bldSub>
          <a:bldChart bld="series"/>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63"/>
          <p:cNvSpPr/>
          <p:nvPr/>
        </p:nvSpPr>
        <p:spPr bwMode="auto">
          <a:xfrm flipV="1">
            <a:off x="10898327" y="4994913"/>
            <a:ext cx="572667" cy="417107"/>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solidFill>
            <a:schemeClr val="accent4"/>
          </a:solidFill>
          <a:ln w="12700" cap="flat" cmpd="sng" algn="ctr">
            <a:no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sp>
        <p:nvSpPr>
          <p:cNvPr id="67" name="Rectangle 66"/>
          <p:cNvSpPr/>
          <p:nvPr/>
        </p:nvSpPr>
        <p:spPr>
          <a:xfrm>
            <a:off x="10607375" y="4878274"/>
            <a:ext cx="535561" cy="578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5" name="Freeform 64"/>
          <p:cNvSpPr/>
          <p:nvPr/>
        </p:nvSpPr>
        <p:spPr bwMode="auto">
          <a:xfrm flipV="1">
            <a:off x="10887964" y="2577320"/>
            <a:ext cx="572667" cy="417107"/>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solidFill>
            <a:schemeClr val="accent2"/>
          </a:solidFill>
          <a:ln w="12700" cap="flat" cmpd="sng" algn="ctr">
            <a:no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sp>
        <p:nvSpPr>
          <p:cNvPr id="66" name="Rectangle 65"/>
          <p:cNvSpPr/>
          <p:nvPr/>
        </p:nvSpPr>
        <p:spPr>
          <a:xfrm>
            <a:off x="11180110" y="2496212"/>
            <a:ext cx="535561" cy="578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1" name="Freeform 60"/>
          <p:cNvSpPr/>
          <p:nvPr/>
        </p:nvSpPr>
        <p:spPr bwMode="auto">
          <a:xfrm>
            <a:off x="1071761" y="5410985"/>
            <a:ext cx="578249" cy="433687"/>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solidFill>
            <a:schemeClr val="bg2">
              <a:lumMod val="75000"/>
            </a:schemeClr>
          </a:solidFill>
          <a:ln w="12700" cap="flat" cmpd="sng" algn="ctr">
            <a:no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sp>
        <p:nvSpPr>
          <p:cNvPr id="63" name="Rectangle 62"/>
          <p:cNvSpPr/>
          <p:nvPr/>
        </p:nvSpPr>
        <p:spPr>
          <a:xfrm>
            <a:off x="1364556" y="5374534"/>
            <a:ext cx="535561" cy="578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0" name="Freeform 59"/>
          <p:cNvSpPr/>
          <p:nvPr/>
        </p:nvSpPr>
        <p:spPr bwMode="auto">
          <a:xfrm>
            <a:off x="1067439" y="3001006"/>
            <a:ext cx="578249" cy="433687"/>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solidFill>
            <a:schemeClr val="accent5"/>
          </a:solidFill>
          <a:ln w="12700" cap="flat" cmpd="sng" algn="ctr">
            <a:no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sp>
        <p:nvSpPr>
          <p:cNvPr id="2" name="Rectangle 1"/>
          <p:cNvSpPr/>
          <p:nvPr/>
        </p:nvSpPr>
        <p:spPr>
          <a:xfrm>
            <a:off x="819340" y="2891757"/>
            <a:ext cx="535561" cy="578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8" name="Straight Connector 7"/>
          <p:cNvCxnSpPr/>
          <p:nvPr/>
        </p:nvCxnSpPr>
        <p:spPr>
          <a:xfrm>
            <a:off x="6234501" y="1828800"/>
            <a:ext cx="0" cy="43005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827863" y="3979070"/>
            <a:ext cx="108132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3686164" y="1391752"/>
            <a:ext cx="5271711" cy="215444"/>
            <a:chOff x="3986417" y="1391752"/>
            <a:chExt cx="5271711" cy="215444"/>
          </a:xfrm>
        </p:grpSpPr>
        <p:sp>
          <p:nvSpPr>
            <p:cNvPr id="111" name="TextBox 110"/>
            <p:cNvSpPr txBox="1"/>
            <p:nvPr/>
          </p:nvSpPr>
          <p:spPr>
            <a:xfrm>
              <a:off x="3986417" y="1391752"/>
              <a:ext cx="724557" cy="215444"/>
            </a:xfrm>
            <a:prstGeom prst="rect">
              <a:avLst/>
            </a:prstGeom>
            <a:noFill/>
          </p:spPr>
          <p:txBody>
            <a:bodyPr wrap="none" lIns="0" tIns="0" rIns="0" bIns="0" rtlCol="0" anchor="ctr">
              <a:spAutoFit/>
            </a:bodyPr>
            <a:lstStyle/>
            <a:p>
              <a:pPr algn="ctr"/>
              <a:r>
                <a:rPr lang="en-ZA" sz="1400" b="1" dirty="0">
                  <a:latin typeface="Arial" panose="020B0604020202020204" pitchFamily="34" charset="0"/>
                  <a:cs typeface="Arial" panose="020B0604020202020204" pitchFamily="34" charset="0"/>
                </a:rPr>
                <a:t>negative</a:t>
              </a:r>
            </a:p>
          </p:txBody>
        </p:sp>
        <p:sp>
          <p:nvSpPr>
            <p:cNvPr id="112" name="TextBox 111"/>
            <p:cNvSpPr txBox="1"/>
            <p:nvPr/>
          </p:nvSpPr>
          <p:spPr>
            <a:xfrm>
              <a:off x="5972256" y="1391752"/>
              <a:ext cx="1352934" cy="215444"/>
            </a:xfrm>
            <a:prstGeom prst="rect">
              <a:avLst/>
            </a:prstGeom>
            <a:noFill/>
          </p:spPr>
          <p:txBody>
            <a:bodyPr wrap="none" lIns="0" tIns="0" rIns="0" bIns="0" rtlCol="0" anchor="ctr">
              <a:spAutoFit/>
            </a:bodyPr>
            <a:lstStyle/>
            <a:p>
              <a:pPr algn="ctr"/>
              <a:r>
                <a:rPr lang="en-ZA" sz="1400" b="1" dirty="0">
                  <a:latin typeface="Arial" panose="020B0604020202020204" pitchFamily="34" charset="0"/>
                  <a:cs typeface="Arial" panose="020B0604020202020204" pitchFamily="34" charset="0"/>
                </a:rPr>
                <a:t>Economic cycle</a:t>
              </a:r>
            </a:p>
          </p:txBody>
        </p:sp>
        <p:sp>
          <p:nvSpPr>
            <p:cNvPr id="113" name="TextBox 112"/>
            <p:cNvSpPr txBox="1"/>
            <p:nvPr/>
          </p:nvSpPr>
          <p:spPr>
            <a:xfrm>
              <a:off x="8583263" y="1391752"/>
              <a:ext cx="674865" cy="215444"/>
            </a:xfrm>
            <a:prstGeom prst="rect">
              <a:avLst/>
            </a:prstGeom>
            <a:noFill/>
          </p:spPr>
          <p:txBody>
            <a:bodyPr wrap="none" lIns="0" tIns="0" rIns="0" bIns="0" rtlCol="0" anchor="ctr">
              <a:spAutoFit/>
            </a:bodyPr>
            <a:lstStyle/>
            <a:p>
              <a:pPr algn="ctr"/>
              <a:r>
                <a:rPr lang="en-ZA" sz="1400" b="1" dirty="0">
                  <a:latin typeface="Arial" panose="020B0604020202020204" pitchFamily="34" charset="0"/>
                  <a:cs typeface="Arial" panose="020B0604020202020204" pitchFamily="34" charset="0"/>
                </a:rPr>
                <a:t>positive</a:t>
              </a:r>
            </a:p>
          </p:txBody>
        </p:sp>
        <p:cxnSp>
          <p:nvCxnSpPr>
            <p:cNvPr id="15" name="Straight Arrow Connector 14"/>
            <p:cNvCxnSpPr/>
            <p:nvPr/>
          </p:nvCxnSpPr>
          <p:spPr>
            <a:xfrm>
              <a:off x="7654788" y="1499474"/>
              <a:ext cx="646970"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H="1">
              <a:off x="4995688" y="1499474"/>
              <a:ext cx="646970"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15" name="Chart 114"/>
          <p:cNvGraphicFramePr/>
          <p:nvPr/>
        </p:nvGraphicFramePr>
        <p:xfrm>
          <a:off x="2509800" y="1828799"/>
          <a:ext cx="3632367" cy="2027159"/>
        </p:xfrm>
        <a:graphic>
          <a:graphicData uri="http://schemas.openxmlformats.org/drawingml/2006/chart">
            <c:chart xmlns:c="http://schemas.openxmlformats.org/drawingml/2006/chart" xmlns:r="http://schemas.openxmlformats.org/officeDocument/2006/relationships" r:id="rId3"/>
          </a:graphicData>
        </a:graphic>
      </p:graphicFrame>
      <p:grpSp>
        <p:nvGrpSpPr>
          <p:cNvPr id="33" name="Group 32"/>
          <p:cNvGrpSpPr/>
          <p:nvPr/>
        </p:nvGrpSpPr>
        <p:grpSpPr>
          <a:xfrm>
            <a:off x="1003166" y="2403085"/>
            <a:ext cx="1369430" cy="1015283"/>
            <a:chOff x="1268826" y="2403085"/>
            <a:chExt cx="1369430" cy="1015283"/>
          </a:xfrm>
        </p:grpSpPr>
        <p:grpSp>
          <p:nvGrpSpPr>
            <p:cNvPr id="20" name="Group 19"/>
            <p:cNvGrpSpPr/>
            <p:nvPr/>
          </p:nvGrpSpPr>
          <p:grpSpPr>
            <a:xfrm>
              <a:off x="1268826" y="2571774"/>
              <a:ext cx="1369430" cy="846594"/>
              <a:chOff x="3952842" y="1376364"/>
              <a:chExt cx="7688296" cy="4752972"/>
            </a:xfrm>
          </p:grpSpPr>
          <p:sp>
            <p:nvSpPr>
              <p:cNvPr id="116" name="Freeform 115"/>
              <p:cNvSpPr/>
              <p:nvPr/>
            </p:nvSpPr>
            <p:spPr bwMode="auto">
              <a:xfrm>
                <a:off x="4313685" y="3694518"/>
                <a:ext cx="3246423" cy="2434818"/>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nvGrpSpPr>
              <p:cNvPr id="117" name="Group 13"/>
              <p:cNvGrpSpPr/>
              <p:nvPr/>
            </p:nvGrpSpPr>
            <p:grpSpPr>
              <a:xfrm>
                <a:off x="3952842" y="1376364"/>
                <a:ext cx="7688296" cy="2341737"/>
                <a:chOff x="5890441" y="1477930"/>
                <a:chExt cx="2339163" cy="747823"/>
              </a:xfrm>
              <a:solidFill>
                <a:srgbClr val="BAD532">
                  <a:lumMod val="60000"/>
                  <a:lumOff val="40000"/>
                </a:srgbClr>
              </a:solidFill>
            </p:grpSpPr>
            <p:cxnSp>
              <p:nvCxnSpPr>
                <p:cNvPr id="118" name="Straight Connector 117"/>
                <p:cNvCxnSpPr/>
                <p:nvPr/>
              </p:nvCxnSpPr>
              <p:spPr bwMode="auto">
                <a:xfrm>
                  <a:off x="5890441" y="2222218"/>
                  <a:ext cx="2339163" cy="0"/>
                </a:xfrm>
                <a:prstGeom prst="line">
                  <a:avLst/>
                </a:prstGeom>
                <a:grpFill/>
                <a:ln w="12700" cap="flat" cmpd="sng" algn="ctr">
                  <a:solidFill>
                    <a:schemeClr val="tx1"/>
                  </a:solidFill>
                  <a:prstDash val="solid"/>
                  <a:round/>
                  <a:headEnd type="none" w="med" len="med"/>
                  <a:tailEnd type="none" w="med" len="med"/>
                </a:ln>
                <a:effectLst/>
              </p:spPr>
            </p:cxnSp>
            <p:sp>
              <p:nvSpPr>
                <p:cNvPr id="119" name="Freeform 118"/>
                <p:cNvSpPr/>
                <p:nvPr/>
              </p:nvSpPr>
              <p:spPr bwMode="auto">
                <a:xfrm flipV="1">
                  <a:off x="6995334" y="1477930"/>
                  <a:ext cx="978189" cy="747823"/>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cxnSp>
            <p:nvCxnSpPr>
              <p:cNvPr id="120" name="Straight Connector 119"/>
              <p:cNvCxnSpPr/>
              <p:nvPr/>
            </p:nvCxnSpPr>
            <p:spPr bwMode="auto">
              <a:xfrm rot="5400000" flipH="1" flipV="1">
                <a:off x="7994610" y="2541667"/>
                <a:ext cx="2330621" cy="20"/>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cxnSp>
            <p:nvCxnSpPr>
              <p:cNvPr id="121" name="Straight Connector 120"/>
              <p:cNvCxnSpPr>
                <a:stCxn id="116" idx="1"/>
              </p:cNvCxnSpPr>
              <p:nvPr/>
            </p:nvCxnSpPr>
            <p:spPr bwMode="auto">
              <a:xfrm flipH="1" flipV="1">
                <a:off x="5921534" y="3718104"/>
                <a:ext cx="0" cy="2407224"/>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grpSp>
        <p:cxnSp>
          <p:nvCxnSpPr>
            <p:cNvPr id="23" name="Straight Arrow Connector 22"/>
            <p:cNvCxnSpPr/>
            <p:nvPr/>
          </p:nvCxnSpPr>
          <p:spPr>
            <a:xfrm>
              <a:off x="1645111" y="2680675"/>
              <a:ext cx="80502" cy="443525"/>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a:off x="1270367" y="2403085"/>
              <a:ext cx="689292" cy="184666"/>
            </a:xfrm>
            <a:prstGeom prst="rect">
              <a:avLst/>
            </a:prstGeom>
            <a:noFill/>
          </p:spPr>
          <p:txBody>
            <a:bodyPr wrap="none" lIns="0" tIns="0" rIns="0" bIns="0" rtlCol="0" anchor="ctr">
              <a:spAutoFit/>
            </a:bodyPr>
            <a:lstStyle/>
            <a:p>
              <a:pPr algn="ctr"/>
              <a:r>
                <a:rPr lang="en-ZA" sz="1200" b="1" dirty="0">
                  <a:latin typeface="Arial" panose="020B0604020202020204" pitchFamily="34" charset="0"/>
                  <a:cs typeface="Arial" panose="020B0604020202020204" pitchFamily="34" charset="0"/>
                </a:rPr>
                <a:t>Recovery</a:t>
              </a:r>
            </a:p>
          </p:txBody>
        </p:sp>
      </p:grpSp>
      <p:grpSp>
        <p:nvGrpSpPr>
          <p:cNvPr id="32" name="Group 31"/>
          <p:cNvGrpSpPr/>
          <p:nvPr/>
        </p:nvGrpSpPr>
        <p:grpSpPr>
          <a:xfrm>
            <a:off x="535475" y="2386078"/>
            <a:ext cx="215447" cy="3184379"/>
            <a:chOff x="566252" y="2258073"/>
            <a:chExt cx="215447" cy="3184379"/>
          </a:xfrm>
        </p:grpSpPr>
        <p:sp>
          <p:nvSpPr>
            <p:cNvPr id="127" name="TextBox 126"/>
            <p:cNvSpPr txBox="1"/>
            <p:nvPr/>
          </p:nvSpPr>
          <p:spPr>
            <a:xfrm rot="16200000">
              <a:off x="411084" y="5071837"/>
              <a:ext cx="525786" cy="215444"/>
            </a:xfrm>
            <a:prstGeom prst="rect">
              <a:avLst/>
            </a:prstGeom>
            <a:noFill/>
          </p:spPr>
          <p:txBody>
            <a:bodyPr wrap="none" lIns="0" tIns="0" rIns="0" bIns="0" rtlCol="0" anchor="ctr">
              <a:spAutoFit/>
            </a:bodyPr>
            <a:lstStyle/>
            <a:p>
              <a:pPr algn="ctr"/>
              <a:r>
                <a:rPr lang="en-ZA" sz="1400" b="1" dirty="0">
                  <a:latin typeface="Arial" panose="020B0604020202020204" pitchFamily="34" charset="0"/>
                  <a:cs typeface="Arial" panose="020B0604020202020204" pitchFamily="34" charset="0"/>
                </a:rPr>
                <a:t>falling</a:t>
              </a:r>
            </a:p>
          </p:txBody>
        </p:sp>
        <p:sp>
          <p:nvSpPr>
            <p:cNvPr id="128" name="TextBox 127"/>
            <p:cNvSpPr txBox="1"/>
            <p:nvPr/>
          </p:nvSpPr>
          <p:spPr>
            <a:xfrm rot="16200000">
              <a:off x="-2491" y="3722503"/>
              <a:ext cx="1352934" cy="215444"/>
            </a:xfrm>
            <a:prstGeom prst="rect">
              <a:avLst/>
            </a:prstGeom>
            <a:noFill/>
          </p:spPr>
          <p:txBody>
            <a:bodyPr wrap="none" lIns="0" tIns="0" rIns="0" bIns="0" rtlCol="0" anchor="ctr">
              <a:spAutoFit/>
            </a:bodyPr>
            <a:lstStyle/>
            <a:p>
              <a:pPr algn="ctr"/>
              <a:r>
                <a:rPr lang="en-ZA" sz="1400" b="1" dirty="0">
                  <a:latin typeface="Arial" panose="020B0604020202020204" pitchFamily="34" charset="0"/>
                  <a:cs typeface="Arial" panose="020B0604020202020204" pitchFamily="34" charset="0"/>
                </a:rPr>
                <a:t>Economic cycle</a:t>
              </a:r>
            </a:p>
          </p:txBody>
        </p:sp>
        <p:sp>
          <p:nvSpPr>
            <p:cNvPr id="129" name="TextBox 128"/>
            <p:cNvSpPr txBox="1"/>
            <p:nvPr/>
          </p:nvSpPr>
          <p:spPr>
            <a:xfrm rot="16200000">
              <a:off x="430317" y="2394008"/>
              <a:ext cx="487314" cy="215444"/>
            </a:xfrm>
            <a:prstGeom prst="rect">
              <a:avLst/>
            </a:prstGeom>
            <a:noFill/>
          </p:spPr>
          <p:txBody>
            <a:bodyPr wrap="none" lIns="0" tIns="0" rIns="0" bIns="0" rtlCol="0" anchor="ctr">
              <a:spAutoFit/>
            </a:bodyPr>
            <a:lstStyle/>
            <a:p>
              <a:pPr algn="ctr"/>
              <a:r>
                <a:rPr lang="en-ZA" sz="1400" b="1" dirty="0">
                  <a:latin typeface="Arial" panose="020B0604020202020204" pitchFamily="34" charset="0"/>
                  <a:cs typeface="Arial" panose="020B0604020202020204" pitchFamily="34" charset="0"/>
                </a:rPr>
                <a:t>rising</a:t>
              </a:r>
            </a:p>
          </p:txBody>
        </p:sp>
        <p:cxnSp>
          <p:nvCxnSpPr>
            <p:cNvPr id="130" name="Straight Arrow Connector 129"/>
            <p:cNvCxnSpPr/>
            <p:nvPr/>
          </p:nvCxnSpPr>
          <p:spPr>
            <a:xfrm flipV="1">
              <a:off x="673974" y="2859163"/>
              <a:ext cx="0" cy="323485"/>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a:off x="673974" y="4477801"/>
              <a:ext cx="0" cy="323485"/>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35" name="Straight Arrow Connector 134"/>
          <p:cNvCxnSpPr/>
          <p:nvPr/>
        </p:nvCxnSpPr>
        <p:spPr>
          <a:xfrm flipH="1">
            <a:off x="1252106" y="5098747"/>
            <a:ext cx="127346" cy="438639"/>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6" name="Group 35"/>
          <p:cNvGrpSpPr/>
          <p:nvPr/>
        </p:nvGrpSpPr>
        <p:grpSpPr>
          <a:xfrm>
            <a:off x="917344" y="4821157"/>
            <a:ext cx="1455252" cy="1015283"/>
            <a:chOff x="917344" y="4821157"/>
            <a:chExt cx="1455252" cy="1015283"/>
          </a:xfrm>
        </p:grpSpPr>
        <p:grpSp>
          <p:nvGrpSpPr>
            <p:cNvPr id="134" name="Group 133"/>
            <p:cNvGrpSpPr/>
            <p:nvPr/>
          </p:nvGrpSpPr>
          <p:grpSpPr>
            <a:xfrm>
              <a:off x="1003166" y="4989846"/>
              <a:ext cx="1369430" cy="846594"/>
              <a:chOff x="3952842" y="1376364"/>
              <a:chExt cx="7688296" cy="4752973"/>
            </a:xfrm>
          </p:grpSpPr>
          <p:sp>
            <p:nvSpPr>
              <p:cNvPr id="137" name="Freeform 136"/>
              <p:cNvSpPr/>
              <p:nvPr/>
            </p:nvSpPr>
            <p:spPr bwMode="auto">
              <a:xfrm>
                <a:off x="4313684" y="3694521"/>
                <a:ext cx="3246421" cy="2434816"/>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nvGrpSpPr>
              <p:cNvPr id="138" name="Group 13"/>
              <p:cNvGrpSpPr/>
              <p:nvPr/>
            </p:nvGrpSpPr>
            <p:grpSpPr>
              <a:xfrm>
                <a:off x="3952842" y="1376364"/>
                <a:ext cx="7688296" cy="2341737"/>
                <a:chOff x="5890441" y="1477930"/>
                <a:chExt cx="2339163" cy="747823"/>
              </a:xfrm>
              <a:solidFill>
                <a:srgbClr val="BAD532">
                  <a:lumMod val="60000"/>
                  <a:lumOff val="40000"/>
                </a:srgbClr>
              </a:solidFill>
            </p:grpSpPr>
            <p:cxnSp>
              <p:nvCxnSpPr>
                <p:cNvPr id="141" name="Straight Connector 140"/>
                <p:cNvCxnSpPr/>
                <p:nvPr/>
              </p:nvCxnSpPr>
              <p:spPr bwMode="auto">
                <a:xfrm>
                  <a:off x="5890441" y="2222218"/>
                  <a:ext cx="2339163" cy="0"/>
                </a:xfrm>
                <a:prstGeom prst="line">
                  <a:avLst/>
                </a:prstGeom>
                <a:grpFill/>
                <a:ln w="12700" cap="flat" cmpd="sng" algn="ctr">
                  <a:solidFill>
                    <a:schemeClr val="tx1"/>
                  </a:solidFill>
                  <a:prstDash val="solid"/>
                  <a:round/>
                  <a:headEnd type="none" w="med" len="med"/>
                  <a:tailEnd type="none" w="med" len="med"/>
                </a:ln>
                <a:effectLst/>
              </p:spPr>
            </p:cxnSp>
            <p:sp>
              <p:nvSpPr>
                <p:cNvPr id="142" name="Freeform 141"/>
                <p:cNvSpPr/>
                <p:nvPr/>
              </p:nvSpPr>
              <p:spPr bwMode="auto">
                <a:xfrm flipV="1">
                  <a:off x="6995334" y="1477930"/>
                  <a:ext cx="978189" cy="747823"/>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cxnSp>
            <p:nvCxnSpPr>
              <p:cNvPr id="139" name="Straight Connector 138"/>
              <p:cNvCxnSpPr/>
              <p:nvPr/>
            </p:nvCxnSpPr>
            <p:spPr bwMode="auto">
              <a:xfrm rot="5400000" flipH="1" flipV="1">
                <a:off x="7994610" y="2541667"/>
                <a:ext cx="2330621" cy="20"/>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cxnSp>
            <p:nvCxnSpPr>
              <p:cNvPr id="140" name="Straight Connector 139"/>
              <p:cNvCxnSpPr>
                <a:stCxn id="137" idx="1"/>
              </p:cNvCxnSpPr>
              <p:nvPr/>
            </p:nvCxnSpPr>
            <p:spPr bwMode="auto">
              <a:xfrm flipH="1" flipV="1">
                <a:off x="5921531" y="3718104"/>
                <a:ext cx="0" cy="2407222"/>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grpSp>
        <p:sp>
          <p:nvSpPr>
            <p:cNvPr id="136" name="TextBox 135"/>
            <p:cNvSpPr txBox="1"/>
            <p:nvPr/>
          </p:nvSpPr>
          <p:spPr>
            <a:xfrm>
              <a:off x="917344" y="4821157"/>
              <a:ext cx="864019" cy="184666"/>
            </a:xfrm>
            <a:prstGeom prst="rect">
              <a:avLst/>
            </a:prstGeom>
            <a:noFill/>
          </p:spPr>
          <p:txBody>
            <a:bodyPr wrap="none" lIns="0" tIns="0" rIns="0" bIns="0" rtlCol="0" anchor="ctr">
              <a:spAutoFit/>
            </a:bodyPr>
            <a:lstStyle/>
            <a:p>
              <a:pPr algn="ctr"/>
              <a:r>
                <a:rPr lang="en-ZA" sz="1200" b="1" dirty="0">
                  <a:latin typeface="Arial" panose="020B0604020202020204" pitchFamily="34" charset="0"/>
                  <a:cs typeface="Arial" panose="020B0604020202020204" pitchFamily="34" charset="0"/>
                </a:rPr>
                <a:t>Contraction</a:t>
              </a:r>
            </a:p>
          </p:txBody>
        </p:sp>
      </p:grpSp>
      <p:graphicFrame>
        <p:nvGraphicFramePr>
          <p:cNvPr id="143" name="Chart 142"/>
          <p:cNvGraphicFramePr/>
          <p:nvPr/>
        </p:nvGraphicFramePr>
        <p:xfrm>
          <a:off x="2508332" y="4110860"/>
          <a:ext cx="3633835" cy="2018477"/>
        </p:xfrm>
        <a:graphic>
          <a:graphicData uri="http://schemas.openxmlformats.org/drawingml/2006/chart">
            <c:chart xmlns:c="http://schemas.openxmlformats.org/drawingml/2006/chart" xmlns:r="http://schemas.openxmlformats.org/officeDocument/2006/relationships" r:id="rId4"/>
          </a:graphicData>
        </a:graphic>
      </p:graphicFrame>
      <p:grpSp>
        <p:nvGrpSpPr>
          <p:cNvPr id="165" name="Group 164"/>
          <p:cNvGrpSpPr/>
          <p:nvPr/>
        </p:nvGrpSpPr>
        <p:grpSpPr>
          <a:xfrm>
            <a:off x="10228798" y="2571774"/>
            <a:ext cx="1369430" cy="846594"/>
            <a:chOff x="3952842" y="1376364"/>
            <a:chExt cx="7688296" cy="4752973"/>
          </a:xfrm>
        </p:grpSpPr>
        <p:sp>
          <p:nvSpPr>
            <p:cNvPr id="168" name="Freeform 167"/>
            <p:cNvSpPr/>
            <p:nvPr/>
          </p:nvSpPr>
          <p:spPr bwMode="auto">
            <a:xfrm>
              <a:off x="4313684" y="3694521"/>
              <a:ext cx="3246421" cy="2434816"/>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nvGrpSpPr>
            <p:cNvPr id="169" name="Group 13"/>
            <p:cNvGrpSpPr/>
            <p:nvPr/>
          </p:nvGrpSpPr>
          <p:grpSpPr>
            <a:xfrm>
              <a:off x="3952842" y="1376364"/>
              <a:ext cx="7688296" cy="2341737"/>
              <a:chOff x="5890441" y="1477930"/>
              <a:chExt cx="2339163" cy="747823"/>
            </a:xfrm>
            <a:solidFill>
              <a:srgbClr val="BAD532">
                <a:lumMod val="60000"/>
                <a:lumOff val="40000"/>
              </a:srgbClr>
            </a:solidFill>
          </p:grpSpPr>
          <p:cxnSp>
            <p:nvCxnSpPr>
              <p:cNvPr id="172" name="Straight Connector 171"/>
              <p:cNvCxnSpPr/>
              <p:nvPr/>
            </p:nvCxnSpPr>
            <p:spPr bwMode="auto">
              <a:xfrm>
                <a:off x="5890441" y="2222218"/>
                <a:ext cx="2339163" cy="0"/>
              </a:xfrm>
              <a:prstGeom prst="line">
                <a:avLst/>
              </a:prstGeom>
              <a:grpFill/>
              <a:ln w="12700" cap="flat" cmpd="sng" algn="ctr">
                <a:solidFill>
                  <a:schemeClr val="tx1"/>
                </a:solidFill>
                <a:prstDash val="solid"/>
                <a:round/>
                <a:headEnd type="none" w="med" len="med"/>
                <a:tailEnd type="none" w="med" len="med"/>
              </a:ln>
              <a:effectLst/>
            </p:spPr>
          </p:cxnSp>
          <p:sp>
            <p:nvSpPr>
              <p:cNvPr id="173" name="Freeform 172"/>
              <p:cNvSpPr/>
              <p:nvPr/>
            </p:nvSpPr>
            <p:spPr bwMode="auto">
              <a:xfrm flipV="1">
                <a:off x="7008915" y="1477930"/>
                <a:ext cx="978189" cy="747823"/>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cxnSp>
          <p:nvCxnSpPr>
            <p:cNvPr id="170" name="Straight Connector 169"/>
            <p:cNvCxnSpPr/>
            <p:nvPr/>
          </p:nvCxnSpPr>
          <p:spPr bwMode="auto">
            <a:xfrm rot="5400000" flipH="1" flipV="1">
              <a:off x="7994610" y="2541667"/>
              <a:ext cx="2330621" cy="20"/>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cxnSp>
          <p:nvCxnSpPr>
            <p:cNvPr id="171" name="Straight Connector 170"/>
            <p:cNvCxnSpPr>
              <a:stCxn id="168" idx="1"/>
            </p:cNvCxnSpPr>
            <p:nvPr/>
          </p:nvCxnSpPr>
          <p:spPr bwMode="auto">
            <a:xfrm flipH="1" flipV="1">
              <a:off x="5921531" y="3718104"/>
              <a:ext cx="0" cy="2407222"/>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grpSp>
      <p:cxnSp>
        <p:nvCxnSpPr>
          <p:cNvPr id="166" name="Straight Arrow Connector 165"/>
          <p:cNvCxnSpPr/>
          <p:nvPr/>
        </p:nvCxnSpPr>
        <p:spPr>
          <a:xfrm>
            <a:off x="10913513" y="2669833"/>
            <a:ext cx="84189" cy="18305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7" name="TextBox 166"/>
          <p:cNvSpPr txBox="1"/>
          <p:nvPr/>
        </p:nvSpPr>
        <p:spPr>
          <a:xfrm>
            <a:off x="10230339" y="2403085"/>
            <a:ext cx="689292" cy="184666"/>
          </a:xfrm>
          <a:prstGeom prst="rect">
            <a:avLst/>
          </a:prstGeom>
          <a:noFill/>
        </p:spPr>
        <p:txBody>
          <a:bodyPr wrap="none" lIns="0" tIns="0" rIns="0" bIns="0" rtlCol="0" anchor="ctr">
            <a:spAutoFit/>
          </a:bodyPr>
          <a:lstStyle/>
          <a:p>
            <a:pPr algn="ctr"/>
            <a:r>
              <a:rPr lang="en-ZA" sz="1200" b="1" dirty="0">
                <a:latin typeface="Arial" panose="020B0604020202020204" pitchFamily="34" charset="0"/>
                <a:cs typeface="Arial" panose="020B0604020202020204" pitchFamily="34" charset="0"/>
              </a:rPr>
              <a:t>Overheat</a:t>
            </a:r>
          </a:p>
        </p:txBody>
      </p:sp>
      <p:grpSp>
        <p:nvGrpSpPr>
          <p:cNvPr id="175" name="Group 174"/>
          <p:cNvGrpSpPr/>
          <p:nvPr/>
        </p:nvGrpSpPr>
        <p:grpSpPr>
          <a:xfrm>
            <a:off x="10228798" y="4989846"/>
            <a:ext cx="1369430" cy="846594"/>
            <a:chOff x="3952842" y="1376364"/>
            <a:chExt cx="7688296" cy="4752973"/>
          </a:xfrm>
        </p:grpSpPr>
        <p:sp>
          <p:nvSpPr>
            <p:cNvPr id="177" name="Freeform 176"/>
            <p:cNvSpPr/>
            <p:nvPr/>
          </p:nvSpPr>
          <p:spPr bwMode="auto">
            <a:xfrm>
              <a:off x="4313684" y="3694521"/>
              <a:ext cx="3246421" cy="2434816"/>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nvGrpSpPr>
            <p:cNvPr id="178" name="Group 13"/>
            <p:cNvGrpSpPr/>
            <p:nvPr/>
          </p:nvGrpSpPr>
          <p:grpSpPr>
            <a:xfrm>
              <a:off x="3952842" y="1376364"/>
              <a:ext cx="7688296" cy="2341737"/>
              <a:chOff x="5890441" y="1477930"/>
              <a:chExt cx="2339163" cy="747823"/>
            </a:xfrm>
            <a:solidFill>
              <a:srgbClr val="BAD532">
                <a:lumMod val="60000"/>
                <a:lumOff val="40000"/>
              </a:srgbClr>
            </a:solidFill>
          </p:grpSpPr>
          <p:cxnSp>
            <p:nvCxnSpPr>
              <p:cNvPr id="181" name="Straight Connector 180"/>
              <p:cNvCxnSpPr/>
              <p:nvPr/>
            </p:nvCxnSpPr>
            <p:spPr bwMode="auto">
              <a:xfrm>
                <a:off x="5890441" y="2222218"/>
                <a:ext cx="2339163" cy="0"/>
              </a:xfrm>
              <a:prstGeom prst="line">
                <a:avLst/>
              </a:prstGeom>
              <a:grpFill/>
              <a:ln w="12700" cap="flat" cmpd="sng" algn="ctr">
                <a:solidFill>
                  <a:schemeClr val="tx1"/>
                </a:solidFill>
                <a:prstDash val="solid"/>
                <a:round/>
                <a:headEnd type="none" w="med" len="med"/>
                <a:tailEnd type="none" w="med" len="med"/>
              </a:ln>
              <a:effectLst/>
            </p:spPr>
          </p:cxnSp>
          <p:sp>
            <p:nvSpPr>
              <p:cNvPr id="182" name="Freeform 181"/>
              <p:cNvSpPr/>
              <p:nvPr/>
            </p:nvSpPr>
            <p:spPr bwMode="auto">
              <a:xfrm flipV="1">
                <a:off x="7008915" y="1477930"/>
                <a:ext cx="978189" cy="747823"/>
              </a:xfrm>
              <a:custGeom>
                <a:avLst/>
                <a:gdLst>
                  <a:gd name="connsiteX0" fmla="*/ 0 w 1020726"/>
                  <a:gd name="connsiteY0" fmla="*/ 0 h 1075660"/>
                  <a:gd name="connsiteX1" fmla="*/ 510363 w 1020726"/>
                  <a:gd name="connsiteY1" fmla="*/ 1073888 h 1075660"/>
                  <a:gd name="connsiteX2" fmla="*/ 1020726 w 1020726"/>
                  <a:gd name="connsiteY2" fmla="*/ 10632 h 1075660"/>
                </a:gdLst>
                <a:ahLst/>
                <a:cxnLst>
                  <a:cxn ang="0">
                    <a:pos x="connsiteX0" y="connsiteY0"/>
                  </a:cxn>
                  <a:cxn ang="0">
                    <a:pos x="connsiteX1" y="connsiteY1"/>
                  </a:cxn>
                  <a:cxn ang="0">
                    <a:pos x="connsiteX2" y="connsiteY2"/>
                  </a:cxn>
                </a:cxnLst>
                <a:rect l="l" t="t" r="r" b="b"/>
                <a:pathLst>
                  <a:path w="1020726" h="1075660">
                    <a:moveTo>
                      <a:pt x="0" y="0"/>
                    </a:moveTo>
                    <a:cubicBezTo>
                      <a:pt x="170121" y="536058"/>
                      <a:pt x="340242" y="1072116"/>
                      <a:pt x="510363" y="1073888"/>
                    </a:cubicBezTo>
                    <a:cubicBezTo>
                      <a:pt x="680484" y="1075660"/>
                      <a:pt x="850605" y="543146"/>
                      <a:pt x="1020726" y="10632"/>
                    </a:cubicBezTo>
                  </a:path>
                </a:pathLst>
              </a:custGeom>
              <a:noFill/>
              <a:ln w="12700" cap="flat" cmpd="sng" algn="ctr">
                <a:solidFill>
                  <a:schemeClr val="tx1"/>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1" i="0" u="none" strike="noStrike" kern="0" cap="none" spc="0" normalizeH="0" baseline="0" noProof="0">
                  <a:ln>
                    <a:noFill/>
                  </a:ln>
                  <a:solidFill>
                    <a:srgbClr val="1E2171"/>
                  </a:solidFill>
                  <a:effectLst/>
                  <a:uLnTx/>
                  <a:uFillTx/>
                  <a:latin typeface="Arial"/>
                  <a:cs typeface="Arial"/>
                </a:endParaRPr>
              </a:p>
            </p:txBody>
          </p:sp>
        </p:grpSp>
        <p:cxnSp>
          <p:nvCxnSpPr>
            <p:cNvPr id="179" name="Straight Connector 178"/>
            <p:cNvCxnSpPr/>
            <p:nvPr/>
          </p:nvCxnSpPr>
          <p:spPr bwMode="auto">
            <a:xfrm rot="5400000" flipH="1" flipV="1">
              <a:off x="7994610" y="2541667"/>
              <a:ext cx="2330621" cy="20"/>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cxnSp>
          <p:nvCxnSpPr>
            <p:cNvPr id="180" name="Straight Connector 179"/>
            <p:cNvCxnSpPr>
              <a:stCxn id="177" idx="1"/>
            </p:cNvCxnSpPr>
            <p:nvPr/>
          </p:nvCxnSpPr>
          <p:spPr bwMode="auto">
            <a:xfrm flipH="1" flipV="1">
              <a:off x="5921531" y="3718104"/>
              <a:ext cx="0" cy="2407222"/>
            </a:xfrm>
            <a:prstGeom prst="line">
              <a:avLst/>
            </a:prstGeom>
            <a:solidFill>
              <a:srgbClr val="BAD532">
                <a:lumMod val="40000"/>
                <a:lumOff val="60000"/>
              </a:srgbClr>
            </a:solidFill>
            <a:ln w="12700" cap="flat" cmpd="sng" algn="ctr">
              <a:solidFill>
                <a:schemeClr val="tx1"/>
              </a:solidFill>
              <a:prstDash val="solid"/>
              <a:round/>
              <a:headEnd type="none" w="med" len="med"/>
              <a:tailEnd type="none" w="med" len="med"/>
            </a:ln>
            <a:effectLst/>
          </p:spPr>
        </p:cxnSp>
      </p:grpSp>
      <p:sp>
        <p:nvSpPr>
          <p:cNvPr id="176" name="TextBox 175"/>
          <p:cNvSpPr txBox="1"/>
          <p:nvPr/>
        </p:nvSpPr>
        <p:spPr>
          <a:xfrm>
            <a:off x="10694936" y="4762834"/>
            <a:ext cx="942566" cy="184666"/>
          </a:xfrm>
          <a:prstGeom prst="rect">
            <a:avLst/>
          </a:prstGeom>
          <a:noFill/>
        </p:spPr>
        <p:txBody>
          <a:bodyPr wrap="none" lIns="0" tIns="0" rIns="0" bIns="0" rtlCol="0" anchor="ctr">
            <a:spAutoFit/>
          </a:bodyPr>
          <a:lstStyle/>
          <a:p>
            <a:pPr algn="ctr"/>
            <a:r>
              <a:rPr lang="en-ZA" sz="1200" b="1" dirty="0">
                <a:latin typeface="Arial" panose="020B0604020202020204" pitchFamily="34" charset="0"/>
                <a:cs typeface="Arial" panose="020B0604020202020204" pitchFamily="34" charset="0"/>
              </a:rPr>
              <a:t>Hard landing</a:t>
            </a:r>
          </a:p>
        </p:txBody>
      </p:sp>
      <p:cxnSp>
        <p:nvCxnSpPr>
          <p:cNvPr id="183" name="Straight Arrow Connector 182"/>
          <p:cNvCxnSpPr/>
          <p:nvPr/>
        </p:nvCxnSpPr>
        <p:spPr>
          <a:xfrm flipH="1">
            <a:off x="11269074" y="4956273"/>
            <a:ext cx="162742" cy="318197"/>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84" name="Chart 183"/>
          <p:cNvGraphicFramePr/>
          <p:nvPr/>
        </p:nvGraphicFramePr>
        <p:xfrm>
          <a:off x="6304124" y="1828799"/>
          <a:ext cx="3697087" cy="20271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5" name="Chart 184"/>
          <p:cNvGraphicFramePr/>
          <p:nvPr/>
        </p:nvGraphicFramePr>
        <p:xfrm>
          <a:off x="6304124" y="4110860"/>
          <a:ext cx="3697087" cy="2018477"/>
        </p:xfrm>
        <a:graphic>
          <a:graphicData uri="http://schemas.openxmlformats.org/drawingml/2006/chart">
            <c:chart xmlns:c="http://schemas.openxmlformats.org/drawingml/2006/chart" xmlns:r="http://schemas.openxmlformats.org/officeDocument/2006/relationships" r:id="rId6"/>
          </a:graphicData>
        </a:graphic>
      </p:graphicFrame>
      <p:sp>
        <p:nvSpPr>
          <p:cNvPr id="3" name="Slide Number Placeholder 2">
            <a:extLst>
              <a:ext uri="{FF2B5EF4-FFF2-40B4-BE49-F238E27FC236}">
                <a16:creationId xmlns:a16="http://schemas.microsoft.com/office/drawing/2014/main" id="{4C8030A9-C71B-431D-9988-CA45A4A52CD9}"/>
              </a:ext>
            </a:extLst>
          </p:cNvPr>
          <p:cNvSpPr>
            <a:spLocks noGrp="1"/>
          </p:cNvSpPr>
          <p:nvPr>
            <p:ph type="sldNum" sz="quarter" idx="12"/>
          </p:nvPr>
        </p:nvSpPr>
        <p:spPr/>
        <p:txBody>
          <a:bodyPr/>
          <a:lstStyle/>
          <a:p>
            <a:fld id="{FC1CF07D-8B3F-4D32-B059-0039CEA46DB1}" type="slidenum">
              <a:rPr lang="en-US" smtClean="0"/>
              <a:pPr/>
              <a:t>10</a:t>
            </a:fld>
            <a:endParaRPr lang="en-US" dirty="0"/>
          </a:p>
        </p:txBody>
      </p:sp>
      <p:sp>
        <p:nvSpPr>
          <p:cNvPr id="4" name="Title 3">
            <a:extLst>
              <a:ext uri="{FF2B5EF4-FFF2-40B4-BE49-F238E27FC236}">
                <a16:creationId xmlns:a16="http://schemas.microsoft.com/office/drawing/2014/main" id="{AE0F09CA-994E-440F-A49A-2F9E2EB6DE7C}"/>
              </a:ext>
            </a:extLst>
          </p:cNvPr>
          <p:cNvSpPr>
            <a:spLocks noGrp="1"/>
          </p:cNvSpPr>
          <p:nvPr>
            <p:ph type="title"/>
          </p:nvPr>
        </p:nvSpPr>
        <p:spPr/>
        <p:txBody>
          <a:bodyPr/>
          <a:lstStyle/>
          <a:p>
            <a:r>
              <a:rPr lang="en-ZA" dirty="0"/>
              <a:t>Factor timing | Using economic cycles</a:t>
            </a:r>
            <a:br>
              <a:rPr lang="en-ZA" dirty="0"/>
            </a:br>
            <a:r>
              <a:rPr lang="en-ZA" sz="2000" b="0" dirty="0">
                <a:solidFill>
                  <a:prstClr val="white"/>
                </a:solidFill>
              </a:rPr>
              <a:t>Average excess returns of factors during each economic cycle (2001 to 2018)</a:t>
            </a:r>
            <a:endParaRPr lang="en-ZA" b="0" dirty="0"/>
          </a:p>
        </p:txBody>
      </p:sp>
      <p:sp>
        <p:nvSpPr>
          <p:cNvPr id="72" name="Text Placeholder 5">
            <a:extLst>
              <a:ext uri="{FF2B5EF4-FFF2-40B4-BE49-F238E27FC236}">
                <a16:creationId xmlns:a16="http://schemas.microsoft.com/office/drawing/2014/main" id="{9CAAB6FB-43CF-4C58-B31F-F6B4411460E8}"/>
              </a:ext>
            </a:extLst>
          </p:cNvPr>
          <p:cNvSpPr txBox="1">
            <a:spLocks/>
          </p:cNvSpPr>
          <p:nvPr/>
        </p:nvSpPr>
        <p:spPr>
          <a:xfrm>
            <a:off x="681945" y="6604000"/>
            <a:ext cx="10358438" cy="195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
        <p:nvSpPr>
          <p:cNvPr id="74" name="Text Placeholder 5">
            <a:extLst>
              <a:ext uri="{FF2B5EF4-FFF2-40B4-BE49-F238E27FC236}">
                <a16:creationId xmlns:a16="http://schemas.microsoft.com/office/drawing/2014/main" id="{ED699106-AC19-4DB3-8550-AC30611E7436}"/>
              </a:ext>
            </a:extLst>
          </p:cNvPr>
          <p:cNvSpPr txBox="1">
            <a:spLocks/>
          </p:cNvSpPr>
          <p:nvPr/>
        </p:nvSpPr>
        <p:spPr>
          <a:xfrm>
            <a:off x="2685143" y="2414156"/>
            <a:ext cx="6186695" cy="2544707"/>
          </a:xfrm>
          <a:prstGeom prst="rect">
            <a:avLst/>
          </a:prstGeom>
          <a:solidFill>
            <a:schemeClr val="accent4">
              <a:lumMod val="20000"/>
              <a:lumOff val="80000"/>
            </a:schemeClr>
          </a:solidFill>
        </p:spPr>
        <p:txBody>
          <a:bodyPr wrap="square" lIns="0" tIns="0" rIns="0" bIns="0" anchor="ctr">
            <a:spAutoFit/>
          </a:bodyPr>
          <a:lstStyle>
            <a:defPPr>
              <a:defRPr lang="en-US"/>
            </a:defPPr>
            <a:lvl1pPr marL="0" algn="l" defTabSz="914400" rtl="0" eaLnBrk="1" latinLnBrk="0" hangingPunct="1">
              <a:defRPr sz="8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61938"/>
            <a:r>
              <a:rPr lang="en-ZA" sz="1600" b="1" dirty="0"/>
              <a:t>Challenges with using economic cycles:</a:t>
            </a:r>
          </a:p>
          <a:p>
            <a:pPr marL="261938"/>
            <a:endParaRPr lang="en-ZA" sz="1600" dirty="0"/>
          </a:p>
          <a:p>
            <a:pPr marL="261938"/>
            <a:r>
              <a:rPr lang="en-ZA" sz="1600" dirty="0"/>
              <a:t>Complexity of factor relationship to a economic cycle</a:t>
            </a:r>
          </a:p>
          <a:p>
            <a:pPr marL="261938"/>
            <a:endParaRPr lang="en-ZA" sz="1600" dirty="0"/>
          </a:p>
          <a:p>
            <a:pPr marL="261938"/>
            <a:r>
              <a:rPr lang="en-ZA" sz="1600" dirty="0"/>
              <a:t>Relationship is time-varying and uncertain</a:t>
            </a:r>
          </a:p>
          <a:p>
            <a:pPr marL="261938"/>
            <a:endParaRPr lang="en-ZA" sz="1600" dirty="0"/>
          </a:p>
          <a:p>
            <a:pPr marL="261938"/>
            <a:r>
              <a:rPr lang="en-ZA" sz="1600" dirty="0"/>
              <a:t>Relationships are observed with the benefit of hindsight, and thus suffer from the age-old problem of data mining.</a:t>
            </a:r>
          </a:p>
          <a:p>
            <a:pPr marL="261938"/>
            <a:endParaRPr lang="en-ZA" sz="1600" dirty="0"/>
          </a:p>
          <a:p>
            <a:pPr marL="261938"/>
            <a:r>
              <a:rPr lang="en-ZA" sz="1600" dirty="0"/>
              <a:t>Need strong macro capability to predict approaching cycle</a:t>
            </a:r>
          </a:p>
        </p:txBody>
      </p:sp>
    </p:spTree>
    <p:extLst>
      <p:ext uri="{BB962C8B-B14F-4D97-AF65-F5344CB8AC3E}">
        <p14:creationId xmlns:p14="http://schemas.microsoft.com/office/powerpoint/2010/main" val="3493746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
                                            <p:bg/>
                                          </p:spTgt>
                                        </p:tgtEl>
                                        <p:attrNameLst>
                                          <p:attrName>style.visibility</p:attrName>
                                        </p:attrNameLst>
                                      </p:cBhvr>
                                      <p:to>
                                        <p:strVal val="visible"/>
                                      </p:to>
                                    </p:set>
                                    <p:animEffect transition="in" filter="wipe(left)">
                                      <p:cBhvr>
                                        <p:cTn id="7" dur="500"/>
                                        <p:tgtEl>
                                          <p:spTgt spid="74">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4">
                                            <p:txEl>
                                              <p:pRg st="0" end="0"/>
                                            </p:txEl>
                                          </p:spTgt>
                                        </p:tgtEl>
                                        <p:attrNameLst>
                                          <p:attrName>style.visibility</p:attrName>
                                        </p:attrNameLst>
                                      </p:cBhvr>
                                      <p:to>
                                        <p:strVal val="visible"/>
                                      </p:to>
                                    </p:set>
                                    <p:animEffect transition="in" filter="wipe(left)">
                                      <p:cBhvr>
                                        <p:cTn id="10" dur="500"/>
                                        <p:tgtEl>
                                          <p:spTgt spid="74">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4">
                                            <p:txEl>
                                              <p:pRg st="2" end="2"/>
                                            </p:txEl>
                                          </p:spTgt>
                                        </p:tgtEl>
                                        <p:attrNameLst>
                                          <p:attrName>style.visibility</p:attrName>
                                        </p:attrNameLst>
                                      </p:cBhvr>
                                      <p:to>
                                        <p:strVal val="visible"/>
                                      </p:to>
                                    </p:set>
                                    <p:animEffect transition="in" filter="wipe(left)">
                                      <p:cBhvr>
                                        <p:cTn id="13" dur="500"/>
                                        <p:tgtEl>
                                          <p:spTgt spid="74">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4">
                                            <p:txEl>
                                              <p:pRg st="4" end="4"/>
                                            </p:txEl>
                                          </p:spTgt>
                                        </p:tgtEl>
                                        <p:attrNameLst>
                                          <p:attrName>style.visibility</p:attrName>
                                        </p:attrNameLst>
                                      </p:cBhvr>
                                      <p:to>
                                        <p:strVal val="visible"/>
                                      </p:to>
                                    </p:set>
                                    <p:animEffect transition="in" filter="wipe(left)">
                                      <p:cBhvr>
                                        <p:cTn id="16" dur="500"/>
                                        <p:tgtEl>
                                          <p:spTgt spid="74">
                                            <p:txEl>
                                              <p:pRg st="4" end="4"/>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4">
                                            <p:txEl>
                                              <p:pRg st="6" end="6"/>
                                            </p:txEl>
                                          </p:spTgt>
                                        </p:tgtEl>
                                        <p:attrNameLst>
                                          <p:attrName>style.visibility</p:attrName>
                                        </p:attrNameLst>
                                      </p:cBhvr>
                                      <p:to>
                                        <p:strVal val="visible"/>
                                      </p:to>
                                    </p:set>
                                    <p:animEffect transition="in" filter="wipe(left)">
                                      <p:cBhvr>
                                        <p:cTn id="19" dur="500"/>
                                        <p:tgtEl>
                                          <p:spTgt spid="74">
                                            <p:txEl>
                                              <p:pRg st="6" end="6"/>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4">
                                            <p:txEl>
                                              <p:pRg st="8" end="8"/>
                                            </p:txEl>
                                          </p:spTgt>
                                        </p:tgtEl>
                                        <p:attrNameLst>
                                          <p:attrName>style.visibility</p:attrName>
                                        </p:attrNameLst>
                                      </p:cBhvr>
                                      <p:to>
                                        <p:strVal val="visible"/>
                                      </p:to>
                                    </p:set>
                                    <p:animEffect transition="in" filter="wipe(left)">
                                      <p:cBhvr>
                                        <p:cTn id="22" dur="500"/>
                                        <p:tgtEl>
                                          <p:spTgt spid="7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uiExpand="1"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439122-0A21-4538-9DA6-C8E401E1EE61}"/>
              </a:ext>
            </a:extLst>
          </p:cNvPr>
          <p:cNvSpPr>
            <a:spLocks noGrp="1"/>
          </p:cNvSpPr>
          <p:nvPr>
            <p:ph type="sldNum" sz="quarter" idx="12"/>
          </p:nvPr>
        </p:nvSpPr>
        <p:spPr/>
        <p:txBody>
          <a:bodyPr/>
          <a:lstStyle/>
          <a:p>
            <a:fld id="{FC1CF07D-8B3F-4D32-B059-0039CEA46DB1}" type="slidenum">
              <a:rPr lang="en-US" smtClean="0"/>
              <a:pPr/>
              <a:t>11</a:t>
            </a:fld>
            <a:endParaRPr lang="en-US" dirty="0"/>
          </a:p>
        </p:txBody>
      </p:sp>
      <p:sp>
        <p:nvSpPr>
          <p:cNvPr id="3" name="Title 2">
            <a:extLst>
              <a:ext uri="{FF2B5EF4-FFF2-40B4-BE49-F238E27FC236}">
                <a16:creationId xmlns:a16="http://schemas.microsoft.com/office/drawing/2014/main" id="{16DC4569-A40E-4761-A171-F789F0B05D39}"/>
              </a:ext>
            </a:extLst>
          </p:cNvPr>
          <p:cNvSpPr>
            <a:spLocks noGrp="1"/>
          </p:cNvSpPr>
          <p:nvPr>
            <p:ph type="title"/>
          </p:nvPr>
        </p:nvSpPr>
        <p:spPr/>
        <p:txBody>
          <a:bodyPr/>
          <a:lstStyle/>
          <a:p>
            <a:r>
              <a:rPr lang="en-ZA" dirty="0"/>
              <a:t>Factor timing | Why factor timing is appealing</a:t>
            </a:r>
            <a:br>
              <a:rPr lang="en-ZA" dirty="0"/>
            </a:br>
            <a:r>
              <a:rPr lang="en-ZA" sz="2000" b="0" dirty="0"/>
              <a:t>12m rolling relative returns of Q1 factor portfolios (Jan 2002 to Dec 2018)</a:t>
            </a:r>
            <a:endParaRPr lang="en-ZA" b="0" dirty="0"/>
          </a:p>
        </p:txBody>
      </p:sp>
      <p:graphicFrame>
        <p:nvGraphicFramePr>
          <p:cNvPr id="11" name="Chart 10"/>
          <p:cNvGraphicFramePr/>
          <p:nvPr>
            <p:extLst>
              <p:ext uri="{D42A27DB-BD31-4B8C-83A1-F6EECF244321}">
                <p14:modId xmlns:p14="http://schemas.microsoft.com/office/powerpoint/2010/main" val="1837688086"/>
              </p:ext>
            </p:extLst>
          </p:nvPr>
        </p:nvGraphicFramePr>
        <p:xfrm>
          <a:off x="478292" y="1536021"/>
          <a:ext cx="11090274" cy="475297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5">
            <a:extLst>
              <a:ext uri="{FF2B5EF4-FFF2-40B4-BE49-F238E27FC236}">
                <a16:creationId xmlns:a16="http://schemas.microsoft.com/office/drawing/2014/main" id="{0D577199-60C9-40D9-A9B7-1920059C68A3}"/>
              </a:ext>
            </a:extLst>
          </p:cNvPr>
          <p:cNvSpPr txBox="1">
            <a:spLocks/>
          </p:cNvSpPr>
          <p:nvPr/>
        </p:nvSpPr>
        <p:spPr>
          <a:xfrm>
            <a:off x="681945" y="6604000"/>
            <a:ext cx="10358438" cy="195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345802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4B479B-BB26-4F34-8256-1F07235CD20E}"/>
              </a:ext>
            </a:extLst>
          </p:cNvPr>
          <p:cNvSpPr>
            <a:spLocks noGrp="1"/>
          </p:cNvSpPr>
          <p:nvPr>
            <p:ph type="sldNum" sz="quarter" idx="12"/>
          </p:nvPr>
        </p:nvSpPr>
        <p:spPr/>
        <p:txBody>
          <a:bodyPr/>
          <a:lstStyle/>
          <a:p>
            <a:fld id="{FC1CF07D-8B3F-4D32-B059-0039CEA46DB1}" type="slidenum">
              <a:rPr lang="en-US" smtClean="0"/>
              <a:pPr/>
              <a:t>12</a:t>
            </a:fld>
            <a:endParaRPr lang="en-US" dirty="0"/>
          </a:p>
        </p:txBody>
      </p:sp>
      <p:sp>
        <p:nvSpPr>
          <p:cNvPr id="3" name="Title 2">
            <a:extLst>
              <a:ext uri="{FF2B5EF4-FFF2-40B4-BE49-F238E27FC236}">
                <a16:creationId xmlns:a16="http://schemas.microsoft.com/office/drawing/2014/main" id="{C5F4C976-D992-4EE7-83AD-7520CD9ED375}"/>
              </a:ext>
            </a:extLst>
          </p:cNvPr>
          <p:cNvSpPr>
            <a:spLocks noGrp="1"/>
          </p:cNvSpPr>
          <p:nvPr>
            <p:ph type="title"/>
          </p:nvPr>
        </p:nvSpPr>
        <p:spPr/>
        <p:txBody>
          <a:bodyPr/>
          <a:lstStyle/>
          <a:p>
            <a:r>
              <a:rPr lang="en-ZA" dirty="0"/>
              <a:t>Factor timing | Factor trending portfolios</a:t>
            </a:r>
          </a:p>
        </p:txBody>
      </p:sp>
      <p:sp>
        <p:nvSpPr>
          <p:cNvPr id="19" name="TextBox 18"/>
          <p:cNvSpPr txBox="1"/>
          <p:nvPr/>
        </p:nvSpPr>
        <p:spPr>
          <a:xfrm>
            <a:off x="855664" y="1345586"/>
            <a:ext cx="3916137" cy="307777"/>
          </a:xfrm>
          <a:prstGeom prst="rect">
            <a:avLst/>
          </a:prstGeom>
          <a:noFill/>
        </p:spPr>
        <p:txBody>
          <a:bodyPr wrap="none" lIns="0" tIns="0" rIns="0" bIns="0" rtlCol="0" anchor="ctr">
            <a:spAutoFit/>
          </a:bodyPr>
          <a:lstStyle/>
          <a:p>
            <a:r>
              <a:rPr lang="en-ZA" sz="2000" b="1" dirty="0">
                <a:solidFill>
                  <a:schemeClr val="accent1"/>
                </a:solidFill>
                <a:latin typeface="Arial" panose="020B0604020202020204" pitchFamily="34" charset="0"/>
                <a:cs typeface="Arial" panose="020B0604020202020204" pitchFamily="34" charset="0"/>
              </a:rPr>
              <a:t>Factor rank of 12m performance</a:t>
            </a:r>
          </a:p>
        </p:txBody>
      </p:sp>
      <p:graphicFrame>
        <p:nvGraphicFramePr>
          <p:cNvPr id="24" name="Table 23"/>
          <p:cNvGraphicFramePr>
            <a:graphicFrameLocks noGrp="1"/>
          </p:cNvGraphicFramePr>
          <p:nvPr>
            <p:extLst>
              <p:ext uri="{D42A27DB-BD31-4B8C-83A1-F6EECF244321}">
                <p14:modId xmlns:p14="http://schemas.microsoft.com/office/powerpoint/2010/main" val="1409184482"/>
              </p:ext>
            </p:extLst>
          </p:nvPr>
        </p:nvGraphicFramePr>
        <p:xfrm>
          <a:off x="855664" y="1851800"/>
          <a:ext cx="6078536" cy="2150898"/>
        </p:xfrm>
        <a:graphic>
          <a:graphicData uri="http://schemas.openxmlformats.org/drawingml/2006/table">
            <a:tbl>
              <a:tblPr firstRow="1" bandRow="1">
                <a:tableStyleId>{5C22544A-7EE6-4342-B048-85BDC9FD1C3A}</a:tableStyleId>
              </a:tblPr>
              <a:tblGrid>
                <a:gridCol w="1519634">
                  <a:extLst>
                    <a:ext uri="{9D8B030D-6E8A-4147-A177-3AD203B41FA5}">
                      <a16:colId xmlns:a16="http://schemas.microsoft.com/office/drawing/2014/main" val="2033475792"/>
                    </a:ext>
                  </a:extLst>
                </a:gridCol>
                <a:gridCol w="1519634">
                  <a:extLst>
                    <a:ext uri="{9D8B030D-6E8A-4147-A177-3AD203B41FA5}">
                      <a16:colId xmlns:a16="http://schemas.microsoft.com/office/drawing/2014/main" val="3639224612"/>
                    </a:ext>
                  </a:extLst>
                </a:gridCol>
                <a:gridCol w="1519634">
                  <a:extLst>
                    <a:ext uri="{9D8B030D-6E8A-4147-A177-3AD203B41FA5}">
                      <a16:colId xmlns:a16="http://schemas.microsoft.com/office/drawing/2014/main" val="178205558"/>
                    </a:ext>
                  </a:extLst>
                </a:gridCol>
                <a:gridCol w="1519634">
                  <a:extLst>
                    <a:ext uri="{9D8B030D-6E8A-4147-A177-3AD203B41FA5}">
                      <a16:colId xmlns:a16="http://schemas.microsoft.com/office/drawing/2014/main" val="3783769172"/>
                    </a:ext>
                  </a:extLst>
                </a:gridCol>
              </a:tblGrid>
              <a:tr h="358483">
                <a:tc>
                  <a:txBody>
                    <a:bodyPr/>
                    <a:lstStyle/>
                    <a:p>
                      <a:endParaRPr lang="en-ZA" sz="1600" dirty="0">
                        <a:solidFill>
                          <a:schemeClr val="tx2"/>
                        </a:solidFill>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solidFill>
                            <a:schemeClr val="accent1"/>
                          </a:solidFill>
                          <a:latin typeface="Arial" panose="020B0604020202020204" pitchFamily="34" charset="0"/>
                          <a:cs typeface="Arial" panose="020B0604020202020204" pitchFamily="34" charset="0"/>
                        </a:rPr>
                        <a:t>Momentum</a:t>
                      </a: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solidFill>
                            <a:schemeClr val="accent2"/>
                          </a:solidFill>
                          <a:latin typeface="Arial" panose="020B0604020202020204" pitchFamily="34" charset="0"/>
                          <a:cs typeface="Arial" panose="020B0604020202020204" pitchFamily="34" charset="0"/>
                        </a:rPr>
                        <a:t>Value</a:t>
                      </a: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solidFill>
                            <a:srgbClr val="9778D3"/>
                          </a:solidFill>
                          <a:latin typeface="Arial" panose="020B0604020202020204" pitchFamily="34" charset="0"/>
                          <a:cs typeface="Arial" panose="020B0604020202020204" pitchFamily="34" charset="0"/>
                        </a:rPr>
                        <a:t>Quality</a:t>
                      </a: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6605987"/>
                  </a:ext>
                </a:extLst>
              </a:tr>
              <a:tr h="358483">
                <a:tc>
                  <a:txBody>
                    <a:bodyPr/>
                    <a:lstStyle/>
                    <a:p>
                      <a:r>
                        <a:rPr lang="en-ZA" sz="1600" b="1" dirty="0">
                          <a:latin typeface="Arial" panose="020B0604020202020204" pitchFamily="34" charset="0"/>
                          <a:cs typeface="Arial" panose="020B0604020202020204" pitchFamily="34" charset="0"/>
                        </a:rPr>
                        <a:t>Jun-2006</a:t>
                      </a:r>
                    </a:p>
                  </a:txBody>
                  <a:tcPr marL="36000" marR="36000" marT="36000" marB="36000">
                    <a:lnL w="12700" cmpd="sng">
                      <a:noFill/>
                    </a:lnL>
                    <a:lnR w="12700" cmpd="sng">
                      <a:noFill/>
                    </a:lnR>
                    <a:lnT w="190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1</a:t>
                      </a:r>
                    </a:p>
                  </a:txBody>
                  <a:tcPr marL="36000" marR="36000" marT="36000" marB="36000">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2</a:t>
                      </a:r>
                    </a:p>
                  </a:txBody>
                  <a:tcPr marL="36000" marR="36000" marT="36000" marB="36000">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3</a:t>
                      </a:r>
                    </a:p>
                  </a:txBody>
                  <a:tcPr marL="36000" marR="36000" marT="36000" marB="36000">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3309190"/>
                  </a:ext>
                </a:extLst>
              </a:tr>
              <a:tr h="358483">
                <a:tc>
                  <a:txBody>
                    <a:bodyPr/>
                    <a:lstStyle/>
                    <a:p>
                      <a:r>
                        <a:rPr lang="en-ZA" sz="1600" b="1" dirty="0">
                          <a:latin typeface="Arial" panose="020B0604020202020204" pitchFamily="34" charset="0"/>
                          <a:cs typeface="Arial" panose="020B0604020202020204" pitchFamily="34" charset="0"/>
                        </a:rPr>
                        <a:t>Sep-2006</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3</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1</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2</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4516119"/>
                  </a:ext>
                </a:extLst>
              </a:tr>
              <a:tr h="358483">
                <a:tc>
                  <a:txBody>
                    <a:bodyPr/>
                    <a:lstStyle/>
                    <a:p>
                      <a:r>
                        <a:rPr lang="en-ZA" sz="1600" b="1" dirty="0">
                          <a:latin typeface="Arial" panose="020B0604020202020204" pitchFamily="34" charset="0"/>
                          <a:cs typeface="Arial" panose="020B0604020202020204" pitchFamily="34" charset="0"/>
                        </a:rPr>
                        <a:t>Dec-2006</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025819"/>
                  </a:ext>
                </a:extLst>
              </a:tr>
              <a:tr h="358483">
                <a:tc>
                  <a:txBody>
                    <a:bodyPr/>
                    <a:lstStyle/>
                    <a:p>
                      <a:r>
                        <a:rPr lang="en-ZA" sz="1600" b="1" dirty="0">
                          <a:latin typeface="Arial" panose="020B0604020202020204" pitchFamily="34" charset="0"/>
                          <a:cs typeface="Arial" panose="020B0604020202020204" pitchFamily="34" charset="0"/>
                        </a:rPr>
                        <a:t>Mar-2006</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8197904"/>
                  </a:ext>
                </a:extLst>
              </a:tr>
              <a:tr h="358483">
                <a:tc>
                  <a:txBody>
                    <a:bodyPr/>
                    <a:lstStyle/>
                    <a:p>
                      <a:r>
                        <a:rPr lang="en-ZA" sz="1600" b="1" dirty="0">
                          <a:latin typeface="Arial" panose="020B0604020202020204" pitchFamily="34" charset="0"/>
                          <a:cs typeface="Arial" panose="020B0604020202020204" pitchFamily="34" charset="0"/>
                        </a:rPr>
                        <a:t>June-2006</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en-ZA" sz="1600" dirty="0">
                          <a:latin typeface="Arial" panose="020B0604020202020204" pitchFamily="34" charset="0"/>
                          <a:cs typeface="Arial" panose="020B0604020202020204" pitchFamily="34" charset="0"/>
                        </a:rPr>
                        <a:t>.</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2421477"/>
                  </a:ext>
                </a:extLst>
              </a:tr>
            </a:tbl>
          </a:graphicData>
        </a:graphic>
      </p:graphicFrame>
      <p:sp>
        <p:nvSpPr>
          <p:cNvPr id="25" name="Rectangle 24"/>
          <p:cNvSpPr/>
          <p:nvPr/>
        </p:nvSpPr>
        <p:spPr>
          <a:xfrm>
            <a:off x="7907338" y="1866315"/>
            <a:ext cx="3312205" cy="21508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Aft>
                <a:spcPts val="300"/>
              </a:spcAft>
            </a:pPr>
            <a:r>
              <a:rPr lang="en-ZA" b="1" dirty="0">
                <a:latin typeface="Arial" panose="020B0604020202020204" pitchFamily="34" charset="0"/>
                <a:cs typeface="Arial" panose="020B0604020202020204" pitchFamily="34" charset="0"/>
              </a:rPr>
              <a:t>Portfolio positioning</a:t>
            </a:r>
          </a:p>
          <a:p>
            <a:pPr marL="180000" indent="-180000">
              <a:spcBef>
                <a:spcPts val="600"/>
              </a:spcBef>
              <a:buFont typeface="Arial" panose="020B0604020202020204" pitchFamily="34" charset="0"/>
              <a:buChar char="•"/>
            </a:pPr>
            <a:r>
              <a:rPr lang="en-ZA" dirty="0">
                <a:latin typeface="Arial" panose="020B0604020202020204" pitchFamily="34" charset="0"/>
                <a:cs typeface="Arial" panose="020B0604020202020204" pitchFamily="34" charset="0"/>
              </a:rPr>
              <a:t>OW Momentum, UW Quality</a:t>
            </a:r>
          </a:p>
          <a:p>
            <a:pPr marL="180000" indent="-180000">
              <a:spcBef>
                <a:spcPts val="600"/>
              </a:spcBef>
              <a:buFont typeface="Arial" panose="020B0604020202020204" pitchFamily="34" charset="0"/>
              <a:buChar char="•"/>
            </a:pPr>
            <a:r>
              <a:rPr lang="en-ZA" dirty="0">
                <a:latin typeface="Arial" panose="020B0604020202020204" pitchFamily="34" charset="0"/>
                <a:cs typeface="Arial" panose="020B0604020202020204" pitchFamily="34" charset="0"/>
              </a:rPr>
              <a:t>OW Value, UW Momentum</a:t>
            </a:r>
          </a:p>
          <a:p>
            <a:pPr marL="180000" indent="-180000">
              <a:spcBef>
                <a:spcPts val="600"/>
              </a:spcBef>
              <a:buFont typeface="Arial" panose="020B0604020202020204" pitchFamily="34" charset="0"/>
              <a:buChar char="•"/>
            </a:pPr>
            <a:r>
              <a:rPr lang="en-ZA" dirty="0">
                <a:latin typeface="Arial" panose="020B0604020202020204" pitchFamily="34" charset="0"/>
                <a:cs typeface="Arial" panose="020B0604020202020204" pitchFamily="34" charset="0"/>
              </a:rPr>
              <a:t>…</a:t>
            </a:r>
          </a:p>
          <a:p>
            <a:pPr marL="180000" indent="-180000">
              <a:spcBef>
                <a:spcPts val="600"/>
              </a:spcBef>
              <a:buFont typeface="Arial" panose="020B0604020202020204" pitchFamily="34" charset="0"/>
              <a:buChar char="•"/>
            </a:pPr>
            <a:r>
              <a:rPr lang="en-ZA" dirty="0">
                <a:latin typeface="Arial" panose="020B0604020202020204" pitchFamily="34" charset="0"/>
                <a:cs typeface="Arial" panose="020B0604020202020204" pitchFamily="34" charset="0"/>
              </a:rPr>
              <a:t>…</a:t>
            </a:r>
          </a:p>
          <a:p>
            <a:pPr marL="180000" indent="-180000">
              <a:spcBef>
                <a:spcPts val="600"/>
              </a:spcBef>
              <a:buFont typeface="Arial" panose="020B0604020202020204" pitchFamily="34" charset="0"/>
              <a:buChar char="•"/>
            </a:pPr>
            <a:r>
              <a:rPr lang="en-ZA" dirty="0">
                <a:latin typeface="Arial" panose="020B0604020202020204" pitchFamily="34" charset="0"/>
                <a:cs typeface="Arial" panose="020B0604020202020204" pitchFamily="34" charset="0"/>
              </a:rPr>
              <a:t>…</a:t>
            </a:r>
          </a:p>
          <a:p>
            <a:pPr algn="ctr">
              <a:spcBef>
                <a:spcPts val="600"/>
              </a:spcBef>
            </a:pPr>
            <a:endParaRPr lang="en-ZA" b="1" dirty="0">
              <a:latin typeface="Arial" panose="020B0604020202020204" pitchFamily="34" charset="0"/>
              <a:cs typeface="Arial" panose="020B0604020202020204" pitchFamily="34" charset="0"/>
            </a:endParaRPr>
          </a:p>
        </p:txBody>
      </p:sp>
      <p:sp>
        <p:nvSpPr>
          <p:cNvPr id="26" name="Rectangle 25"/>
          <p:cNvSpPr/>
          <p:nvPr/>
        </p:nvSpPr>
        <p:spPr>
          <a:xfrm>
            <a:off x="2286001" y="5229141"/>
            <a:ext cx="7620000" cy="900197"/>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For simplicity, we focus on our 3 primary factor building blocks</a:t>
            </a:r>
          </a:p>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Active bet sizes are 15% and are applied relative to an EW portfolio</a:t>
            </a:r>
          </a:p>
        </p:txBody>
      </p:sp>
      <p:cxnSp>
        <p:nvCxnSpPr>
          <p:cNvPr id="28" name="Straight Arrow Connector 27"/>
          <p:cNvCxnSpPr/>
          <p:nvPr/>
        </p:nvCxnSpPr>
        <p:spPr>
          <a:xfrm>
            <a:off x="7086600" y="2381250"/>
            <a:ext cx="6858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7086600" y="2724150"/>
            <a:ext cx="6858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298AA209-A6FA-4DAB-8DBB-1C8FCFB9A93A}"/>
              </a:ext>
            </a:extLst>
          </p:cNvPr>
          <p:cNvGrpSpPr/>
          <p:nvPr/>
        </p:nvGrpSpPr>
        <p:grpSpPr>
          <a:xfrm>
            <a:off x="2335239" y="1776749"/>
            <a:ext cx="396000" cy="396000"/>
            <a:chOff x="582349" y="2409431"/>
            <a:chExt cx="703526" cy="703526"/>
          </a:xfrm>
        </p:grpSpPr>
        <p:sp>
          <p:nvSpPr>
            <p:cNvPr id="57" name="Oval 56">
              <a:extLst>
                <a:ext uri="{FF2B5EF4-FFF2-40B4-BE49-F238E27FC236}">
                  <a16:creationId xmlns:a16="http://schemas.microsoft.com/office/drawing/2014/main" id="{61660F9C-FE81-4BDD-B91B-B66BA7CD25F5}"/>
                </a:ext>
              </a:extLst>
            </p:cNvPr>
            <p:cNvSpPr/>
            <p:nvPr/>
          </p:nvSpPr>
          <p:spPr>
            <a:xfrm>
              <a:off x="582349" y="2409431"/>
              <a:ext cx="703526" cy="703526"/>
            </a:xfrm>
            <a:prstGeom prst="ellipse">
              <a:avLst/>
            </a:prstGeom>
            <a:solidFill>
              <a:srgbClr val="385E9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58" name="Oval 57">
              <a:extLst>
                <a:ext uri="{FF2B5EF4-FFF2-40B4-BE49-F238E27FC236}">
                  <a16:creationId xmlns:a16="http://schemas.microsoft.com/office/drawing/2014/main" id="{F4EEA881-9423-4D50-AA50-09067230B971}"/>
                </a:ext>
              </a:extLst>
            </p:cNvPr>
            <p:cNvSpPr/>
            <p:nvPr/>
          </p:nvSpPr>
          <p:spPr>
            <a:xfrm>
              <a:off x="673859" y="2498608"/>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59" name="Group 58">
              <a:extLst>
                <a:ext uri="{FF2B5EF4-FFF2-40B4-BE49-F238E27FC236}">
                  <a16:creationId xmlns:a16="http://schemas.microsoft.com/office/drawing/2014/main" id="{A1D45F50-784E-4F45-9E19-36EB148F15A8}"/>
                </a:ext>
              </a:extLst>
            </p:cNvPr>
            <p:cNvGrpSpPr/>
            <p:nvPr/>
          </p:nvGrpSpPr>
          <p:grpSpPr>
            <a:xfrm>
              <a:off x="799073" y="2611006"/>
              <a:ext cx="274744" cy="300376"/>
              <a:chOff x="-3484563" y="2849563"/>
              <a:chExt cx="663575" cy="725487"/>
            </a:xfrm>
            <a:solidFill>
              <a:srgbClr val="385E9C"/>
            </a:solidFill>
          </p:grpSpPr>
          <p:sp>
            <p:nvSpPr>
              <p:cNvPr id="60" name="Freeform 44">
                <a:extLst>
                  <a:ext uri="{FF2B5EF4-FFF2-40B4-BE49-F238E27FC236}">
                    <a16:creationId xmlns:a16="http://schemas.microsoft.com/office/drawing/2014/main" id="{20114925-C325-436D-A23A-765B22A9AC81}"/>
                  </a:ext>
                </a:extLst>
              </p:cNvPr>
              <p:cNvSpPr>
                <a:spLocks/>
              </p:cNvSpPr>
              <p:nvPr/>
            </p:nvSpPr>
            <p:spPr bwMode="auto">
              <a:xfrm>
                <a:off x="-2932113" y="2849563"/>
                <a:ext cx="104775" cy="127000"/>
              </a:xfrm>
              <a:custGeom>
                <a:avLst/>
                <a:gdLst>
                  <a:gd name="T0" fmla="*/ 0 w 66"/>
                  <a:gd name="T1" fmla="*/ 38 h 80"/>
                  <a:gd name="T2" fmla="*/ 66 w 66"/>
                  <a:gd name="T3" fmla="*/ 0 h 80"/>
                  <a:gd name="T4" fmla="*/ 62 w 66"/>
                  <a:gd name="T5" fmla="*/ 80 h 80"/>
                  <a:gd name="T6" fmla="*/ 0 w 66"/>
                  <a:gd name="T7" fmla="*/ 38 h 80"/>
                </a:gdLst>
                <a:ahLst/>
                <a:cxnLst>
                  <a:cxn ang="0">
                    <a:pos x="T0" y="T1"/>
                  </a:cxn>
                  <a:cxn ang="0">
                    <a:pos x="T2" y="T3"/>
                  </a:cxn>
                  <a:cxn ang="0">
                    <a:pos x="T4" y="T5"/>
                  </a:cxn>
                  <a:cxn ang="0">
                    <a:pos x="T6" y="T7"/>
                  </a:cxn>
                </a:cxnLst>
                <a:rect l="0" t="0" r="r" b="b"/>
                <a:pathLst>
                  <a:path w="66" h="80">
                    <a:moveTo>
                      <a:pt x="0" y="38"/>
                    </a:moveTo>
                    <a:lnTo>
                      <a:pt x="66" y="0"/>
                    </a:lnTo>
                    <a:lnTo>
                      <a:pt x="62" y="8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1" name="Rectangle 45">
                <a:extLst>
                  <a:ext uri="{FF2B5EF4-FFF2-40B4-BE49-F238E27FC236}">
                    <a16:creationId xmlns:a16="http://schemas.microsoft.com/office/drawing/2014/main" id="{C9E0EA57-4023-4F46-8C61-218E3DFDA8F1}"/>
                  </a:ext>
                </a:extLst>
              </p:cNvPr>
              <p:cNvSpPr>
                <a:spLocks noChangeArrowheads="1"/>
              </p:cNvSpPr>
              <p:nvPr/>
            </p:nvSpPr>
            <p:spPr bwMode="auto">
              <a:xfrm>
                <a:off x="-3484563" y="3527425"/>
                <a:ext cx="660400"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2" name="Freeform 46">
                <a:extLst>
                  <a:ext uri="{FF2B5EF4-FFF2-40B4-BE49-F238E27FC236}">
                    <a16:creationId xmlns:a16="http://schemas.microsoft.com/office/drawing/2014/main" id="{10960840-2899-4BF9-84BF-8788A31779D2}"/>
                  </a:ext>
                </a:extLst>
              </p:cNvPr>
              <p:cNvSpPr>
                <a:spLocks/>
              </p:cNvSpPr>
              <p:nvPr/>
            </p:nvSpPr>
            <p:spPr bwMode="auto">
              <a:xfrm>
                <a:off x="-3313113" y="3302000"/>
                <a:ext cx="133350" cy="187325"/>
              </a:xfrm>
              <a:custGeom>
                <a:avLst/>
                <a:gdLst>
                  <a:gd name="T0" fmla="*/ 0 w 84"/>
                  <a:gd name="T1" fmla="*/ 26 h 118"/>
                  <a:gd name="T2" fmla="*/ 0 w 84"/>
                  <a:gd name="T3" fmla="*/ 118 h 118"/>
                  <a:gd name="T4" fmla="*/ 84 w 84"/>
                  <a:gd name="T5" fmla="*/ 118 h 118"/>
                  <a:gd name="T6" fmla="*/ 84 w 84"/>
                  <a:gd name="T7" fmla="*/ 0 h 118"/>
                  <a:gd name="T8" fmla="*/ 84 w 84"/>
                  <a:gd name="T9" fmla="*/ 0 h 118"/>
                  <a:gd name="T10" fmla="*/ 44 w 84"/>
                  <a:gd name="T11" fmla="*/ 14 h 118"/>
                  <a:gd name="T12" fmla="*/ 0 w 84"/>
                  <a:gd name="T13" fmla="*/ 26 h 118"/>
                </a:gdLst>
                <a:ahLst/>
                <a:cxnLst>
                  <a:cxn ang="0">
                    <a:pos x="T0" y="T1"/>
                  </a:cxn>
                  <a:cxn ang="0">
                    <a:pos x="T2" y="T3"/>
                  </a:cxn>
                  <a:cxn ang="0">
                    <a:pos x="T4" y="T5"/>
                  </a:cxn>
                  <a:cxn ang="0">
                    <a:pos x="T6" y="T7"/>
                  </a:cxn>
                  <a:cxn ang="0">
                    <a:pos x="T8" y="T9"/>
                  </a:cxn>
                  <a:cxn ang="0">
                    <a:pos x="T10" y="T11"/>
                  </a:cxn>
                  <a:cxn ang="0">
                    <a:pos x="T12" y="T13"/>
                  </a:cxn>
                </a:cxnLst>
                <a:rect l="0" t="0" r="r" b="b"/>
                <a:pathLst>
                  <a:path w="84" h="118">
                    <a:moveTo>
                      <a:pt x="0" y="26"/>
                    </a:moveTo>
                    <a:lnTo>
                      <a:pt x="0" y="118"/>
                    </a:lnTo>
                    <a:lnTo>
                      <a:pt x="84" y="118"/>
                    </a:lnTo>
                    <a:lnTo>
                      <a:pt x="84" y="0"/>
                    </a:lnTo>
                    <a:lnTo>
                      <a:pt x="84" y="0"/>
                    </a:lnTo>
                    <a:lnTo>
                      <a:pt x="44" y="14"/>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3" name="Freeform 47">
                <a:extLst>
                  <a:ext uri="{FF2B5EF4-FFF2-40B4-BE49-F238E27FC236}">
                    <a16:creationId xmlns:a16="http://schemas.microsoft.com/office/drawing/2014/main" id="{8A2E065D-0441-480E-A066-5012CEF2B01D}"/>
                  </a:ext>
                </a:extLst>
              </p:cNvPr>
              <p:cNvSpPr>
                <a:spLocks/>
              </p:cNvSpPr>
              <p:nvPr/>
            </p:nvSpPr>
            <p:spPr bwMode="auto">
              <a:xfrm>
                <a:off x="-3313113" y="3302000"/>
                <a:ext cx="133350" cy="187325"/>
              </a:xfrm>
              <a:custGeom>
                <a:avLst/>
                <a:gdLst>
                  <a:gd name="T0" fmla="*/ 0 w 84"/>
                  <a:gd name="T1" fmla="*/ 26 h 118"/>
                  <a:gd name="T2" fmla="*/ 0 w 84"/>
                  <a:gd name="T3" fmla="*/ 118 h 118"/>
                  <a:gd name="T4" fmla="*/ 84 w 84"/>
                  <a:gd name="T5" fmla="*/ 118 h 118"/>
                  <a:gd name="T6" fmla="*/ 84 w 84"/>
                  <a:gd name="T7" fmla="*/ 0 h 118"/>
                  <a:gd name="T8" fmla="*/ 84 w 84"/>
                  <a:gd name="T9" fmla="*/ 0 h 118"/>
                  <a:gd name="T10" fmla="*/ 44 w 84"/>
                  <a:gd name="T11" fmla="*/ 14 h 118"/>
                  <a:gd name="T12" fmla="*/ 0 w 84"/>
                  <a:gd name="T13" fmla="*/ 26 h 118"/>
                </a:gdLst>
                <a:ahLst/>
                <a:cxnLst>
                  <a:cxn ang="0">
                    <a:pos x="T0" y="T1"/>
                  </a:cxn>
                  <a:cxn ang="0">
                    <a:pos x="T2" y="T3"/>
                  </a:cxn>
                  <a:cxn ang="0">
                    <a:pos x="T4" y="T5"/>
                  </a:cxn>
                  <a:cxn ang="0">
                    <a:pos x="T6" y="T7"/>
                  </a:cxn>
                  <a:cxn ang="0">
                    <a:pos x="T8" y="T9"/>
                  </a:cxn>
                  <a:cxn ang="0">
                    <a:pos x="T10" y="T11"/>
                  </a:cxn>
                  <a:cxn ang="0">
                    <a:pos x="T12" y="T13"/>
                  </a:cxn>
                </a:cxnLst>
                <a:rect l="0" t="0" r="r" b="b"/>
                <a:pathLst>
                  <a:path w="84" h="118">
                    <a:moveTo>
                      <a:pt x="0" y="26"/>
                    </a:moveTo>
                    <a:lnTo>
                      <a:pt x="0" y="118"/>
                    </a:lnTo>
                    <a:lnTo>
                      <a:pt x="84" y="118"/>
                    </a:lnTo>
                    <a:lnTo>
                      <a:pt x="84" y="0"/>
                    </a:lnTo>
                    <a:lnTo>
                      <a:pt x="84" y="0"/>
                    </a:lnTo>
                    <a:lnTo>
                      <a:pt x="44" y="14"/>
                    </a:lnTo>
                    <a:lnTo>
                      <a:pt x="0" y="2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4" name="Freeform 48">
                <a:extLst>
                  <a:ext uri="{FF2B5EF4-FFF2-40B4-BE49-F238E27FC236}">
                    <a16:creationId xmlns:a16="http://schemas.microsoft.com/office/drawing/2014/main" id="{73F718CE-3AF5-4F26-852D-576DF9956A82}"/>
                  </a:ext>
                </a:extLst>
              </p:cNvPr>
              <p:cNvSpPr>
                <a:spLocks/>
              </p:cNvSpPr>
              <p:nvPr/>
            </p:nvSpPr>
            <p:spPr bwMode="auto">
              <a:xfrm>
                <a:off x="-3132138" y="3192463"/>
                <a:ext cx="133350" cy="296863"/>
              </a:xfrm>
              <a:custGeom>
                <a:avLst/>
                <a:gdLst>
                  <a:gd name="T0" fmla="*/ 0 w 84"/>
                  <a:gd name="T1" fmla="*/ 55 h 187"/>
                  <a:gd name="T2" fmla="*/ 0 w 84"/>
                  <a:gd name="T3" fmla="*/ 187 h 187"/>
                  <a:gd name="T4" fmla="*/ 84 w 84"/>
                  <a:gd name="T5" fmla="*/ 187 h 187"/>
                  <a:gd name="T6" fmla="*/ 84 w 84"/>
                  <a:gd name="T7" fmla="*/ 0 h 187"/>
                  <a:gd name="T8" fmla="*/ 84 w 84"/>
                  <a:gd name="T9" fmla="*/ 0 h 187"/>
                  <a:gd name="T10" fmla="*/ 64 w 84"/>
                  <a:gd name="T11" fmla="*/ 16 h 187"/>
                  <a:gd name="T12" fmla="*/ 42 w 84"/>
                  <a:gd name="T13" fmla="*/ 30 h 187"/>
                  <a:gd name="T14" fmla="*/ 22 w 84"/>
                  <a:gd name="T15" fmla="*/ 43 h 187"/>
                  <a:gd name="T16" fmla="*/ 0 w 84"/>
                  <a:gd name="T17" fmla="*/ 5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87">
                    <a:moveTo>
                      <a:pt x="0" y="55"/>
                    </a:moveTo>
                    <a:lnTo>
                      <a:pt x="0" y="187"/>
                    </a:lnTo>
                    <a:lnTo>
                      <a:pt x="84" y="187"/>
                    </a:lnTo>
                    <a:lnTo>
                      <a:pt x="84" y="0"/>
                    </a:lnTo>
                    <a:lnTo>
                      <a:pt x="84" y="0"/>
                    </a:lnTo>
                    <a:lnTo>
                      <a:pt x="64" y="16"/>
                    </a:lnTo>
                    <a:lnTo>
                      <a:pt x="42" y="30"/>
                    </a:lnTo>
                    <a:lnTo>
                      <a:pt x="22" y="43"/>
                    </a:lnTo>
                    <a:lnTo>
                      <a:pt x="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5" name="Freeform 49">
                <a:extLst>
                  <a:ext uri="{FF2B5EF4-FFF2-40B4-BE49-F238E27FC236}">
                    <a16:creationId xmlns:a16="http://schemas.microsoft.com/office/drawing/2014/main" id="{01542D33-DE59-45E1-97CE-60DCBFF54501}"/>
                  </a:ext>
                </a:extLst>
              </p:cNvPr>
              <p:cNvSpPr>
                <a:spLocks/>
              </p:cNvSpPr>
              <p:nvPr/>
            </p:nvSpPr>
            <p:spPr bwMode="auto">
              <a:xfrm>
                <a:off x="-3132138" y="3192463"/>
                <a:ext cx="133350" cy="296863"/>
              </a:xfrm>
              <a:custGeom>
                <a:avLst/>
                <a:gdLst>
                  <a:gd name="T0" fmla="*/ 0 w 84"/>
                  <a:gd name="T1" fmla="*/ 55 h 187"/>
                  <a:gd name="T2" fmla="*/ 0 w 84"/>
                  <a:gd name="T3" fmla="*/ 187 h 187"/>
                  <a:gd name="T4" fmla="*/ 84 w 84"/>
                  <a:gd name="T5" fmla="*/ 187 h 187"/>
                  <a:gd name="T6" fmla="*/ 84 w 84"/>
                  <a:gd name="T7" fmla="*/ 0 h 187"/>
                  <a:gd name="T8" fmla="*/ 84 w 84"/>
                  <a:gd name="T9" fmla="*/ 0 h 187"/>
                  <a:gd name="T10" fmla="*/ 64 w 84"/>
                  <a:gd name="T11" fmla="*/ 16 h 187"/>
                  <a:gd name="T12" fmla="*/ 42 w 84"/>
                  <a:gd name="T13" fmla="*/ 30 h 187"/>
                  <a:gd name="T14" fmla="*/ 22 w 84"/>
                  <a:gd name="T15" fmla="*/ 43 h 187"/>
                  <a:gd name="T16" fmla="*/ 0 w 84"/>
                  <a:gd name="T17" fmla="*/ 5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87">
                    <a:moveTo>
                      <a:pt x="0" y="55"/>
                    </a:moveTo>
                    <a:lnTo>
                      <a:pt x="0" y="187"/>
                    </a:lnTo>
                    <a:lnTo>
                      <a:pt x="84" y="187"/>
                    </a:lnTo>
                    <a:lnTo>
                      <a:pt x="84" y="0"/>
                    </a:lnTo>
                    <a:lnTo>
                      <a:pt x="84" y="0"/>
                    </a:lnTo>
                    <a:lnTo>
                      <a:pt x="64" y="16"/>
                    </a:lnTo>
                    <a:lnTo>
                      <a:pt x="42" y="30"/>
                    </a:lnTo>
                    <a:lnTo>
                      <a:pt x="22" y="43"/>
                    </a:lnTo>
                    <a:lnTo>
                      <a:pt x="0" y="55"/>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6" name="Freeform 50">
                <a:extLst>
                  <a:ext uri="{FF2B5EF4-FFF2-40B4-BE49-F238E27FC236}">
                    <a16:creationId xmlns:a16="http://schemas.microsoft.com/office/drawing/2014/main" id="{8ADB0B8C-B135-45DA-ADC0-592D9B950459}"/>
                  </a:ext>
                </a:extLst>
              </p:cNvPr>
              <p:cNvSpPr>
                <a:spLocks/>
              </p:cNvSpPr>
              <p:nvPr/>
            </p:nvSpPr>
            <p:spPr bwMode="auto">
              <a:xfrm>
                <a:off x="-2954338" y="2979738"/>
                <a:ext cx="133350" cy="509588"/>
              </a:xfrm>
              <a:custGeom>
                <a:avLst/>
                <a:gdLst>
                  <a:gd name="T0" fmla="*/ 0 w 84"/>
                  <a:gd name="T1" fmla="*/ 110 h 321"/>
                  <a:gd name="T2" fmla="*/ 0 w 84"/>
                  <a:gd name="T3" fmla="*/ 321 h 321"/>
                  <a:gd name="T4" fmla="*/ 84 w 84"/>
                  <a:gd name="T5" fmla="*/ 321 h 321"/>
                  <a:gd name="T6" fmla="*/ 84 w 84"/>
                  <a:gd name="T7" fmla="*/ 0 h 321"/>
                  <a:gd name="T8" fmla="*/ 84 w 84"/>
                  <a:gd name="T9" fmla="*/ 0 h 321"/>
                  <a:gd name="T10" fmla="*/ 66 w 84"/>
                  <a:gd name="T11" fmla="*/ 30 h 321"/>
                  <a:gd name="T12" fmla="*/ 46 w 84"/>
                  <a:gd name="T13" fmla="*/ 58 h 321"/>
                  <a:gd name="T14" fmla="*/ 24 w 84"/>
                  <a:gd name="T15" fmla="*/ 84 h 321"/>
                  <a:gd name="T16" fmla="*/ 0 w 84"/>
                  <a:gd name="T17" fmla="*/ 11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21">
                    <a:moveTo>
                      <a:pt x="0" y="110"/>
                    </a:moveTo>
                    <a:lnTo>
                      <a:pt x="0" y="321"/>
                    </a:lnTo>
                    <a:lnTo>
                      <a:pt x="84" y="321"/>
                    </a:lnTo>
                    <a:lnTo>
                      <a:pt x="84" y="0"/>
                    </a:lnTo>
                    <a:lnTo>
                      <a:pt x="84" y="0"/>
                    </a:lnTo>
                    <a:lnTo>
                      <a:pt x="66" y="30"/>
                    </a:lnTo>
                    <a:lnTo>
                      <a:pt x="46" y="58"/>
                    </a:lnTo>
                    <a:lnTo>
                      <a:pt x="24" y="84"/>
                    </a:lnTo>
                    <a:lnTo>
                      <a:pt x="0"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7" name="Freeform 51">
                <a:extLst>
                  <a:ext uri="{FF2B5EF4-FFF2-40B4-BE49-F238E27FC236}">
                    <a16:creationId xmlns:a16="http://schemas.microsoft.com/office/drawing/2014/main" id="{C11F9E57-9C81-4B67-BF35-119FB14AB0E8}"/>
                  </a:ext>
                </a:extLst>
              </p:cNvPr>
              <p:cNvSpPr>
                <a:spLocks/>
              </p:cNvSpPr>
              <p:nvPr/>
            </p:nvSpPr>
            <p:spPr bwMode="auto">
              <a:xfrm>
                <a:off x="-2954338" y="2979738"/>
                <a:ext cx="133350" cy="509588"/>
              </a:xfrm>
              <a:custGeom>
                <a:avLst/>
                <a:gdLst>
                  <a:gd name="T0" fmla="*/ 0 w 84"/>
                  <a:gd name="T1" fmla="*/ 110 h 321"/>
                  <a:gd name="T2" fmla="*/ 0 w 84"/>
                  <a:gd name="T3" fmla="*/ 321 h 321"/>
                  <a:gd name="T4" fmla="*/ 84 w 84"/>
                  <a:gd name="T5" fmla="*/ 321 h 321"/>
                  <a:gd name="T6" fmla="*/ 84 w 84"/>
                  <a:gd name="T7" fmla="*/ 0 h 321"/>
                  <a:gd name="T8" fmla="*/ 84 w 84"/>
                  <a:gd name="T9" fmla="*/ 0 h 321"/>
                  <a:gd name="T10" fmla="*/ 66 w 84"/>
                  <a:gd name="T11" fmla="*/ 30 h 321"/>
                  <a:gd name="T12" fmla="*/ 46 w 84"/>
                  <a:gd name="T13" fmla="*/ 58 h 321"/>
                  <a:gd name="T14" fmla="*/ 24 w 84"/>
                  <a:gd name="T15" fmla="*/ 84 h 321"/>
                  <a:gd name="T16" fmla="*/ 0 w 84"/>
                  <a:gd name="T17" fmla="*/ 11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21">
                    <a:moveTo>
                      <a:pt x="0" y="110"/>
                    </a:moveTo>
                    <a:lnTo>
                      <a:pt x="0" y="321"/>
                    </a:lnTo>
                    <a:lnTo>
                      <a:pt x="84" y="321"/>
                    </a:lnTo>
                    <a:lnTo>
                      <a:pt x="84" y="0"/>
                    </a:lnTo>
                    <a:lnTo>
                      <a:pt x="84" y="0"/>
                    </a:lnTo>
                    <a:lnTo>
                      <a:pt x="66" y="30"/>
                    </a:lnTo>
                    <a:lnTo>
                      <a:pt x="46" y="58"/>
                    </a:lnTo>
                    <a:lnTo>
                      <a:pt x="24" y="84"/>
                    </a:lnTo>
                    <a:lnTo>
                      <a:pt x="0" y="1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8" name="Freeform 52">
                <a:extLst>
                  <a:ext uri="{FF2B5EF4-FFF2-40B4-BE49-F238E27FC236}">
                    <a16:creationId xmlns:a16="http://schemas.microsoft.com/office/drawing/2014/main" id="{33E812CC-C06E-403B-8125-0ADF920E182E}"/>
                  </a:ext>
                </a:extLst>
              </p:cNvPr>
              <p:cNvSpPr>
                <a:spLocks/>
              </p:cNvSpPr>
              <p:nvPr/>
            </p:nvSpPr>
            <p:spPr bwMode="auto">
              <a:xfrm>
                <a:off x="-3484563" y="3352800"/>
                <a:ext cx="133350" cy="136525"/>
              </a:xfrm>
              <a:custGeom>
                <a:avLst/>
                <a:gdLst>
                  <a:gd name="T0" fmla="*/ 6 w 84"/>
                  <a:gd name="T1" fmla="*/ 6 h 86"/>
                  <a:gd name="T2" fmla="*/ 6 w 84"/>
                  <a:gd name="T3" fmla="*/ 6 h 86"/>
                  <a:gd name="T4" fmla="*/ 0 w 84"/>
                  <a:gd name="T5" fmla="*/ 6 h 86"/>
                  <a:gd name="T6" fmla="*/ 0 w 84"/>
                  <a:gd name="T7" fmla="*/ 86 h 86"/>
                  <a:gd name="T8" fmla="*/ 84 w 84"/>
                  <a:gd name="T9" fmla="*/ 86 h 86"/>
                  <a:gd name="T10" fmla="*/ 84 w 84"/>
                  <a:gd name="T11" fmla="*/ 0 h 86"/>
                  <a:gd name="T12" fmla="*/ 84 w 84"/>
                  <a:gd name="T13" fmla="*/ 0 h 86"/>
                  <a:gd name="T14" fmla="*/ 46 w 84"/>
                  <a:gd name="T15" fmla="*/ 4 h 86"/>
                  <a:gd name="T16" fmla="*/ 6 w 84"/>
                  <a:gd name="T17"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6">
                    <a:moveTo>
                      <a:pt x="6" y="6"/>
                    </a:moveTo>
                    <a:lnTo>
                      <a:pt x="6" y="6"/>
                    </a:lnTo>
                    <a:lnTo>
                      <a:pt x="0" y="6"/>
                    </a:lnTo>
                    <a:lnTo>
                      <a:pt x="0" y="86"/>
                    </a:lnTo>
                    <a:lnTo>
                      <a:pt x="84" y="86"/>
                    </a:lnTo>
                    <a:lnTo>
                      <a:pt x="84" y="0"/>
                    </a:lnTo>
                    <a:lnTo>
                      <a:pt x="84" y="0"/>
                    </a:lnTo>
                    <a:lnTo>
                      <a:pt x="46" y="4"/>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69" name="Freeform 53">
                <a:extLst>
                  <a:ext uri="{FF2B5EF4-FFF2-40B4-BE49-F238E27FC236}">
                    <a16:creationId xmlns:a16="http://schemas.microsoft.com/office/drawing/2014/main" id="{F7FADA3C-2789-4FF2-84EC-48126E0E18F6}"/>
                  </a:ext>
                </a:extLst>
              </p:cNvPr>
              <p:cNvSpPr>
                <a:spLocks/>
              </p:cNvSpPr>
              <p:nvPr/>
            </p:nvSpPr>
            <p:spPr bwMode="auto">
              <a:xfrm>
                <a:off x="-3484563" y="3352800"/>
                <a:ext cx="133350" cy="136525"/>
              </a:xfrm>
              <a:custGeom>
                <a:avLst/>
                <a:gdLst>
                  <a:gd name="T0" fmla="*/ 6 w 84"/>
                  <a:gd name="T1" fmla="*/ 6 h 86"/>
                  <a:gd name="T2" fmla="*/ 6 w 84"/>
                  <a:gd name="T3" fmla="*/ 6 h 86"/>
                  <a:gd name="T4" fmla="*/ 0 w 84"/>
                  <a:gd name="T5" fmla="*/ 6 h 86"/>
                  <a:gd name="T6" fmla="*/ 0 w 84"/>
                  <a:gd name="T7" fmla="*/ 86 h 86"/>
                  <a:gd name="T8" fmla="*/ 84 w 84"/>
                  <a:gd name="T9" fmla="*/ 86 h 86"/>
                  <a:gd name="T10" fmla="*/ 84 w 84"/>
                  <a:gd name="T11" fmla="*/ 0 h 86"/>
                  <a:gd name="T12" fmla="*/ 84 w 84"/>
                  <a:gd name="T13" fmla="*/ 0 h 86"/>
                  <a:gd name="T14" fmla="*/ 46 w 84"/>
                  <a:gd name="T15" fmla="*/ 4 h 86"/>
                  <a:gd name="T16" fmla="*/ 6 w 84"/>
                  <a:gd name="T17"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6">
                    <a:moveTo>
                      <a:pt x="6" y="6"/>
                    </a:moveTo>
                    <a:lnTo>
                      <a:pt x="6" y="6"/>
                    </a:lnTo>
                    <a:lnTo>
                      <a:pt x="0" y="6"/>
                    </a:lnTo>
                    <a:lnTo>
                      <a:pt x="0" y="86"/>
                    </a:lnTo>
                    <a:lnTo>
                      <a:pt x="84" y="86"/>
                    </a:lnTo>
                    <a:lnTo>
                      <a:pt x="84" y="0"/>
                    </a:lnTo>
                    <a:lnTo>
                      <a:pt x="84" y="0"/>
                    </a:lnTo>
                    <a:lnTo>
                      <a:pt x="46" y="4"/>
                    </a:lnTo>
                    <a:lnTo>
                      <a:pt x="6"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0" name="Freeform 54">
                <a:extLst>
                  <a:ext uri="{FF2B5EF4-FFF2-40B4-BE49-F238E27FC236}">
                    <a16:creationId xmlns:a16="http://schemas.microsoft.com/office/drawing/2014/main" id="{717512A9-F1E4-40ED-A106-7ACAED454955}"/>
                  </a:ext>
                </a:extLst>
              </p:cNvPr>
              <p:cNvSpPr>
                <a:spLocks/>
              </p:cNvSpPr>
              <p:nvPr/>
            </p:nvSpPr>
            <p:spPr bwMode="auto">
              <a:xfrm>
                <a:off x="-3484563" y="2919413"/>
                <a:ext cx="628650" cy="395288"/>
              </a:xfrm>
              <a:custGeom>
                <a:avLst/>
                <a:gdLst>
                  <a:gd name="T0" fmla="*/ 0 w 396"/>
                  <a:gd name="T1" fmla="*/ 219 h 249"/>
                  <a:gd name="T2" fmla="*/ 0 w 396"/>
                  <a:gd name="T3" fmla="*/ 249 h 249"/>
                  <a:gd name="T4" fmla="*/ 0 w 396"/>
                  <a:gd name="T5" fmla="*/ 249 h 249"/>
                  <a:gd name="T6" fmla="*/ 44 w 396"/>
                  <a:gd name="T7" fmla="*/ 245 h 249"/>
                  <a:gd name="T8" fmla="*/ 86 w 396"/>
                  <a:gd name="T9" fmla="*/ 239 h 249"/>
                  <a:gd name="T10" fmla="*/ 128 w 396"/>
                  <a:gd name="T11" fmla="*/ 227 h 249"/>
                  <a:gd name="T12" fmla="*/ 170 w 396"/>
                  <a:gd name="T13" fmla="*/ 211 h 249"/>
                  <a:gd name="T14" fmla="*/ 170 w 396"/>
                  <a:gd name="T15" fmla="*/ 211 h 249"/>
                  <a:gd name="T16" fmla="*/ 212 w 396"/>
                  <a:gd name="T17" fmla="*/ 192 h 249"/>
                  <a:gd name="T18" fmla="*/ 252 w 396"/>
                  <a:gd name="T19" fmla="*/ 168 h 249"/>
                  <a:gd name="T20" fmla="*/ 290 w 396"/>
                  <a:gd name="T21" fmla="*/ 140 h 249"/>
                  <a:gd name="T22" fmla="*/ 324 w 396"/>
                  <a:gd name="T23" fmla="*/ 108 h 249"/>
                  <a:gd name="T24" fmla="*/ 324 w 396"/>
                  <a:gd name="T25" fmla="*/ 108 h 249"/>
                  <a:gd name="T26" fmla="*/ 344 w 396"/>
                  <a:gd name="T27" fmla="*/ 86 h 249"/>
                  <a:gd name="T28" fmla="*/ 364 w 396"/>
                  <a:gd name="T29" fmla="*/ 64 h 249"/>
                  <a:gd name="T30" fmla="*/ 380 w 396"/>
                  <a:gd name="T31" fmla="*/ 40 h 249"/>
                  <a:gd name="T32" fmla="*/ 396 w 396"/>
                  <a:gd name="T33" fmla="*/ 16 h 249"/>
                  <a:gd name="T34" fmla="*/ 372 w 396"/>
                  <a:gd name="T35" fmla="*/ 0 h 249"/>
                  <a:gd name="T36" fmla="*/ 372 w 396"/>
                  <a:gd name="T37" fmla="*/ 0 h 249"/>
                  <a:gd name="T38" fmla="*/ 356 w 396"/>
                  <a:gd name="T39" fmla="*/ 24 h 249"/>
                  <a:gd name="T40" fmla="*/ 340 w 396"/>
                  <a:gd name="T41" fmla="*/ 46 h 249"/>
                  <a:gd name="T42" fmla="*/ 322 w 396"/>
                  <a:gd name="T43" fmla="*/ 66 h 249"/>
                  <a:gd name="T44" fmla="*/ 302 w 396"/>
                  <a:gd name="T45" fmla="*/ 86 h 249"/>
                  <a:gd name="T46" fmla="*/ 282 w 396"/>
                  <a:gd name="T47" fmla="*/ 106 h 249"/>
                  <a:gd name="T48" fmla="*/ 262 w 396"/>
                  <a:gd name="T49" fmla="*/ 124 h 249"/>
                  <a:gd name="T50" fmla="*/ 238 w 396"/>
                  <a:gd name="T51" fmla="*/ 140 h 249"/>
                  <a:gd name="T52" fmla="*/ 216 w 396"/>
                  <a:gd name="T53" fmla="*/ 156 h 249"/>
                  <a:gd name="T54" fmla="*/ 192 w 396"/>
                  <a:gd name="T55" fmla="*/ 170 h 249"/>
                  <a:gd name="T56" fmla="*/ 166 w 396"/>
                  <a:gd name="T57" fmla="*/ 182 h 249"/>
                  <a:gd name="T58" fmla="*/ 140 w 396"/>
                  <a:gd name="T59" fmla="*/ 192 h 249"/>
                  <a:gd name="T60" fmla="*/ 114 w 396"/>
                  <a:gd name="T61" fmla="*/ 202 h 249"/>
                  <a:gd name="T62" fmla="*/ 86 w 396"/>
                  <a:gd name="T63" fmla="*/ 208 h 249"/>
                  <a:gd name="T64" fmla="*/ 58 w 396"/>
                  <a:gd name="T65" fmla="*/ 213 h 249"/>
                  <a:gd name="T66" fmla="*/ 28 w 396"/>
                  <a:gd name="T67" fmla="*/ 217 h 249"/>
                  <a:gd name="T68" fmla="*/ 0 w 396"/>
                  <a:gd name="T69" fmla="*/ 2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6" h="249">
                    <a:moveTo>
                      <a:pt x="0" y="219"/>
                    </a:moveTo>
                    <a:lnTo>
                      <a:pt x="0" y="249"/>
                    </a:lnTo>
                    <a:lnTo>
                      <a:pt x="0" y="249"/>
                    </a:lnTo>
                    <a:lnTo>
                      <a:pt x="44" y="245"/>
                    </a:lnTo>
                    <a:lnTo>
                      <a:pt x="86" y="239"/>
                    </a:lnTo>
                    <a:lnTo>
                      <a:pt x="128" y="227"/>
                    </a:lnTo>
                    <a:lnTo>
                      <a:pt x="170" y="211"/>
                    </a:lnTo>
                    <a:lnTo>
                      <a:pt x="170" y="211"/>
                    </a:lnTo>
                    <a:lnTo>
                      <a:pt x="212" y="192"/>
                    </a:lnTo>
                    <a:lnTo>
                      <a:pt x="252" y="168"/>
                    </a:lnTo>
                    <a:lnTo>
                      <a:pt x="290" y="140"/>
                    </a:lnTo>
                    <a:lnTo>
                      <a:pt x="324" y="108"/>
                    </a:lnTo>
                    <a:lnTo>
                      <a:pt x="324" y="108"/>
                    </a:lnTo>
                    <a:lnTo>
                      <a:pt x="344" y="86"/>
                    </a:lnTo>
                    <a:lnTo>
                      <a:pt x="364" y="64"/>
                    </a:lnTo>
                    <a:lnTo>
                      <a:pt x="380" y="40"/>
                    </a:lnTo>
                    <a:lnTo>
                      <a:pt x="396" y="16"/>
                    </a:lnTo>
                    <a:lnTo>
                      <a:pt x="372" y="0"/>
                    </a:lnTo>
                    <a:lnTo>
                      <a:pt x="372" y="0"/>
                    </a:lnTo>
                    <a:lnTo>
                      <a:pt x="356" y="24"/>
                    </a:lnTo>
                    <a:lnTo>
                      <a:pt x="340" y="46"/>
                    </a:lnTo>
                    <a:lnTo>
                      <a:pt x="322" y="66"/>
                    </a:lnTo>
                    <a:lnTo>
                      <a:pt x="302" y="86"/>
                    </a:lnTo>
                    <a:lnTo>
                      <a:pt x="282" y="106"/>
                    </a:lnTo>
                    <a:lnTo>
                      <a:pt x="262" y="124"/>
                    </a:lnTo>
                    <a:lnTo>
                      <a:pt x="238" y="140"/>
                    </a:lnTo>
                    <a:lnTo>
                      <a:pt x="216" y="156"/>
                    </a:lnTo>
                    <a:lnTo>
                      <a:pt x="192" y="170"/>
                    </a:lnTo>
                    <a:lnTo>
                      <a:pt x="166" y="182"/>
                    </a:lnTo>
                    <a:lnTo>
                      <a:pt x="140" y="192"/>
                    </a:lnTo>
                    <a:lnTo>
                      <a:pt x="114" y="202"/>
                    </a:lnTo>
                    <a:lnTo>
                      <a:pt x="86" y="208"/>
                    </a:lnTo>
                    <a:lnTo>
                      <a:pt x="58" y="213"/>
                    </a:lnTo>
                    <a:lnTo>
                      <a:pt x="28" y="217"/>
                    </a:lnTo>
                    <a:lnTo>
                      <a:pt x="0"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1" name="Freeform 55">
                <a:extLst>
                  <a:ext uri="{FF2B5EF4-FFF2-40B4-BE49-F238E27FC236}">
                    <a16:creationId xmlns:a16="http://schemas.microsoft.com/office/drawing/2014/main" id="{8F488057-69EF-4BC3-B04B-8D3B1168016B}"/>
                  </a:ext>
                </a:extLst>
              </p:cNvPr>
              <p:cNvSpPr>
                <a:spLocks/>
              </p:cNvSpPr>
              <p:nvPr/>
            </p:nvSpPr>
            <p:spPr bwMode="auto">
              <a:xfrm>
                <a:off x="-3484563" y="2919413"/>
                <a:ext cx="628650" cy="395288"/>
              </a:xfrm>
              <a:custGeom>
                <a:avLst/>
                <a:gdLst>
                  <a:gd name="T0" fmla="*/ 0 w 396"/>
                  <a:gd name="T1" fmla="*/ 219 h 249"/>
                  <a:gd name="T2" fmla="*/ 0 w 396"/>
                  <a:gd name="T3" fmla="*/ 249 h 249"/>
                  <a:gd name="T4" fmla="*/ 0 w 396"/>
                  <a:gd name="T5" fmla="*/ 249 h 249"/>
                  <a:gd name="T6" fmla="*/ 44 w 396"/>
                  <a:gd name="T7" fmla="*/ 245 h 249"/>
                  <a:gd name="T8" fmla="*/ 86 w 396"/>
                  <a:gd name="T9" fmla="*/ 239 h 249"/>
                  <a:gd name="T10" fmla="*/ 128 w 396"/>
                  <a:gd name="T11" fmla="*/ 227 h 249"/>
                  <a:gd name="T12" fmla="*/ 170 w 396"/>
                  <a:gd name="T13" fmla="*/ 211 h 249"/>
                  <a:gd name="T14" fmla="*/ 170 w 396"/>
                  <a:gd name="T15" fmla="*/ 211 h 249"/>
                  <a:gd name="T16" fmla="*/ 212 w 396"/>
                  <a:gd name="T17" fmla="*/ 192 h 249"/>
                  <a:gd name="T18" fmla="*/ 252 w 396"/>
                  <a:gd name="T19" fmla="*/ 168 h 249"/>
                  <a:gd name="T20" fmla="*/ 290 w 396"/>
                  <a:gd name="T21" fmla="*/ 140 h 249"/>
                  <a:gd name="T22" fmla="*/ 324 w 396"/>
                  <a:gd name="T23" fmla="*/ 108 h 249"/>
                  <a:gd name="T24" fmla="*/ 324 w 396"/>
                  <a:gd name="T25" fmla="*/ 108 h 249"/>
                  <a:gd name="T26" fmla="*/ 344 w 396"/>
                  <a:gd name="T27" fmla="*/ 86 h 249"/>
                  <a:gd name="T28" fmla="*/ 364 w 396"/>
                  <a:gd name="T29" fmla="*/ 64 h 249"/>
                  <a:gd name="T30" fmla="*/ 380 w 396"/>
                  <a:gd name="T31" fmla="*/ 40 h 249"/>
                  <a:gd name="T32" fmla="*/ 396 w 396"/>
                  <a:gd name="T33" fmla="*/ 16 h 249"/>
                  <a:gd name="T34" fmla="*/ 372 w 396"/>
                  <a:gd name="T35" fmla="*/ 0 h 249"/>
                  <a:gd name="T36" fmla="*/ 372 w 396"/>
                  <a:gd name="T37" fmla="*/ 0 h 249"/>
                  <a:gd name="T38" fmla="*/ 356 w 396"/>
                  <a:gd name="T39" fmla="*/ 24 h 249"/>
                  <a:gd name="T40" fmla="*/ 340 w 396"/>
                  <a:gd name="T41" fmla="*/ 46 h 249"/>
                  <a:gd name="T42" fmla="*/ 322 w 396"/>
                  <a:gd name="T43" fmla="*/ 66 h 249"/>
                  <a:gd name="T44" fmla="*/ 302 w 396"/>
                  <a:gd name="T45" fmla="*/ 86 h 249"/>
                  <a:gd name="T46" fmla="*/ 282 w 396"/>
                  <a:gd name="T47" fmla="*/ 106 h 249"/>
                  <a:gd name="T48" fmla="*/ 262 w 396"/>
                  <a:gd name="T49" fmla="*/ 124 h 249"/>
                  <a:gd name="T50" fmla="*/ 238 w 396"/>
                  <a:gd name="T51" fmla="*/ 140 h 249"/>
                  <a:gd name="T52" fmla="*/ 216 w 396"/>
                  <a:gd name="T53" fmla="*/ 156 h 249"/>
                  <a:gd name="T54" fmla="*/ 192 w 396"/>
                  <a:gd name="T55" fmla="*/ 170 h 249"/>
                  <a:gd name="T56" fmla="*/ 166 w 396"/>
                  <a:gd name="T57" fmla="*/ 182 h 249"/>
                  <a:gd name="T58" fmla="*/ 140 w 396"/>
                  <a:gd name="T59" fmla="*/ 192 h 249"/>
                  <a:gd name="T60" fmla="*/ 114 w 396"/>
                  <a:gd name="T61" fmla="*/ 202 h 249"/>
                  <a:gd name="T62" fmla="*/ 86 w 396"/>
                  <a:gd name="T63" fmla="*/ 208 h 249"/>
                  <a:gd name="T64" fmla="*/ 58 w 396"/>
                  <a:gd name="T65" fmla="*/ 213 h 249"/>
                  <a:gd name="T66" fmla="*/ 28 w 396"/>
                  <a:gd name="T67" fmla="*/ 217 h 249"/>
                  <a:gd name="T68" fmla="*/ 0 w 396"/>
                  <a:gd name="T69" fmla="*/ 2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6" h="249">
                    <a:moveTo>
                      <a:pt x="0" y="219"/>
                    </a:moveTo>
                    <a:lnTo>
                      <a:pt x="0" y="249"/>
                    </a:lnTo>
                    <a:lnTo>
                      <a:pt x="0" y="249"/>
                    </a:lnTo>
                    <a:lnTo>
                      <a:pt x="44" y="245"/>
                    </a:lnTo>
                    <a:lnTo>
                      <a:pt x="86" y="239"/>
                    </a:lnTo>
                    <a:lnTo>
                      <a:pt x="128" y="227"/>
                    </a:lnTo>
                    <a:lnTo>
                      <a:pt x="170" y="211"/>
                    </a:lnTo>
                    <a:lnTo>
                      <a:pt x="170" y="211"/>
                    </a:lnTo>
                    <a:lnTo>
                      <a:pt x="212" y="192"/>
                    </a:lnTo>
                    <a:lnTo>
                      <a:pt x="252" y="168"/>
                    </a:lnTo>
                    <a:lnTo>
                      <a:pt x="290" y="140"/>
                    </a:lnTo>
                    <a:lnTo>
                      <a:pt x="324" y="108"/>
                    </a:lnTo>
                    <a:lnTo>
                      <a:pt x="324" y="108"/>
                    </a:lnTo>
                    <a:lnTo>
                      <a:pt x="344" y="86"/>
                    </a:lnTo>
                    <a:lnTo>
                      <a:pt x="364" y="64"/>
                    </a:lnTo>
                    <a:lnTo>
                      <a:pt x="380" y="40"/>
                    </a:lnTo>
                    <a:lnTo>
                      <a:pt x="396" y="16"/>
                    </a:lnTo>
                    <a:lnTo>
                      <a:pt x="372" y="0"/>
                    </a:lnTo>
                    <a:lnTo>
                      <a:pt x="372" y="0"/>
                    </a:lnTo>
                    <a:lnTo>
                      <a:pt x="356" y="24"/>
                    </a:lnTo>
                    <a:lnTo>
                      <a:pt x="340" y="46"/>
                    </a:lnTo>
                    <a:lnTo>
                      <a:pt x="322" y="66"/>
                    </a:lnTo>
                    <a:lnTo>
                      <a:pt x="302" y="86"/>
                    </a:lnTo>
                    <a:lnTo>
                      <a:pt x="282" y="106"/>
                    </a:lnTo>
                    <a:lnTo>
                      <a:pt x="262" y="124"/>
                    </a:lnTo>
                    <a:lnTo>
                      <a:pt x="238" y="140"/>
                    </a:lnTo>
                    <a:lnTo>
                      <a:pt x="216" y="156"/>
                    </a:lnTo>
                    <a:lnTo>
                      <a:pt x="192" y="170"/>
                    </a:lnTo>
                    <a:lnTo>
                      <a:pt x="166" y="182"/>
                    </a:lnTo>
                    <a:lnTo>
                      <a:pt x="140" y="192"/>
                    </a:lnTo>
                    <a:lnTo>
                      <a:pt x="114" y="202"/>
                    </a:lnTo>
                    <a:lnTo>
                      <a:pt x="86" y="208"/>
                    </a:lnTo>
                    <a:lnTo>
                      <a:pt x="58" y="213"/>
                    </a:lnTo>
                    <a:lnTo>
                      <a:pt x="28" y="217"/>
                    </a:lnTo>
                    <a:lnTo>
                      <a:pt x="0" y="21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72" name="Group 71">
            <a:extLst>
              <a:ext uri="{FF2B5EF4-FFF2-40B4-BE49-F238E27FC236}">
                <a16:creationId xmlns:a16="http://schemas.microsoft.com/office/drawing/2014/main" id="{06CB201E-C3FB-4731-9261-5DABE60042FC}"/>
              </a:ext>
            </a:extLst>
          </p:cNvPr>
          <p:cNvGrpSpPr/>
          <p:nvPr/>
        </p:nvGrpSpPr>
        <p:grpSpPr>
          <a:xfrm>
            <a:off x="4398181" y="1776749"/>
            <a:ext cx="396000" cy="396000"/>
            <a:chOff x="582349" y="3950507"/>
            <a:chExt cx="703526" cy="703526"/>
          </a:xfrm>
        </p:grpSpPr>
        <p:sp>
          <p:nvSpPr>
            <p:cNvPr id="73" name="Oval 72">
              <a:extLst>
                <a:ext uri="{FF2B5EF4-FFF2-40B4-BE49-F238E27FC236}">
                  <a16:creationId xmlns:a16="http://schemas.microsoft.com/office/drawing/2014/main" id="{8455AB03-DAEB-481F-897F-D15454F6081E}"/>
                </a:ext>
              </a:extLst>
            </p:cNvPr>
            <p:cNvSpPr/>
            <p:nvPr/>
          </p:nvSpPr>
          <p:spPr>
            <a:xfrm>
              <a:off x="582349" y="3950507"/>
              <a:ext cx="703526" cy="703526"/>
            </a:xfrm>
            <a:prstGeom prst="ellipse">
              <a:avLst/>
            </a:prstGeom>
            <a:solidFill>
              <a:srgbClr val="00B5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74" name="Oval 73">
              <a:extLst>
                <a:ext uri="{FF2B5EF4-FFF2-40B4-BE49-F238E27FC236}">
                  <a16:creationId xmlns:a16="http://schemas.microsoft.com/office/drawing/2014/main" id="{D7484578-7737-459A-9A28-1775756F9310}"/>
                </a:ext>
              </a:extLst>
            </p:cNvPr>
            <p:cNvSpPr/>
            <p:nvPr/>
          </p:nvSpPr>
          <p:spPr>
            <a:xfrm>
              <a:off x="673859" y="4039684"/>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75" name="Group 74">
              <a:extLst>
                <a:ext uri="{FF2B5EF4-FFF2-40B4-BE49-F238E27FC236}">
                  <a16:creationId xmlns:a16="http://schemas.microsoft.com/office/drawing/2014/main" id="{EA31821F-BDAE-4C77-9B89-EA9080CDECBF}"/>
                </a:ext>
              </a:extLst>
            </p:cNvPr>
            <p:cNvGrpSpPr/>
            <p:nvPr/>
          </p:nvGrpSpPr>
          <p:grpSpPr>
            <a:xfrm>
              <a:off x="777851" y="4123390"/>
              <a:ext cx="317188" cy="357760"/>
              <a:chOff x="6611938" y="2854325"/>
              <a:chExt cx="409575" cy="461963"/>
            </a:xfrm>
            <a:solidFill>
              <a:srgbClr val="00B5E2"/>
            </a:solidFill>
          </p:grpSpPr>
          <p:sp>
            <p:nvSpPr>
              <p:cNvPr id="76" name="Freeform 11">
                <a:extLst>
                  <a:ext uri="{FF2B5EF4-FFF2-40B4-BE49-F238E27FC236}">
                    <a16:creationId xmlns:a16="http://schemas.microsoft.com/office/drawing/2014/main" id="{CEE27C82-666C-4E47-B167-0BE7C5EF1777}"/>
                  </a:ext>
                </a:extLst>
              </p:cNvPr>
              <p:cNvSpPr>
                <a:spLocks/>
              </p:cNvSpPr>
              <p:nvPr/>
            </p:nvSpPr>
            <p:spPr bwMode="auto">
              <a:xfrm>
                <a:off x="6686551" y="2854325"/>
                <a:ext cx="234950" cy="160338"/>
              </a:xfrm>
              <a:custGeom>
                <a:avLst/>
                <a:gdLst>
                  <a:gd name="T0" fmla="*/ 142 w 148"/>
                  <a:gd name="T1" fmla="*/ 89 h 101"/>
                  <a:gd name="T2" fmla="*/ 128 w 148"/>
                  <a:gd name="T3" fmla="*/ 90 h 101"/>
                  <a:gd name="T4" fmla="*/ 116 w 148"/>
                  <a:gd name="T5" fmla="*/ 90 h 101"/>
                  <a:gd name="T6" fmla="*/ 83 w 148"/>
                  <a:gd name="T7" fmla="*/ 80 h 101"/>
                  <a:gd name="T8" fmla="*/ 64 w 148"/>
                  <a:gd name="T9" fmla="*/ 70 h 101"/>
                  <a:gd name="T10" fmla="*/ 42 w 148"/>
                  <a:gd name="T11" fmla="*/ 54 h 101"/>
                  <a:gd name="T12" fmla="*/ 25 w 148"/>
                  <a:gd name="T13" fmla="*/ 39 h 101"/>
                  <a:gd name="T14" fmla="*/ 19 w 148"/>
                  <a:gd name="T15" fmla="*/ 31 h 101"/>
                  <a:gd name="T16" fmla="*/ 14 w 148"/>
                  <a:gd name="T17" fmla="*/ 25 h 101"/>
                  <a:gd name="T18" fmla="*/ 10 w 148"/>
                  <a:gd name="T19" fmla="*/ 15 h 101"/>
                  <a:gd name="T20" fmla="*/ 12 w 148"/>
                  <a:gd name="T21" fmla="*/ 12 h 101"/>
                  <a:gd name="T22" fmla="*/ 14 w 148"/>
                  <a:gd name="T23" fmla="*/ 11 h 101"/>
                  <a:gd name="T24" fmla="*/ 22 w 148"/>
                  <a:gd name="T25" fmla="*/ 10 h 101"/>
                  <a:gd name="T26" fmla="*/ 32 w 148"/>
                  <a:gd name="T27" fmla="*/ 11 h 101"/>
                  <a:gd name="T28" fmla="*/ 45 w 148"/>
                  <a:gd name="T29" fmla="*/ 13 h 101"/>
                  <a:gd name="T30" fmla="*/ 76 w 148"/>
                  <a:gd name="T31" fmla="*/ 27 h 101"/>
                  <a:gd name="T32" fmla="*/ 78 w 148"/>
                  <a:gd name="T33" fmla="*/ 29 h 101"/>
                  <a:gd name="T34" fmla="*/ 82 w 148"/>
                  <a:gd name="T35" fmla="*/ 27 h 101"/>
                  <a:gd name="T36" fmla="*/ 83 w 148"/>
                  <a:gd name="T37" fmla="*/ 26 h 101"/>
                  <a:gd name="T38" fmla="*/ 83 w 148"/>
                  <a:gd name="T39" fmla="*/ 21 h 101"/>
                  <a:gd name="T40" fmla="*/ 81 w 148"/>
                  <a:gd name="T41" fmla="*/ 19 h 101"/>
                  <a:gd name="T42" fmla="*/ 64 w 148"/>
                  <a:gd name="T43" fmla="*/ 10 h 101"/>
                  <a:gd name="T44" fmla="*/ 48 w 148"/>
                  <a:gd name="T45" fmla="*/ 5 h 101"/>
                  <a:gd name="T46" fmla="*/ 22 w 148"/>
                  <a:gd name="T47" fmla="*/ 0 h 101"/>
                  <a:gd name="T48" fmla="*/ 15 w 148"/>
                  <a:gd name="T49" fmla="*/ 0 h 101"/>
                  <a:gd name="T50" fmla="*/ 10 w 148"/>
                  <a:gd name="T51" fmla="*/ 1 h 101"/>
                  <a:gd name="T52" fmla="*/ 3 w 148"/>
                  <a:gd name="T53" fmla="*/ 7 h 101"/>
                  <a:gd name="T54" fmla="*/ 3 w 148"/>
                  <a:gd name="T55" fmla="*/ 7 h 101"/>
                  <a:gd name="T56" fmla="*/ 0 w 148"/>
                  <a:gd name="T57" fmla="*/ 15 h 101"/>
                  <a:gd name="T58" fmla="*/ 2 w 148"/>
                  <a:gd name="T59" fmla="*/ 22 h 101"/>
                  <a:gd name="T60" fmla="*/ 5 w 148"/>
                  <a:gd name="T61" fmla="*/ 30 h 101"/>
                  <a:gd name="T62" fmla="*/ 25 w 148"/>
                  <a:gd name="T63" fmla="*/ 54 h 101"/>
                  <a:gd name="T64" fmla="*/ 40 w 148"/>
                  <a:gd name="T65" fmla="*/ 66 h 101"/>
                  <a:gd name="T66" fmla="*/ 59 w 148"/>
                  <a:gd name="T67" fmla="*/ 79 h 101"/>
                  <a:gd name="T68" fmla="*/ 98 w 148"/>
                  <a:gd name="T69" fmla="*/ 96 h 101"/>
                  <a:gd name="T70" fmla="*/ 128 w 148"/>
                  <a:gd name="T71" fmla="*/ 101 h 101"/>
                  <a:gd name="T72" fmla="*/ 137 w 148"/>
                  <a:gd name="T73" fmla="*/ 100 h 101"/>
                  <a:gd name="T74" fmla="*/ 144 w 148"/>
                  <a:gd name="T75" fmla="*/ 99 h 101"/>
                  <a:gd name="T76" fmla="*/ 148 w 148"/>
                  <a:gd name="T77" fmla="*/ 96 h 101"/>
                  <a:gd name="T78" fmla="*/ 148 w 148"/>
                  <a:gd name="T79" fmla="*/ 92 h 101"/>
                  <a:gd name="T80" fmla="*/ 148 w 148"/>
                  <a:gd name="T81" fmla="*/ 91 h 101"/>
                  <a:gd name="T82" fmla="*/ 144 w 148"/>
                  <a:gd name="T83" fmla="*/ 89 h 101"/>
                  <a:gd name="T84" fmla="*/ 142 w 148"/>
                  <a:gd name="T85"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01">
                    <a:moveTo>
                      <a:pt x="142" y="89"/>
                    </a:moveTo>
                    <a:lnTo>
                      <a:pt x="142" y="89"/>
                    </a:lnTo>
                    <a:lnTo>
                      <a:pt x="136" y="90"/>
                    </a:lnTo>
                    <a:lnTo>
                      <a:pt x="128" y="90"/>
                    </a:lnTo>
                    <a:lnTo>
                      <a:pt x="128" y="90"/>
                    </a:lnTo>
                    <a:lnTo>
                      <a:pt x="116" y="90"/>
                    </a:lnTo>
                    <a:lnTo>
                      <a:pt x="101" y="86"/>
                    </a:lnTo>
                    <a:lnTo>
                      <a:pt x="83" y="80"/>
                    </a:lnTo>
                    <a:lnTo>
                      <a:pt x="64" y="70"/>
                    </a:lnTo>
                    <a:lnTo>
                      <a:pt x="64" y="70"/>
                    </a:lnTo>
                    <a:lnTo>
                      <a:pt x="53" y="62"/>
                    </a:lnTo>
                    <a:lnTo>
                      <a:pt x="42" y="54"/>
                    </a:lnTo>
                    <a:lnTo>
                      <a:pt x="33" y="46"/>
                    </a:lnTo>
                    <a:lnTo>
                      <a:pt x="25" y="39"/>
                    </a:lnTo>
                    <a:lnTo>
                      <a:pt x="25" y="39"/>
                    </a:lnTo>
                    <a:lnTo>
                      <a:pt x="19" y="31"/>
                    </a:lnTo>
                    <a:lnTo>
                      <a:pt x="14" y="25"/>
                    </a:lnTo>
                    <a:lnTo>
                      <a:pt x="14" y="25"/>
                    </a:lnTo>
                    <a:lnTo>
                      <a:pt x="12" y="20"/>
                    </a:lnTo>
                    <a:lnTo>
                      <a:pt x="10" y="15"/>
                    </a:lnTo>
                    <a:lnTo>
                      <a:pt x="10" y="15"/>
                    </a:lnTo>
                    <a:lnTo>
                      <a:pt x="12" y="12"/>
                    </a:lnTo>
                    <a:lnTo>
                      <a:pt x="12" y="12"/>
                    </a:lnTo>
                    <a:lnTo>
                      <a:pt x="14" y="11"/>
                    </a:lnTo>
                    <a:lnTo>
                      <a:pt x="14" y="11"/>
                    </a:lnTo>
                    <a:lnTo>
                      <a:pt x="22" y="10"/>
                    </a:lnTo>
                    <a:lnTo>
                      <a:pt x="22" y="10"/>
                    </a:lnTo>
                    <a:lnTo>
                      <a:pt x="32" y="11"/>
                    </a:lnTo>
                    <a:lnTo>
                      <a:pt x="45" y="13"/>
                    </a:lnTo>
                    <a:lnTo>
                      <a:pt x="45" y="13"/>
                    </a:lnTo>
                    <a:lnTo>
                      <a:pt x="59" y="20"/>
                    </a:lnTo>
                    <a:lnTo>
                      <a:pt x="76" y="27"/>
                    </a:lnTo>
                    <a:lnTo>
                      <a:pt x="76" y="27"/>
                    </a:lnTo>
                    <a:lnTo>
                      <a:pt x="78" y="29"/>
                    </a:lnTo>
                    <a:lnTo>
                      <a:pt x="79" y="29"/>
                    </a:lnTo>
                    <a:lnTo>
                      <a:pt x="82" y="27"/>
                    </a:lnTo>
                    <a:lnTo>
                      <a:pt x="83" y="26"/>
                    </a:lnTo>
                    <a:lnTo>
                      <a:pt x="83" y="26"/>
                    </a:lnTo>
                    <a:lnTo>
                      <a:pt x="83" y="24"/>
                    </a:lnTo>
                    <a:lnTo>
                      <a:pt x="83" y="21"/>
                    </a:lnTo>
                    <a:lnTo>
                      <a:pt x="82" y="20"/>
                    </a:lnTo>
                    <a:lnTo>
                      <a:pt x="81" y="19"/>
                    </a:lnTo>
                    <a:lnTo>
                      <a:pt x="81" y="19"/>
                    </a:lnTo>
                    <a:lnTo>
                      <a:pt x="64" y="10"/>
                    </a:lnTo>
                    <a:lnTo>
                      <a:pt x="48" y="5"/>
                    </a:lnTo>
                    <a:lnTo>
                      <a:pt x="48" y="5"/>
                    </a:lnTo>
                    <a:lnTo>
                      <a:pt x="34" y="1"/>
                    </a:lnTo>
                    <a:lnTo>
                      <a:pt x="22" y="0"/>
                    </a:lnTo>
                    <a:lnTo>
                      <a:pt x="22" y="0"/>
                    </a:lnTo>
                    <a:lnTo>
                      <a:pt x="15" y="0"/>
                    </a:lnTo>
                    <a:lnTo>
                      <a:pt x="10" y="1"/>
                    </a:lnTo>
                    <a:lnTo>
                      <a:pt x="10" y="1"/>
                    </a:lnTo>
                    <a:lnTo>
                      <a:pt x="5" y="3"/>
                    </a:lnTo>
                    <a:lnTo>
                      <a:pt x="3" y="7"/>
                    </a:lnTo>
                    <a:lnTo>
                      <a:pt x="3" y="7"/>
                    </a:lnTo>
                    <a:lnTo>
                      <a:pt x="3" y="7"/>
                    </a:lnTo>
                    <a:lnTo>
                      <a:pt x="0" y="11"/>
                    </a:lnTo>
                    <a:lnTo>
                      <a:pt x="0" y="15"/>
                    </a:lnTo>
                    <a:lnTo>
                      <a:pt x="0" y="15"/>
                    </a:lnTo>
                    <a:lnTo>
                      <a:pt x="2" y="22"/>
                    </a:lnTo>
                    <a:lnTo>
                      <a:pt x="5" y="30"/>
                    </a:lnTo>
                    <a:lnTo>
                      <a:pt x="5" y="30"/>
                    </a:lnTo>
                    <a:lnTo>
                      <a:pt x="14" y="42"/>
                    </a:lnTo>
                    <a:lnTo>
                      <a:pt x="25" y="54"/>
                    </a:lnTo>
                    <a:lnTo>
                      <a:pt x="25" y="54"/>
                    </a:lnTo>
                    <a:lnTo>
                      <a:pt x="40" y="66"/>
                    </a:lnTo>
                    <a:lnTo>
                      <a:pt x="59" y="79"/>
                    </a:lnTo>
                    <a:lnTo>
                      <a:pt x="59" y="79"/>
                    </a:lnTo>
                    <a:lnTo>
                      <a:pt x="79" y="89"/>
                    </a:lnTo>
                    <a:lnTo>
                      <a:pt x="98" y="96"/>
                    </a:lnTo>
                    <a:lnTo>
                      <a:pt x="114" y="100"/>
                    </a:lnTo>
                    <a:lnTo>
                      <a:pt x="128" y="101"/>
                    </a:lnTo>
                    <a:lnTo>
                      <a:pt x="128" y="101"/>
                    </a:lnTo>
                    <a:lnTo>
                      <a:pt x="137" y="100"/>
                    </a:lnTo>
                    <a:lnTo>
                      <a:pt x="144" y="99"/>
                    </a:lnTo>
                    <a:lnTo>
                      <a:pt x="144" y="99"/>
                    </a:lnTo>
                    <a:lnTo>
                      <a:pt x="147" y="97"/>
                    </a:lnTo>
                    <a:lnTo>
                      <a:pt x="148" y="96"/>
                    </a:lnTo>
                    <a:lnTo>
                      <a:pt x="148" y="95"/>
                    </a:lnTo>
                    <a:lnTo>
                      <a:pt x="148" y="92"/>
                    </a:lnTo>
                    <a:lnTo>
                      <a:pt x="148" y="92"/>
                    </a:lnTo>
                    <a:lnTo>
                      <a:pt x="148" y="91"/>
                    </a:lnTo>
                    <a:lnTo>
                      <a:pt x="147" y="90"/>
                    </a:lnTo>
                    <a:lnTo>
                      <a:pt x="144" y="89"/>
                    </a:lnTo>
                    <a:lnTo>
                      <a:pt x="142" y="89"/>
                    </a:lnTo>
                    <a:lnTo>
                      <a:pt x="142" y="89"/>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7" name="Freeform 12">
                <a:extLst>
                  <a:ext uri="{FF2B5EF4-FFF2-40B4-BE49-F238E27FC236}">
                    <a16:creationId xmlns:a16="http://schemas.microsoft.com/office/drawing/2014/main" id="{17C4E18F-3F51-421F-9D5E-AF7F877347A8}"/>
                  </a:ext>
                </a:extLst>
              </p:cNvPr>
              <p:cNvSpPr>
                <a:spLocks/>
              </p:cNvSpPr>
              <p:nvPr/>
            </p:nvSpPr>
            <p:spPr bwMode="auto">
              <a:xfrm>
                <a:off x="6891338" y="2963863"/>
                <a:ext cx="69850" cy="79375"/>
              </a:xfrm>
              <a:custGeom>
                <a:avLst/>
                <a:gdLst>
                  <a:gd name="T0" fmla="*/ 9 w 44"/>
                  <a:gd name="T1" fmla="*/ 15 h 50"/>
                  <a:gd name="T2" fmla="*/ 19 w 44"/>
                  <a:gd name="T3" fmla="*/ 10 h 50"/>
                  <a:gd name="T4" fmla="*/ 24 w 44"/>
                  <a:gd name="T5" fmla="*/ 11 h 50"/>
                  <a:gd name="T6" fmla="*/ 29 w 44"/>
                  <a:gd name="T7" fmla="*/ 15 h 50"/>
                  <a:gd name="T8" fmla="*/ 33 w 44"/>
                  <a:gd name="T9" fmla="*/ 20 h 50"/>
                  <a:gd name="T10" fmla="*/ 34 w 44"/>
                  <a:gd name="T11" fmla="*/ 25 h 50"/>
                  <a:gd name="T12" fmla="*/ 29 w 44"/>
                  <a:gd name="T13" fmla="*/ 36 h 50"/>
                  <a:gd name="T14" fmla="*/ 29 w 44"/>
                  <a:gd name="T15" fmla="*/ 36 h 50"/>
                  <a:gd name="T16" fmla="*/ 19 w 44"/>
                  <a:gd name="T17" fmla="*/ 40 h 50"/>
                  <a:gd name="T18" fmla="*/ 14 w 44"/>
                  <a:gd name="T19" fmla="*/ 39 h 50"/>
                  <a:gd name="T20" fmla="*/ 10 w 44"/>
                  <a:gd name="T21" fmla="*/ 37 h 50"/>
                  <a:gd name="T22" fmla="*/ 7 w 44"/>
                  <a:gd name="T23" fmla="*/ 36 h 50"/>
                  <a:gd name="T24" fmla="*/ 3 w 44"/>
                  <a:gd name="T25" fmla="*/ 39 h 50"/>
                  <a:gd name="T26" fmla="*/ 2 w 44"/>
                  <a:gd name="T27" fmla="*/ 40 h 50"/>
                  <a:gd name="T28" fmla="*/ 3 w 44"/>
                  <a:gd name="T29" fmla="*/ 44 h 50"/>
                  <a:gd name="T30" fmla="*/ 4 w 44"/>
                  <a:gd name="T31" fmla="*/ 45 h 50"/>
                  <a:gd name="T32" fmla="*/ 19 w 44"/>
                  <a:gd name="T33" fmla="*/ 50 h 50"/>
                  <a:gd name="T34" fmla="*/ 24 w 44"/>
                  <a:gd name="T35" fmla="*/ 50 h 50"/>
                  <a:gd name="T36" fmla="*/ 33 w 44"/>
                  <a:gd name="T37" fmla="*/ 46 h 50"/>
                  <a:gd name="T38" fmla="*/ 37 w 44"/>
                  <a:gd name="T39" fmla="*/ 42 h 50"/>
                  <a:gd name="T40" fmla="*/ 41 w 44"/>
                  <a:gd name="T41" fmla="*/ 39 h 50"/>
                  <a:gd name="T42" fmla="*/ 44 w 44"/>
                  <a:gd name="T43" fmla="*/ 30 h 50"/>
                  <a:gd name="T44" fmla="*/ 44 w 44"/>
                  <a:gd name="T45" fmla="*/ 25 h 50"/>
                  <a:gd name="T46" fmla="*/ 43 w 44"/>
                  <a:gd name="T47" fmla="*/ 16 h 50"/>
                  <a:gd name="T48" fmla="*/ 37 w 44"/>
                  <a:gd name="T49" fmla="*/ 7 h 50"/>
                  <a:gd name="T50" fmla="*/ 37 w 44"/>
                  <a:gd name="T51" fmla="*/ 7 h 50"/>
                  <a:gd name="T52" fmla="*/ 29 w 44"/>
                  <a:gd name="T53" fmla="*/ 2 h 50"/>
                  <a:gd name="T54" fmla="*/ 19 w 44"/>
                  <a:gd name="T55" fmla="*/ 0 h 50"/>
                  <a:gd name="T56" fmla="*/ 14 w 44"/>
                  <a:gd name="T57" fmla="*/ 0 h 50"/>
                  <a:gd name="T58" fmla="*/ 5 w 44"/>
                  <a:gd name="T59" fmla="*/ 3 h 50"/>
                  <a:gd name="T60" fmla="*/ 2 w 44"/>
                  <a:gd name="T61" fmla="*/ 7 h 50"/>
                  <a:gd name="T62" fmla="*/ 0 w 44"/>
                  <a:gd name="T63" fmla="*/ 11 h 50"/>
                  <a:gd name="T64" fmla="*/ 2 w 44"/>
                  <a:gd name="T65" fmla="*/ 15 h 50"/>
                  <a:gd name="T66" fmla="*/ 3 w 44"/>
                  <a:gd name="T67" fmla="*/ 16 h 50"/>
                  <a:gd name="T68" fmla="*/ 7 w 44"/>
                  <a:gd name="T69" fmla="*/ 16 h 50"/>
                  <a:gd name="T70" fmla="*/ 9 w 44"/>
                  <a:gd name="T71"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0">
                    <a:moveTo>
                      <a:pt x="9" y="15"/>
                    </a:moveTo>
                    <a:lnTo>
                      <a:pt x="9" y="15"/>
                    </a:lnTo>
                    <a:lnTo>
                      <a:pt x="14" y="11"/>
                    </a:lnTo>
                    <a:lnTo>
                      <a:pt x="19" y="10"/>
                    </a:lnTo>
                    <a:lnTo>
                      <a:pt x="19" y="10"/>
                    </a:lnTo>
                    <a:lnTo>
                      <a:pt x="24" y="11"/>
                    </a:lnTo>
                    <a:lnTo>
                      <a:pt x="29" y="15"/>
                    </a:lnTo>
                    <a:lnTo>
                      <a:pt x="29" y="15"/>
                    </a:lnTo>
                    <a:lnTo>
                      <a:pt x="29" y="15"/>
                    </a:lnTo>
                    <a:lnTo>
                      <a:pt x="33" y="20"/>
                    </a:lnTo>
                    <a:lnTo>
                      <a:pt x="34" y="25"/>
                    </a:lnTo>
                    <a:lnTo>
                      <a:pt x="34" y="25"/>
                    </a:lnTo>
                    <a:lnTo>
                      <a:pt x="33" y="31"/>
                    </a:lnTo>
                    <a:lnTo>
                      <a:pt x="29" y="36"/>
                    </a:lnTo>
                    <a:lnTo>
                      <a:pt x="29" y="36"/>
                    </a:lnTo>
                    <a:lnTo>
                      <a:pt x="29" y="36"/>
                    </a:lnTo>
                    <a:lnTo>
                      <a:pt x="24" y="39"/>
                    </a:lnTo>
                    <a:lnTo>
                      <a:pt x="19" y="40"/>
                    </a:lnTo>
                    <a:lnTo>
                      <a:pt x="19" y="40"/>
                    </a:lnTo>
                    <a:lnTo>
                      <a:pt x="14" y="39"/>
                    </a:lnTo>
                    <a:lnTo>
                      <a:pt x="10" y="37"/>
                    </a:lnTo>
                    <a:lnTo>
                      <a:pt x="10" y="37"/>
                    </a:lnTo>
                    <a:lnTo>
                      <a:pt x="8" y="36"/>
                    </a:lnTo>
                    <a:lnTo>
                      <a:pt x="7" y="36"/>
                    </a:lnTo>
                    <a:lnTo>
                      <a:pt x="4" y="36"/>
                    </a:lnTo>
                    <a:lnTo>
                      <a:pt x="3" y="39"/>
                    </a:lnTo>
                    <a:lnTo>
                      <a:pt x="3" y="39"/>
                    </a:lnTo>
                    <a:lnTo>
                      <a:pt x="2" y="40"/>
                    </a:lnTo>
                    <a:lnTo>
                      <a:pt x="2" y="42"/>
                    </a:lnTo>
                    <a:lnTo>
                      <a:pt x="3" y="44"/>
                    </a:lnTo>
                    <a:lnTo>
                      <a:pt x="4" y="45"/>
                    </a:lnTo>
                    <a:lnTo>
                      <a:pt x="4" y="45"/>
                    </a:lnTo>
                    <a:lnTo>
                      <a:pt x="12" y="49"/>
                    </a:lnTo>
                    <a:lnTo>
                      <a:pt x="19" y="50"/>
                    </a:lnTo>
                    <a:lnTo>
                      <a:pt x="19" y="50"/>
                    </a:lnTo>
                    <a:lnTo>
                      <a:pt x="24" y="50"/>
                    </a:lnTo>
                    <a:lnTo>
                      <a:pt x="29" y="49"/>
                    </a:lnTo>
                    <a:lnTo>
                      <a:pt x="33" y="46"/>
                    </a:lnTo>
                    <a:lnTo>
                      <a:pt x="37" y="42"/>
                    </a:lnTo>
                    <a:lnTo>
                      <a:pt x="37" y="42"/>
                    </a:lnTo>
                    <a:lnTo>
                      <a:pt x="37" y="42"/>
                    </a:lnTo>
                    <a:lnTo>
                      <a:pt x="41" y="39"/>
                    </a:lnTo>
                    <a:lnTo>
                      <a:pt x="43" y="35"/>
                    </a:lnTo>
                    <a:lnTo>
                      <a:pt x="44" y="30"/>
                    </a:lnTo>
                    <a:lnTo>
                      <a:pt x="44" y="25"/>
                    </a:lnTo>
                    <a:lnTo>
                      <a:pt x="44" y="25"/>
                    </a:lnTo>
                    <a:lnTo>
                      <a:pt x="44" y="20"/>
                    </a:lnTo>
                    <a:lnTo>
                      <a:pt x="43" y="16"/>
                    </a:lnTo>
                    <a:lnTo>
                      <a:pt x="41" y="11"/>
                    </a:lnTo>
                    <a:lnTo>
                      <a:pt x="37" y="7"/>
                    </a:lnTo>
                    <a:lnTo>
                      <a:pt x="37" y="7"/>
                    </a:lnTo>
                    <a:lnTo>
                      <a:pt x="37" y="7"/>
                    </a:lnTo>
                    <a:lnTo>
                      <a:pt x="33" y="3"/>
                    </a:lnTo>
                    <a:lnTo>
                      <a:pt x="29" y="2"/>
                    </a:lnTo>
                    <a:lnTo>
                      <a:pt x="24" y="0"/>
                    </a:lnTo>
                    <a:lnTo>
                      <a:pt x="19" y="0"/>
                    </a:lnTo>
                    <a:lnTo>
                      <a:pt x="19" y="0"/>
                    </a:lnTo>
                    <a:lnTo>
                      <a:pt x="14" y="0"/>
                    </a:lnTo>
                    <a:lnTo>
                      <a:pt x="9" y="2"/>
                    </a:lnTo>
                    <a:lnTo>
                      <a:pt x="5" y="3"/>
                    </a:lnTo>
                    <a:lnTo>
                      <a:pt x="2" y="7"/>
                    </a:lnTo>
                    <a:lnTo>
                      <a:pt x="2" y="7"/>
                    </a:lnTo>
                    <a:lnTo>
                      <a:pt x="0" y="8"/>
                    </a:lnTo>
                    <a:lnTo>
                      <a:pt x="0" y="11"/>
                    </a:lnTo>
                    <a:lnTo>
                      <a:pt x="0" y="12"/>
                    </a:lnTo>
                    <a:lnTo>
                      <a:pt x="2" y="15"/>
                    </a:lnTo>
                    <a:lnTo>
                      <a:pt x="2" y="15"/>
                    </a:lnTo>
                    <a:lnTo>
                      <a:pt x="3" y="16"/>
                    </a:lnTo>
                    <a:lnTo>
                      <a:pt x="5" y="16"/>
                    </a:lnTo>
                    <a:lnTo>
                      <a:pt x="7" y="16"/>
                    </a:lnTo>
                    <a:lnTo>
                      <a:pt x="9" y="15"/>
                    </a:lnTo>
                    <a:lnTo>
                      <a:pt x="9" y="15"/>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8" name="Freeform 13">
                <a:extLst>
                  <a:ext uri="{FF2B5EF4-FFF2-40B4-BE49-F238E27FC236}">
                    <a16:creationId xmlns:a16="http://schemas.microsoft.com/office/drawing/2014/main" id="{61E5DF98-8D9D-4B60-AD9B-70A6CCC13C44}"/>
                  </a:ext>
                </a:extLst>
              </p:cNvPr>
              <p:cNvSpPr>
                <a:spLocks/>
              </p:cNvSpPr>
              <p:nvPr/>
            </p:nvSpPr>
            <p:spPr bwMode="auto">
              <a:xfrm>
                <a:off x="6611938" y="2903538"/>
                <a:ext cx="409575" cy="412750"/>
              </a:xfrm>
              <a:custGeom>
                <a:avLst/>
                <a:gdLst>
                  <a:gd name="T0" fmla="*/ 101 w 258"/>
                  <a:gd name="T1" fmla="*/ 38 h 260"/>
                  <a:gd name="T2" fmla="*/ 1 w 258"/>
                  <a:gd name="T3" fmla="*/ 138 h 260"/>
                  <a:gd name="T4" fmla="*/ 1 w 258"/>
                  <a:gd name="T5" fmla="*/ 138 h 260"/>
                  <a:gd name="T6" fmla="*/ 0 w 258"/>
                  <a:gd name="T7" fmla="*/ 139 h 260"/>
                  <a:gd name="T8" fmla="*/ 0 w 258"/>
                  <a:gd name="T9" fmla="*/ 142 h 260"/>
                  <a:gd name="T10" fmla="*/ 0 w 258"/>
                  <a:gd name="T11" fmla="*/ 142 h 260"/>
                  <a:gd name="T12" fmla="*/ 0 w 258"/>
                  <a:gd name="T13" fmla="*/ 143 h 260"/>
                  <a:gd name="T14" fmla="*/ 1 w 258"/>
                  <a:gd name="T15" fmla="*/ 145 h 260"/>
                  <a:gd name="T16" fmla="*/ 113 w 258"/>
                  <a:gd name="T17" fmla="*/ 257 h 260"/>
                  <a:gd name="T18" fmla="*/ 113 w 258"/>
                  <a:gd name="T19" fmla="*/ 257 h 260"/>
                  <a:gd name="T20" fmla="*/ 115 w 258"/>
                  <a:gd name="T21" fmla="*/ 258 h 260"/>
                  <a:gd name="T22" fmla="*/ 116 w 258"/>
                  <a:gd name="T23" fmla="*/ 260 h 260"/>
                  <a:gd name="T24" fmla="*/ 116 w 258"/>
                  <a:gd name="T25" fmla="*/ 260 h 260"/>
                  <a:gd name="T26" fmla="*/ 119 w 258"/>
                  <a:gd name="T27" fmla="*/ 258 h 260"/>
                  <a:gd name="T28" fmla="*/ 120 w 258"/>
                  <a:gd name="T29" fmla="*/ 257 h 260"/>
                  <a:gd name="T30" fmla="*/ 257 w 258"/>
                  <a:gd name="T31" fmla="*/ 122 h 260"/>
                  <a:gd name="T32" fmla="*/ 257 w 258"/>
                  <a:gd name="T33" fmla="*/ 122 h 260"/>
                  <a:gd name="T34" fmla="*/ 258 w 258"/>
                  <a:gd name="T35" fmla="*/ 119 h 260"/>
                  <a:gd name="T36" fmla="*/ 258 w 258"/>
                  <a:gd name="T37" fmla="*/ 118 h 260"/>
                  <a:gd name="T38" fmla="*/ 257 w 258"/>
                  <a:gd name="T39" fmla="*/ 49 h 260"/>
                  <a:gd name="T40" fmla="*/ 257 w 258"/>
                  <a:gd name="T41" fmla="*/ 49 h 260"/>
                  <a:gd name="T42" fmla="*/ 255 w 258"/>
                  <a:gd name="T43" fmla="*/ 46 h 260"/>
                  <a:gd name="T44" fmla="*/ 213 w 258"/>
                  <a:gd name="T45" fmla="*/ 3 h 260"/>
                  <a:gd name="T46" fmla="*/ 213 w 258"/>
                  <a:gd name="T47" fmla="*/ 3 h 260"/>
                  <a:gd name="T48" fmla="*/ 209 w 258"/>
                  <a:gd name="T49" fmla="*/ 1 h 260"/>
                  <a:gd name="T50" fmla="*/ 141 w 258"/>
                  <a:gd name="T51" fmla="*/ 0 h 260"/>
                  <a:gd name="T52" fmla="*/ 141 w 258"/>
                  <a:gd name="T53" fmla="*/ 0 h 260"/>
                  <a:gd name="T54" fmla="*/ 139 w 258"/>
                  <a:gd name="T55" fmla="*/ 0 h 260"/>
                  <a:gd name="T56" fmla="*/ 138 w 258"/>
                  <a:gd name="T57" fmla="*/ 1 h 260"/>
                  <a:gd name="T58" fmla="*/ 115 w 258"/>
                  <a:gd name="T59" fmla="*/ 23 h 260"/>
                  <a:gd name="T60" fmla="*/ 123 w 258"/>
                  <a:gd name="T61" fmla="*/ 30 h 260"/>
                  <a:gd name="T62" fmla="*/ 143 w 258"/>
                  <a:gd name="T63" fmla="*/ 10 h 260"/>
                  <a:gd name="T64" fmla="*/ 207 w 258"/>
                  <a:gd name="T65" fmla="*/ 11 h 260"/>
                  <a:gd name="T66" fmla="*/ 247 w 258"/>
                  <a:gd name="T67" fmla="*/ 51 h 260"/>
                  <a:gd name="T68" fmla="*/ 248 w 258"/>
                  <a:gd name="T69" fmla="*/ 115 h 260"/>
                  <a:gd name="T70" fmla="*/ 116 w 258"/>
                  <a:gd name="T71" fmla="*/ 247 h 260"/>
                  <a:gd name="T72" fmla="*/ 11 w 258"/>
                  <a:gd name="T73" fmla="*/ 142 h 260"/>
                  <a:gd name="T74" fmla="*/ 109 w 258"/>
                  <a:gd name="T75" fmla="*/ 45 h 260"/>
                  <a:gd name="T76" fmla="*/ 101 w 258"/>
                  <a:gd name="T77" fmla="*/ 38 h 260"/>
                  <a:gd name="T78" fmla="*/ 101 w 258"/>
                  <a:gd name="T79" fmla="*/ 3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8" h="260">
                    <a:moveTo>
                      <a:pt x="101" y="38"/>
                    </a:moveTo>
                    <a:lnTo>
                      <a:pt x="1" y="138"/>
                    </a:lnTo>
                    <a:lnTo>
                      <a:pt x="1" y="138"/>
                    </a:lnTo>
                    <a:lnTo>
                      <a:pt x="0" y="139"/>
                    </a:lnTo>
                    <a:lnTo>
                      <a:pt x="0" y="142"/>
                    </a:lnTo>
                    <a:lnTo>
                      <a:pt x="0" y="142"/>
                    </a:lnTo>
                    <a:lnTo>
                      <a:pt x="0" y="143"/>
                    </a:lnTo>
                    <a:lnTo>
                      <a:pt x="1" y="145"/>
                    </a:lnTo>
                    <a:lnTo>
                      <a:pt x="113" y="257"/>
                    </a:lnTo>
                    <a:lnTo>
                      <a:pt x="113" y="257"/>
                    </a:lnTo>
                    <a:lnTo>
                      <a:pt x="115" y="258"/>
                    </a:lnTo>
                    <a:lnTo>
                      <a:pt x="116" y="260"/>
                    </a:lnTo>
                    <a:lnTo>
                      <a:pt x="116" y="260"/>
                    </a:lnTo>
                    <a:lnTo>
                      <a:pt x="119" y="258"/>
                    </a:lnTo>
                    <a:lnTo>
                      <a:pt x="120" y="257"/>
                    </a:lnTo>
                    <a:lnTo>
                      <a:pt x="257" y="122"/>
                    </a:lnTo>
                    <a:lnTo>
                      <a:pt x="257" y="122"/>
                    </a:lnTo>
                    <a:lnTo>
                      <a:pt x="258" y="119"/>
                    </a:lnTo>
                    <a:lnTo>
                      <a:pt x="258" y="118"/>
                    </a:lnTo>
                    <a:lnTo>
                      <a:pt x="257" y="49"/>
                    </a:lnTo>
                    <a:lnTo>
                      <a:pt x="257" y="49"/>
                    </a:lnTo>
                    <a:lnTo>
                      <a:pt x="255" y="46"/>
                    </a:lnTo>
                    <a:lnTo>
                      <a:pt x="213" y="3"/>
                    </a:lnTo>
                    <a:lnTo>
                      <a:pt x="213" y="3"/>
                    </a:lnTo>
                    <a:lnTo>
                      <a:pt x="209" y="1"/>
                    </a:lnTo>
                    <a:lnTo>
                      <a:pt x="141" y="0"/>
                    </a:lnTo>
                    <a:lnTo>
                      <a:pt x="141" y="0"/>
                    </a:lnTo>
                    <a:lnTo>
                      <a:pt x="139" y="0"/>
                    </a:lnTo>
                    <a:lnTo>
                      <a:pt x="138" y="1"/>
                    </a:lnTo>
                    <a:lnTo>
                      <a:pt x="115" y="23"/>
                    </a:lnTo>
                    <a:lnTo>
                      <a:pt x="123" y="30"/>
                    </a:lnTo>
                    <a:lnTo>
                      <a:pt x="143" y="10"/>
                    </a:lnTo>
                    <a:lnTo>
                      <a:pt x="207" y="11"/>
                    </a:lnTo>
                    <a:lnTo>
                      <a:pt x="247" y="51"/>
                    </a:lnTo>
                    <a:lnTo>
                      <a:pt x="248" y="115"/>
                    </a:lnTo>
                    <a:lnTo>
                      <a:pt x="116" y="247"/>
                    </a:lnTo>
                    <a:lnTo>
                      <a:pt x="11" y="142"/>
                    </a:lnTo>
                    <a:lnTo>
                      <a:pt x="109" y="45"/>
                    </a:lnTo>
                    <a:lnTo>
                      <a:pt x="101" y="38"/>
                    </a:lnTo>
                    <a:lnTo>
                      <a:pt x="101" y="38"/>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9" name="Freeform 14">
                <a:extLst>
                  <a:ext uri="{FF2B5EF4-FFF2-40B4-BE49-F238E27FC236}">
                    <a16:creationId xmlns:a16="http://schemas.microsoft.com/office/drawing/2014/main" id="{D215141C-85AA-4A5C-9357-D43C20B2AB6C}"/>
                  </a:ext>
                </a:extLst>
              </p:cNvPr>
              <p:cNvSpPr>
                <a:spLocks noEditPoints="1"/>
              </p:cNvSpPr>
              <p:nvPr/>
            </p:nvSpPr>
            <p:spPr bwMode="auto">
              <a:xfrm>
                <a:off x="6740526" y="3060700"/>
                <a:ext cx="123825" cy="123825"/>
              </a:xfrm>
              <a:custGeom>
                <a:avLst/>
                <a:gdLst>
                  <a:gd name="T0" fmla="*/ 16 w 78"/>
                  <a:gd name="T1" fmla="*/ 69 h 78"/>
                  <a:gd name="T2" fmla="*/ 18 w 78"/>
                  <a:gd name="T3" fmla="*/ 64 h 78"/>
                  <a:gd name="T4" fmla="*/ 15 w 78"/>
                  <a:gd name="T5" fmla="*/ 60 h 78"/>
                  <a:gd name="T6" fmla="*/ 9 w 78"/>
                  <a:gd name="T7" fmla="*/ 62 h 78"/>
                  <a:gd name="T8" fmla="*/ 1 w 78"/>
                  <a:gd name="T9" fmla="*/ 72 h 78"/>
                  <a:gd name="T10" fmla="*/ 1 w 78"/>
                  <a:gd name="T11" fmla="*/ 77 h 78"/>
                  <a:gd name="T12" fmla="*/ 5 w 78"/>
                  <a:gd name="T13" fmla="*/ 78 h 78"/>
                  <a:gd name="T14" fmla="*/ 9 w 78"/>
                  <a:gd name="T15" fmla="*/ 77 h 78"/>
                  <a:gd name="T16" fmla="*/ 77 w 78"/>
                  <a:gd name="T17" fmla="*/ 9 h 78"/>
                  <a:gd name="T18" fmla="*/ 78 w 78"/>
                  <a:gd name="T19" fmla="*/ 4 h 78"/>
                  <a:gd name="T20" fmla="*/ 75 w 78"/>
                  <a:gd name="T21" fmla="*/ 1 h 78"/>
                  <a:gd name="T22" fmla="*/ 69 w 78"/>
                  <a:gd name="T23" fmla="*/ 3 h 78"/>
                  <a:gd name="T24" fmla="*/ 60 w 78"/>
                  <a:gd name="T25" fmla="*/ 11 h 78"/>
                  <a:gd name="T26" fmla="*/ 62 w 78"/>
                  <a:gd name="T27" fmla="*/ 16 h 78"/>
                  <a:gd name="T28" fmla="*/ 65 w 78"/>
                  <a:gd name="T29" fmla="*/ 19 h 78"/>
                  <a:gd name="T30" fmla="*/ 69 w 78"/>
                  <a:gd name="T31" fmla="*/ 16 h 78"/>
                  <a:gd name="T32" fmla="*/ 6 w 78"/>
                  <a:gd name="T33" fmla="*/ 39 h 78"/>
                  <a:gd name="T34" fmla="*/ 3 w 78"/>
                  <a:gd name="T35" fmla="*/ 51 h 78"/>
                  <a:gd name="T36" fmla="*/ 4 w 78"/>
                  <a:gd name="T37" fmla="*/ 60 h 78"/>
                  <a:gd name="T38" fmla="*/ 10 w 78"/>
                  <a:gd name="T39" fmla="*/ 69 h 78"/>
                  <a:gd name="T40" fmla="*/ 14 w 78"/>
                  <a:gd name="T41" fmla="*/ 73 h 78"/>
                  <a:gd name="T42" fmla="*/ 28 w 78"/>
                  <a:gd name="T43" fmla="*/ 77 h 78"/>
                  <a:gd name="T44" fmla="*/ 35 w 78"/>
                  <a:gd name="T45" fmla="*/ 75 h 78"/>
                  <a:gd name="T46" fmla="*/ 43 w 78"/>
                  <a:gd name="T47" fmla="*/ 70 h 78"/>
                  <a:gd name="T48" fmla="*/ 48 w 78"/>
                  <a:gd name="T49" fmla="*/ 64 h 78"/>
                  <a:gd name="T50" fmla="*/ 48 w 78"/>
                  <a:gd name="T51" fmla="*/ 51 h 78"/>
                  <a:gd name="T52" fmla="*/ 44 w 78"/>
                  <a:gd name="T53" fmla="*/ 38 h 78"/>
                  <a:gd name="T54" fmla="*/ 40 w 78"/>
                  <a:gd name="T55" fmla="*/ 23 h 78"/>
                  <a:gd name="T56" fmla="*/ 43 w 78"/>
                  <a:gd name="T57" fmla="*/ 16 h 78"/>
                  <a:gd name="T58" fmla="*/ 52 w 78"/>
                  <a:gd name="T59" fmla="*/ 13 h 78"/>
                  <a:gd name="T60" fmla="*/ 62 w 78"/>
                  <a:gd name="T61" fmla="*/ 16 h 78"/>
                  <a:gd name="T62" fmla="*/ 62 w 78"/>
                  <a:gd name="T63" fmla="*/ 16 h 78"/>
                  <a:gd name="T64" fmla="*/ 67 w 78"/>
                  <a:gd name="T65" fmla="*/ 28 h 78"/>
                  <a:gd name="T66" fmla="*/ 63 w 78"/>
                  <a:gd name="T67" fmla="*/ 36 h 78"/>
                  <a:gd name="T68" fmla="*/ 62 w 78"/>
                  <a:gd name="T69" fmla="*/ 41 h 78"/>
                  <a:gd name="T70" fmla="*/ 64 w 78"/>
                  <a:gd name="T71" fmla="*/ 44 h 78"/>
                  <a:gd name="T72" fmla="*/ 70 w 78"/>
                  <a:gd name="T73" fmla="*/ 43 h 78"/>
                  <a:gd name="T74" fmla="*/ 75 w 78"/>
                  <a:gd name="T75" fmla="*/ 36 h 78"/>
                  <a:gd name="T76" fmla="*/ 77 w 78"/>
                  <a:gd name="T77" fmla="*/ 28 h 78"/>
                  <a:gd name="T78" fmla="*/ 72 w 78"/>
                  <a:gd name="T79" fmla="*/ 14 h 78"/>
                  <a:gd name="T80" fmla="*/ 69 w 78"/>
                  <a:gd name="T81" fmla="*/ 10 h 78"/>
                  <a:gd name="T82" fmla="*/ 57 w 78"/>
                  <a:gd name="T83" fmla="*/ 3 h 78"/>
                  <a:gd name="T84" fmla="*/ 47 w 78"/>
                  <a:gd name="T85" fmla="*/ 3 h 78"/>
                  <a:gd name="T86" fmla="*/ 35 w 78"/>
                  <a:gd name="T87" fmla="*/ 9 h 78"/>
                  <a:gd name="T88" fmla="*/ 32 w 78"/>
                  <a:gd name="T89" fmla="*/ 15 h 78"/>
                  <a:gd name="T90" fmla="*/ 30 w 78"/>
                  <a:gd name="T91" fmla="*/ 23 h 78"/>
                  <a:gd name="T92" fmla="*/ 34 w 78"/>
                  <a:gd name="T93" fmla="*/ 41 h 78"/>
                  <a:gd name="T94" fmla="*/ 38 w 78"/>
                  <a:gd name="T95" fmla="*/ 56 h 78"/>
                  <a:gd name="T96" fmla="*/ 38 w 78"/>
                  <a:gd name="T97" fmla="*/ 60 h 78"/>
                  <a:gd name="T98" fmla="*/ 32 w 78"/>
                  <a:gd name="T99" fmla="*/ 65 h 78"/>
                  <a:gd name="T100" fmla="*/ 21 w 78"/>
                  <a:gd name="T101" fmla="*/ 65 h 78"/>
                  <a:gd name="T102" fmla="*/ 16 w 78"/>
                  <a:gd name="T103" fmla="*/ 62 h 78"/>
                  <a:gd name="T104" fmla="*/ 13 w 78"/>
                  <a:gd name="T105" fmla="*/ 51 h 78"/>
                  <a:gd name="T106" fmla="*/ 16 w 78"/>
                  <a:gd name="T107" fmla="*/ 43 h 78"/>
                  <a:gd name="T108" fmla="*/ 18 w 78"/>
                  <a:gd name="T109" fmla="*/ 38 h 78"/>
                  <a:gd name="T110" fmla="*/ 14 w 78"/>
                  <a:gd name="T111" fmla="*/ 34 h 78"/>
                  <a:gd name="T112" fmla="*/ 9 w 78"/>
                  <a:gd name="T113" fmla="*/ 3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 h="78">
                    <a:moveTo>
                      <a:pt x="9" y="77"/>
                    </a:moveTo>
                    <a:lnTo>
                      <a:pt x="16" y="69"/>
                    </a:lnTo>
                    <a:lnTo>
                      <a:pt x="16" y="69"/>
                    </a:lnTo>
                    <a:lnTo>
                      <a:pt x="18" y="68"/>
                    </a:lnTo>
                    <a:lnTo>
                      <a:pt x="18" y="65"/>
                    </a:lnTo>
                    <a:lnTo>
                      <a:pt x="18" y="64"/>
                    </a:lnTo>
                    <a:lnTo>
                      <a:pt x="16" y="62"/>
                    </a:lnTo>
                    <a:lnTo>
                      <a:pt x="16" y="62"/>
                    </a:lnTo>
                    <a:lnTo>
                      <a:pt x="15" y="60"/>
                    </a:lnTo>
                    <a:lnTo>
                      <a:pt x="13" y="60"/>
                    </a:lnTo>
                    <a:lnTo>
                      <a:pt x="11" y="60"/>
                    </a:lnTo>
                    <a:lnTo>
                      <a:pt x="9" y="62"/>
                    </a:lnTo>
                    <a:lnTo>
                      <a:pt x="1" y="69"/>
                    </a:lnTo>
                    <a:lnTo>
                      <a:pt x="1" y="69"/>
                    </a:lnTo>
                    <a:lnTo>
                      <a:pt x="1" y="72"/>
                    </a:lnTo>
                    <a:lnTo>
                      <a:pt x="0" y="73"/>
                    </a:lnTo>
                    <a:lnTo>
                      <a:pt x="1" y="75"/>
                    </a:lnTo>
                    <a:lnTo>
                      <a:pt x="1" y="77"/>
                    </a:lnTo>
                    <a:lnTo>
                      <a:pt x="1" y="77"/>
                    </a:lnTo>
                    <a:lnTo>
                      <a:pt x="4" y="78"/>
                    </a:lnTo>
                    <a:lnTo>
                      <a:pt x="5" y="78"/>
                    </a:lnTo>
                    <a:lnTo>
                      <a:pt x="8" y="78"/>
                    </a:lnTo>
                    <a:lnTo>
                      <a:pt x="9" y="77"/>
                    </a:lnTo>
                    <a:lnTo>
                      <a:pt x="9" y="77"/>
                    </a:lnTo>
                    <a:close/>
                    <a:moveTo>
                      <a:pt x="69" y="16"/>
                    </a:moveTo>
                    <a:lnTo>
                      <a:pt x="77" y="9"/>
                    </a:lnTo>
                    <a:lnTo>
                      <a:pt x="77" y="9"/>
                    </a:lnTo>
                    <a:lnTo>
                      <a:pt x="78" y="8"/>
                    </a:lnTo>
                    <a:lnTo>
                      <a:pt x="78" y="5"/>
                    </a:lnTo>
                    <a:lnTo>
                      <a:pt x="78" y="4"/>
                    </a:lnTo>
                    <a:lnTo>
                      <a:pt x="77" y="3"/>
                    </a:lnTo>
                    <a:lnTo>
                      <a:pt x="77" y="3"/>
                    </a:lnTo>
                    <a:lnTo>
                      <a:pt x="75" y="1"/>
                    </a:lnTo>
                    <a:lnTo>
                      <a:pt x="73" y="0"/>
                    </a:lnTo>
                    <a:lnTo>
                      <a:pt x="70" y="1"/>
                    </a:lnTo>
                    <a:lnTo>
                      <a:pt x="69" y="3"/>
                    </a:lnTo>
                    <a:lnTo>
                      <a:pt x="62" y="10"/>
                    </a:lnTo>
                    <a:lnTo>
                      <a:pt x="62" y="10"/>
                    </a:lnTo>
                    <a:lnTo>
                      <a:pt x="60" y="11"/>
                    </a:lnTo>
                    <a:lnTo>
                      <a:pt x="60" y="13"/>
                    </a:lnTo>
                    <a:lnTo>
                      <a:pt x="60" y="15"/>
                    </a:lnTo>
                    <a:lnTo>
                      <a:pt x="62" y="16"/>
                    </a:lnTo>
                    <a:lnTo>
                      <a:pt x="62" y="16"/>
                    </a:lnTo>
                    <a:lnTo>
                      <a:pt x="64" y="18"/>
                    </a:lnTo>
                    <a:lnTo>
                      <a:pt x="65" y="19"/>
                    </a:lnTo>
                    <a:lnTo>
                      <a:pt x="68" y="18"/>
                    </a:lnTo>
                    <a:lnTo>
                      <a:pt x="69" y="16"/>
                    </a:lnTo>
                    <a:lnTo>
                      <a:pt x="69" y="16"/>
                    </a:lnTo>
                    <a:close/>
                    <a:moveTo>
                      <a:pt x="9" y="35"/>
                    </a:moveTo>
                    <a:lnTo>
                      <a:pt x="9" y="35"/>
                    </a:lnTo>
                    <a:lnTo>
                      <a:pt x="6" y="39"/>
                    </a:lnTo>
                    <a:lnTo>
                      <a:pt x="4" y="43"/>
                    </a:lnTo>
                    <a:lnTo>
                      <a:pt x="3" y="46"/>
                    </a:lnTo>
                    <a:lnTo>
                      <a:pt x="3" y="51"/>
                    </a:lnTo>
                    <a:lnTo>
                      <a:pt x="3" y="51"/>
                    </a:lnTo>
                    <a:lnTo>
                      <a:pt x="3" y="56"/>
                    </a:lnTo>
                    <a:lnTo>
                      <a:pt x="4" y="60"/>
                    </a:lnTo>
                    <a:lnTo>
                      <a:pt x="6" y="65"/>
                    </a:lnTo>
                    <a:lnTo>
                      <a:pt x="10" y="69"/>
                    </a:lnTo>
                    <a:lnTo>
                      <a:pt x="10" y="69"/>
                    </a:lnTo>
                    <a:lnTo>
                      <a:pt x="10" y="69"/>
                    </a:lnTo>
                    <a:lnTo>
                      <a:pt x="10" y="69"/>
                    </a:lnTo>
                    <a:lnTo>
                      <a:pt x="14" y="73"/>
                    </a:lnTo>
                    <a:lnTo>
                      <a:pt x="18" y="74"/>
                    </a:lnTo>
                    <a:lnTo>
                      <a:pt x="23" y="77"/>
                    </a:lnTo>
                    <a:lnTo>
                      <a:pt x="28" y="77"/>
                    </a:lnTo>
                    <a:lnTo>
                      <a:pt x="28" y="77"/>
                    </a:lnTo>
                    <a:lnTo>
                      <a:pt x="32" y="77"/>
                    </a:lnTo>
                    <a:lnTo>
                      <a:pt x="35" y="75"/>
                    </a:lnTo>
                    <a:lnTo>
                      <a:pt x="40" y="73"/>
                    </a:lnTo>
                    <a:lnTo>
                      <a:pt x="43" y="70"/>
                    </a:lnTo>
                    <a:lnTo>
                      <a:pt x="43" y="70"/>
                    </a:lnTo>
                    <a:lnTo>
                      <a:pt x="45" y="67"/>
                    </a:lnTo>
                    <a:lnTo>
                      <a:pt x="48" y="64"/>
                    </a:lnTo>
                    <a:lnTo>
                      <a:pt x="48" y="64"/>
                    </a:lnTo>
                    <a:lnTo>
                      <a:pt x="49" y="56"/>
                    </a:lnTo>
                    <a:lnTo>
                      <a:pt x="49" y="56"/>
                    </a:lnTo>
                    <a:lnTo>
                      <a:pt x="48" y="51"/>
                    </a:lnTo>
                    <a:lnTo>
                      <a:pt x="47" y="46"/>
                    </a:lnTo>
                    <a:lnTo>
                      <a:pt x="44" y="38"/>
                    </a:lnTo>
                    <a:lnTo>
                      <a:pt x="44" y="38"/>
                    </a:lnTo>
                    <a:lnTo>
                      <a:pt x="42" y="29"/>
                    </a:lnTo>
                    <a:lnTo>
                      <a:pt x="40" y="23"/>
                    </a:lnTo>
                    <a:lnTo>
                      <a:pt x="40" y="23"/>
                    </a:lnTo>
                    <a:lnTo>
                      <a:pt x="40" y="19"/>
                    </a:lnTo>
                    <a:lnTo>
                      <a:pt x="40" y="19"/>
                    </a:lnTo>
                    <a:lnTo>
                      <a:pt x="43" y="16"/>
                    </a:lnTo>
                    <a:lnTo>
                      <a:pt x="43" y="16"/>
                    </a:lnTo>
                    <a:lnTo>
                      <a:pt x="47" y="14"/>
                    </a:lnTo>
                    <a:lnTo>
                      <a:pt x="52" y="13"/>
                    </a:lnTo>
                    <a:lnTo>
                      <a:pt x="52" y="13"/>
                    </a:lnTo>
                    <a:lnTo>
                      <a:pt x="57" y="14"/>
                    </a:lnTo>
                    <a:lnTo>
                      <a:pt x="62" y="16"/>
                    </a:lnTo>
                    <a:lnTo>
                      <a:pt x="62" y="16"/>
                    </a:lnTo>
                    <a:lnTo>
                      <a:pt x="62" y="16"/>
                    </a:lnTo>
                    <a:lnTo>
                      <a:pt x="62" y="16"/>
                    </a:lnTo>
                    <a:lnTo>
                      <a:pt x="65" y="21"/>
                    </a:lnTo>
                    <a:lnTo>
                      <a:pt x="67" y="28"/>
                    </a:lnTo>
                    <a:lnTo>
                      <a:pt x="67" y="28"/>
                    </a:lnTo>
                    <a:lnTo>
                      <a:pt x="65" y="31"/>
                    </a:lnTo>
                    <a:lnTo>
                      <a:pt x="63" y="36"/>
                    </a:lnTo>
                    <a:lnTo>
                      <a:pt x="63" y="36"/>
                    </a:lnTo>
                    <a:lnTo>
                      <a:pt x="62" y="38"/>
                    </a:lnTo>
                    <a:lnTo>
                      <a:pt x="62" y="40"/>
                    </a:lnTo>
                    <a:lnTo>
                      <a:pt x="62" y="41"/>
                    </a:lnTo>
                    <a:lnTo>
                      <a:pt x="63" y="43"/>
                    </a:lnTo>
                    <a:lnTo>
                      <a:pt x="63" y="43"/>
                    </a:lnTo>
                    <a:lnTo>
                      <a:pt x="64" y="44"/>
                    </a:lnTo>
                    <a:lnTo>
                      <a:pt x="67" y="45"/>
                    </a:lnTo>
                    <a:lnTo>
                      <a:pt x="68" y="44"/>
                    </a:lnTo>
                    <a:lnTo>
                      <a:pt x="70" y="43"/>
                    </a:lnTo>
                    <a:lnTo>
                      <a:pt x="70" y="43"/>
                    </a:lnTo>
                    <a:lnTo>
                      <a:pt x="73" y="40"/>
                    </a:lnTo>
                    <a:lnTo>
                      <a:pt x="75" y="36"/>
                    </a:lnTo>
                    <a:lnTo>
                      <a:pt x="77" y="31"/>
                    </a:lnTo>
                    <a:lnTo>
                      <a:pt x="77" y="28"/>
                    </a:lnTo>
                    <a:lnTo>
                      <a:pt x="77" y="28"/>
                    </a:lnTo>
                    <a:lnTo>
                      <a:pt x="75" y="23"/>
                    </a:lnTo>
                    <a:lnTo>
                      <a:pt x="74" y="18"/>
                    </a:lnTo>
                    <a:lnTo>
                      <a:pt x="72" y="14"/>
                    </a:lnTo>
                    <a:lnTo>
                      <a:pt x="69" y="10"/>
                    </a:lnTo>
                    <a:lnTo>
                      <a:pt x="69" y="10"/>
                    </a:lnTo>
                    <a:lnTo>
                      <a:pt x="69" y="10"/>
                    </a:lnTo>
                    <a:lnTo>
                      <a:pt x="65" y="6"/>
                    </a:lnTo>
                    <a:lnTo>
                      <a:pt x="60" y="4"/>
                    </a:lnTo>
                    <a:lnTo>
                      <a:pt x="57" y="3"/>
                    </a:lnTo>
                    <a:lnTo>
                      <a:pt x="52" y="3"/>
                    </a:lnTo>
                    <a:lnTo>
                      <a:pt x="52" y="3"/>
                    </a:lnTo>
                    <a:lnTo>
                      <a:pt x="47" y="3"/>
                    </a:lnTo>
                    <a:lnTo>
                      <a:pt x="43" y="4"/>
                    </a:lnTo>
                    <a:lnTo>
                      <a:pt x="39" y="6"/>
                    </a:lnTo>
                    <a:lnTo>
                      <a:pt x="35" y="9"/>
                    </a:lnTo>
                    <a:lnTo>
                      <a:pt x="35" y="9"/>
                    </a:lnTo>
                    <a:lnTo>
                      <a:pt x="33" y="11"/>
                    </a:lnTo>
                    <a:lnTo>
                      <a:pt x="32" y="15"/>
                    </a:lnTo>
                    <a:lnTo>
                      <a:pt x="32" y="15"/>
                    </a:lnTo>
                    <a:lnTo>
                      <a:pt x="30" y="23"/>
                    </a:lnTo>
                    <a:lnTo>
                      <a:pt x="30" y="23"/>
                    </a:lnTo>
                    <a:lnTo>
                      <a:pt x="30" y="28"/>
                    </a:lnTo>
                    <a:lnTo>
                      <a:pt x="32" y="31"/>
                    </a:lnTo>
                    <a:lnTo>
                      <a:pt x="34" y="41"/>
                    </a:lnTo>
                    <a:lnTo>
                      <a:pt x="34" y="41"/>
                    </a:lnTo>
                    <a:lnTo>
                      <a:pt x="38" y="49"/>
                    </a:lnTo>
                    <a:lnTo>
                      <a:pt x="38" y="56"/>
                    </a:lnTo>
                    <a:lnTo>
                      <a:pt x="38" y="56"/>
                    </a:lnTo>
                    <a:lnTo>
                      <a:pt x="38" y="60"/>
                    </a:lnTo>
                    <a:lnTo>
                      <a:pt x="38" y="60"/>
                    </a:lnTo>
                    <a:lnTo>
                      <a:pt x="37" y="63"/>
                    </a:lnTo>
                    <a:lnTo>
                      <a:pt x="37" y="63"/>
                    </a:lnTo>
                    <a:lnTo>
                      <a:pt x="32" y="65"/>
                    </a:lnTo>
                    <a:lnTo>
                      <a:pt x="28" y="67"/>
                    </a:lnTo>
                    <a:lnTo>
                      <a:pt x="28" y="67"/>
                    </a:lnTo>
                    <a:lnTo>
                      <a:pt x="21" y="65"/>
                    </a:lnTo>
                    <a:lnTo>
                      <a:pt x="16" y="62"/>
                    </a:lnTo>
                    <a:lnTo>
                      <a:pt x="16" y="62"/>
                    </a:lnTo>
                    <a:lnTo>
                      <a:pt x="16" y="62"/>
                    </a:lnTo>
                    <a:lnTo>
                      <a:pt x="14" y="56"/>
                    </a:lnTo>
                    <a:lnTo>
                      <a:pt x="13" y="51"/>
                    </a:lnTo>
                    <a:lnTo>
                      <a:pt x="13" y="51"/>
                    </a:lnTo>
                    <a:lnTo>
                      <a:pt x="14" y="46"/>
                    </a:lnTo>
                    <a:lnTo>
                      <a:pt x="16" y="43"/>
                    </a:lnTo>
                    <a:lnTo>
                      <a:pt x="16" y="43"/>
                    </a:lnTo>
                    <a:lnTo>
                      <a:pt x="18" y="41"/>
                    </a:lnTo>
                    <a:lnTo>
                      <a:pt x="18" y="39"/>
                    </a:lnTo>
                    <a:lnTo>
                      <a:pt x="18" y="38"/>
                    </a:lnTo>
                    <a:lnTo>
                      <a:pt x="16" y="35"/>
                    </a:lnTo>
                    <a:lnTo>
                      <a:pt x="16" y="35"/>
                    </a:lnTo>
                    <a:lnTo>
                      <a:pt x="14" y="34"/>
                    </a:lnTo>
                    <a:lnTo>
                      <a:pt x="13" y="34"/>
                    </a:lnTo>
                    <a:lnTo>
                      <a:pt x="10" y="34"/>
                    </a:lnTo>
                    <a:lnTo>
                      <a:pt x="9" y="35"/>
                    </a:lnTo>
                    <a:lnTo>
                      <a:pt x="9" y="35"/>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80" name="Group 79">
            <a:extLst>
              <a:ext uri="{FF2B5EF4-FFF2-40B4-BE49-F238E27FC236}">
                <a16:creationId xmlns:a16="http://schemas.microsoft.com/office/drawing/2014/main" id="{5F0E5989-1498-4C8F-801E-707194509042}"/>
              </a:ext>
            </a:extLst>
          </p:cNvPr>
          <p:cNvGrpSpPr/>
          <p:nvPr/>
        </p:nvGrpSpPr>
        <p:grpSpPr>
          <a:xfrm>
            <a:off x="5777401" y="1776749"/>
            <a:ext cx="396000" cy="396000"/>
            <a:chOff x="582349" y="3179969"/>
            <a:chExt cx="703526" cy="703526"/>
          </a:xfrm>
        </p:grpSpPr>
        <p:sp>
          <p:nvSpPr>
            <p:cNvPr id="81" name="Oval 80">
              <a:extLst>
                <a:ext uri="{FF2B5EF4-FFF2-40B4-BE49-F238E27FC236}">
                  <a16:creationId xmlns:a16="http://schemas.microsoft.com/office/drawing/2014/main" id="{0B574EAD-EDFF-47BC-A4EA-7218FE3E0136}"/>
                </a:ext>
              </a:extLst>
            </p:cNvPr>
            <p:cNvSpPr/>
            <p:nvPr/>
          </p:nvSpPr>
          <p:spPr>
            <a:xfrm>
              <a:off x="582349" y="3179969"/>
              <a:ext cx="703526" cy="703526"/>
            </a:xfrm>
            <a:prstGeom prst="ellipse">
              <a:avLst/>
            </a:prstGeom>
            <a:solidFill>
              <a:srgbClr val="9778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2" name="Oval 81">
              <a:extLst>
                <a:ext uri="{FF2B5EF4-FFF2-40B4-BE49-F238E27FC236}">
                  <a16:creationId xmlns:a16="http://schemas.microsoft.com/office/drawing/2014/main" id="{9ABFC8A1-3034-4DA4-A900-EC0B7A4EA406}"/>
                </a:ext>
              </a:extLst>
            </p:cNvPr>
            <p:cNvSpPr/>
            <p:nvPr/>
          </p:nvSpPr>
          <p:spPr>
            <a:xfrm>
              <a:off x="673859" y="3269146"/>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83" name="Group 82">
              <a:extLst>
                <a:ext uri="{FF2B5EF4-FFF2-40B4-BE49-F238E27FC236}">
                  <a16:creationId xmlns:a16="http://schemas.microsoft.com/office/drawing/2014/main" id="{1DA8A637-91B9-4CC3-A4EF-C9D4BA8431D3}"/>
                </a:ext>
              </a:extLst>
            </p:cNvPr>
            <p:cNvGrpSpPr/>
            <p:nvPr/>
          </p:nvGrpSpPr>
          <p:grpSpPr>
            <a:xfrm>
              <a:off x="787673" y="3355080"/>
              <a:ext cx="297544" cy="369940"/>
              <a:chOff x="787673" y="3346762"/>
              <a:chExt cx="297544" cy="369940"/>
            </a:xfrm>
          </p:grpSpPr>
          <p:sp>
            <p:nvSpPr>
              <p:cNvPr id="84" name="Freeform 31">
                <a:extLst>
                  <a:ext uri="{FF2B5EF4-FFF2-40B4-BE49-F238E27FC236}">
                    <a16:creationId xmlns:a16="http://schemas.microsoft.com/office/drawing/2014/main" id="{18D7AF72-659F-43A8-A631-B46D13B28CD0}"/>
                  </a:ext>
                </a:extLst>
              </p:cNvPr>
              <p:cNvSpPr>
                <a:spLocks/>
              </p:cNvSpPr>
              <p:nvPr/>
            </p:nvSpPr>
            <p:spPr bwMode="auto">
              <a:xfrm>
                <a:off x="875186" y="3619643"/>
                <a:ext cx="122518" cy="97059"/>
              </a:xfrm>
              <a:custGeom>
                <a:avLst/>
                <a:gdLst>
                  <a:gd name="T0" fmla="*/ 0 w 154"/>
                  <a:gd name="T1" fmla="*/ 122 h 122"/>
                  <a:gd name="T2" fmla="*/ 0 w 154"/>
                  <a:gd name="T3" fmla="*/ 0 h 122"/>
                  <a:gd name="T4" fmla="*/ 20 w 154"/>
                  <a:gd name="T5" fmla="*/ 0 h 122"/>
                  <a:gd name="T6" fmla="*/ 20 w 154"/>
                  <a:gd name="T7" fmla="*/ 88 h 122"/>
                  <a:gd name="T8" fmla="*/ 76 w 154"/>
                  <a:gd name="T9" fmla="*/ 52 h 122"/>
                  <a:gd name="T10" fmla="*/ 134 w 154"/>
                  <a:gd name="T11" fmla="*/ 88 h 122"/>
                  <a:gd name="T12" fmla="*/ 134 w 154"/>
                  <a:gd name="T13" fmla="*/ 0 h 122"/>
                  <a:gd name="T14" fmla="*/ 154 w 154"/>
                  <a:gd name="T15" fmla="*/ 0 h 122"/>
                  <a:gd name="T16" fmla="*/ 154 w 154"/>
                  <a:gd name="T17" fmla="*/ 122 h 122"/>
                  <a:gd name="T18" fmla="*/ 76 w 154"/>
                  <a:gd name="T19" fmla="*/ 74 h 122"/>
                  <a:gd name="T20" fmla="*/ 0 w 154"/>
                  <a:gd name="T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122">
                    <a:moveTo>
                      <a:pt x="0" y="122"/>
                    </a:moveTo>
                    <a:lnTo>
                      <a:pt x="0" y="0"/>
                    </a:lnTo>
                    <a:lnTo>
                      <a:pt x="20" y="0"/>
                    </a:lnTo>
                    <a:lnTo>
                      <a:pt x="20" y="88"/>
                    </a:lnTo>
                    <a:lnTo>
                      <a:pt x="76" y="52"/>
                    </a:lnTo>
                    <a:lnTo>
                      <a:pt x="134" y="88"/>
                    </a:lnTo>
                    <a:lnTo>
                      <a:pt x="134" y="0"/>
                    </a:lnTo>
                    <a:lnTo>
                      <a:pt x="154" y="0"/>
                    </a:lnTo>
                    <a:lnTo>
                      <a:pt x="154" y="122"/>
                    </a:lnTo>
                    <a:lnTo>
                      <a:pt x="76" y="74"/>
                    </a:lnTo>
                    <a:lnTo>
                      <a:pt x="0" y="122"/>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5" name="Freeform 32">
                <a:extLst>
                  <a:ext uri="{FF2B5EF4-FFF2-40B4-BE49-F238E27FC236}">
                    <a16:creationId xmlns:a16="http://schemas.microsoft.com/office/drawing/2014/main" id="{66DC0E3E-CFA4-4903-AAFB-667625A7A1CA}"/>
                  </a:ext>
                </a:extLst>
              </p:cNvPr>
              <p:cNvSpPr>
                <a:spLocks noEditPoints="1"/>
              </p:cNvSpPr>
              <p:nvPr/>
            </p:nvSpPr>
            <p:spPr bwMode="auto">
              <a:xfrm>
                <a:off x="787673" y="3346762"/>
                <a:ext cx="297544" cy="296748"/>
              </a:xfrm>
              <a:custGeom>
                <a:avLst/>
                <a:gdLst>
                  <a:gd name="T0" fmla="*/ 162 w 374"/>
                  <a:gd name="T1" fmla="*/ 337 h 373"/>
                  <a:gd name="T2" fmla="*/ 192 w 374"/>
                  <a:gd name="T3" fmla="*/ 353 h 373"/>
                  <a:gd name="T4" fmla="*/ 226 w 374"/>
                  <a:gd name="T5" fmla="*/ 329 h 373"/>
                  <a:gd name="T6" fmla="*/ 266 w 374"/>
                  <a:gd name="T7" fmla="*/ 333 h 373"/>
                  <a:gd name="T8" fmla="*/ 284 w 374"/>
                  <a:gd name="T9" fmla="*/ 305 h 373"/>
                  <a:gd name="T10" fmla="*/ 324 w 374"/>
                  <a:gd name="T11" fmla="*/ 277 h 373"/>
                  <a:gd name="T12" fmla="*/ 334 w 374"/>
                  <a:gd name="T13" fmla="*/ 259 h 373"/>
                  <a:gd name="T14" fmla="*/ 334 w 374"/>
                  <a:gd name="T15" fmla="*/ 218 h 373"/>
                  <a:gd name="T16" fmla="*/ 354 w 374"/>
                  <a:gd name="T17" fmla="*/ 186 h 373"/>
                  <a:gd name="T18" fmla="*/ 334 w 374"/>
                  <a:gd name="T19" fmla="*/ 156 h 373"/>
                  <a:gd name="T20" fmla="*/ 334 w 374"/>
                  <a:gd name="T21" fmla="*/ 114 h 373"/>
                  <a:gd name="T22" fmla="*/ 306 w 374"/>
                  <a:gd name="T23" fmla="*/ 90 h 373"/>
                  <a:gd name="T24" fmla="*/ 284 w 374"/>
                  <a:gd name="T25" fmla="*/ 68 h 373"/>
                  <a:gd name="T26" fmla="*/ 266 w 374"/>
                  <a:gd name="T27" fmla="*/ 40 h 373"/>
                  <a:gd name="T28" fmla="*/ 226 w 374"/>
                  <a:gd name="T29" fmla="*/ 44 h 373"/>
                  <a:gd name="T30" fmla="*/ 192 w 374"/>
                  <a:gd name="T31" fmla="*/ 20 h 373"/>
                  <a:gd name="T32" fmla="*/ 162 w 374"/>
                  <a:gd name="T33" fmla="*/ 36 h 373"/>
                  <a:gd name="T34" fmla="*/ 114 w 374"/>
                  <a:gd name="T35" fmla="*/ 40 h 373"/>
                  <a:gd name="T36" fmla="*/ 96 w 374"/>
                  <a:gd name="T37" fmla="*/ 50 h 373"/>
                  <a:gd name="T38" fmla="*/ 76 w 374"/>
                  <a:gd name="T39" fmla="*/ 86 h 373"/>
                  <a:gd name="T40" fmla="*/ 42 w 374"/>
                  <a:gd name="T41" fmla="*/ 102 h 373"/>
                  <a:gd name="T42" fmla="*/ 44 w 374"/>
                  <a:gd name="T43" fmla="*/ 140 h 373"/>
                  <a:gd name="T44" fmla="*/ 22 w 374"/>
                  <a:gd name="T45" fmla="*/ 176 h 373"/>
                  <a:gd name="T46" fmla="*/ 36 w 374"/>
                  <a:gd name="T47" fmla="*/ 210 h 373"/>
                  <a:gd name="T48" fmla="*/ 44 w 374"/>
                  <a:gd name="T49" fmla="*/ 242 h 373"/>
                  <a:gd name="T50" fmla="*/ 44 w 374"/>
                  <a:gd name="T51" fmla="*/ 273 h 373"/>
                  <a:gd name="T52" fmla="*/ 82 w 374"/>
                  <a:gd name="T53" fmla="*/ 291 h 373"/>
                  <a:gd name="T54" fmla="*/ 98 w 374"/>
                  <a:gd name="T55" fmla="*/ 327 h 373"/>
                  <a:gd name="T56" fmla="*/ 132 w 374"/>
                  <a:gd name="T57" fmla="*/ 329 h 373"/>
                  <a:gd name="T58" fmla="*/ 168 w 374"/>
                  <a:gd name="T59" fmla="*/ 367 h 373"/>
                  <a:gd name="T60" fmla="*/ 136 w 374"/>
                  <a:gd name="T61" fmla="*/ 347 h 373"/>
                  <a:gd name="T62" fmla="*/ 94 w 374"/>
                  <a:gd name="T63" fmla="*/ 347 h 373"/>
                  <a:gd name="T64" fmla="*/ 72 w 374"/>
                  <a:gd name="T65" fmla="*/ 311 h 373"/>
                  <a:gd name="T66" fmla="*/ 38 w 374"/>
                  <a:gd name="T67" fmla="*/ 293 h 373"/>
                  <a:gd name="T68" fmla="*/ 20 w 374"/>
                  <a:gd name="T69" fmla="*/ 255 h 373"/>
                  <a:gd name="T70" fmla="*/ 8 w 374"/>
                  <a:gd name="T71" fmla="*/ 210 h 373"/>
                  <a:gd name="T72" fmla="*/ 2 w 374"/>
                  <a:gd name="T73" fmla="*/ 174 h 373"/>
                  <a:gd name="T74" fmla="*/ 24 w 374"/>
                  <a:gd name="T75" fmla="*/ 144 h 373"/>
                  <a:gd name="T76" fmla="*/ 20 w 374"/>
                  <a:gd name="T77" fmla="*/ 104 h 373"/>
                  <a:gd name="T78" fmla="*/ 62 w 374"/>
                  <a:gd name="T79" fmla="*/ 72 h 373"/>
                  <a:gd name="T80" fmla="*/ 78 w 374"/>
                  <a:gd name="T81" fmla="*/ 44 h 373"/>
                  <a:gd name="T82" fmla="*/ 112 w 374"/>
                  <a:gd name="T83" fmla="*/ 20 h 373"/>
                  <a:gd name="T84" fmla="*/ 150 w 374"/>
                  <a:gd name="T85" fmla="*/ 22 h 373"/>
                  <a:gd name="T86" fmla="*/ 186 w 374"/>
                  <a:gd name="T87" fmla="*/ 0 h 373"/>
                  <a:gd name="T88" fmla="*/ 224 w 374"/>
                  <a:gd name="T89" fmla="*/ 22 h 373"/>
                  <a:gd name="T90" fmla="*/ 262 w 374"/>
                  <a:gd name="T91" fmla="*/ 20 h 373"/>
                  <a:gd name="T92" fmla="*/ 296 w 374"/>
                  <a:gd name="T93" fmla="*/ 44 h 373"/>
                  <a:gd name="T94" fmla="*/ 328 w 374"/>
                  <a:gd name="T95" fmla="*/ 78 h 373"/>
                  <a:gd name="T96" fmla="*/ 352 w 374"/>
                  <a:gd name="T97" fmla="*/ 104 h 373"/>
                  <a:gd name="T98" fmla="*/ 348 w 374"/>
                  <a:gd name="T99" fmla="*/ 144 h 373"/>
                  <a:gd name="T100" fmla="*/ 372 w 374"/>
                  <a:gd name="T101" fmla="*/ 174 h 373"/>
                  <a:gd name="T102" fmla="*/ 352 w 374"/>
                  <a:gd name="T103" fmla="*/ 224 h 373"/>
                  <a:gd name="T104" fmla="*/ 352 w 374"/>
                  <a:gd name="T105" fmla="*/ 255 h 373"/>
                  <a:gd name="T106" fmla="*/ 336 w 374"/>
                  <a:gd name="T107" fmla="*/ 293 h 373"/>
                  <a:gd name="T108" fmla="*/ 302 w 374"/>
                  <a:gd name="T109" fmla="*/ 311 h 373"/>
                  <a:gd name="T110" fmla="*/ 280 w 374"/>
                  <a:gd name="T111" fmla="*/ 347 h 373"/>
                  <a:gd name="T112" fmla="*/ 238 w 374"/>
                  <a:gd name="T113" fmla="*/ 347 h 373"/>
                  <a:gd name="T114" fmla="*/ 204 w 374"/>
                  <a:gd name="T115" fmla="*/ 36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4" h="373">
                    <a:moveTo>
                      <a:pt x="140" y="327"/>
                    </a:moveTo>
                    <a:lnTo>
                      <a:pt x="140" y="327"/>
                    </a:lnTo>
                    <a:lnTo>
                      <a:pt x="152" y="331"/>
                    </a:lnTo>
                    <a:lnTo>
                      <a:pt x="158" y="333"/>
                    </a:lnTo>
                    <a:lnTo>
                      <a:pt x="162" y="337"/>
                    </a:lnTo>
                    <a:lnTo>
                      <a:pt x="176" y="349"/>
                    </a:lnTo>
                    <a:lnTo>
                      <a:pt x="176" y="349"/>
                    </a:lnTo>
                    <a:lnTo>
                      <a:pt x="182" y="353"/>
                    </a:lnTo>
                    <a:lnTo>
                      <a:pt x="186" y="353"/>
                    </a:lnTo>
                    <a:lnTo>
                      <a:pt x="192" y="353"/>
                    </a:lnTo>
                    <a:lnTo>
                      <a:pt x="198" y="349"/>
                    </a:lnTo>
                    <a:lnTo>
                      <a:pt x="210" y="337"/>
                    </a:lnTo>
                    <a:lnTo>
                      <a:pt x="210" y="337"/>
                    </a:lnTo>
                    <a:lnTo>
                      <a:pt x="218" y="333"/>
                    </a:lnTo>
                    <a:lnTo>
                      <a:pt x="226" y="329"/>
                    </a:lnTo>
                    <a:lnTo>
                      <a:pt x="234" y="327"/>
                    </a:lnTo>
                    <a:lnTo>
                      <a:pt x="242" y="329"/>
                    </a:lnTo>
                    <a:lnTo>
                      <a:pt x="260" y="333"/>
                    </a:lnTo>
                    <a:lnTo>
                      <a:pt x="260" y="333"/>
                    </a:lnTo>
                    <a:lnTo>
                      <a:pt x="266" y="333"/>
                    </a:lnTo>
                    <a:lnTo>
                      <a:pt x="270" y="331"/>
                    </a:lnTo>
                    <a:lnTo>
                      <a:pt x="274" y="327"/>
                    </a:lnTo>
                    <a:lnTo>
                      <a:pt x="278" y="323"/>
                    </a:lnTo>
                    <a:lnTo>
                      <a:pt x="284" y="305"/>
                    </a:lnTo>
                    <a:lnTo>
                      <a:pt x="284" y="305"/>
                    </a:lnTo>
                    <a:lnTo>
                      <a:pt x="286" y="297"/>
                    </a:lnTo>
                    <a:lnTo>
                      <a:pt x="292" y="291"/>
                    </a:lnTo>
                    <a:lnTo>
                      <a:pt x="298" y="285"/>
                    </a:lnTo>
                    <a:lnTo>
                      <a:pt x="306" y="283"/>
                    </a:lnTo>
                    <a:lnTo>
                      <a:pt x="324" y="277"/>
                    </a:lnTo>
                    <a:lnTo>
                      <a:pt x="324" y="277"/>
                    </a:lnTo>
                    <a:lnTo>
                      <a:pt x="328" y="273"/>
                    </a:lnTo>
                    <a:lnTo>
                      <a:pt x="332" y="269"/>
                    </a:lnTo>
                    <a:lnTo>
                      <a:pt x="334" y="265"/>
                    </a:lnTo>
                    <a:lnTo>
                      <a:pt x="334" y="259"/>
                    </a:lnTo>
                    <a:lnTo>
                      <a:pt x="330" y="242"/>
                    </a:lnTo>
                    <a:lnTo>
                      <a:pt x="330" y="242"/>
                    </a:lnTo>
                    <a:lnTo>
                      <a:pt x="328" y="234"/>
                    </a:lnTo>
                    <a:lnTo>
                      <a:pt x="330" y="226"/>
                    </a:lnTo>
                    <a:lnTo>
                      <a:pt x="334" y="218"/>
                    </a:lnTo>
                    <a:lnTo>
                      <a:pt x="338" y="210"/>
                    </a:lnTo>
                    <a:lnTo>
                      <a:pt x="350" y="198"/>
                    </a:lnTo>
                    <a:lnTo>
                      <a:pt x="350" y="198"/>
                    </a:lnTo>
                    <a:lnTo>
                      <a:pt x="354" y="192"/>
                    </a:lnTo>
                    <a:lnTo>
                      <a:pt x="354" y="186"/>
                    </a:lnTo>
                    <a:lnTo>
                      <a:pt x="354" y="182"/>
                    </a:lnTo>
                    <a:lnTo>
                      <a:pt x="350" y="176"/>
                    </a:lnTo>
                    <a:lnTo>
                      <a:pt x="338" y="162"/>
                    </a:lnTo>
                    <a:lnTo>
                      <a:pt x="338" y="162"/>
                    </a:lnTo>
                    <a:lnTo>
                      <a:pt x="334" y="156"/>
                    </a:lnTo>
                    <a:lnTo>
                      <a:pt x="330" y="148"/>
                    </a:lnTo>
                    <a:lnTo>
                      <a:pt x="328" y="140"/>
                    </a:lnTo>
                    <a:lnTo>
                      <a:pt x="330" y="132"/>
                    </a:lnTo>
                    <a:lnTo>
                      <a:pt x="334" y="114"/>
                    </a:lnTo>
                    <a:lnTo>
                      <a:pt x="334" y="114"/>
                    </a:lnTo>
                    <a:lnTo>
                      <a:pt x="334" y="108"/>
                    </a:lnTo>
                    <a:lnTo>
                      <a:pt x="332" y="102"/>
                    </a:lnTo>
                    <a:lnTo>
                      <a:pt x="328" y="98"/>
                    </a:lnTo>
                    <a:lnTo>
                      <a:pt x="324" y="96"/>
                    </a:lnTo>
                    <a:lnTo>
                      <a:pt x="306" y="90"/>
                    </a:lnTo>
                    <a:lnTo>
                      <a:pt x="306" y="90"/>
                    </a:lnTo>
                    <a:lnTo>
                      <a:pt x="298" y="86"/>
                    </a:lnTo>
                    <a:lnTo>
                      <a:pt x="292" y="82"/>
                    </a:lnTo>
                    <a:lnTo>
                      <a:pt x="286" y="76"/>
                    </a:lnTo>
                    <a:lnTo>
                      <a:pt x="284" y="68"/>
                    </a:lnTo>
                    <a:lnTo>
                      <a:pt x="278" y="50"/>
                    </a:lnTo>
                    <a:lnTo>
                      <a:pt x="278" y="50"/>
                    </a:lnTo>
                    <a:lnTo>
                      <a:pt x="274" y="44"/>
                    </a:lnTo>
                    <a:lnTo>
                      <a:pt x="270" y="42"/>
                    </a:lnTo>
                    <a:lnTo>
                      <a:pt x="266" y="40"/>
                    </a:lnTo>
                    <a:lnTo>
                      <a:pt x="260" y="40"/>
                    </a:lnTo>
                    <a:lnTo>
                      <a:pt x="242" y="44"/>
                    </a:lnTo>
                    <a:lnTo>
                      <a:pt x="242" y="44"/>
                    </a:lnTo>
                    <a:lnTo>
                      <a:pt x="234" y="44"/>
                    </a:lnTo>
                    <a:lnTo>
                      <a:pt x="226" y="44"/>
                    </a:lnTo>
                    <a:lnTo>
                      <a:pt x="218" y="40"/>
                    </a:lnTo>
                    <a:lnTo>
                      <a:pt x="210" y="36"/>
                    </a:lnTo>
                    <a:lnTo>
                      <a:pt x="198" y="22"/>
                    </a:lnTo>
                    <a:lnTo>
                      <a:pt x="198" y="22"/>
                    </a:lnTo>
                    <a:lnTo>
                      <a:pt x="192" y="20"/>
                    </a:lnTo>
                    <a:lnTo>
                      <a:pt x="186" y="18"/>
                    </a:lnTo>
                    <a:lnTo>
                      <a:pt x="182" y="20"/>
                    </a:lnTo>
                    <a:lnTo>
                      <a:pt x="176" y="22"/>
                    </a:lnTo>
                    <a:lnTo>
                      <a:pt x="162" y="36"/>
                    </a:lnTo>
                    <a:lnTo>
                      <a:pt x="162" y="36"/>
                    </a:lnTo>
                    <a:lnTo>
                      <a:pt x="156" y="40"/>
                    </a:lnTo>
                    <a:lnTo>
                      <a:pt x="148" y="44"/>
                    </a:lnTo>
                    <a:lnTo>
                      <a:pt x="140" y="44"/>
                    </a:lnTo>
                    <a:lnTo>
                      <a:pt x="132" y="44"/>
                    </a:lnTo>
                    <a:lnTo>
                      <a:pt x="114" y="40"/>
                    </a:lnTo>
                    <a:lnTo>
                      <a:pt x="114" y="40"/>
                    </a:lnTo>
                    <a:lnTo>
                      <a:pt x="108" y="40"/>
                    </a:lnTo>
                    <a:lnTo>
                      <a:pt x="102" y="42"/>
                    </a:lnTo>
                    <a:lnTo>
                      <a:pt x="98" y="44"/>
                    </a:lnTo>
                    <a:lnTo>
                      <a:pt x="96" y="50"/>
                    </a:lnTo>
                    <a:lnTo>
                      <a:pt x="90" y="68"/>
                    </a:lnTo>
                    <a:lnTo>
                      <a:pt x="90" y="68"/>
                    </a:lnTo>
                    <a:lnTo>
                      <a:pt x="86" y="76"/>
                    </a:lnTo>
                    <a:lnTo>
                      <a:pt x="82" y="82"/>
                    </a:lnTo>
                    <a:lnTo>
                      <a:pt x="76" y="86"/>
                    </a:lnTo>
                    <a:lnTo>
                      <a:pt x="68" y="90"/>
                    </a:lnTo>
                    <a:lnTo>
                      <a:pt x="50" y="96"/>
                    </a:lnTo>
                    <a:lnTo>
                      <a:pt x="50" y="96"/>
                    </a:lnTo>
                    <a:lnTo>
                      <a:pt x="44" y="98"/>
                    </a:lnTo>
                    <a:lnTo>
                      <a:pt x="42" y="102"/>
                    </a:lnTo>
                    <a:lnTo>
                      <a:pt x="40" y="108"/>
                    </a:lnTo>
                    <a:lnTo>
                      <a:pt x="40" y="114"/>
                    </a:lnTo>
                    <a:lnTo>
                      <a:pt x="44" y="132"/>
                    </a:lnTo>
                    <a:lnTo>
                      <a:pt x="44" y="132"/>
                    </a:lnTo>
                    <a:lnTo>
                      <a:pt x="44" y="140"/>
                    </a:lnTo>
                    <a:lnTo>
                      <a:pt x="44" y="148"/>
                    </a:lnTo>
                    <a:lnTo>
                      <a:pt x="40" y="156"/>
                    </a:lnTo>
                    <a:lnTo>
                      <a:pt x="36" y="162"/>
                    </a:lnTo>
                    <a:lnTo>
                      <a:pt x="22" y="176"/>
                    </a:lnTo>
                    <a:lnTo>
                      <a:pt x="22" y="176"/>
                    </a:lnTo>
                    <a:lnTo>
                      <a:pt x="20" y="182"/>
                    </a:lnTo>
                    <a:lnTo>
                      <a:pt x="18" y="186"/>
                    </a:lnTo>
                    <a:lnTo>
                      <a:pt x="20" y="192"/>
                    </a:lnTo>
                    <a:lnTo>
                      <a:pt x="22" y="198"/>
                    </a:lnTo>
                    <a:lnTo>
                      <a:pt x="36" y="210"/>
                    </a:lnTo>
                    <a:lnTo>
                      <a:pt x="36" y="210"/>
                    </a:lnTo>
                    <a:lnTo>
                      <a:pt x="40" y="218"/>
                    </a:lnTo>
                    <a:lnTo>
                      <a:pt x="44" y="226"/>
                    </a:lnTo>
                    <a:lnTo>
                      <a:pt x="44" y="234"/>
                    </a:lnTo>
                    <a:lnTo>
                      <a:pt x="44" y="242"/>
                    </a:lnTo>
                    <a:lnTo>
                      <a:pt x="40" y="259"/>
                    </a:lnTo>
                    <a:lnTo>
                      <a:pt x="40" y="259"/>
                    </a:lnTo>
                    <a:lnTo>
                      <a:pt x="40" y="265"/>
                    </a:lnTo>
                    <a:lnTo>
                      <a:pt x="42" y="269"/>
                    </a:lnTo>
                    <a:lnTo>
                      <a:pt x="44" y="273"/>
                    </a:lnTo>
                    <a:lnTo>
                      <a:pt x="50" y="277"/>
                    </a:lnTo>
                    <a:lnTo>
                      <a:pt x="68" y="283"/>
                    </a:lnTo>
                    <a:lnTo>
                      <a:pt x="68" y="283"/>
                    </a:lnTo>
                    <a:lnTo>
                      <a:pt x="76" y="285"/>
                    </a:lnTo>
                    <a:lnTo>
                      <a:pt x="82" y="291"/>
                    </a:lnTo>
                    <a:lnTo>
                      <a:pt x="86" y="297"/>
                    </a:lnTo>
                    <a:lnTo>
                      <a:pt x="90" y="305"/>
                    </a:lnTo>
                    <a:lnTo>
                      <a:pt x="96" y="323"/>
                    </a:lnTo>
                    <a:lnTo>
                      <a:pt x="96" y="323"/>
                    </a:lnTo>
                    <a:lnTo>
                      <a:pt x="98" y="327"/>
                    </a:lnTo>
                    <a:lnTo>
                      <a:pt x="102" y="331"/>
                    </a:lnTo>
                    <a:lnTo>
                      <a:pt x="108" y="333"/>
                    </a:lnTo>
                    <a:lnTo>
                      <a:pt x="114" y="333"/>
                    </a:lnTo>
                    <a:lnTo>
                      <a:pt x="132" y="329"/>
                    </a:lnTo>
                    <a:lnTo>
                      <a:pt x="132" y="329"/>
                    </a:lnTo>
                    <a:lnTo>
                      <a:pt x="140" y="327"/>
                    </a:lnTo>
                    <a:close/>
                    <a:moveTo>
                      <a:pt x="186" y="373"/>
                    </a:moveTo>
                    <a:lnTo>
                      <a:pt x="186" y="373"/>
                    </a:lnTo>
                    <a:lnTo>
                      <a:pt x="174" y="371"/>
                    </a:lnTo>
                    <a:lnTo>
                      <a:pt x="168" y="367"/>
                    </a:lnTo>
                    <a:lnTo>
                      <a:pt x="164" y="363"/>
                    </a:lnTo>
                    <a:lnTo>
                      <a:pt x="150" y="351"/>
                    </a:lnTo>
                    <a:lnTo>
                      <a:pt x="150" y="351"/>
                    </a:lnTo>
                    <a:lnTo>
                      <a:pt x="144" y="347"/>
                    </a:lnTo>
                    <a:lnTo>
                      <a:pt x="136" y="347"/>
                    </a:lnTo>
                    <a:lnTo>
                      <a:pt x="118" y="351"/>
                    </a:lnTo>
                    <a:lnTo>
                      <a:pt x="118" y="351"/>
                    </a:lnTo>
                    <a:lnTo>
                      <a:pt x="112" y="353"/>
                    </a:lnTo>
                    <a:lnTo>
                      <a:pt x="106" y="351"/>
                    </a:lnTo>
                    <a:lnTo>
                      <a:pt x="94" y="347"/>
                    </a:lnTo>
                    <a:lnTo>
                      <a:pt x="84" y="339"/>
                    </a:lnTo>
                    <a:lnTo>
                      <a:pt x="80" y="333"/>
                    </a:lnTo>
                    <a:lnTo>
                      <a:pt x="78" y="327"/>
                    </a:lnTo>
                    <a:lnTo>
                      <a:pt x="72" y="311"/>
                    </a:lnTo>
                    <a:lnTo>
                      <a:pt x="72" y="311"/>
                    </a:lnTo>
                    <a:lnTo>
                      <a:pt x="68" y="305"/>
                    </a:lnTo>
                    <a:lnTo>
                      <a:pt x="62" y="301"/>
                    </a:lnTo>
                    <a:lnTo>
                      <a:pt x="44" y="295"/>
                    </a:lnTo>
                    <a:lnTo>
                      <a:pt x="44" y="295"/>
                    </a:lnTo>
                    <a:lnTo>
                      <a:pt x="38" y="293"/>
                    </a:lnTo>
                    <a:lnTo>
                      <a:pt x="32" y="289"/>
                    </a:lnTo>
                    <a:lnTo>
                      <a:pt x="24" y="279"/>
                    </a:lnTo>
                    <a:lnTo>
                      <a:pt x="20" y="267"/>
                    </a:lnTo>
                    <a:lnTo>
                      <a:pt x="20" y="261"/>
                    </a:lnTo>
                    <a:lnTo>
                      <a:pt x="20" y="255"/>
                    </a:lnTo>
                    <a:lnTo>
                      <a:pt x="24" y="238"/>
                    </a:lnTo>
                    <a:lnTo>
                      <a:pt x="24" y="238"/>
                    </a:lnTo>
                    <a:lnTo>
                      <a:pt x="24" y="230"/>
                    </a:lnTo>
                    <a:lnTo>
                      <a:pt x="22" y="224"/>
                    </a:lnTo>
                    <a:lnTo>
                      <a:pt x="8" y="210"/>
                    </a:lnTo>
                    <a:lnTo>
                      <a:pt x="8" y="210"/>
                    </a:lnTo>
                    <a:lnTo>
                      <a:pt x="4" y="204"/>
                    </a:lnTo>
                    <a:lnTo>
                      <a:pt x="2" y="198"/>
                    </a:lnTo>
                    <a:lnTo>
                      <a:pt x="0" y="186"/>
                    </a:lnTo>
                    <a:lnTo>
                      <a:pt x="2" y="174"/>
                    </a:lnTo>
                    <a:lnTo>
                      <a:pt x="4" y="168"/>
                    </a:lnTo>
                    <a:lnTo>
                      <a:pt x="8" y="164"/>
                    </a:lnTo>
                    <a:lnTo>
                      <a:pt x="22" y="150"/>
                    </a:lnTo>
                    <a:lnTo>
                      <a:pt x="22" y="150"/>
                    </a:lnTo>
                    <a:lnTo>
                      <a:pt x="24" y="144"/>
                    </a:lnTo>
                    <a:lnTo>
                      <a:pt x="24" y="136"/>
                    </a:lnTo>
                    <a:lnTo>
                      <a:pt x="20" y="118"/>
                    </a:lnTo>
                    <a:lnTo>
                      <a:pt x="20" y="118"/>
                    </a:lnTo>
                    <a:lnTo>
                      <a:pt x="20" y="112"/>
                    </a:lnTo>
                    <a:lnTo>
                      <a:pt x="20" y="104"/>
                    </a:lnTo>
                    <a:lnTo>
                      <a:pt x="24" y="94"/>
                    </a:lnTo>
                    <a:lnTo>
                      <a:pt x="32" y="84"/>
                    </a:lnTo>
                    <a:lnTo>
                      <a:pt x="38" y="80"/>
                    </a:lnTo>
                    <a:lnTo>
                      <a:pt x="44" y="78"/>
                    </a:lnTo>
                    <a:lnTo>
                      <a:pt x="62" y="72"/>
                    </a:lnTo>
                    <a:lnTo>
                      <a:pt x="62" y="72"/>
                    </a:lnTo>
                    <a:lnTo>
                      <a:pt x="68" y="68"/>
                    </a:lnTo>
                    <a:lnTo>
                      <a:pt x="72" y="62"/>
                    </a:lnTo>
                    <a:lnTo>
                      <a:pt x="78" y="44"/>
                    </a:lnTo>
                    <a:lnTo>
                      <a:pt x="78" y="44"/>
                    </a:lnTo>
                    <a:lnTo>
                      <a:pt x="80" y="38"/>
                    </a:lnTo>
                    <a:lnTo>
                      <a:pt x="84" y="32"/>
                    </a:lnTo>
                    <a:lnTo>
                      <a:pt x="94" y="24"/>
                    </a:lnTo>
                    <a:lnTo>
                      <a:pt x="106" y="20"/>
                    </a:lnTo>
                    <a:lnTo>
                      <a:pt x="112" y="20"/>
                    </a:lnTo>
                    <a:lnTo>
                      <a:pt x="118" y="20"/>
                    </a:lnTo>
                    <a:lnTo>
                      <a:pt x="136" y="24"/>
                    </a:lnTo>
                    <a:lnTo>
                      <a:pt x="136" y="24"/>
                    </a:lnTo>
                    <a:lnTo>
                      <a:pt x="144" y="24"/>
                    </a:lnTo>
                    <a:lnTo>
                      <a:pt x="150" y="22"/>
                    </a:lnTo>
                    <a:lnTo>
                      <a:pt x="164" y="8"/>
                    </a:lnTo>
                    <a:lnTo>
                      <a:pt x="164" y="8"/>
                    </a:lnTo>
                    <a:lnTo>
                      <a:pt x="168" y="4"/>
                    </a:lnTo>
                    <a:lnTo>
                      <a:pt x="174" y="2"/>
                    </a:lnTo>
                    <a:lnTo>
                      <a:pt x="186" y="0"/>
                    </a:lnTo>
                    <a:lnTo>
                      <a:pt x="200" y="2"/>
                    </a:lnTo>
                    <a:lnTo>
                      <a:pt x="204" y="4"/>
                    </a:lnTo>
                    <a:lnTo>
                      <a:pt x="210" y="8"/>
                    </a:lnTo>
                    <a:lnTo>
                      <a:pt x="224" y="22"/>
                    </a:lnTo>
                    <a:lnTo>
                      <a:pt x="224" y="22"/>
                    </a:lnTo>
                    <a:lnTo>
                      <a:pt x="230" y="24"/>
                    </a:lnTo>
                    <a:lnTo>
                      <a:pt x="238" y="24"/>
                    </a:lnTo>
                    <a:lnTo>
                      <a:pt x="256" y="20"/>
                    </a:lnTo>
                    <a:lnTo>
                      <a:pt x="256" y="20"/>
                    </a:lnTo>
                    <a:lnTo>
                      <a:pt x="262" y="20"/>
                    </a:lnTo>
                    <a:lnTo>
                      <a:pt x="268" y="20"/>
                    </a:lnTo>
                    <a:lnTo>
                      <a:pt x="280" y="24"/>
                    </a:lnTo>
                    <a:lnTo>
                      <a:pt x="290" y="32"/>
                    </a:lnTo>
                    <a:lnTo>
                      <a:pt x="294" y="38"/>
                    </a:lnTo>
                    <a:lnTo>
                      <a:pt x="296" y="44"/>
                    </a:lnTo>
                    <a:lnTo>
                      <a:pt x="302" y="62"/>
                    </a:lnTo>
                    <a:lnTo>
                      <a:pt x="302" y="62"/>
                    </a:lnTo>
                    <a:lnTo>
                      <a:pt x="306" y="68"/>
                    </a:lnTo>
                    <a:lnTo>
                      <a:pt x="312" y="72"/>
                    </a:lnTo>
                    <a:lnTo>
                      <a:pt x="328" y="78"/>
                    </a:lnTo>
                    <a:lnTo>
                      <a:pt x="328" y="78"/>
                    </a:lnTo>
                    <a:lnTo>
                      <a:pt x="336" y="80"/>
                    </a:lnTo>
                    <a:lnTo>
                      <a:pt x="340" y="84"/>
                    </a:lnTo>
                    <a:lnTo>
                      <a:pt x="348" y="94"/>
                    </a:lnTo>
                    <a:lnTo>
                      <a:pt x="352" y="104"/>
                    </a:lnTo>
                    <a:lnTo>
                      <a:pt x="354" y="112"/>
                    </a:lnTo>
                    <a:lnTo>
                      <a:pt x="352" y="118"/>
                    </a:lnTo>
                    <a:lnTo>
                      <a:pt x="348" y="136"/>
                    </a:lnTo>
                    <a:lnTo>
                      <a:pt x="348" y="136"/>
                    </a:lnTo>
                    <a:lnTo>
                      <a:pt x="348" y="144"/>
                    </a:lnTo>
                    <a:lnTo>
                      <a:pt x="352" y="150"/>
                    </a:lnTo>
                    <a:lnTo>
                      <a:pt x="364" y="164"/>
                    </a:lnTo>
                    <a:lnTo>
                      <a:pt x="364" y="164"/>
                    </a:lnTo>
                    <a:lnTo>
                      <a:pt x="368" y="168"/>
                    </a:lnTo>
                    <a:lnTo>
                      <a:pt x="372" y="174"/>
                    </a:lnTo>
                    <a:lnTo>
                      <a:pt x="374" y="186"/>
                    </a:lnTo>
                    <a:lnTo>
                      <a:pt x="372" y="198"/>
                    </a:lnTo>
                    <a:lnTo>
                      <a:pt x="368" y="204"/>
                    </a:lnTo>
                    <a:lnTo>
                      <a:pt x="364" y="210"/>
                    </a:lnTo>
                    <a:lnTo>
                      <a:pt x="352" y="224"/>
                    </a:lnTo>
                    <a:lnTo>
                      <a:pt x="352" y="224"/>
                    </a:lnTo>
                    <a:lnTo>
                      <a:pt x="348" y="230"/>
                    </a:lnTo>
                    <a:lnTo>
                      <a:pt x="348" y="238"/>
                    </a:lnTo>
                    <a:lnTo>
                      <a:pt x="352" y="255"/>
                    </a:lnTo>
                    <a:lnTo>
                      <a:pt x="352" y="255"/>
                    </a:lnTo>
                    <a:lnTo>
                      <a:pt x="354" y="261"/>
                    </a:lnTo>
                    <a:lnTo>
                      <a:pt x="352" y="267"/>
                    </a:lnTo>
                    <a:lnTo>
                      <a:pt x="348" y="279"/>
                    </a:lnTo>
                    <a:lnTo>
                      <a:pt x="340" y="289"/>
                    </a:lnTo>
                    <a:lnTo>
                      <a:pt x="336" y="293"/>
                    </a:lnTo>
                    <a:lnTo>
                      <a:pt x="328" y="295"/>
                    </a:lnTo>
                    <a:lnTo>
                      <a:pt x="312" y="301"/>
                    </a:lnTo>
                    <a:lnTo>
                      <a:pt x="312" y="301"/>
                    </a:lnTo>
                    <a:lnTo>
                      <a:pt x="306" y="305"/>
                    </a:lnTo>
                    <a:lnTo>
                      <a:pt x="302" y="311"/>
                    </a:lnTo>
                    <a:lnTo>
                      <a:pt x="296" y="327"/>
                    </a:lnTo>
                    <a:lnTo>
                      <a:pt x="296" y="327"/>
                    </a:lnTo>
                    <a:lnTo>
                      <a:pt x="294" y="333"/>
                    </a:lnTo>
                    <a:lnTo>
                      <a:pt x="290" y="339"/>
                    </a:lnTo>
                    <a:lnTo>
                      <a:pt x="280" y="347"/>
                    </a:lnTo>
                    <a:lnTo>
                      <a:pt x="268" y="351"/>
                    </a:lnTo>
                    <a:lnTo>
                      <a:pt x="262" y="353"/>
                    </a:lnTo>
                    <a:lnTo>
                      <a:pt x="256" y="351"/>
                    </a:lnTo>
                    <a:lnTo>
                      <a:pt x="238" y="347"/>
                    </a:lnTo>
                    <a:lnTo>
                      <a:pt x="238" y="347"/>
                    </a:lnTo>
                    <a:lnTo>
                      <a:pt x="230" y="347"/>
                    </a:lnTo>
                    <a:lnTo>
                      <a:pt x="224" y="351"/>
                    </a:lnTo>
                    <a:lnTo>
                      <a:pt x="210" y="363"/>
                    </a:lnTo>
                    <a:lnTo>
                      <a:pt x="210" y="363"/>
                    </a:lnTo>
                    <a:lnTo>
                      <a:pt x="204" y="367"/>
                    </a:lnTo>
                    <a:lnTo>
                      <a:pt x="198" y="371"/>
                    </a:lnTo>
                    <a:lnTo>
                      <a:pt x="186" y="373"/>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6" name="Freeform 33">
                <a:extLst>
                  <a:ext uri="{FF2B5EF4-FFF2-40B4-BE49-F238E27FC236}">
                    <a16:creationId xmlns:a16="http://schemas.microsoft.com/office/drawing/2014/main" id="{24110784-1E9C-4753-9CD4-124D1C3297E9}"/>
                  </a:ext>
                </a:extLst>
              </p:cNvPr>
              <p:cNvSpPr>
                <a:spLocks/>
              </p:cNvSpPr>
              <p:nvPr/>
            </p:nvSpPr>
            <p:spPr bwMode="auto">
              <a:xfrm>
                <a:off x="801993" y="3361082"/>
                <a:ext cx="267312" cy="266516"/>
              </a:xfrm>
              <a:custGeom>
                <a:avLst/>
                <a:gdLst>
                  <a:gd name="T0" fmla="*/ 134 w 336"/>
                  <a:gd name="T1" fmla="*/ 313 h 335"/>
                  <a:gd name="T2" fmla="*/ 158 w 336"/>
                  <a:gd name="T3" fmla="*/ 331 h 335"/>
                  <a:gd name="T4" fmla="*/ 168 w 336"/>
                  <a:gd name="T5" fmla="*/ 335 h 335"/>
                  <a:gd name="T6" fmla="*/ 192 w 336"/>
                  <a:gd name="T7" fmla="*/ 319 h 335"/>
                  <a:gd name="T8" fmla="*/ 208 w 336"/>
                  <a:gd name="T9" fmla="*/ 311 h 335"/>
                  <a:gd name="T10" fmla="*/ 242 w 336"/>
                  <a:gd name="T11" fmla="*/ 315 h 335"/>
                  <a:gd name="T12" fmla="*/ 252 w 336"/>
                  <a:gd name="T13" fmla="*/ 313 h 335"/>
                  <a:gd name="T14" fmla="*/ 266 w 336"/>
                  <a:gd name="T15" fmla="*/ 287 h 335"/>
                  <a:gd name="T16" fmla="*/ 274 w 336"/>
                  <a:gd name="T17" fmla="*/ 273 h 335"/>
                  <a:gd name="T18" fmla="*/ 306 w 336"/>
                  <a:gd name="T19" fmla="*/ 259 h 335"/>
                  <a:gd name="T20" fmla="*/ 314 w 336"/>
                  <a:gd name="T21" fmla="*/ 251 h 335"/>
                  <a:gd name="T22" fmla="*/ 312 w 336"/>
                  <a:gd name="T23" fmla="*/ 224 h 335"/>
                  <a:gd name="T24" fmla="*/ 312 w 336"/>
                  <a:gd name="T25" fmla="*/ 208 h 335"/>
                  <a:gd name="T26" fmla="*/ 332 w 336"/>
                  <a:gd name="T27" fmla="*/ 180 h 335"/>
                  <a:gd name="T28" fmla="*/ 336 w 336"/>
                  <a:gd name="T29" fmla="*/ 168 h 335"/>
                  <a:gd name="T30" fmla="*/ 320 w 336"/>
                  <a:gd name="T31" fmla="*/ 144 h 335"/>
                  <a:gd name="T32" fmla="*/ 312 w 336"/>
                  <a:gd name="T33" fmla="*/ 130 h 335"/>
                  <a:gd name="T34" fmla="*/ 316 w 336"/>
                  <a:gd name="T35" fmla="*/ 96 h 335"/>
                  <a:gd name="T36" fmla="*/ 314 w 336"/>
                  <a:gd name="T37" fmla="*/ 84 h 335"/>
                  <a:gd name="T38" fmla="*/ 288 w 336"/>
                  <a:gd name="T39" fmla="*/ 72 h 335"/>
                  <a:gd name="T40" fmla="*/ 274 w 336"/>
                  <a:gd name="T41" fmla="*/ 64 h 335"/>
                  <a:gd name="T42" fmla="*/ 260 w 336"/>
                  <a:gd name="T43" fmla="*/ 32 h 335"/>
                  <a:gd name="T44" fmla="*/ 252 w 336"/>
                  <a:gd name="T45" fmla="*/ 24 h 335"/>
                  <a:gd name="T46" fmla="*/ 224 w 336"/>
                  <a:gd name="T47" fmla="*/ 26 h 335"/>
                  <a:gd name="T48" fmla="*/ 208 w 336"/>
                  <a:gd name="T49" fmla="*/ 26 h 335"/>
                  <a:gd name="T50" fmla="*/ 180 w 336"/>
                  <a:gd name="T51" fmla="*/ 4 h 335"/>
                  <a:gd name="T52" fmla="*/ 168 w 336"/>
                  <a:gd name="T53" fmla="*/ 0 h 335"/>
                  <a:gd name="T54" fmla="*/ 144 w 336"/>
                  <a:gd name="T55" fmla="*/ 18 h 335"/>
                  <a:gd name="T56" fmla="*/ 130 w 336"/>
                  <a:gd name="T57" fmla="*/ 26 h 335"/>
                  <a:gd name="T58" fmla="*/ 96 w 336"/>
                  <a:gd name="T59" fmla="*/ 22 h 335"/>
                  <a:gd name="T60" fmla="*/ 84 w 336"/>
                  <a:gd name="T61" fmla="*/ 24 h 335"/>
                  <a:gd name="T62" fmla="*/ 72 w 336"/>
                  <a:gd name="T63" fmla="*/ 50 h 335"/>
                  <a:gd name="T64" fmla="*/ 64 w 336"/>
                  <a:gd name="T65" fmla="*/ 64 h 335"/>
                  <a:gd name="T66" fmla="*/ 32 w 336"/>
                  <a:gd name="T67" fmla="*/ 78 h 335"/>
                  <a:gd name="T68" fmla="*/ 24 w 336"/>
                  <a:gd name="T69" fmla="*/ 84 h 335"/>
                  <a:gd name="T70" fmla="*/ 26 w 336"/>
                  <a:gd name="T71" fmla="*/ 114 h 335"/>
                  <a:gd name="T72" fmla="*/ 26 w 336"/>
                  <a:gd name="T73" fmla="*/ 130 h 335"/>
                  <a:gd name="T74" fmla="*/ 4 w 336"/>
                  <a:gd name="T75" fmla="*/ 158 h 335"/>
                  <a:gd name="T76" fmla="*/ 0 w 336"/>
                  <a:gd name="T77" fmla="*/ 168 h 335"/>
                  <a:gd name="T78" fmla="*/ 18 w 336"/>
                  <a:gd name="T79" fmla="*/ 192 h 335"/>
                  <a:gd name="T80" fmla="*/ 26 w 336"/>
                  <a:gd name="T81" fmla="*/ 208 h 335"/>
                  <a:gd name="T82" fmla="*/ 22 w 336"/>
                  <a:gd name="T83" fmla="*/ 241 h 335"/>
                  <a:gd name="T84" fmla="*/ 24 w 336"/>
                  <a:gd name="T85" fmla="*/ 251 h 335"/>
                  <a:gd name="T86" fmla="*/ 50 w 336"/>
                  <a:gd name="T87" fmla="*/ 265 h 335"/>
                  <a:gd name="T88" fmla="*/ 64 w 336"/>
                  <a:gd name="T89" fmla="*/ 273 h 335"/>
                  <a:gd name="T90" fmla="*/ 78 w 336"/>
                  <a:gd name="T91" fmla="*/ 305 h 335"/>
                  <a:gd name="T92" fmla="*/ 84 w 336"/>
                  <a:gd name="T93" fmla="*/ 313 h 335"/>
                  <a:gd name="T94" fmla="*/ 114 w 336"/>
                  <a:gd name="T95" fmla="*/ 311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6" h="335">
                    <a:moveTo>
                      <a:pt x="122" y="309"/>
                    </a:moveTo>
                    <a:lnTo>
                      <a:pt x="122" y="309"/>
                    </a:lnTo>
                    <a:lnTo>
                      <a:pt x="134" y="313"/>
                    </a:lnTo>
                    <a:lnTo>
                      <a:pt x="140" y="315"/>
                    </a:lnTo>
                    <a:lnTo>
                      <a:pt x="144" y="319"/>
                    </a:lnTo>
                    <a:lnTo>
                      <a:pt x="158" y="331"/>
                    </a:lnTo>
                    <a:lnTo>
                      <a:pt x="158" y="331"/>
                    </a:lnTo>
                    <a:lnTo>
                      <a:pt x="164" y="335"/>
                    </a:lnTo>
                    <a:lnTo>
                      <a:pt x="168" y="335"/>
                    </a:lnTo>
                    <a:lnTo>
                      <a:pt x="174" y="335"/>
                    </a:lnTo>
                    <a:lnTo>
                      <a:pt x="180" y="331"/>
                    </a:lnTo>
                    <a:lnTo>
                      <a:pt x="192" y="319"/>
                    </a:lnTo>
                    <a:lnTo>
                      <a:pt x="192" y="319"/>
                    </a:lnTo>
                    <a:lnTo>
                      <a:pt x="200" y="315"/>
                    </a:lnTo>
                    <a:lnTo>
                      <a:pt x="208" y="311"/>
                    </a:lnTo>
                    <a:lnTo>
                      <a:pt x="216" y="309"/>
                    </a:lnTo>
                    <a:lnTo>
                      <a:pt x="224" y="311"/>
                    </a:lnTo>
                    <a:lnTo>
                      <a:pt x="242" y="315"/>
                    </a:lnTo>
                    <a:lnTo>
                      <a:pt x="242" y="315"/>
                    </a:lnTo>
                    <a:lnTo>
                      <a:pt x="248" y="315"/>
                    </a:lnTo>
                    <a:lnTo>
                      <a:pt x="252" y="313"/>
                    </a:lnTo>
                    <a:lnTo>
                      <a:pt x="256" y="309"/>
                    </a:lnTo>
                    <a:lnTo>
                      <a:pt x="260" y="305"/>
                    </a:lnTo>
                    <a:lnTo>
                      <a:pt x="266" y="287"/>
                    </a:lnTo>
                    <a:lnTo>
                      <a:pt x="266" y="287"/>
                    </a:lnTo>
                    <a:lnTo>
                      <a:pt x="268" y="279"/>
                    </a:lnTo>
                    <a:lnTo>
                      <a:pt x="274" y="273"/>
                    </a:lnTo>
                    <a:lnTo>
                      <a:pt x="280" y="267"/>
                    </a:lnTo>
                    <a:lnTo>
                      <a:pt x="288" y="265"/>
                    </a:lnTo>
                    <a:lnTo>
                      <a:pt x="306" y="259"/>
                    </a:lnTo>
                    <a:lnTo>
                      <a:pt x="306" y="259"/>
                    </a:lnTo>
                    <a:lnTo>
                      <a:pt x="310" y="255"/>
                    </a:lnTo>
                    <a:lnTo>
                      <a:pt x="314" y="251"/>
                    </a:lnTo>
                    <a:lnTo>
                      <a:pt x="316" y="247"/>
                    </a:lnTo>
                    <a:lnTo>
                      <a:pt x="316" y="241"/>
                    </a:lnTo>
                    <a:lnTo>
                      <a:pt x="312" y="224"/>
                    </a:lnTo>
                    <a:lnTo>
                      <a:pt x="312" y="224"/>
                    </a:lnTo>
                    <a:lnTo>
                      <a:pt x="310" y="216"/>
                    </a:lnTo>
                    <a:lnTo>
                      <a:pt x="312" y="208"/>
                    </a:lnTo>
                    <a:lnTo>
                      <a:pt x="316" y="200"/>
                    </a:lnTo>
                    <a:lnTo>
                      <a:pt x="320" y="192"/>
                    </a:lnTo>
                    <a:lnTo>
                      <a:pt x="332" y="180"/>
                    </a:lnTo>
                    <a:lnTo>
                      <a:pt x="332" y="180"/>
                    </a:lnTo>
                    <a:lnTo>
                      <a:pt x="336" y="174"/>
                    </a:lnTo>
                    <a:lnTo>
                      <a:pt x="336" y="168"/>
                    </a:lnTo>
                    <a:lnTo>
                      <a:pt x="336" y="164"/>
                    </a:lnTo>
                    <a:lnTo>
                      <a:pt x="332" y="158"/>
                    </a:lnTo>
                    <a:lnTo>
                      <a:pt x="320" y="144"/>
                    </a:lnTo>
                    <a:lnTo>
                      <a:pt x="320" y="144"/>
                    </a:lnTo>
                    <a:lnTo>
                      <a:pt x="316" y="138"/>
                    </a:lnTo>
                    <a:lnTo>
                      <a:pt x="312" y="130"/>
                    </a:lnTo>
                    <a:lnTo>
                      <a:pt x="310" y="122"/>
                    </a:lnTo>
                    <a:lnTo>
                      <a:pt x="312" y="114"/>
                    </a:lnTo>
                    <a:lnTo>
                      <a:pt x="316" y="96"/>
                    </a:lnTo>
                    <a:lnTo>
                      <a:pt x="316" y="96"/>
                    </a:lnTo>
                    <a:lnTo>
                      <a:pt x="316" y="90"/>
                    </a:lnTo>
                    <a:lnTo>
                      <a:pt x="314" y="84"/>
                    </a:lnTo>
                    <a:lnTo>
                      <a:pt x="310" y="80"/>
                    </a:lnTo>
                    <a:lnTo>
                      <a:pt x="306" y="78"/>
                    </a:lnTo>
                    <a:lnTo>
                      <a:pt x="288" y="72"/>
                    </a:lnTo>
                    <a:lnTo>
                      <a:pt x="288" y="72"/>
                    </a:lnTo>
                    <a:lnTo>
                      <a:pt x="280" y="68"/>
                    </a:lnTo>
                    <a:lnTo>
                      <a:pt x="274" y="64"/>
                    </a:lnTo>
                    <a:lnTo>
                      <a:pt x="268" y="58"/>
                    </a:lnTo>
                    <a:lnTo>
                      <a:pt x="266" y="50"/>
                    </a:lnTo>
                    <a:lnTo>
                      <a:pt x="260" y="32"/>
                    </a:lnTo>
                    <a:lnTo>
                      <a:pt x="260" y="32"/>
                    </a:lnTo>
                    <a:lnTo>
                      <a:pt x="256" y="26"/>
                    </a:lnTo>
                    <a:lnTo>
                      <a:pt x="252" y="24"/>
                    </a:lnTo>
                    <a:lnTo>
                      <a:pt x="248" y="22"/>
                    </a:lnTo>
                    <a:lnTo>
                      <a:pt x="242" y="22"/>
                    </a:lnTo>
                    <a:lnTo>
                      <a:pt x="224" y="26"/>
                    </a:lnTo>
                    <a:lnTo>
                      <a:pt x="224" y="26"/>
                    </a:lnTo>
                    <a:lnTo>
                      <a:pt x="216" y="26"/>
                    </a:lnTo>
                    <a:lnTo>
                      <a:pt x="208" y="26"/>
                    </a:lnTo>
                    <a:lnTo>
                      <a:pt x="200" y="22"/>
                    </a:lnTo>
                    <a:lnTo>
                      <a:pt x="192" y="18"/>
                    </a:lnTo>
                    <a:lnTo>
                      <a:pt x="180" y="4"/>
                    </a:lnTo>
                    <a:lnTo>
                      <a:pt x="180" y="4"/>
                    </a:lnTo>
                    <a:lnTo>
                      <a:pt x="174" y="2"/>
                    </a:lnTo>
                    <a:lnTo>
                      <a:pt x="168" y="0"/>
                    </a:lnTo>
                    <a:lnTo>
                      <a:pt x="164" y="2"/>
                    </a:lnTo>
                    <a:lnTo>
                      <a:pt x="158" y="4"/>
                    </a:lnTo>
                    <a:lnTo>
                      <a:pt x="144" y="18"/>
                    </a:lnTo>
                    <a:lnTo>
                      <a:pt x="144" y="18"/>
                    </a:lnTo>
                    <a:lnTo>
                      <a:pt x="138" y="22"/>
                    </a:lnTo>
                    <a:lnTo>
                      <a:pt x="130" y="26"/>
                    </a:lnTo>
                    <a:lnTo>
                      <a:pt x="122" y="26"/>
                    </a:lnTo>
                    <a:lnTo>
                      <a:pt x="114" y="26"/>
                    </a:lnTo>
                    <a:lnTo>
                      <a:pt x="96" y="22"/>
                    </a:lnTo>
                    <a:lnTo>
                      <a:pt x="96" y="22"/>
                    </a:lnTo>
                    <a:lnTo>
                      <a:pt x="90" y="22"/>
                    </a:lnTo>
                    <a:lnTo>
                      <a:pt x="84" y="24"/>
                    </a:lnTo>
                    <a:lnTo>
                      <a:pt x="80" y="26"/>
                    </a:lnTo>
                    <a:lnTo>
                      <a:pt x="78" y="32"/>
                    </a:lnTo>
                    <a:lnTo>
                      <a:pt x="72" y="50"/>
                    </a:lnTo>
                    <a:lnTo>
                      <a:pt x="72" y="50"/>
                    </a:lnTo>
                    <a:lnTo>
                      <a:pt x="68" y="58"/>
                    </a:lnTo>
                    <a:lnTo>
                      <a:pt x="64" y="64"/>
                    </a:lnTo>
                    <a:lnTo>
                      <a:pt x="58" y="68"/>
                    </a:lnTo>
                    <a:lnTo>
                      <a:pt x="50" y="72"/>
                    </a:lnTo>
                    <a:lnTo>
                      <a:pt x="32" y="78"/>
                    </a:lnTo>
                    <a:lnTo>
                      <a:pt x="32" y="78"/>
                    </a:lnTo>
                    <a:lnTo>
                      <a:pt x="26" y="80"/>
                    </a:lnTo>
                    <a:lnTo>
                      <a:pt x="24" y="84"/>
                    </a:lnTo>
                    <a:lnTo>
                      <a:pt x="22" y="90"/>
                    </a:lnTo>
                    <a:lnTo>
                      <a:pt x="22" y="96"/>
                    </a:lnTo>
                    <a:lnTo>
                      <a:pt x="26" y="114"/>
                    </a:lnTo>
                    <a:lnTo>
                      <a:pt x="26" y="114"/>
                    </a:lnTo>
                    <a:lnTo>
                      <a:pt x="26" y="122"/>
                    </a:lnTo>
                    <a:lnTo>
                      <a:pt x="26" y="130"/>
                    </a:lnTo>
                    <a:lnTo>
                      <a:pt x="22" y="138"/>
                    </a:lnTo>
                    <a:lnTo>
                      <a:pt x="18" y="144"/>
                    </a:lnTo>
                    <a:lnTo>
                      <a:pt x="4" y="158"/>
                    </a:lnTo>
                    <a:lnTo>
                      <a:pt x="4" y="158"/>
                    </a:lnTo>
                    <a:lnTo>
                      <a:pt x="2" y="164"/>
                    </a:lnTo>
                    <a:lnTo>
                      <a:pt x="0" y="168"/>
                    </a:lnTo>
                    <a:lnTo>
                      <a:pt x="2" y="174"/>
                    </a:lnTo>
                    <a:lnTo>
                      <a:pt x="4" y="180"/>
                    </a:lnTo>
                    <a:lnTo>
                      <a:pt x="18" y="192"/>
                    </a:lnTo>
                    <a:lnTo>
                      <a:pt x="18" y="192"/>
                    </a:lnTo>
                    <a:lnTo>
                      <a:pt x="22" y="200"/>
                    </a:lnTo>
                    <a:lnTo>
                      <a:pt x="26" y="208"/>
                    </a:lnTo>
                    <a:lnTo>
                      <a:pt x="26" y="216"/>
                    </a:lnTo>
                    <a:lnTo>
                      <a:pt x="26" y="224"/>
                    </a:lnTo>
                    <a:lnTo>
                      <a:pt x="22" y="241"/>
                    </a:lnTo>
                    <a:lnTo>
                      <a:pt x="22" y="241"/>
                    </a:lnTo>
                    <a:lnTo>
                      <a:pt x="22" y="247"/>
                    </a:lnTo>
                    <a:lnTo>
                      <a:pt x="24" y="251"/>
                    </a:lnTo>
                    <a:lnTo>
                      <a:pt x="26" y="255"/>
                    </a:lnTo>
                    <a:lnTo>
                      <a:pt x="32" y="259"/>
                    </a:lnTo>
                    <a:lnTo>
                      <a:pt x="50" y="265"/>
                    </a:lnTo>
                    <a:lnTo>
                      <a:pt x="50" y="265"/>
                    </a:lnTo>
                    <a:lnTo>
                      <a:pt x="58" y="267"/>
                    </a:lnTo>
                    <a:lnTo>
                      <a:pt x="64" y="273"/>
                    </a:lnTo>
                    <a:lnTo>
                      <a:pt x="68" y="279"/>
                    </a:lnTo>
                    <a:lnTo>
                      <a:pt x="72" y="287"/>
                    </a:lnTo>
                    <a:lnTo>
                      <a:pt x="78" y="305"/>
                    </a:lnTo>
                    <a:lnTo>
                      <a:pt x="78" y="305"/>
                    </a:lnTo>
                    <a:lnTo>
                      <a:pt x="80" y="309"/>
                    </a:lnTo>
                    <a:lnTo>
                      <a:pt x="84" y="313"/>
                    </a:lnTo>
                    <a:lnTo>
                      <a:pt x="90" y="315"/>
                    </a:lnTo>
                    <a:lnTo>
                      <a:pt x="96" y="315"/>
                    </a:lnTo>
                    <a:lnTo>
                      <a:pt x="114" y="311"/>
                    </a:lnTo>
                    <a:lnTo>
                      <a:pt x="114" y="311"/>
                    </a:lnTo>
                    <a:lnTo>
                      <a:pt x="122" y="309"/>
                    </a:lnTo>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7" name="Freeform 34">
                <a:extLst>
                  <a:ext uri="{FF2B5EF4-FFF2-40B4-BE49-F238E27FC236}">
                    <a16:creationId xmlns:a16="http://schemas.microsoft.com/office/drawing/2014/main" id="{D4B6075B-AA0C-4682-B7D6-89DC7A91D6D7}"/>
                  </a:ext>
                </a:extLst>
              </p:cNvPr>
              <p:cNvSpPr>
                <a:spLocks/>
              </p:cNvSpPr>
              <p:nvPr/>
            </p:nvSpPr>
            <p:spPr bwMode="auto">
              <a:xfrm>
                <a:off x="787673" y="3346762"/>
                <a:ext cx="297544" cy="296748"/>
              </a:xfrm>
              <a:custGeom>
                <a:avLst/>
                <a:gdLst>
                  <a:gd name="T0" fmla="*/ 174 w 374"/>
                  <a:gd name="T1" fmla="*/ 371 h 373"/>
                  <a:gd name="T2" fmla="*/ 150 w 374"/>
                  <a:gd name="T3" fmla="*/ 351 h 373"/>
                  <a:gd name="T4" fmla="*/ 136 w 374"/>
                  <a:gd name="T5" fmla="*/ 347 h 373"/>
                  <a:gd name="T6" fmla="*/ 112 w 374"/>
                  <a:gd name="T7" fmla="*/ 353 h 373"/>
                  <a:gd name="T8" fmla="*/ 84 w 374"/>
                  <a:gd name="T9" fmla="*/ 339 h 373"/>
                  <a:gd name="T10" fmla="*/ 72 w 374"/>
                  <a:gd name="T11" fmla="*/ 311 h 373"/>
                  <a:gd name="T12" fmla="*/ 62 w 374"/>
                  <a:gd name="T13" fmla="*/ 301 h 373"/>
                  <a:gd name="T14" fmla="*/ 38 w 374"/>
                  <a:gd name="T15" fmla="*/ 293 h 373"/>
                  <a:gd name="T16" fmla="*/ 20 w 374"/>
                  <a:gd name="T17" fmla="*/ 267 h 373"/>
                  <a:gd name="T18" fmla="*/ 24 w 374"/>
                  <a:gd name="T19" fmla="*/ 238 h 373"/>
                  <a:gd name="T20" fmla="*/ 22 w 374"/>
                  <a:gd name="T21" fmla="*/ 224 h 373"/>
                  <a:gd name="T22" fmla="*/ 4 w 374"/>
                  <a:gd name="T23" fmla="*/ 204 h 373"/>
                  <a:gd name="T24" fmla="*/ 2 w 374"/>
                  <a:gd name="T25" fmla="*/ 174 h 373"/>
                  <a:gd name="T26" fmla="*/ 22 w 374"/>
                  <a:gd name="T27" fmla="*/ 150 h 373"/>
                  <a:gd name="T28" fmla="*/ 24 w 374"/>
                  <a:gd name="T29" fmla="*/ 136 h 373"/>
                  <a:gd name="T30" fmla="*/ 20 w 374"/>
                  <a:gd name="T31" fmla="*/ 112 h 373"/>
                  <a:gd name="T32" fmla="*/ 32 w 374"/>
                  <a:gd name="T33" fmla="*/ 84 h 373"/>
                  <a:gd name="T34" fmla="*/ 62 w 374"/>
                  <a:gd name="T35" fmla="*/ 72 h 373"/>
                  <a:gd name="T36" fmla="*/ 72 w 374"/>
                  <a:gd name="T37" fmla="*/ 62 h 373"/>
                  <a:gd name="T38" fmla="*/ 80 w 374"/>
                  <a:gd name="T39" fmla="*/ 38 h 373"/>
                  <a:gd name="T40" fmla="*/ 106 w 374"/>
                  <a:gd name="T41" fmla="*/ 20 h 373"/>
                  <a:gd name="T42" fmla="*/ 136 w 374"/>
                  <a:gd name="T43" fmla="*/ 24 h 373"/>
                  <a:gd name="T44" fmla="*/ 150 w 374"/>
                  <a:gd name="T45" fmla="*/ 22 h 373"/>
                  <a:gd name="T46" fmla="*/ 168 w 374"/>
                  <a:gd name="T47" fmla="*/ 4 h 373"/>
                  <a:gd name="T48" fmla="*/ 200 w 374"/>
                  <a:gd name="T49" fmla="*/ 2 h 373"/>
                  <a:gd name="T50" fmla="*/ 224 w 374"/>
                  <a:gd name="T51" fmla="*/ 22 h 373"/>
                  <a:gd name="T52" fmla="*/ 238 w 374"/>
                  <a:gd name="T53" fmla="*/ 24 h 373"/>
                  <a:gd name="T54" fmla="*/ 262 w 374"/>
                  <a:gd name="T55" fmla="*/ 20 h 373"/>
                  <a:gd name="T56" fmla="*/ 290 w 374"/>
                  <a:gd name="T57" fmla="*/ 32 h 373"/>
                  <a:gd name="T58" fmla="*/ 302 w 374"/>
                  <a:gd name="T59" fmla="*/ 62 h 373"/>
                  <a:gd name="T60" fmla="*/ 312 w 374"/>
                  <a:gd name="T61" fmla="*/ 72 h 373"/>
                  <a:gd name="T62" fmla="*/ 336 w 374"/>
                  <a:gd name="T63" fmla="*/ 80 h 373"/>
                  <a:gd name="T64" fmla="*/ 352 w 374"/>
                  <a:gd name="T65" fmla="*/ 104 h 373"/>
                  <a:gd name="T66" fmla="*/ 348 w 374"/>
                  <a:gd name="T67" fmla="*/ 136 h 373"/>
                  <a:gd name="T68" fmla="*/ 352 w 374"/>
                  <a:gd name="T69" fmla="*/ 150 h 373"/>
                  <a:gd name="T70" fmla="*/ 368 w 374"/>
                  <a:gd name="T71" fmla="*/ 168 h 373"/>
                  <a:gd name="T72" fmla="*/ 372 w 374"/>
                  <a:gd name="T73" fmla="*/ 198 h 373"/>
                  <a:gd name="T74" fmla="*/ 352 w 374"/>
                  <a:gd name="T75" fmla="*/ 224 h 373"/>
                  <a:gd name="T76" fmla="*/ 348 w 374"/>
                  <a:gd name="T77" fmla="*/ 238 h 373"/>
                  <a:gd name="T78" fmla="*/ 354 w 374"/>
                  <a:gd name="T79" fmla="*/ 261 h 373"/>
                  <a:gd name="T80" fmla="*/ 340 w 374"/>
                  <a:gd name="T81" fmla="*/ 289 h 373"/>
                  <a:gd name="T82" fmla="*/ 312 w 374"/>
                  <a:gd name="T83" fmla="*/ 301 h 373"/>
                  <a:gd name="T84" fmla="*/ 302 w 374"/>
                  <a:gd name="T85" fmla="*/ 311 h 373"/>
                  <a:gd name="T86" fmla="*/ 294 w 374"/>
                  <a:gd name="T87" fmla="*/ 333 h 373"/>
                  <a:gd name="T88" fmla="*/ 268 w 374"/>
                  <a:gd name="T89" fmla="*/ 351 h 373"/>
                  <a:gd name="T90" fmla="*/ 238 w 374"/>
                  <a:gd name="T91" fmla="*/ 347 h 373"/>
                  <a:gd name="T92" fmla="*/ 224 w 374"/>
                  <a:gd name="T93" fmla="*/ 351 h 373"/>
                  <a:gd name="T94" fmla="*/ 204 w 374"/>
                  <a:gd name="T95" fmla="*/ 36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4" h="373">
                    <a:moveTo>
                      <a:pt x="186" y="373"/>
                    </a:moveTo>
                    <a:lnTo>
                      <a:pt x="186" y="373"/>
                    </a:lnTo>
                    <a:lnTo>
                      <a:pt x="174" y="371"/>
                    </a:lnTo>
                    <a:lnTo>
                      <a:pt x="168" y="367"/>
                    </a:lnTo>
                    <a:lnTo>
                      <a:pt x="164" y="363"/>
                    </a:lnTo>
                    <a:lnTo>
                      <a:pt x="150" y="351"/>
                    </a:lnTo>
                    <a:lnTo>
                      <a:pt x="150" y="351"/>
                    </a:lnTo>
                    <a:lnTo>
                      <a:pt x="144" y="347"/>
                    </a:lnTo>
                    <a:lnTo>
                      <a:pt x="136" y="347"/>
                    </a:lnTo>
                    <a:lnTo>
                      <a:pt x="118" y="351"/>
                    </a:lnTo>
                    <a:lnTo>
                      <a:pt x="118" y="351"/>
                    </a:lnTo>
                    <a:lnTo>
                      <a:pt x="112" y="353"/>
                    </a:lnTo>
                    <a:lnTo>
                      <a:pt x="106" y="351"/>
                    </a:lnTo>
                    <a:lnTo>
                      <a:pt x="94" y="347"/>
                    </a:lnTo>
                    <a:lnTo>
                      <a:pt x="84" y="339"/>
                    </a:lnTo>
                    <a:lnTo>
                      <a:pt x="80" y="333"/>
                    </a:lnTo>
                    <a:lnTo>
                      <a:pt x="78" y="327"/>
                    </a:lnTo>
                    <a:lnTo>
                      <a:pt x="72" y="311"/>
                    </a:lnTo>
                    <a:lnTo>
                      <a:pt x="72" y="311"/>
                    </a:lnTo>
                    <a:lnTo>
                      <a:pt x="68" y="305"/>
                    </a:lnTo>
                    <a:lnTo>
                      <a:pt x="62" y="301"/>
                    </a:lnTo>
                    <a:lnTo>
                      <a:pt x="44" y="295"/>
                    </a:lnTo>
                    <a:lnTo>
                      <a:pt x="44" y="295"/>
                    </a:lnTo>
                    <a:lnTo>
                      <a:pt x="38" y="293"/>
                    </a:lnTo>
                    <a:lnTo>
                      <a:pt x="32" y="289"/>
                    </a:lnTo>
                    <a:lnTo>
                      <a:pt x="24" y="279"/>
                    </a:lnTo>
                    <a:lnTo>
                      <a:pt x="20" y="267"/>
                    </a:lnTo>
                    <a:lnTo>
                      <a:pt x="20" y="261"/>
                    </a:lnTo>
                    <a:lnTo>
                      <a:pt x="20" y="255"/>
                    </a:lnTo>
                    <a:lnTo>
                      <a:pt x="24" y="238"/>
                    </a:lnTo>
                    <a:lnTo>
                      <a:pt x="24" y="238"/>
                    </a:lnTo>
                    <a:lnTo>
                      <a:pt x="24" y="230"/>
                    </a:lnTo>
                    <a:lnTo>
                      <a:pt x="22" y="224"/>
                    </a:lnTo>
                    <a:lnTo>
                      <a:pt x="8" y="210"/>
                    </a:lnTo>
                    <a:lnTo>
                      <a:pt x="8" y="210"/>
                    </a:lnTo>
                    <a:lnTo>
                      <a:pt x="4" y="204"/>
                    </a:lnTo>
                    <a:lnTo>
                      <a:pt x="2" y="198"/>
                    </a:lnTo>
                    <a:lnTo>
                      <a:pt x="0" y="186"/>
                    </a:lnTo>
                    <a:lnTo>
                      <a:pt x="2" y="174"/>
                    </a:lnTo>
                    <a:lnTo>
                      <a:pt x="4" y="168"/>
                    </a:lnTo>
                    <a:lnTo>
                      <a:pt x="8" y="164"/>
                    </a:lnTo>
                    <a:lnTo>
                      <a:pt x="22" y="150"/>
                    </a:lnTo>
                    <a:lnTo>
                      <a:pt x="22" y="150"/>
                    </a:lnTo>
                    <a:lnTo>
                      <a:pt x="24" y="144"/>
                    </a:lnTo>
                    <a:lnTo>
                      <a:pt x="24" y="136"/>
                    </a:lnTo>
                    <a:lnTo>
                      <a:pt x="20" y="118"/>
                    </a:lnTo>
                    <a:lnTo>
                      <a:pt x="20" y="118"/>
                    </a:lnTo>
                    <a:lnTo>
                      <a:pt x="20" y="112"/>
                    </a:lnTo>
                    <a:lnTo>
                      <a:pt x="20" y="104"/>
                    </a:lnTo>
                    <a:lnTo>
                      <a:pt x="24" y="94"/>
                    </a:lnTo>
                    <a:lnTo>
                      <a:pt x="32" y="84"/>
                    </a:lnTo>
                    <a:lnTo>
                      <a:pt x="38" y="80"/>
                    </a:lnTo>
                    <a:lnTo>
                      <a:pt x="44" y="78"/>
                    </a:lnTo>
                    <a:lnTo>
                      <a:pt x="62" y="72"/>
                    </a:lnTo>
                    <a:lnTo>
                      <a:pt x="62" y="72"/>
                    </a:lnTo>
                    <a:lnTo>
                      <a:pt x="68" y="68"/>
                    </a:lnTo>
                    <a:lnTo>
                      <a:pt x="72" y="62"/>
                    </a:lnTo>
                    <a:lnTo>
                      <a:pt x="78" y="44"/>
                    </a:lnTo>
                    <a:lnTo>
                      <a:pt x="78" y="44"/>
                    </a:lnTo>
                    <a:lnTo>
                      <a:pt x="80" y="38"/>
                    </a:lnTo>
                    <a:lnTo>
                      <a:pt x="84" y="32"/>
                    </a:lnTo>
                    <a:lnTo>
                      <a:pt x="94" y="24"/>
                    </a:lnTo>
                    <a:lnTo>
                      <a:pt x="106" y="20"/>
                    </a:lnTo>
                    <a:lnTo>
                      <a:pt x="112" y="20"/>
                    </a:lnTo>
                    <a:lnTo>
                      <a:pt x="118" y="20"/>
                    </a:lnTo>
                    <a:lnTo>
                      <a:pt x="136" y="24"/>
                    </a:lnTo>
                    <a:lnTo>
                      <a:pt x="136" y="24"/>
                    </a:lnTo>
                    <a:lnTo>
                      <a:pt x="144" y="24"/>
                    </a:lnTo>
                    <a:lnTo>
                      <a:pt x="150" y="22"/>
                    </a:lnTo>
                    <a:lnTo>
                      <a:pt x="164" y="8"/>
                    </a:lnTo>
                    <a:lnTo>
                      <a:pt x="164" y="8"/>
                    </a:lnTo>
                    <a:lnTo>
                      <a:pt x="168" y="4"/>
                    </a:lnTo>
                    <a:lnTo>
                      <a:pt x="174" y="2"/>
                    </a:lnTo>
                    <a:lnTo>
                      <a:pt x="186" y="0"/>
                    </a:lnTo>
                    <a:lnTo>
                      <a:pt x="200" y="2"/>
                    </a:lnTo>
                    <a:lnTo>
                      <a:pt x="204" y="4"/>
                    </a:lnTo>
                    <a:lnTo>
                      <a:pt x="210" y="8"/>
                    </a:lnTo>
                    <a:lnTo>
                      <a:pt x="224" y="22"/>
                    </a:lnTo>
                    <a:lnTo>
                      <a:pt x="224" y="22"/>
                    </a:lnTo>
                    <a:lnTo>
                      <a:pt x="230" y="24"/>
                    </a:lnTo>
                    <a:lnTo>
                      <a:pt x="238" y="24"/>
                    </a:lnTo>
                    <a:lnTo>
                      <a:pt x="256" y="20"/>
                    </a:lnTo>
                    <a:lnTo>
                      <a:pt x="256" y="20"/>
                    </a:lnTo>
                    <a:lnTo>
                      <a:pt x="262" y="20"/>
                    </a:lnTo>
                    <a:lnTo>
                      <a:pt x="268" y="20"/>
                    </a:lnTo>
                    <a:lnTo>
                      <a:pt x="280" y="24"/>
                    </a:lnTo>
                    <a:lnTo>
                      <a:pt x="290" y="32"/>
                    </a:lnTo>
                    <a:lnTo>
                      <a:pt x="294" y="38"/>
                    </a:lnTo>
                    <a:lnTo>
                      <a:pt x="296" y="44"/>
                    </a:lnTo>
                    <a:lnTo>
                      <a:pt x="302" y="62"/>
                    </a:lnTo>
                    <a:lnTo>
                      <a:pt x="302" y="62"/>
                    </a:lnTo>
                    <a:lnTo>
                      <a:pt x="306" y="68"/>
                    </a:lnTo>
                    <a:lnTo>
                      <a:pt x="312" y="72"/>
                    </a:lnTo>
                    <a:lnTo>
                      <a:pt x="328" y="78"/>
                    </a:lnTo>
                    <a:lnTo>
                      <a:pt x="328" y="78"/>
                    </a:lnTo>
                    <a:lnTo>
                      <a:pt x="336" y="80"/>
                    </a:lnTo>
                    <a:lnTo>
                      <a:pt x="340" y="84"/>
                    </a:lnTo>
                    <a:lnTo>
                      <a:pt x="348" y="94"/>
                    </a:lnTo>
                    <a:lnTo>
                      <a:pt x="352" y="104"/>
                    </a:lnTo>
                    <a:lnTo>
                      <a:pt x="354" y="112"/>
                    </a:lnTo>
                    <a:lnTo>
                      <a:pt x="352" y="118"/>
                    </a:lnTo>
                    <a:lnTo>
                      <a:pt x="348" y="136"/>
                    </a:lnTo>
                    <a:lnTo>
                      <a:pt x="348" y="136"/>
                    </a:lnTo>
                    <a:lnTo>
                      <a:pt x="348" y="144"/>
                    </a:lnTo>
                    <a:lnTo>
                      <a:pt x="352" y="150"/>
                    </a:lnTo>
                    <a:lnTo>
                      <a:pt x="364" y="164"/>
                    </a:lnTo>
                    <a:lnTo>
                      <a:pt x="364" y="164"/>
                    </a:lnTo>
                    <a:lnTo>
                      <a:pt x="368" y="168"/>
                    </a:lnTo>
                    <a:lnTo>
                      <a:pt x="372" y="174"/>
                    </a:lnTo>
                    <a:lnTo>
                      <a:pt x="374" y="186"/>
                    </a:lnTo>
                    <a:lnTo>
                      <a:pt x="372" y="198"/>
                    </a:lnTo>
                    <a:lnTo>
                      <a:pt x="368" y="204"/>
                    </a:lnTo>
                    <a:lnTo>
                      <a:pt x="364" y="210"/>
                    </a:lnTo>
                    <a:lnTo>
                      <a:pt x="352" y="224"/>
                    </a:lnTo>
                    <a:lnTo>
                      <a:pt x="352" y="224"/>
                    </a:lnTo>
                    <a:lnTo>
                      <a:pt x="348" y="230"/>
                    </a:lnTo>
                    <a:lnTo>
                      <a:pt x="348" y="238"/>
                    </a:lnTo>
                    <a:lnTo>
                      <a:pt x="352" y="255"/>
                    </a:lnTo>
                    <a:lnTo>
                      <a:pt x="352" y="255"/>
                    </a:lnTo>
                    <a:lnTo>
                      <a:pt x="354" y="261"/>
                    </a:lnTo>
                    <a:lnTo>
                      <a:pt x="352" y="267"/>
                    </a:lnTo>
                    <a:lnTo>
                      <a:pt x="348" y="279"/>
                    </a:lnTo>
                    <a:lnTo>
                      <a:pt x="340" y="289"/>
                    </a:lnTo>
                    <a:lnTo>
                      <a:pt x="336" y="293"/>
                    </a:lnTo>
                    <a:lnTo>
                      <a:pt x="328" y="295"/>
                    </a:lnTo>
                    <a:lnTo>
                      <a:pt x="312" y="301"/>
                    </a:lnTo>
                    <a:lnTo>
                      <a:pt x="312" y="301"/>
                    </a:lnTo>
                    <a:lnTo>
                      <a:pt x="306" y="305"/>
                    </a:lnTo>
                    <a:lnTo>
                      <a:pt x="302" y="311"/>
                    </a:lnTo>
                    <a:lnTo>
                      <a:pt x="296" y="327"/>
                    </a:lnTo>
                    <a:lnTo>
                      <a:pt x="296" y="327"/>
                    </a:lnTo>
                    <a:lnTo>
                      <a:pt x="294" y="333"/>
                    </a:lnTo>
                    <a:lnTo>
                      <a:pt x="290" y="339"/>
                    </a:lnTo>
                    <a:lnTo>
                      <a:pt x="280" y="347"/>
                    </a:lnTo>
                    <a:lnTo>
                      <a:pt x="268" y="351"/>
                    </a:lnTo>
                    <a:lnTo>
                      <a:pt x="262" y="353"/>
                    </a:lnTo>
                    <a:lnTo>
                      <a:pt x="256" y="351"/>
                    </a:lnTo>
                    <a:lnTo>
                      <a:pt x="238" y="347"/>
                    </a:lnTo>
                    <a:lnTo>
                      <a:pt x="238" y="347"/>
                    </a:lnTo>
                    <a:lnTo>
                      <a:pt x="230" y="347"/>
                    </a:lnTo>
                    <a:lnTo>
                      <a:pt x="224" y="351"/>
                    </a:lnTo>
                    <a:lnTo>
                      <a:pt x="210" y="363"/>
                    </a:lnTo>
                    <a:lnTo>
                      <a:pt x="210" y="363"/>
                    </a:lnTo>
                    <a:lnTo>
                      <a:pt x="204" y="367"/>
                    </a:lnTo>
                    <a:lnTo>
                      <a:pt x="198" y="371"/>
                    </a:lnTo>
                    <a:lnTo>
                      <a:pt x="186" y="373"/>
                    </a:lnTo>
                  </a:path>
                </a:pathLst>
              </a:custGeom>
              <a:solidFill>
                <a:sysClr val="window" lastClr="FFFFFF"/>
              </a:solidFill>
              <a:ln w="19050">
                <a:solidFill>
                  <a:srgbClr val="9778D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8" name="Freeform 35">
                <a:extLst>
                  <a:ext uri="{FF2B5EF4-FFF2-40B4-BE49-F238E27FC236}">
                    <a16:creationId xmlns:a16="http://schemas.microsoft.com/office/drawing/2014/main" id="{1751A082-FC2C-4104-8CB7-2F3EDA167FDA}"/>
                  </a:ext>
                </a:extLst>
              </p:cNvPr>
              <p:cNvSpPr>
                <a:spLocks noEditPoints="1"/>
              </p:cNvSpPr>
              <p:nvPr/>
            </p:nvSpPr>
            <p:spPr bwMode="auto">
              <a:xfrm>
                <a:off x="841772" y="3400861"/>
                <a:ext cx="187755" cy="186959"/>
              </a:xfrm>
              <a:custGeom>
                <a:avLst/>
                <a:gdLst>
                  <a:gd name="T0" fmla="*/ 118 w 236"/>
                  <a:gd name="T1" fmla="*/ 20 h 235"/>
                  <a:gd name="T2" fmla="*/ 80 w 236"/>
                  <a:gd name="T3" fmla="*/ 28 h 235"/>
                  <a:gd name="T4" fmla="*/ 48 w 236"/>
                  <a:gd name="T5" fmla="*/ 48 h 235"/>
                  <a:gd name="T6" fmla="*/ 28 w 236"/>
                  <a:gd name="T7" fmla="*/ 80 h 235"/>
                  <a:gd name="T8" fmla="*/ 20 w 236"/>
                  <a:gd name="T9" fmla="*/ 118 h 235"/>
                  <a:gd name="T10" fmla="*/ 22 w 236"/>
                  <a:gd name="T11" fmla="*/ 138 h 235"/>
                  <a:gd name="T12" fmla="*/ 36 w 236"/>
                  <a:gd name="T13" fmla="*/ 174 h 235"/>
                  <a:gd name="T14" fmla="*/ 64 w 236"/>
                  <a:gd name="T15" fmla="*/ 199 h 235"/>
                  <a:gd name="T16" fmla="*/ 98 w 236"/>
                  <a:gd name="T17" fmla="*/ 215 h 235"/>
                  <a:gd name="T18" fmla="*/ 118 w 236"/>
                  <a:gd name="T19" fmla="*/ 217 h 235"/>
                  <a:gd name="T20" fmla="*/ 158 w 236"/>
                  <a:gd name="T21" fmla="*/ 209 h 235"/>
                  <a:gd name="T22" fmla="*/ 188 w 236"/>
                  <a:gd name="T23" fmla="*/ 187 h 235"/>
                  <a:gd name="T24" fmla="*/ 210 w 236"/>
                  <a:gd name="T25" fmla="*/ 158 h 235"/>
                  <a:gd name="T26" fmla="*/ 218 w 236"/>
                  <a:gd name="T27" fmla="*/ 118 h 235"/>
                  <a:gd name="T28" fmla="*/ 216 w 236"/>
                  <a:gd name="T29" fmla="*/ 98 h 235"/>
                  <a:gd name="T30" fmla="*/ 200 w 236"/>
                  <a:gd name="T31" fmla="*/ 64 h 235"/>
                  <a:gd name="T32" fmla="*/ 174 w 236"/>
                  <a:gd name="T33" fmla="*/ 36 h 235"/>
                  <a:gd name="T34" fmla="*/ 138 w 236"/>
                  <a:gd name="T35" fmla="*/ 22 h 235"/>
                  <a:gd name="T36" fmla="*/ 118 w 236"/>
                  <a:gd name="T37" fmla="*/ 235 h 235"/>
                  <a:gd name="T38" fmla="*/ 106 w 236"/>
                  <a:gd name="T39" fmla="*/ 235 h 235"/>
                  <a:gd name="T40" fmla="*/ 72 w 236"/>
                  <a:gd name="T41" fmla="*/ 227 h 235"/>
                  <a:gd name="T42" fmla="*/ 36 w 236"/>
                  <a:gd name="T43" fmla="*/ 201 h 235"/>
                  <a:gd name="T44" fmla="*/ 10 w 236"/>
                  <a:gd name="T45" fmla="*/ 164 h 235"/>
                  <a:gd name="T46" fmla="*/ 2 w 236"/>
                  <a:gd name="T47" fmla="*/ 130 h 235"/>
                  <a:gd name="T48" fmla="*/ 0 w 236"/>
                  <a:gd name="T49" fmla="*/ 118 h 235"/>
                  <a:gd name="T50" fmla="*/ 4 w 236"/>
                  <a:gd name="T51" fmla="*/ 94 h 235"/>
                  <a:gd name="T52" fmla="*/ 20 w 236"/>
                  <a:gd name="T53" fmla="*/ 52 h 235"/>
                  <a:gd name="T54" fmla="*/ 52 w 236"/>
                  <a:gd name="T55" fmla="*/ 20 h 235"/>
                  <a:gd name="T56" fmla="*/ 94 w 236"/>
                  <a:gd name="T57" fmla="*/ 4 h 235"/>
                  <a:gd name="T58" fmla="*/ 118 w 236"/>
                  <a:gd name="T59" fmla="*/ 0 h 235"/>
                  <a:gd name="T60" fmla="*/ 130 w 236"/>
                  <a:gd name="T61" fmla="*/ 2 h 235"/>
                  <a:gd name="T62" fmla="*/ 164 w 236"/>
                  <a:gd name="T63" fmla="*/ 10 h 235"/>
                  <a:gd name="T64" fmla="*/ 202 w 236"/>
                  <a:gd name="T65" fmla="*/ 36 h 235"/>
                  <a:gd name="T66" fmla="*/ 228 w 236"/>
                  <a:gd name="T67" fmla="*/ 72 h 235"/>
                  <a:gd name="T68" fmla="*/ 236 w 236"/>
                  <a:gd name="T69" fmla="*/ 106 h 235"/>
                  <a:gd name="T70" fmla="*/ 236 w 236"/>
                  <a:gd name="T71" fmla="*/ 118 h 235"/>
                  <a:gd name="T72" fmla="*/ 234 w 236"/>
                  <a:gd name="T73" fmla="*/ 142 h 235"/>
                  <a:gd name="T74" fmla="*/ 216 w 236"/>
                  <a:gd name="T75" fmla="*/ 183 h 235"/>
                  <a:gd name="T76" fmla="*/ 184 w 236"/>
                  <a:gd name="T77" fmla="*/ 215 h 235"/>
                  <a:gd name="T78" fmla="*/ 142 w 236"/>
                  <a:gd name="T79" fmla="*/ 233 h 235"/>
                  <a:gd name="T80" fmla="*/ 118 w 236"/>
                  <a:gd name="T81"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5">
                    <a:moveTo>
                      <a:pt x="118" y="20"/>
                    </a:moveTo>
                    <a:lnTo>
                      <a:pt x="118" y="20"/>
                    </a:lnTo>
                    <a:lnTo>
                      <a:pt x="98" y="22"/>
                    </a:lnTo>
                    <a:lnTo>
                      <a:pt x="80" y="28"/>
                    </a:lnTo>
                    <a:lnTo>
                      <a:pt x="64" y="36"/>
                    </a:lnTo>
                    <a:lnTo>
                      <a:pt x="48" y="48"/>
                    </a:lnTo>
                    <a:lnTo>
                      <a:pt x="36" y="64"/>
                    </a:lnTo>
                    <a:lnTo>
                      <a:pt x="28" y="80"/>
                    </a:lnTo>
                    <a:lnTo>
                      <a:pt x="22" y="98"/>
                    </a:lnTo>
                    <a:lnTo>
                      <a:pt x="20" y="118"/>
                    </a:lnTo>
                    <a:lnTo>
                      <a:pt x="20" y="118"/>
                    </a:lnTo>
                    <a:lnTo>
                      <a:pt x="22" y="138"/>
                    </a:lnTo>
                    <a:lnTo>
                      <a:pt x="28" y="158"/>
                    </a:lnTo>
                    <a:lnTo>
                      <a:pt x="36" y="174"/>
                    </a:lnTo>
                    <a:lnTo>
                      <a:pt x="48" y="187"/>
                    </a:lnTo>
                    <a:lnTo>
                      <a:pt x="64" y="199"/>
                    </a:lnTo>
                    <a:lnTo>
                      <a:pt x="80" y="209"/>
                    </a:lnTo>
                    <a:lnTo>
                      <a:pt x="98" y="215"/>
                    </a:lnTo>
                    <a:lnTo>
                      <a:pt x="118" y="217"/>
                    </a:lnTo>
                    <a:lnTo>
                      <a:pt x="118" y="217"/>
                    </a:lnTo>
                    <a:lnTo>
                      <a:pt x="138" y="215"/>
                    </a:lnTo>
                    <a:lnTo>
                      <a:pt x="158" y="209"/>
                    </a:lnTo>
                    <a:lnTo>
                      <a:pt x="174" y="199"/>
                    </a:lnTo>
                    <a:lnTo>
                      <a:pt x="188" y="187"/>
                    </a:lnTo>
                    <a:lnTo>
                      <a:pt x="200" y="174"/>
                    </a:lnTo>
                    <a:lnTo>
                      <a:pt x="210" y="158"/>
                    </a:lnTo>
                    <a:lnTo>
                      <a:pt x="216" y="138"/>
                    </a:lnTo>
                    <a:lnTo>
                      <a:pt x="218" y="118"/>
                    </a:lnTo>
                    <a:lnTo>
                      <a:pt x="218" y="118"/>
                    </a:lnTo>
                    <a:lnTo>
                      <a:pt x="216" y="98"/>
                    </a:lnTo>
                    <a:lnTo>
                      <a:pt x="210" y="80"/>
                    </a:lnTo>
                    <a:lnTo>
                      <a:pt x="200" y="64"/>
                    </a:lnTo>
                    <a:lnTo>
                      <a:pt x="188" y="48"/>
                    </a:lnTo>
                    <a:lnTo>
                      <a:pt x="174" y="36"/>
                    </a:lnTo>
                    <a:lnTo>
                      <a:pt x="158" y="28"/>
                    </a:lnTo>
                    <a:lnTo>
                      <a:pt x="138" y="22"/>
                    </a:lnTo>
                    <a:lnTo>
                      <a:pt x="118" y="20"/>
                    </a:lnTo>
                    <a:close/>
                    <a:moveTo>
                      <a:pt x="118" y="235"/>
                    </a:moveTo>
                    <a:lnTo>
                      <a:pt x="118" y="235"/>
                    </a:lnTo>
                    <a:lnTo>
                      <a:pt x="106" y="235"/>
                    </a:lnTo>
                    <a:lnTo>
                      <a:pt x="94" y="233"/>
                    </a:lnTo>
                    <a:lnTo>
                      <a:pt x="72" y="227"/>
                    </a:lnTo>
                    <a:lnTo>
                      <a:pt x="52" y="215"/>
                    </a:lnTo>
                    <a:lnTo>
                      <a:pt x="36" y="201"/>
                    </a:lnTo>
                    <a:lnTo>
                      <a:pt x="20" y="183"/>
                    </a:lnTo>
                    <a:lnTo>
                      <a:pt x="10" y="164"/>
                    </a:lnTo>
                    <a:lnTo>
                      <a:pt x="4" y="142"/>
                    </a:lnTo>
                    <a:lnTo>
                      <a:pt x="2" y="130"/>
                    </a:lnTo>
                    <a:lnTo>
                      <a:pt x="0" y="118"/>
                    </a:lnTo>
                    <a:lnTo>
                      <a:pt x="0" y="118"/>
                    </a:lnTo>
                    <a:lnTo>
                      <a:pt x="2" y="106"/>
                    </a:lnTo>
                    <a:lnTo>
                      <a:pt x="4" y="94"/>
                    </a:lnTo>
                    <a:lnTo>
                      <a:pt x="10" y="72"/>
                    </a:lnTo>
                    <a:lnTo>
                      <a:pt x="20" y="52"/>
                    </a:lnTo>
                    <a:lnTo>
                      <a:pt x="36" y="36"/>
                    </a:lnTo>
                    <a:lnTo>
                      <a:pt x="52" y="20"/>
                    </a:lnTo>
                    <a:lnTo>
                      <a:pt x="72" y="10"/>
                    </a:lnTo>
                    <a:lnTo>
                      <a:pt x="94" y="4"/>
                    </a:lnTo>
                    <a:lnTo>
                      <a:pt x="106" y="2"/>
                    </a:lnTo>
                    <a:lnTo>
                      <a:pt x="118" y="0"/>
                    </a:lnTo>
                    <a:lnTo>
                      <a:pt x="118" y="0"/>
                    </a:lnTo>
                    <a:lnTo>
                      <a:pt x="130" y="2"/>
                    </a:lnTo>
                    <a:lnTo>
                      <a:pt x="142" y="4"/>
                    </a:lnTo>
                    <a:lnTo>
                      <a:pt x="164" y="10"/>
                    </a:lnTo>
                    <a:lnTo>
                      <a:pt x="184" y="20"/>
                    </a:lnTo>
                    <a:lnTo>
                      <a:pt x="202" y="36"/>
                    </a:lnTo>
                    <a:lnTo>
                      <a:pt x="216" y="52"/>
                    </a:lnTo>
                    <a:lnTo>
                      <a:pt x="228" y="72"/>
                    </a:lnTo>
                    <a:lnTo>
                      <a:pt x="234" y="94"/>
                    </a:lnTo>
                    <a:lnTo>
                      <a:pt x="236" y="106"/>
                    </a:lnTo>
                    <a:lnTo>
                      <a:pt x="236" y="118"/>
                    </a:lnTo>
                    <a:lnTo>
                      <a:pt x="236" y="118"/>
                    </a:lnTo>
                    <a:lnTo>
                      <a:pt x="236" y="130"/>
                    </a:lnTo>
                    <a:lnTo>
                      <a:pt x="234" y="142"/>
                    </a:lnTo>
                    <a:lnTo>
                      <a:pt x="228" y="164"/>
                    </a:lnTo>
                    <a:lnTo>
                      <a:pt x="216" y="183"/>
                    </a:lnTo>
                    <a:lnTo>
                      <a:pt x="202" y="201"/>
                    </a:lnTo>
                    <a:lnTo>
                      <a:pt x="184" y="215"/>
                    </a:lnTo>
                    <a:lnTo>
                      <a:pt x="164" y="227"/>
                    </a:lnTo>
                    <a:lnTo>
                      <a:pt x="142" y="233"/>
                    </a:lnTo>
                    <a:lnTo>
                      <a:pt x="130" y="235"/>
                    </a:lnTo>
                    <a:lnTo>
                      <a:pt x="118" y="235"/>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9" name="Freeform 36">
                <a:extLst>
                  <a:ext uri="{FF2B5EF4-FFF2-40B4-BE49-F238E27FC236}">
                    <a16:creationId xmlns:a16="http://schemas.microsoft.com/office/drawing/2014/main" id="{9D485468-7812-478D-8D45-29635CACBA51}"/>
                  </a:ext>
                </a:extLst>
              </p:cNvPr>
              <p:cNvSpPr>
                <a:spLocks/>
              </p:cNvSpPr>
              <p:nvPr/>
            </p:nvSpPr>
            <p:spPr bwMode="auto">
              <a:xfrm>
                <a:off x="857683" y="3416772"/>
                <a:ext cx="157523" cy="156727"/>
              </a:xfrm>
              <a:custGeom>
                <a:avLst/>
                <a:gdLst>
                  <a:gd name="T0" fmla="*/ 98 w 198"/>
                  <a:gd name="T1" fmla="*/ 0 h 197"/>
                  <a:gd name="T2" fmla="*/ 98 w 198"/>
                  <a:gd name="T3" fmla="*/ 0 h 197"/>
                  <a:gd name="T4" fmla="*/ 78 w 198"/>
                  <a:gd name="T5" fmla="*/ 2 h 197"/>
                  <a:gd name="T6" fmla="*/ 60 w 198"/>
                  <a:gd name="T7" fmla="*/ 8 h 197"/>
                  <a:gd name="T8" fmla="*/ 44 w 198"/>
                  <a:gd name="T9" fmla="*/ 16 h 197"/>
                  <a:gd name="T10" fmla="*/ 28 w 198"/>
                  <a:gd name="T11" fmla="*/ 28 h 197"/>
                  <a:gd name="T12" fmla="*/ 16 w 198"/>
                  <a:gd name="T13" fmla="*/ 44 h 197"/>
                  <a:gd name="T14" fmla="*/ 8 w 198"/>
                  <a:gd name="T15" fmla="*/ 60 h 197"/>
                  <a:gd name="T16" fmla="*/ 2 w 198"/>
                  <a:gd name="T17" fmla="*/ 78 h 197"/>
                  <a:gd name="T18" fmla="*/ 0 w 198"/>
                  <a:gd name="T19" fmla="*/ 98 h 197"/>
                  <a:gd name="T20" fmla="*/ 0 w 198"/>
                  <a:gd name="T21" fmla="*/ 98 h 197"/>
                  <a:gd name="T22" fmla="*/ 2 w 198"/>
                  <a:gd name="T23" fmla="*/ 118 h 197"/>
                  <a:gd name="T24" fmla="*/ 8 w 198"/>
                  <a:gd name="T25" fmla="*/ 138 h 197"/>
                  <a:gd name="T26" fmla="*/ 16 w 198"/>
                  <a:gd name="T27" fmla="*/ 154 h 197"/>
                  <a:gd name="T28" fmla="*/ 28 w 198"/>
                  <a:gd name="T29" fmla="*/ 167 h 197"/>
                  <a:gd name="T30" fmla="*/ 44 w 198"/>
                  <a:gd name="T31" fmla="*/ 179 h 197"/>
                  <a:gd name="T32" fmla="*/ 60 w 198"/>
                  <a:gd name="T33" fmla="*/ 189 h 197"/>
                  <a:gd name="T34" fmla="*/ 78 w 198"/>
                  <a:gd name="T35" fmla="*/ 195 h 197"/>
                  <a:gd name="T36" fmla="*/ 98 w 198"/>
                  <a:gd name="T37" fmla="*/ 197 h 197"/>
                  <a:gd name="T38" fmla="*/ 98 w 198"/>
                  <a:gd name="T39" fmla="*/ 197 h 197"/>
                  <a:gd name="T40" fmla="*/ 118 w 198"/>
                  <a:gd name="T41" fmla="*/ 195 h 197"/>
                  <a:gd name="T42" fmla="*/ 138 w 198"/>
                  <a:gd name="T43" fmla="*/ 189 h 197"/>
                  <a:gd name="T44" fmla="*/ 154 w 198"/>
                  <a:gd name="T45" fmla="*/ 179 h 197"/>
                  <a:gd name="T46" fmla="*/ 168 w 198"/>
                  <a:gd name="T47" fmla="*/ 167 h 197"/>
                  <a:gd name="T48" fmla="*/ 180 w 198"/>
                  <a:gd name="T49" fmla="*/ 154 h 197"/>
                  <a:gd name="T50" fmla="*/ 190 w 198"/>
                  <a:gd name="T51" fmla="*/ 138 h 197"/>
                  <a:gd name="T52" fmla="*/ 196 w 198"/>
                  <a:gd name="T53" fmla="*/ 118 h 197"/>
                  <a:gd name="T54" fmla="*/ 198 w 198"/>
                  <a:gd name="T55" fmla="*/ 98 h 197"/>
                  <a:gd name="T56" fmla="*/ 198 w 198"/>
                  <a:gd name="T57" fmla="*/ 98 h 197"/>
                  <a:gd name="T58" fmla="*/ 196 w 198"/>
                  <a:gd name="T59" fmla="*/ 78 h 197"/>
                  <a:gd name="T60" fmla="*/ 190 w 198"/>
                  <a:gd name="T61" fmla="*/ 60 h 197"/>
                  <a:gd name="T62" fmla="*/ 180 w 198"/>
                  <a:gd name="T63" fmla="*/ 44 h 197"/>
                  <a:gd name="T64" fmla="*/ 168 w 198"/>
                  <a:gd name="T65" fmla="*/ 28 h 197"/>
                  <a:gd name="T66" fmla="*/ 154 w 198"/>
                  <a:gd name="T67" fmla="*/ 16 h 197"/>
                  <a:gd name="T68" fmla="*/ 138 w 198"/>
                  <a:gd name="T69" fmla="*/ 8 h 197"/>
                  <a:gd name="T70" fmla="*/ 118 w 198"/>
                  <a:gd name="T71" fmla="*/ 2 h 197"/>
                  <a:gd name="T72" fmla="*/ 98 w 198"/>
                  <a:gd name="T7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7">
                    <a:moveTo>
                      <a:pt x="98" y="0"/>
                    </a:moveTo>
                    <a:lnTo>
                      <a:pt x="98" y="0"/>
                    </a:lnTo>
                    <a:lnTo>
                      <a:pt x="78" y="2"/>
                    </a:lnTo>
                    <a:lnTo>
                      <a:pt x="60" y="8"/>
                    </a:lnTo>
                    <a:lnTo>
                      <a:pt x="44" y="16"/>
                    </a:lnTo>
                    <a:lnTo>
                      <a:pt x="28" y="28"/>
                    </a:lnTo>
                    <a:lnTo>
                      <a:pt x="16" y="44"/>
                    </a:lnTo>
                    <a:lnTo>
                      <a:pt x="8" y="60"/>
                    </a:lnTo>
                    <a:lnTo>
                      <a:pt x="2" y="78"/>
                    </a:lnTo>
                    <a:lnTo>
                      <a:pt x="0" y="98"/>
                    </a:lnTo>
                    <a:lnTo>
                      <a:pt x="0" y="98"/>
                    </a:lnTo>
                    <a:lnTo>
                      <a:pt x="2" y="118"/>
                    </a:lnTo>
                    <a:lnTo>
                      <a:pt x="8" y="138"/>
                    </a:lnTo>
                    <a:lnTo>
                      <a:pt x="16" y="154"/>
                    </a:lnTo>
                    <a:lnTo>
                      <a:pt x="28" y="167"/>
                    </a:lnTo>
                    <a:lnTo>
                      <a:pt x="44" y="179"/>
                    </a:lnTo>
                    <a:lnTo>
                      <a:pt x="60" y="189"/>
                    </a:lnTo>
                    <a:lnTo>
                      <a:pt x="78" y="195"/>
                    </a:lnTo>
                    <a:lnTo>
                      <a:pt x="98" y="197"/>
                    </a:lnTo>
                    <a:lnTo>
                      <a:pt x="98" y="197"/>
                    </a:lnTo>
                    <a:lnTo>
                      <a:pt x="118" y="195"/>
                    </a:lnTo>
                    <a:lnTo>
                      <a:pt x="138" y="189"/>
                    </a:lnTo>
                    <a:lnTo>
                      <a:pt x="154" y="179"/>
                    </a:lnTo>
                    <a:lnTo>
                      <a:pt x="168" y="167"/>
                    </a:lnTo>
                    <a:lnTo>
                      <a:pt x="180" y="154"/>
                    </a:lnTo>
                    <a:lnTo>
                      <a:pt x="190" y="138"/>
                    </a:lnTo>
                    <a:lnTo>
                      <a:pt x="196" y="118"/>
                    </a:lnTo>
                    <a:lnTo>
                      <a:pt x="198" y="98"/>
                    </a:lnTo>
                    <a:lnTo>
                      <a:pt x="198" y="98"/>
                    </a:lnTo>
                    <a:lnTo>
                      <a:pt x="196" y="78"/>
                    </a:lnTo>
                    <a:lnTo>
                      <a:pt x="190" y="60"/>
                    </a:lnTo>
                    <a:lnTo>
                      <a:pt x="180" y="44"/>
                    </a:lnTo>
                    <a:lnTo>
                      <a:pt x="168" y="28"/>
                    </a:lnTo>
                    <a:lnTo>
                      <a:pt x="154" y="16"/>
                    </a:lnTo>
                    <a:lnTo>
                      <a:pt x="138" y="8"/>
                    </a:lnTo>
                    <a:lnTo>
                      <a:pt x="118" y="2"/>
                    </a:lnTo>
                    <a:lnTo>
                      <a:pt x="98" y="0"/>
                    </a:lnTo>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0" name="Freeform 37">
                <a:extLst>
                  <a:ext uri="{FF2B5EF4-FFF2-40B4-BE49-F238E27FC236}">
                    <a16:creationId xmlns:a16="http://schemas.microsoft.com/office/drawing/2014/main" id="{2B9AD7D8-D2C1-4693-A492-072283C8B5E4}"/>
                  </a:ext>
                </a:extLst>
              </p:cNvPr>
              <p:cNvSpPr>
                <a:spLocks/>
              </p:cNvSpPr>
              <p:nvPr/>
            </p:nvSpPr>
            <p:spPr bwMode="auto">
              <a:xfrm>
                <a:off x="841772" y="3400861"/>
                <a:ext cx="187755" cy="186959"/>
              </a:xfrm>
              <a:custGeom>
                <a:avLst/>
                <a:gdLst>
                  <a:gd name="T0" fmla="*/ 118 w 236"/>
                  <a:gd name="T1" fmla="*/ 235 h 235"/>
                  <a:gd name="T2" fmla="*/ 118 w 236"/>
                  <a:gd name="T3" fmla="*/ 235 h 235"/>
                  <a:gd name="T4" fmla="*/ 106 w 236"/>
                  <a:gd name="T5" fmla="*/ 235 h 235"/>
                  <a:gd name="T6" fmla="*/ 94 w 236"/>
                  <a:gd name="T7" fmla="*/ 233 h 235"/>
                  <a:gd name="T8" fmla="*/ 72 w 236"/>
                  <a:gd name="T9" fmla="*/ 227 h 235"/>
                  <a:gd name="T10" fmla="*/ 52 w 236"/>
                  <a:gd name="T11" fmla="*/ 215 h 235"/>
                  <a:gd name="T12" fmla="*/ 36 w 236"/>
                  <a:gd name="T13" fmla="*/ 201 h 235"/>
                  <a:gd name="T14" fmla="*/ 20 w 236"/>
                  <a:gd name="T15" fmla="*/ 183 h 235"/>
                  <a:gd name="T16" fmla="*/ 10 w 236"/>
                  <a:gd name="T17" fmla="*/ 164 h 235"/>
                  <a:gd name="T18" fmla="*/ 4 w 236"/>
                  <a:gd name="T19" fmla="*/ 142 h 235"/>
                  <a:gd name="T20" fmla="*/ 2 w 236"/>
                  <a:gd name="T21" fmla="*/ 130 h 235"/>
                  <a:gd name="T22" fmla="*/ 0 w 236"/>
                  <a:gd name="T23" fmla="*/ 118 h 235"/>
                  <a:gd name="T24" fmla="*/ 0 w 236"/>
                  <a:gd name="T25" fmla="*/ 118 h 235"/>
                  <a:gd name="T26" fmla="*/ 2 w 236"/>
                  <a:gd name="T27" fmla="*/ 106 h 235"/>
                  <a:gd name="T28" fmla="*/ 4 w 236"/>
                  <a:gd name="T29" fmla="*/ 94 h 235"/>
                  <a:gd name="T30" fmla="*/ 10 w 236"/>
                  <a:gd name="T31" fmla="*/ 72 h 235"/>
                  <a:gd name="T32" fmla="*/ 20 w 236"/>
                  <a:gd name="T33" fmla="*/ 52 h 235"/>
                  <a:gd name="T34" fmla="*/ 36 w 236"/>
                  <a:gd name="T35" fmla="*/ 36 h 235"/>
                  <a:gd name="T36" fmla="*/ 52 w 236"/>
                  <a:gd name="T37" fmla="*/ 20 h 235"/>
                  <a:gd name="T38" fmla="*/ 72 w 236"/>
                  <a:gd name="T39" fmla="*/ 10 h 235"/>
                  <a:gd name="T40" fmla="*/ 94 w 236"/>
                  <a:gd name="T41" fmla="*/ 4 h 235"/>
                  <a:gd name="T42" fmla="*/ 106 w 236"/>
                  <a:gd name="T43" fmla="*/ 2 h 235"/>
                  <a:gd name="T44" fmla="*/ 118 w 236"/>
                  <a:gd name="T45" fmla="*/ 0 h 235"/>
                  <a:gd name="T46" fmla="*/ 118 w 236"/>
                  <a:gd name="T47" fmla="*/ 0 h 235"/>
                  <a:gd name="T48" fmla="*/ 130 w 236"/>
                  <a:gd name="T49" fmla="*/ 2 h 235"/>
                  <a:gd name="T50" fmla="*/ 142 w 236"/>
                  <a:gd name="T51" fmla="*/ 4 h 235"/>
                  <a:gd name="T52" fmla="*/ 164 w 236"/>
                  <a:gd name="T53" fmla="*/ 10 h 235"/>
                  <a:gd name="T54" fmla="*/ 184 w 236"/>
                  <a:gd name="T55" fmla="*/ 20 h 235"/>
                  <a:gd name="T56" fmla="*/ 202 w 236"/>
                  <a:gd name="T57" fmla="*/ 36 h 235"/>
                  <a:gd name="T58" fmla="*/ 216 w 236"/>
                  <a:gd name="T59" fmla="*/ 52 h 235"/>
                  <a:gd name="T60" fmla="*/ 228 w 236"/>
                  <a:gd name="T61" fmla="*/ 72 h 235"/>
                  <a:gd name="T62" fmla="*/ 234 w 236"/>
                  <a:gd name="T63" fmla="*/ 94 h 235"/>
                  <a:gd name="T64" fmla="*/ 236 w 236"/>
                  <a:gd name="T65" fmla="*/ 106 h 235"/>
                  <a:gd name="T66" fmla="*/ 236 w 236"/>
                  <a:gd name="T67" fmla="*/ 118 h 235"/>
                  <a:gd name="T68" fmla="*/ 236 w 236"/>
                  <a:gd name="T69" fmla="*/ 118 h 235"/>
                  <a:gd name="T70" fmla="*/ 236 w 236"/>
                  <a:gd name="T71" fmla="*/ 130 h 235"/>
                  <a:gd name="T72" fmla="*/ 234 w 236"/>
                  <a:gd name="T73" fmla="*/ 142 h 235"/>
                  <a:gd name="T74" fmla="*/ 228 w 236"/>
                  <a:gd name="T75" fmla="*/ 164 h 235"/>
                  <a:gd name="T76" fmla="*/ 216 w 236"/>
                  <a:gd name="T77" fmla="*/ 183 h 235"/>
                  <a:gd name="T78" fmla="*/ 202 w 236"/>
                  <a:gd name="T79" fmla="*/ 201 h 235"/>
                  <a:gd name="T80" fmla="*/ 184 w 236"/>
                  <a:gd name="T81" fmla="*/ 215 h 235"/>
                  <a:gd name="T82" fmla="*/ 164 w 236"/>
                  <a:gd name="T83" fmla="*/ 227 h 235"/>
                  <a:gd name="T84" fmla="*/ 142 w 236"/>
                  <a:gd name="T85" fmla="*/ 233 h 235"/>
                  <a:gd name="T86" fmla="*/ 130 w 236"/>
                  <a:gd name="T87" fmla="*/ 235 h 235"/>
                  <a:gd name="T88" fmla="*/ 118 w 236"/>
                  <a:gd name="T89"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6" h="235">
                    <a:moveTo>
                      <a:pt x="118" y="235"/>
                    </a:moveTo>
                    <a:lnTo>
                      <a:pt x="118" y="235"/>
                    </a:lnTo>
                    <a:lnTo>
                      <a:pt x="106" y="235"/>
                    </a:lnTo>
                    <a:lnTo>
                      <a:pt x="94" y="233"/>
                    </a:lnTo>
                    <a:lnTo>
                      <a:pt x="72" y="227"/>
                    </a:lnTo>
                    <a:lnTo>
                      <a:pt x="52" y="215"/>
                    </a:lnTo>
                    <a:lnTo>
                      <a:pt x="36" y="201"/>
                    </a:lnTo>
                    <a:lnTo>
                      <a:pt x="20" y="183"/>
                    </a:lnTo>
                    <a:lnTo>
                      <a:pt x="10" y="164"/>
                    </a:lnTo>
                    <a:lnTo>
                      <a:pt x="4" y="142"/>
                    </a:lnTo>
                    <a:lnTo>
                      <a:pt x="2" y="130"/>
                    </a:lnTo>
                    <a:lnTo>
                      <a:pt x="0" y="118"/>
                    </a:lnTo>
                    <a:lnTo>
                      <a:pt x="0" y="118"/>
                    </a:lnTo>
                    <a:lnTo>
                      <a:pt x="2" y="106"/>
                    </a:lnTo>
                    <a:lnTo>
                      <a:pt x="4" y="94"/>
                    </a:lnTo>
                    <a:lnTo>
                      <a:pt x="10" y="72"/>
                    </a:lnTo>
                    <a:lnTo>
                      <a:pt x="20" y="52"/>
                    </a:lnTo>
                    <a:lnTo>
                      <a:pt x="36" y="36"/>
                    </a:lnTo>
                    <a:lnTo>
                      <a:pt x="52" y="20"/>
                    </a:lnTo>
                    <a:lnTo>
                      <a:pt x="72" y="10"/>
                    </a:lnTo>
                    <a:lnTo>
                      <a:pt x="94" y="4"/>
                    </a:lnTo>
                    <a:lnTo>
                      <a:pt x="106" y="2"/>
                    </a:lnTo>
                    <a:lnTo>
                      <a:pt x="118" y="0"/>
                    </a:lnTo>
                    <a:lnTo>
                      <a:pt x="118" y="0"/>
                    </a:lnTo>
                    <a:lnTo>
                      <a:pt x="130" y="2"/>
                    </a:lnTo>
                    <a:lnTo>
                      <a:pt x="142" y="4"/>
                    </a:lnTo>
                    <a:lnTo>
                      <a:pt x="164" y="10"/>
                    </a:lnTo>
                    <a:lnTo>
                      <a:pt x="184" y="20"/>
                    </a:lnTo>
                    <a:lnTo>
                      <a:pt x="202" y="36"/>
                    </a:lnTo>
                    <a:lnTo>
                      <a:pt x="216" y="52"/>
                    </a:lnTo>
                    <a:lnTo>
                      <a:pt x="228" y="72"/>
                    </a:lnTo>
                    <a:lnTo>
                      <a:pt x="234" y="94"/>
                    </a:lnTo>
                    <a:lnTo>
                      <a:pt x="236" y="106"/>
                    </a:lnTo>
                    <a:lnTo>
                      <a:pt x="236" y="118"/>
                    </a:lnTo>
                    <a:lnTo>
                      <a:pt x="236" y="118"/>
                    </a:lnTo>
                    <a:lnTo>
                      <a:pt x="236" y="130"/>
                    </a:lnTo>
                    <a:lnTo>
                      <a:pt x="234" y="142"/>
                    </a:lnTo>
                    <a:lnTo>
                      <a:pt x="228" y="164"/>
                    </a:lnTo>
                    <a:lnTo>
                      <a:pt x="216" y="183"/>
                    </a:lnTo>
                    <a:lnTo>
                      <a:pt x="202" y="201"/>
                    </a:lnTo>
                    <a:lnTo>
                      <a:pt x="184" y="215"/>
                    </a:lnTo>
                    <a:lnTo>
                      <a:pt x="164" y="227"/>
                    </a:lnTo>
                    <a:lnTo>
                      <a:pt x="142" y="233"/>
                    </a:lnTo>
                    <a:lnTo>
                      <a:pt x="130" y="235"/>
                    </a:lnTo>
                    <a:lnTo>
                      <a:pt x="118" y="235"/>
                    </a:lnTo>
                  </a:path>
                </a:pathLst>
              </a:custGeom>
              <a:solidFill>
                <a:sysClr val="window" lastClr="FFFFFF"/>
              </a:solidFill>
              <a:ln w="12700">
                <a:solidFill>
                  <a:srgbClr val="9778D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1" name="Freeform 38">
                <a:extLst>
                  <a:ext uri="{FF2B5EF4-FFF2-40B4-BE49-F238E27FC236}">
                    <a16:creationId xmlns:a16="http://schemas.microsoft.com/office/drawing/2014/main" id="{3640D79E-746E-4688-ABD5-1193428AF5F2}"/>
                  </a:ext>
                </a:extLst>
              </p:cNvPr>
              <p:cNvSpPr>
                <a:spLocks/>
              </p:cNvSpPr>
              <p:nvPr/>
            </p:nvSpPr>
            <p:spPr bwMode="auto">
              <a:xfrm>
                <a:off x="887915" y="3461324"/>
                <a:ext cx="98651" cy="70010"/>
              </a:xfrm>
              <a:custGeom>
                <a:avLst/>
                <a:gdLst>
                  <a:gd name="T0" fmla="*/ 50 w 124"/>
                  <a:gd name="T1" fmla="*/ 88 h 88"/>
                  <a:gd name="T2" fmla="*/ 0 w 124"/>
                  <a:gd name="T3" fmla="*/ 38 h 88"/>
                  <a:gd name="T4" fmla="*/ 14 w 124"/>
                  <a:gd name="T5" fmla="*/ 24 h 88"/>
                  <a:gd name="T6" fmla="*/ 50 w 124"/>
                  <a:gd name="T7" fmla="*/ 62 h 88"/>
                  <a:gd name="T8" fmla="*/ 112 w 124"/>
                  <a:gd name="T9" fmla="*/ 0 h 88"/>
                  <a:gd name="T10" fmla="*/ 124 w 124"/>
                  <a:gd name="T11" fmla="*/ 14 h 88"/>
                  <a:gd name="T12" fmla="*/ 50 w 124"/>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124" h="88">
                    <a:moveTo>
                      <a:pt x="50" y="88"/>
                    </a:moveTo>
                    <a:lnTo>
                      <a:pt x="0" y="38"/>
                    </a:lnTo>
                    <a:lnTo>
                      <a:pt x="14" y="24"/>
                    </a:lnTo>
                    <a:lnTo>
                      <a:pt x="50" y="62"/>
                    </a:lnTo>
                    <a:lnTo>
                      <a:pt x="112" y="0"/>
                    </a:lnTo>
                    <a:lnTo>
                      <a:pt x="124" y="14"/>
                    </a:lnTo>
                    <a:lnTo>
                      <a:pt x="50" y="88"/>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spTree>
    <p:extLst>
      <p:ext uri="{BB962C8B-B14F-4D97-AF65-F5344CB8AC3E}">
        <p14:creationId xmlns:p14="http://schemas.microsoft.com/office/powerpoint/2010/main" val="3237127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7C5521-6270-473F-B2C5-B071DF98EBA8}"/>
              </a:ext>
            </a:extLst>
          </p:cNvPr>
          <p:cNvSpPr>
            <a:spLocks noGrp="1"/>
          </p:cNvSpPr>
          <p:nvPr>
            <p:ph type="sldNum" sz="quarter" idx="12"/>
          </p:nvPr>
        </p:nvSpPr>
        <p:spPr/>
        <p:txBody>
          <a:bodyPr/>
          <a:lstStyle/>
          <a:p>
            <a:fld id="{FC1CF07D-8B3F-4D32-B059-0039CEA46DB1}" type="slidenum">
              <a:rPr lang="en-US" smtClean="0"/>
              <a:pPr/>
              <a:t>13</a:t>
            </a:fld>
            <a:endParaRPr lang="en-US" dirty="0"/>
          </a:p>
        </p:txBody>
      </p:sp>
      <p:sp>
        <p:nvSpPr>
          <p:cNvPr id="5" name="Title 4">
            <a:extLst>
              <a:ext uri="{FF2B5EF4-FFF2-40B4-BE49-F238E27FC236}">
                <a16:creationId xmlns:a16="http://schemas.microsoft.com/office/drawing/2014/main" id="{E6CE3635-2E05-4B80-8CC0-CEB012CE16B7}"/>
              </a:ext>
            </a:extLst>
          </p:cNvPr>
          <p:cNvSpPr>
            <a:spLocks noGrp="1"/>
          </p:cNvSpPr>
          <p:nvPr>
            <p:ph type="title"/>
          </p:nvPr>
        </p:nvSpPr>
        <p:spPr/>
        <p:txBody>
          <a:bodyPr/>
          <a:lstStyle/>
          <a:p>
            <a:r>
              <a:rPr lang="en-ZA" dirty="0"/>
              <a:t>Factor timing | Factor trending portfolios</a:t>
            </a:r>
          </a:p>
        </p:txBody>
      </p:sp>
      <p:sp>
        <p:nvSpPr>
          <p:cNvPr id="21" name="TextBox 20"/>
          <p:cNvSpPr txBox="1"/>
          <p:nvPr/>
        </p:nvSpPr>
        <p:spPr>
          <a:xfrm>
            <a:off x="550864" y="1391752"/>
            <a:ext cx="5062027" cy="215444"/>
          </a:xfrm>
          <a:prstGeom prst="rect">
            <a:avLst/>
          </a:prstGeom>
          <a:noFill/>
        </p:spPr>
        <p:txBody>
          <a:bodyPr wrap="none" lIns="0" tIns="0" rIns="0" bIns="0" rtlCol="0" anchor="ctr">
            <a:spAutoFit/>
          </a:bodyPr>
          <a:lstStyle/>
          <a:p>
            <a:r>
              <a:rPr lang="en-ZA" sz="1400" b="1" dirty="0">
                <a:solidFill>
                  <a:schemeClr val="accent1"/>
                </a:solidFill>
                <a:latin typeface="Arial" panose="020B0604020202020204" pitchFamily="34" charset="0"/>
                <a:cs typeface="Arial" panose="020B0604020202020204" pitchFamily="34" charset="0"/>
              </a:rPr>
              <a:t>12m rolling relative returns of </a:t>
            </a:r>
            <a:r>
              <a:rPr lang="en-ZA" sz="1400" b="1" dirty="0">
                <a:latin typeface="Arial" panose="020B0604020202020204" pitchFamily="34" charset="0"/>
                <a:cs typeface="Arial" panose="020B0604020202020204" pitchFamily="34" charset="0"/>
              </a:rPr>
              <a:t>Trending</a:t>
            </a:r>
            <a:r>
              <a:rPr lang="en-ZA" sz="1400" b="1" dirty="0">
                <a:solidFill>
                  <a:schemeClr val="accent1"/>
                </a:solidFill>
                <a:latin typeface="Arial" panose="020B0604020202020204" pitchFamily="34" charset="0"/>
                <a:cs typeface="Arial" panose="020B0604020202020204" pitchFamily="34" charset="0"/>
              </a:rPr>
              <a:t> versus EW portfolio</a:t>
            </a:r>
          </a:p>
        </p:txBody>
      </p:sp>
      <p:sp>
        <p:nvSpPr>
          <p:cNvPr id="22" name="TextBox 21"/>
          <p:cNvSpPr txBox="1"/>
          <p:nvPr/>
        </p:nvSpPr>
        <p:spPr>
          <a:xfrm>
            <a:off x="6248400" y="1391752"/>
            <a:ext cx="4861652" cy="215444"/>
          </a:xfrm>
          <a:prstGeom prst="rect">
            <a:avLst/>
          </a:prstGeom>
          <a:noFill/>
        </p:spPr>
        <p:txBody>
          <a:bodyPr wrap="none" lIns="0" tIns="0" rIns="0" bIns="0" rtlCol="0" anchor="ctr">
            <a:spAutoFit/>
          </a:bodyPr>
          <a:lstStyle/>
          <a:p>
            <a:r>
              <a:rPr lang="en-ZA" sz="1400" b="1" dirty="0">
                <a:solidFill>
                  <a:schemeClr val="accent1"/>
                </a:solidFill>
                <a:latin typeface="Arial" panose="020B0604020202020204" pitchFamily="34" charset="0"/>
                <a:cs typeface="Arial" panose="020B0604020202020204" pitchFamily="34" charset="0"/>
              </a:rPr>
              <a:t>Annualised performance of </a:t>
            </a:r>
            <a:r>
              <a:rPr lang="en-ZA" sz="1400" b="1" dirty="0">
                <a:latin typeface="Arial" panose="020B0604020202020204" pitchFamily="34" charset="0"/>
                <a:cs typeface="Arial" panose="020B0604020202020204" pitchFamily="34" charset="0"/>
              </a:rPr>
              <a:t>Trending</a:t>
            </a:r>
            <a:r>
              <a:rPr lang="en-ZA" sz="1400" b="1" dirty="0">
                <a:solidFill>
                  <a:schemeClr val="accent1"/>
                </a:solidFill>
                <a:latin typeface="Arial" panose="020B0604020202020204" pitchFamily="34" charset="0"/>
                <a:cs typeface="Arial" panose="020B0604020202020204" pitchFamily="34" charset="0"/>
              </a:rPr>
              <a:t> versus EW portfolio</a:t>
            </a:r>
          </a:p>
        </p:txBody>
      </p:sp>
      <p:graphicFrame>
        <p:nvGraphicFramePr>
          <p:cNvPr id="23" name="Chart 22"/>
          <p:cNvGraphicFramePr/>
          <p:nvPr/>
        </p:nvGraphicFramePr>
        <p:xfrm>
          <a:off x="560388" y="1676400"/>
          <a:ext cx="5230811" cy="44529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Table 23"/>
          <p:cNvGraphicFramePr>
            <a:graphicFrameLocks noGrp="1"/>
          </p:cNvGraphicFramePr>
          <p:nvPr/>
        </p:nvGraphicFramePr>
        <p:xfrm>
          <a:off x="6248401" y="1676400"/>
          <a:ext cx="5392738" cy="2057400"/>
        </p:xfrm>
        <a:graphic>
          <a:graphicData uri="http://schemas.openxmlformats.org/drawingml/2006/table">
            <a:tbl>
              <a:tblPr>
                <a:tableStyleId>{5C22544A-7EE6-4342-B048-85BDC9FD1C3A}</a:tableStyleId>
              </a:tblPr>
              <a:tblGrid>
                <a:gridCol w="2011072">
                  <a:extLst>
                    <a:ext uri="{9D8B030D-6E8A-4147-A177-3AD203B41FA5}">
                      <a16:colId xmlns:a16="http://schemas.microsoft.com/office/drawing/2014/main" val="695271554"/>
                    </a:ext>
                  </a:extLst>
                </a:gridCol>
                <a:gridCol w="1690833">
                  <a:extLst>
                    <a:ext uri="{9D8B030D-6E8A-4147-A177-3AD203B41FA5}">
                      <a16:colId xmlns:a16="http://schemas.microsoft.com/office/drawing/2014/main" val="3707161681"/>
                    </a:ext>
                  </a:extLst>
                </a:gridCol>
                <a:gridCol w="1690833">
                  <a:extLst>
                    <a:ext uri="{9D8B030D-6E8A-4147-A177-3AD203B41FA5}">
                      <a16:colId xmlns:a16="http://schemas.microsoft.com/office/drawing/2014/main" val="3741198364"/>
                    </a:ext>
                  </a:extLst>
                </a:gridCol>
              </a:tblGrid>
              <a:tr h="411480">
                <a:tc>
                  <a:txBody>
                    <a:bodyPr/>
                    <a:lstStyle/>
                    <a:p>
                      <a:pPr algn="l"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1" u="none" strike="noStrike" dirty="0">
                          <a:solidFill>
                            <a:schemeClr val="accent1"/>
                          </a:solidFill>
                          <a:effectLst/>
                          <a:latin typeface="Arial" panose="020B0604020202020204" pitchFamily="34" charset="0"/>
                          <a:cs typeface="Arial" panose="020B0604020202020204" pitchFamily="34" charset="0"/>
                        </a:rPr>
                        <a:t>EW</a:t>
                      </a:r>
                      <a:endParaRPr lang="en-ZA" sz="14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1" u="none" strike="noStrike" dirty="0">
                          <a:solidFill>
                            <a:schemeClr val="accent1"/>
                          </a:solidFill>
                          <a:effectLst/>
                          <a:latin typeface="Arial" panose="020B0604020202020204" pitchFamily="34" charset="0"/>
                          <a:cs typeface="Arial" panose="020B0604020202020204" pitchFamily="34" charset="0"/>
                        </a:rPr>
                        <a:t>Trending</a:t>
                      </a:r>
                      <a:endParaRPr lang="en-ZA" sz="14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9938996"/>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Ann. Return</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16.30%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16.68%</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7356845"/>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Excess return</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0.38%</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0969841"/>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TE</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1.57%</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442415"/>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IR</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0.24</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1939286"/>
                  </a:ext>
                </a:extLst>
              </a:tr>
            </a:tbl>
          </a:graphicData>
        </a:graphic>
      </p:graphicFrame>
      <p:sp>
        <p:nvSpPr>
          <p:cNvPr id="8" name="Rectangle 7"/>
          <p:cNvSpPr/>
          <p:nvPr/>
        </p:nvSpPr>
        <p:spPr>
          <a:xfrm>
            <a:off x="4545889" y="4057650"/>
            <a:ext cx="478537" cy="1536305"/>
          </a:xfrm>
          <a:prstGeom prst="rect">
            <a:avLst/>
          </a:prstGeom>
          <a:solidFill>
            <a:srgbClr val="ED1A3B">
              <a:lumMod val="20000"/>
              <a:lumOff val="80000"/>
              <a:alpha val="30000"/>
            </a:srgbClr>
          </a:solidFill>
          <a:ln w="9525" cap="flat" cmpd="sng" algn="ctr">
            <a:solidFill>
              <a:srgbClr val="ED1A3B">
                <a:lumMod val="20000"/>
                <a:lumOff val="8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FFFFFF"/>
              </a:solidFill>
              <a:effectLst/>
              <a:uLnTx/>
              <a:uFillTx/>
              <a:latin typeface="Calibri"/>
              <a:ea typeface="+mn-ea"/>
              <a:cs typeface="+mn-cs"/>
            </a:endParaRPr>
          </a:p>
        </p:txBody>
      </p:sp>
      <p:sp>
        <p:nvSpPr>
          <p:cNvPr id="10" name="Rectangle 9"/>
          <p:cNvSpPr/>
          <p:nvPr/>
        </p:nvSpPr>
        <p:spPr>
          <a:xfrm>
            <a:off x="3028951" y="4057650"/>
            <a:ext cx="438149" cy="1536305"/>
          </a:xfrm>
          <a:prstGeom prst="rect">
            <a:avLst/>
          </a:prstGeom>
          <a:solidFill>
            <a:srgbClr val="ED1A3B">
              <a:lumMod val="20000"/>
              <a:lumOff val="80000"/>
              <a:alpha val="30000"/>
            </a:srgbClr>
          </a:solidFill>
          <a:ln w="9525" cap="flat" cmpd="sng" algn="ctr">
            <a:solidFill>
              <a:srgbClr val="ED1A3B">
                <a:lumMod val="20000"/>
                <a:lumOff val="8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FFFFFF"/>
              </a:solidFill>
              <a:effectLst/>
              <a:uLnTx/>
              <a:uFillTx/>
              <a:latin typeface="Calibri"/>
              <a:ea typeface="+mn-ea"/>
              <a:cs typeface="+mn-cs"/>
            </a:endParaRPr>
          </a:p>
        </p:txBody>
      </p:sp>
      <p:sp>
        <p:nvSpPr>
          <p:cNvPr id="11" name="Rectangle 10"/>
          <p:cNvSpPr/>
          <p:nvPr/>
        </p:nvSpPr>
        <p:spPr>
          <a:xfrm>
            <a:off x="2550414" y="4057649"/>
            <a:ext cx="478537" cy="1536306"/>
          </a:xfrm>
          <a:prstGeom prst="rect">
            <a:avLst/>
          </a:prstGeom>
          <a:solidFill>
            <a:srgbClr val="ED1A3B">
              <a:lumMod val="20000"/>
              <a:lumOff val="80000"/>
              <a:alpha val="30000"/>
            </a:srgbClr>
          </a:solidFill>
          <a:ln w="9525" cap="flat" cmpd="sng" algn="ctr">
            <a:solidFill>
              <a:srgbClr val="ED1A3B">
                <a:lumMod val="20000"/>
                <a:lumOff val="8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FFFFFF"/>
              </a:solidFill>
              <a:effectLst/>
              <a:uLnTx/>
              <a:uFillTx/>
              <a:latin typeface="Calibri"/>
              <a:ea typeface="+mn-ea"/>
              <a:cs typeface="+mn-cs"/>
            </a:endParaRPr>
          </a:p>
        </p:txBody>
      </p:sp>
      <p:sp>
        <p:nvSpPr>
          <p:cNvPr id="12" name="Rectangle 11"/>
          <p:cNvSpPr/>
          <p:nvPr/>
        </p:nvSpPr>
        <p:spPr>
          <a:xfrm>
            <a:off x="1872996" y="4057649"/>
            <a:ext cx="478537" cy="1536306"/>
          </a:xfrm>
          <a:prstGeom prst="rect">
            <a:avLst/>
          </a:prstGeom>
          <a:solidFill>
            <a:srgbClr val="ED1A3B">
              <a:lumMod val="20000"/>
              <a:lumOff val="80000"/>
              <a:alpha val="30000"/>
            </a:srgbClr>
          </a:solidFill>
          <a:ln w="9525" cap="flat" cmpd="sng" algn="ctr">
            <a:solidFill>
              <a:srgbClr val="ED1A3B">
                <a:lumMod val="20000"/>
                <a:lumOff val="8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FFFFFF"/>
              </a:solidFill>
              <a:effectLst/>
              <a:uLnTx/>
              <a:uFillTx/>
              <a:latin typeface="Calibri"/>
              <a:ea typeface="+mn-ea"/>
              <a:cs typeface="+mn-cs"/>
            </a:endParaRPr>
          </a:p>
        </p:txBody>
      </p:sp>
      <p:sp>
        <p:nvSpPr>
          <p:cNvPr id="20" name="Text Placeholder 5">
            <a:extLst>
              <a:ext uri="{FF2B5EF4-FFF2-40B4-BE49-F238E27FC236}">
                <a16:creationId xmlns:a16="http://schemas.microsoft.com/office/drawing/2014/main" id="{265D05C0-29D5-4DB1-87BA-F2959A308189}"/>
              </a:ext>
            </a:extLst>
          </p:cNvPr>
          <p:cNvSpPr txBox="1">
            <a:spLocks/>
          </p:cNvSpPr>
          <p:nvPr/>
        </p:nvSpPr>
        <p:spPr>
          <a:xfrm>
            <a:off x="681945" y="6604000"/>
            <a:ext cx="10358438" cy="195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364420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D23BBB-1155-4DAB-BE8E-A8CE08332B08}"/>
              </a:ext>
            </a:extLst>
          </p:cNvPr>
          <p:cNvSpPr>
            <a:spLocks noGrp="1"/>
          </p:cNvSpPr>
          <p:nvPr>
            <p:ph type="sldNum" sz="quarter" idx="12"/>
          </p:nvPr>
        </p:nvSpPr>
        <p:spPr/>
        <p:txBody>
          <a:bodyPr/>
          <a:lstStyle/>
          <a:p>
            <a:fld id="{FC1CF07D-8B3F-4D32-B059-0039CEA46DB1}" type="slidenum">
              <a:rPr lang="en-US" smtClean="0"/>
              <a:pPr/>
              <a:t>14</a:t>
            </a:fld>
            <a:endParaRPr lang="en-US" dirty="0"/>
          </a:p>
        </p:txBody>
      </p:sp>
      <p:sp>
        <p:nvSpPr>
          <p:cNvPr id="6" name="Title 5">
            <a:extLst>
              <a:ext uri="{FF2B5EF4-FFF2-40B4-BE49-F238E27FC236}">
                <a16:creationId xmlns:a16="http://schemas.microsoft.com/office/drawing/2014/main" id="{66568788-7C62-40FA-8DA8-12C2F98C6F7B}"/>
              </a:ext>
            </a:extLst>
          </p:cNvPr>
          <p:cNvSpPr>
            <a:spLocks noGrp="1"/>
          </p:cNvSpPr>
          <p:nvPr>
            <p:ph type="title"/>
          </p:nvPr>
        </p:nvSpPr>
        <p:spPr/>
        <p:txBody>
          <a:bodyPr/>
          <a:lstStyle/>
          <a:p>
            <a:r>
              <a:rPr lang="en-ZA" dirty="0"/>
              <a:t>Factor timing | Factor trending portfolios</a:t>
            </a:r>
            <a:br>
              <a:rPr lang="en-ZA" dirty="0"/>
            </a:br>
            <a:r>
              <a:rPr lang="en-ZA" sz="2000" b="0" dirty="0"/>
              <a:t>12m rolling relative returns of Q1 factor portfolios</a:t>
            </a:r>
            <a:endParaRPr lang="en-ZA" b="0" dirty="0"/>
          </a:p>
        </p:txBody>
      </p:sp>
      <p:graphicFrame>
        <p:nvGraphicFramePr>
          <p:cNvPr id="17" name="Chart 16"/>
          <p:cNvGraphicFramePr/>
          <p:nvPr>
            <p:extLst>
              <p:ext uri="{D42A27DB-BD31-4B8C-83A1-F6EECF244321}">
                <p14:modId xmlns:p14="http://schemas.microsoft.com/office/powerpoint/2010/main" val="2343715554"/>
              </p:ext>
            </p:extLst>
          </p:nvPr>
        </p:nvGraphicFramePr>
        <p:xfrm>
          <a:off x="550864" y="1376364"/>
          <a:ext cx="11090274" cy="4752974"/>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p:cNvSpPr/>
          <p:nvPr/>
        </p:nvSpPr>
        <p:spPr>
          <a:xfrm>
            <a:off x="4191000" y="1828800"/>
            <a:ext cx="381000" cy="381000"/>
          </a:xfrm>
          <a:prstGeom prst="ellipse">
            <a:avLst/>
          </a:prstGeom>
          <a:noFill/>
          <a:ln w="190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Oval 17"/>
          <p:cNvSpPr/>
          <p:nvPr/>
        </p:nvSpPr>
        <p:spPr>
          <a:xfrm>
            <a:off x="5591175" y="2101850"/>
            <a:ext cx="381000" cy="381000"/>
          </a:xfrm>
          <a:prstGeom prst="ellipse">
            <a:avLst/>
          </a:prstGeom>
          <a:noFill/>
          <a:ln w="190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Oval 20"/>
          <p:cNvSpPr/>
          <p:nvPr/>
        </p:nvSpPr>
        <p:spPr>
          <a:xfrm>
            <a:off x="5148943" y="4481286"/>
            <a:ext cx="381000" cy="381000"/>
          </a:xfrm>
          <a:prstGeom prst="ellipse">
            <a:avLst/>
          </a:prstGeom>
          <a:noFill/>
          <a:ln w="190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2" name="Oval 21"/>
          <p:cNvSpPr/>
          <p:nvPr/>
        </p:nvSpPr>
        <p:spPr>
          <a:xfrm>
            <a:off x="9188450" y="2171700"/>
            <a:ext cx="381000" cy="381000"/>
          </a:xfrm>
          <a:prstGeom prst="ellipse">
            <a:avLst/>
          </a:prstGeom>
          <a:noFill/>
          <a:ln w="190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Rectangle 22"/>
          <p:cNvSpPr/>
          <p:nvPr/>
        </p:nvSpPr>
        <p:spPr>
          <a:xfrm>
            <a:off x="7543800" y="4267200"/>
            <a:ext cx="4097338" cy="990600"/>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dirty="0">
                <a:solidFill>
                  <a:schemeClr val="tx1"/>
                </a:solidFill>
                <a:latin typeface="Arial" panose="020B0604020202020204" pitchFamily="34" charset="0"/>
                <a:cs typeface="Arial" panose="020B0604020202020204" pitchFamily="34" charset="0"/>
              </a:rPr>
              <a:t>As with any Momentum based strategy, we are faced with significant inflection point challenges</a:t>
            </a:r>
          </a:p>
        </p:txBody>
      </p:sp>
      <p:sp>
        <p:nvSpPr>
          <p:cNvPr id="13" name="Text Placeholder 5">
            <a:extLst>
              <a:ext uri="{FF2B5EF4-FFF2-40B4-BE49-F238E27FC236}">
                <a16:creationId xmlns:a16="http://schemas.microsoft.com/office/drawing/2014/main" id="{BA44A30D-814A-42C8-9BC0-5894D259C559}"/>
              </a:ext>
            </a:extLst>
          </p:cNvPr>
          <p:cNvSpPr txBox="1">
            <a:spLocks/>
          </p:cNvSpPr>
          <p:nvPr/>
        </p:nvSpPr>
        <p:spPr>
          <a:xfrm>
            <a:off x="681945" y="6604000"/>
            <a:ext cx="10358438" cy="195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1736786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DCE2E4-3EAF-4143-B03A-C7055346ECBA}"/>
              </a:ext>
            </a:extLst>
          </p:cNvPr>
          <p:cNvSpPr>
            <a:spLocks noGrp="1"/>
          </p:cNvSpPr>
          <p:nvPr>
            <p:ph type="sldNum" sz="quarter" idx="12"/>
          </p:nvPr>
        </p:nvSpPr>
        <p:spPr/>
        <p:txBody>
          <a:bodyPr/>
          <a:lstStyle/>
          <a:p>
            <a:fld id="{FC1CF07D-8B3F-4D32-B059-0039CEA46DB1}" type="slidenum">
              <a:rPr lang="en-US" smtClean="0"/>
              <a:pPr/>
              <a:t>15</a:t>
            </a:fld>
            <a:endParaRPr lang="en-US" dirty="0"/>
          </a:p>
        </p:txBody>
      </p:sp>
      <p:sp>
        <p:nvSpPr>
          <p:cNvPr id="3" name="Title 2">
            <a:extLst>
              <a:ext uri="{FF2B5EF4-FFF2-40B4-BE49-F238E27FC236}">
                <a16:creationId xmlns:a16="http://schemas.microsoft.com/office/drawing/2014/main" id="{3EDF09E5-9025-440E-9631-1A564EE0426D}"/>
              </a:ext>
            </a:extLst>
          </p:cNvPr>
          <p:cNvSpPr>
            <a:spLocks noGrp="1"/>
          </p:cNvSpPr>
          <p:nvPr>
            <p:ph type="title"/>
          </p:nvPr>
        </p:nvSpPr>
        <p:spPr/>
        <p:txBody>
          <a:bodyPr/>
          <a:lstStyle/>
          <a:p>
            <a:r>
              <a:rPr lang="en-ZA" dirty="0"/>
              <a:t>Factor timing | Introduction to valuation as predictor</a:t>
            </a:r>
            <a:br>
              <a:rPr lang="en-ZA" dirty="0"/>
            </a:br>
            <a:r>
              <a:rPr lang="en-ZA" sz="2000" b="0" dirty="0"/>
              <a:t>Price to Book aggregates of factor portfolios (Jan 2002 to Dec 2018)</a:t>
            </a:r>
            <a:endParaRPr lang="en-ZA" dirty="0"/>
          </a:p>
        </p:txBody>
      </p:sp>
      <p:sp>
        <p:nvSpPr>
          <p:cNvPr id="9" name="Text Placeholder 8"/>
          <p:cNvSpPr>
            <a:spLocks noGrp="1"/>
          </p:cNvSpPr>
          <p:nvPr>
            <p:ph type="body" sz="quarter" idx="13"/>
          </p:nvPr>
        </p:nvSpPr>
        <p:spPr>
          <a:xfrm>
            <a:off x="594859" y="6478700"/>
            <a:ext cx="10358438" cy="249299"/>
          </a:xfrm>
        </p:spPr>
        <p:txBody>
          <a:bodyPr/>
          <a:lstStyle/>
          <a:p>
            <a:r>
              <a:rPr lang="en-ZA" sz="900" dirty="0">
                <a:solidFill>
                  <a:schemeClr val="bg2">
                    <a:lumMod val="25000"/>
                  </a:schemeClr>
                </a:solidFill>
              </a:rPr>
              <a:t>Source: Bloomberg, Satrix calculations</a:t>
            </a:r>
          </a:p>
        </p:txBody>
      </p:sp>
      <p:graphicFrame>
        <p:nvGraphicFramePr>
          <p:cNvPr id="12" name="Table 11"/>
          <p:cNvGraphicFramePr>
            <a:graphicFrameLocks noGrp="1"/>
          </p:cNvGraphicFramePr>
          <p:nvPr>
            <p:extLst>
              <p:ext uri="{D42A27DB-BD31-4B8C-83A1-F6EECF244321}">
                <p14:modId xmlns:p14="http://schemas.microsoft.com/office/powerpoint/2010/main" val="1314253576"/>
              </p:ext>
            </p:extLst>
          </p:nvPr>
        </p:nvGraphicFramePr>
        <p:xfrm>
          <a:off x="1160463" y="1376364"/>
          <a:ext cx="8870227" cy="4752973"/>
        </p:xfrm>
        <a:graphic>
          <a:graphicData uri="http://schemas.openxmlformats.org/drawingml/2006/table">
            <a:tbl>
              <a:tblPr>
                <a:tableStyleId>{5C22544A-7EE6-4342-B048-85BDC9FD1C3A}</a:tableStyleId>
              </a:tblPr>
              <a:tblGrid>
                <a:gridCol w="1942954">
                  <a:extLst>
                    <a:ext uri="{9D8B030D-6E8A-4147-A177-3AD203B41FA5}">
                      <a16:colId xmlns:a16="http://schemas.microsoft.com/office/drawing/2014/main" val="1324546564"/>
                    </a:ext>
                  </a:extLst>
                </a:gridCol>
                <a:gridCol w="2201183">
                  <a:extLst>
                    <a:ext uri="{9D8B030D-6E8A-4147-A177-3AD203B41FA5}">
                      <a16:colId xmlns:a16="http://schemas.microsoft.com/office/drawing/2014/main" val="3403331426"/>
                    </a:ext>
                  </a:extLst>
                </a:gridCol>
                <a:gridCol w="2093366">
                  <a:extLst>
                    <a:ext uri="{9D8B030D-6E8A-4147-A177-3AD203B41FA5}">
                      <a16:colId xmlns:a16="http://schemas.microsoft.com/office/drawing/2014/main" val="4281683419"/>
                    </a:ext>
                  </a:extLst>
                </a:gridCol>
                <a:gridCol w="2632724">
                  <a:extLst>
                    <a:ext uri="{9D8B030D-6E8A-4147-A177-3AD203B41FA5}">
                      <a16:colId xmlns:a16="http://schemas.microsoft.com/office/drawing/2014/main" val="3576026381"/>
                    </a:ext>
                  </a:extLst>
                </a:gridCol>
              </a:tblGrid>
              <a:tr h="808083">
                <a:tc>
                  <a:txBody>
                    <a:bodyPr/>
                    <a:lstStyle/>
                    <a:p>
                      <a:pPr algn="l"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b="1" u="none" strike="noStrike" dirty="0">
                          <a:solidFill>
                            <a:schemeClr val="accent1"/>
                          </a:solidFill>
                          <a:effectLst/>
                          <a:latin typeface="Arial" panose="020B0604020202020204" pitchFamily="34" charset="0"/>
                          <a:cs typeface="Arial" panose="020B0604020202020204" pitchFamily="34" charset="0"/>
                        </a:rPr>
                        <a:t>Bucket</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b="1" u="none" strike="noStrike" dirty="0">
                          <a:solidFill>
                            <a:schemeClr val="accent1"/>
                          </a:solidFill>
                          <a:effectLst/>
                          <a:latin typeface="Arial" panose="020B0604020202020204" pitchFamily="34" charset="0"/>
                          <a:cs typeface="Arial" panose="020B0604020202020204" pitchFamily="34" charset="0"/>
                        </a:rPr>
                        <a:t>Average Price to</a:t>
                      </a:r>
                      <a:r>
                        <a:rPr lang="en-ZA" sz="1600" b="1" u="none" strike="noStrike" baseline="0" dirty="0">
                          <a:solidFill>
                            <a:schemeClr val="accent1"/>
                          </a:solidFill>
                          <a:effectLst/>
                          <a:latin typeface="Arial" panose="020B0604020202020204" pitchFamily="34" charset="0"/>
                          <a:cs typeface="Arial" panose="020B0604020202020204" pitchFamily="34" charset="0"/>
                        </a:rPr>
                        <a:t> Book</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1600" b="1" u="none" strike="noStrike" dirty="0">
                          <a:solidFill>
                            <a:schemeClr val="accent1"/>
                          </a:solidFill>
                          <a:effectLst/>
                          <a:latin typeface="Arial" panose="020B0604020202020204" pitchFamily="34" charset="0"/>
                          <a:cs typeface="Arial" panose="020B0604020202020204" pitchFamily="34" charset="0"/>
                        </a:rPr>
                        <a:t>Valuation gap between best and worst</a:t>
                      </a:r>
                      <a:endParaRPr lang="en-US"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346495"/>
                  </a:ext>
                </a:extLst>
              </a:tr>
              <a:tr h="394489">
                <a:tc rowSpan="2">
                  <a:txBody>
                    <a:bodyPr/>
                    <a:lstStyle/>
                    <a:p>
                      <a:pPr algn="l" fontAlgn="b"/>
                      <a:r>
                        <a:rPr lang="en-ZA" sz="1600" b="1" u="none" strike="noStrike" dirty="0">
                          <a:solidFill>
                            <a:schemeClr val="accent2"/>
                          </a:solidFill>
                          <a:effectLst/>
                          <a:latin typeface="Arial" panose="020B0604020202020204" pitchFamily="34" charset="0"/>
                          <a:cs typeface="Arial" panose="020B0604020202020204" pitchFamily="34" charset="0"/>
                        </a:rPr>
                        <a:t>Value</a:t>
                      </a:r>
                      <a:endParaRPr lang="en-ZA" sz="1600" b="1" i="0" u="none" strike="noStrike" dirty="0">
                        <a:solidFill>
                          <a:schemeClr val="accent2"/>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Cheap</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0.85</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fontAlgn="b"/>
                      <a:r>
                        <a:rPr lang="en-ZA" sz="1600" u="none" strike="noStrike" dirty="0">
                          <a:effectLst/>
                          <a:latin typeface="Arial" panose="020B0604020202020204" pitchFamily="34" charset="0"/>
                          <a:cs typeface="Arial" panose="020B0604020202020204" pitchFamily="34" charset="0"/>
                        </a:rPr>
                        <a:t>2.88</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6819913"/>
                  </a:ext>
                </a:extLst>
              </a:tr>
              <a:tr h="394489">
                <a:tc vMerge="1">
                  <a:txBody>
                    <a:bodyPr/>
                    <a:lstStyle/>
                    <a:p>
                      <a:endParaRPr lang="en-ZA"/>
                    </a:p>
                  </a:txBody>
                  <a:tcPr/>
                </a:tc>
                <a:tc>
                  <a:txBody>
                    <a:bodyPr/>
                    <a:lstStyle/>
                    <a:p>
                      <a:pPr algn="r" fontAlgn="b"/>
                      <a:r>
                        <a:rPr lang="en-ZA" sz="1600" u="none" strike="noStrike" dirty="0">
                          <a:effectLst/>
                          <a:latin typeface="Arial" panose="020B0604020202020204" pitchFamily="34" charset="0"/>
                          <a:cs typeface="Arial" panose="020B0604020202020204" pitchFamily="34" charset="0"/>
                        </a:rPr>
                        <a:t>Expensive</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3.73</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ZA"/>
                    </a:p>
                  </a:txBody>
                  <a:tcPr/>
                </a:tc>
                <a:extLst>
                  <a:ext uri="{0D108BD9-81ED-4DB2-BD59-A6C34878D82A}">
                    <a16:rowId xmlns:a16="http://schemas.microsoft.com/office/drawing/2014/main" val="4152718699"/>
                  </a:ext>
                </a:extLst>
              </a:tr>
              <a:tr h="394489">
                <a:tc rowSpan="2">
                  <a:txBody>
                    <a:bodyPr/>
                    <a:lstStyle/>
                    <a:p>
                      <a:pPr algn="l" fontAlgn="b"/>
                      <a:r>
                        <a:rPr lang="en-ZA" sz="1600" b="1" u="none" strike="noStrike" dirty="0">
                          <a:solidFill>
                            <a:srgbClr val="9778D3"/>
                          </a:solidFill>
                          <a:effectLst/>
                          <a:latin typeface="Arial" panose="020B0604020202020204" pitchFamily="34" charset="0"/>
                          <a:cs typeface="Arial" panose="020B0604020202020204" pitchFamily="34" charset="0"/>
                        </a:rPr>
                        <a:t>Quality</a:t>
                      </a:r>
                      <a:endParaRPr lang="en-ZA" sz="1600" b="1" i="0" u="none" strike="noStrike" dirty="0">
                        <a:solidFill>
                          <a:srgbClr val="9778D3"/>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High quality</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3.11</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fontAlgn="b"/>
                      <a:r>
                        <a:rPr lang="en-ZA" sz="1600" u="none" strike="noStrike">
                          <a:effectLst/>
                          <a:latin typeface="Arial" panose="020B0604020202020204" pitchFamily="34" charset="0"/>
                          <a:cs typeface="Arial" panose="020B0604020202020204" pitchFamily="34" charset="0"/>
                        </a:rPr>
                        <a:t>1.98</a:t>
                      </a:r>
                      <a:endParaRPr lang="en-ZA" sz="1600" b="0" i="0" u="none" strike="noStrike">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3966395"/>
                  </a:ext>
                </a:extLst>
              </a:tr>
              <a:tr h="394489">
                <a:tc vMerge="1">
                  <a:txBody>
                    <a:bodyPr/>
                    <a:lstStyle/>
                    <a:p>
                      <a:endParaRPr lang="en-ZA"/>
                    </a:p>
                  </a:txBody>
                  <a:tcPr/>
                </a:tc>
                <a:tc>
                  <a:txBody>
                    <a:bodyPr/>
                    <a:lstStyle/>
                    <a:p>
                      <a:pPr algn="r" fontAlgn="b"/>
                      <a:r>
                        <a:rPr lang="en-ZA" sz="1600" u="none" strike="noStrike" dirty="0">
                          <a:effectLst/>
                          <a:latin typeface="Arial" panose="020B0604020202020204" pitchFamily="34" charset="0"/>
                          <a:cs typeface="Arial" panose="020B0604020202020204" pitchFamily="34" charset="0"/>
                        </a:rPr>
                        <a:t>Poor quality</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1.13</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ZA"/>
                    </a:p>
                  </a:txBody>
                  <a:tcPr/>
                </a:tc>
                <a:extLst>
                  <a:ext uri="{0D108BD9-81ED-4DB2-BD59-A6C34878D82A}">
                    <a16:rowId xmlns:a16="http://schemas.microsoft.com/office/drawing/2014/main" val="2942540198"/>
                  </a:ext>
                </a:extLst>
              </a:tr>
              <a:tr h="394489">
                <a:tc rowSpan="2">
                  <a:txBody>
                    <a:bodyPr/>
                    <a:lstStyle/>
                    <a:p>
                      <a:pPr algn="l" fontAlgn="b"/>
                      <a:r>
                        <a:rPr lang="en-ZA" sz="1600" b="1" u="none" strike="noStrike" dirty="0">
                          <a:solidFill>
                            <a:srgbClr val="C4D600"/>
                          </a:solidFill>
                          <a:effectLst/>
                          <a:latin typeface="Arial" panose="020B0604020202020204" pitchFamily="34" charset="0"/>
                          <a:cs typeface="Arial" panose="020B0604020202020204" pitchFamily="34" charset="0"/>
                        </a:rPr>
                        <a:t>Low Vol</a:t>
                      </a:r>
                      <a:endParaRPr lang="en-ZA" sz="1600" b="1" i="0" u="none" strike="noStrike" dirty="0">
                        <a:solidFill>
                          <a:srgbClr val="C4D600"/>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Low Vol</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1.99</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fontAlgn="b"/>
                      <a:r>
                        <a:rPr lang="en-ZA" sz="1600" u="none" strike="noStrike" dirty="0">
                          <a:effectLst/>
                          <a:latin typeface="Arial" panose="020B0604020202020204" pitchFamily="34" charset="0"/>
                          <a:cs typeface="Arial" panose="020B0604020202020204" pitchFamily="34" charset="0"/>
                        </a:rPr>
                        <a:t>0.66</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1963389"/>
                  </a:ext>
                </a:extLst>
              </a:tr>
              <a:tr h="394489">
                <a:tc vMerge="1">
                  <a:txBody>
                    <a:bodyPr/>
                    <a:lstStyle/>
                    <a:p>
                      <a:endParaRPr lang="en-ZA"/>
                    </a:p>
                  </a:txBody>
                  <a:tcPr/>
                </a:tc>
                <a:tc>
                  <a:txBody>
                    <a:bodyPr/>
                    <a:lstStyle/>
                    <a:p>
                      <a:pPr algn="r" fontAlgn="b"/>
                      <a:r>
                        <a:rPr lang="en-ZA" sz="1600" u="none" strike="noStrike" dirty="0">
                          <a:effectLst/>
                          <a:latin typeface="Arial" panose="020B0604020202020204" pitchFamily="34" charset="0"/>
                          <a:cs typeface="Arial" panose="020B0604020202020204" pitchFamily="34" charset="0"/>
                        </a:rPr>
                        <a:t>High Vol</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1.33</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ZA"/>
                    </a:p>
                  </a:txBody>
                  <a:tcPr/>
                </a:tc>
                <a:extLst>
                  <a:ext uri="{0D108BD9-81ED-4DB2-BD59-A6C34878D82A}">
                    <a16:rowId xmlns:a16="http://schemas.microsoft.com/office/drawing/2014/main" val="2188379357"/>
                  </a:ext>
                </a:extLst>
              </a:tr>
              <a:tr h="394489">
                <a:tc rowSpan="2">
                  <a:txBody>
                    <a:bodyPr/>
                    <a:lstStyle/>
                    <a:p>
                      <a:pPr algn="l" fontAlgn="b"/>
                      <a:r>
                        <a:rPr lang="en-ZA" sz="1600" b="1" u="none" strike="noStrike" dirty="0">
                          <a:solidFill>
                            <a:schemeClr val="tx2"/>
                          </a:solidFill>
                          <a:effectLst/>
                          <a:latin typeface="Arial" panose="020B0604020202020204" pitchFamily="34" charset="0"/>
                          <a:cs typeface="Arial" panose="020B0604020202020204" pitchFamily="34" charset="0"/>
                        </a:rPr>
                        <a:t>Momentum</a:t>
                      </a:r>
                      <a:endParaRPr lang="en-ZA" sz="1600" b="1" i="0" u="none" strike="noStrike" dirty="0">
                        <a:solidFill>
                          <a:schemeClr val="tx2"/>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Strong Momentum</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2.20</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fontAlgn="b"/>
                      <a:r>
                        <a:rPr lang="en-ZA" sz="1600" u="none" strike="noStrike" dirty="0">
                          <a:effectLst/>
                          <a:latin typeface="Arial" panose="020B0604020202020204" pitchFamily="34" charset="0"/>
                          <a:cs typeface="Arial" panose="020B0604020202020204" pitchFamily="34" charset="0"/>
                        </a:rPr>
                        <a:t>0.59</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09784066"/>
                  </a:ext>
                </a:extLst>
              </a:tr>
              <a:tr h="394489">
                <a:tc vMerge="1">
                  <a:txBody>
                    <a:bodyPr/>
                    <a:lstStyle/>
                    <a:p>
                      <a:endParaRPr lang="en-ZA"/>
                    </a:p>
                  </a:txBody>
                  <a:tcPr/>
                </a:tc>
                <a:tc>
                  <a:txBody>
                    <a:bodyPr/>
                    <a:lstStyle/>
                    <a:p>
                      <a:pPr algn="r" fontAlgn="b"/>
                      <a:r>
                        <a:rPr lang="en-ZA" sz="1600" b="0" i="0" u="none" strike="noStrike" dirty="0">
                          <a:solidFill>
                            <a:schemeClr val="dk1"/>
                          </a:solidFill>
                          <a:effectLst/>
                          <a:latin typeface="Arial" panose="020B0604020202020204" pitchFamily="34" charset="0"/>
                          <a:cs typeface="Arial" panose="020B0604020202020204" pitchFamily="34" charset="0"/>
                        </a:rPr>
                        <a:t>Weak</a:t>
                      </a:r>
                      <a:r>
                        <a:rPr lang="en-ZA" sz="1600" b="0" i="0" u="none" strike="noStrike" baseline="0" dirty="0">
                          <a:solidFill>
                            <a:schemeClr val="dk1"/>
                          </a:solidFill>
                          <a:effectLst/>
                          <a:latin typeface="Arial" panose="020B0604020202020204" pitchFamily="34" charset="0"/>
                          <a:cs typeface="Arial" panose="020B0604020202020204" pitchFamily="34" charset="0"/>
                        </a:rPr>
                        <a:t> Momentum</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1.60</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ZA"/>
                    </a:p>
                  </a:txBody>
                  <a:tcPr/>
                </a:tc>
                <a:extLst>
                  <a:ext uri="{0D108BD9-81ED-4DB2-BD59-A6C34878D82A}">
                    <a16:rowId xmlns:a16="http://schemas.microsoft.com/office/drawing/2014/main" val="4111193292"/>
                  </a:ext>
                </a:extLst>
              </a:tr>
              <a:tr h="394489">
                <a:tc rowSpan="2">
                  <a:txBody>
                    <a:bodyPr/>
                    <a:lstStyle/>
                    <a:p>
                      <a:pPr algn="l" fontAlgn="b"/>
                      <a:r>
                        <a:rPr lang="en-ZA" sz="1600" b="1" u="none" strike="noStrike" dirty="0">
                          <a:solidFill>
                            <a:srgbClr val="7D542B"/>
                          </a:solidFill>
                          <a:effectLst/>
                          <a:latin typeface="Arial" panose="020B0604020202020204" pitchFamily="34" charset="0"/>
                          <a:cs typeface="Arial" panose="020B0604020202020204" pitchFamily="34" charset="0"/>
                        </a:rPr>
                        <a:t>Growth</a:t>
                      </a:r>
                      <a:endParaRPr lang="en-ZA" sz="1600" b="1" i="0" u="none" strike="noStrike" dirty="0">
                        <a:solidFill>
                          <a:srgbClr val="7D542B"/>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High Growth</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2.06</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r" fontAlgn="b"/>
                      <a:r>
                        <a:rPr lang="en-ZA" sz="1600" u="none" strike="noStrike" dirty="0">
                          <a:effectLst/>
                          <a:latin typeface="Arial" panose="020B0604020202020204" pitchFamily="34" charset="0"/>
                          <a:cs typeface="Arial" panose="020B0604020202020204" pitchFamily="34" charset="0"/>
                        </a:rPr>
                        <a:t>0.42</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26649349"/>
                  </a:ext>
                </a:extLst>
              </a:tr>
              <a:tr h="394489">
                <a:tc vMerge="1">
                  <a:txBody>
                    <a:bodyPr/>
                    <a:lstStyle/>
                    <a:p>
                      <a:endParaRPr lang="en-ZA"/>
                    </a:p>
                  </a:txBody>
                  <a:tcPr/>
                </a:tc>
                <a:tc>
                  <a:txBody>
                    <a:bodyPr/>
                    <a:lstStyle/>
                    <a:p>
                      <a:pPr algn="r" fontAlgn="b"/>
                      <a:r>
                        <a:rPr lang="en-ZA" sz="1600" u="none" strike="noStrike" dirty="0">
                          <a:effectLst/>
                          <a:latin typeface="Arial" panose="020B0604020202020204" pitchFamily="34" charset="0"/>
                          <a:cs typeface="Arial" panose="020B0604020202020204" pitchFamily="34" charset="0"/>
                        </a:rPr>
                        <a:t>Low Growth</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ZA" sz="1600" u="none" strike="noStrike" dirty="0">
                          <a:effectLst/>
                          <a:latin typeface="Arial" panose="020B0604020202020204" pitchFamily="34" charset="0"/>
                          <a:cs typeface="Arial" panose="020B0604020202020204" pitchFamily="34" charset="0"/>
                        </a:rPr>
                        <a:t>1.63</a:t>
                      </a:r>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vMerge="1">
                  <a:txBody>
                    <a:bodyPr/>
                    <a:lstStyle/>
                    <a:p>
                      <a:endParaRPr lang="en-ZA"/>
                    </a:p>
                  </a:txBody>
                  <a:tcPr/>
                </a:tc>
                <a:extLst>
                  <a:ext uri="{0D108BD9-81ED-4DB2-BD59-A6C34878D82A}">
                    <a16:rowId xmlns:a16="http://schemas.microsoft.com/office/drawing/2014/main" val="3185707493"/>
                  </a:ext>
                </a:extLst>
              </a:tr>
            </a:tbl>
          </a:graphicData>
        </a:graphic>
      </p:graphicFrame>
      <p:grpSp>
        <p:nvGrpSpPr>
          <p:cNvPr id="63" name="Group 62">
            <a:extLst>
              <a:ext uri="{FF2B5EF4-FFF2-40B4-BE49-F238E27FC236}">
                <a16:creationId xmlns:a16="http://schemas.microsoft.com/office/drawing/2014/main" id="{00C710FE-F431-4A93-A020-ADC625C228E6}"/>
              </a:ext>
            </a:extLst>
          </p:cNvPr>
          <p:cNvGrpSpPr/>
          <p:nvPr/>
        </p:nvGrpSpPr>
        <p:grpSpPr>
          <a:xfrm>
            <a:off x="2559309" y="3974019"/>
            <a:ext cx="353170" cy="382448"/>
            <a:chOff x="3805057" y="1622468"/>
            <a:chExt cx="353170" cy="382448"/>
          </a:xfrm>
          <a:solidFill>
            <a:schemeClr val="bg1"/>
          </a:solidFill>
        </p:grpSpPr>
        <p:sp>
          <p:nvSpPr>
            <p:cNvPr id="64" name="Freeform 63"/>
            <p:cNvSpPr>
              <a:spLocks noChangeArrowheads="1"/>
            </p:cNvSpPr>
            <p:nvPr/>
          </p:nvSpPr>
          <p:spPr bwMode="auto">
            <a:xfrm>
              <a:off x="3822455" y="1671902"/>
              <a:ext cx="320114" cy="333014"/>
            </a:xfrm>
            <a:custGeom>
              <a:avLst/>
              <a:gdLst>
                <a:gd name="T0" fmla="*/ 789 w 813"/>
                <a:gd name="T1" fmla="*/ 526 h 1006"/>
                <a:gd name="T2" fmla="*/ 757 w 813"/>
                <a:gd name="T3" fmla="*/ 526 h 1006"/>
                <a:gd name="T4" fmla="*/ 678 w 813"/>
                <a:gd name="T5" fmla="*/ 718 h 1006"/>
                <a:gd name="T6" fmla="*/ 479 w 813"/>
                <a:gd name="T7" fmla="*/ 672 h 1006"/>
                <a:gd name="T8" fmla="*/ 458 w 813"/>
                <a:gd name="T9" fmla="*/ 489 h 1006"/>
                <a:gd name="T10" fmla="*/ 453 w 813"/>
                <a:gd name="T11" fmla="*/ 201 h 1006"/>
                <a:gd name="T12" fmla="*/ 595 w 813"/>
                <a:gd name="T13" fmla="*/ 188 h 1006"/>
                <a:gd name="T14" fmla="*/ 595 w 813"/>
                <a:gd name="T15" fmla="*/ 160 h 1006"/>
                <a:gd name="T16" fmla="*/ 449 w 813"/>
                <a:gd name="T17" fmla="*/ 143 h 1006"/>
                <a:gd name="T18" fmla="*/ 445 w 813"/>
                <a:gd name="T19" fmla="*/ 2 h 1006"/>
                <a:gd name="T20" fmla="*/ 406 w 813"/>
                <a:gd name="T21" fmla="*/ 0 h 1006"/>
                <a:gd name="T22" fmla="*/ 368 w 813"/>
                <a:gd name="T23" fmla="*/ 2 h 1006"/>
                <a:gd name="T24" fmla="*/ 363 w 813"/>
                <a:gd name="T25" fmla="*/ 143 h 1006"/>
                <a:gd name="T26" fmla="*/ 218 w 813"/>
                <a:gd name="T27" fmla="*/ 160 h 1006"/>
                <a:gd name="T28" fmla="*/ 218 w 813"/>
                <a:gd name="T29" fmla="*/ 188 h 1006"/>
                <a:gd name="T30" fmla="*/ 359 w 813"/>
                <a:gd name="T31" fmla="*/ 201 h 1006"/>
                <a:gd name="T32" fmla="*/ 355 w 813"/>
                <a:gd name="T33" fmla="*/ 489 h 1006"/>
                <a:gd name="T34" fmla="*/ 334 w 813"/>
                <a:gd name="T35" fmla="*/ 672 h 1006"/>
                <a:gd name="T36" fmla="*/ 135 w 813"/>
                <a:gd name="T37" fmla="*/ 718 h 1006"/>
                <a:gd name="T38" fmla="*/ 56 w 813"/>
                <a:gd name="T39" fmla="*/ 526 h 1006"/>
                <a:gd name="T40" fmla="*/ 24 w 813"/>
                <a:gd name="T41" fmla="*/ 526 h 1006"/>
                <a:gd name="T42" fmla="*/ 79 w 813"/>
                <a:gd name="T43" fmla="*/ 789 h 1006"/>
                <a:gd name="T44" fmla="*/ 276 w 813"/>
                <a:gd name="T45" fmla="*/ 895 h 1006"/>
                <a:gd name="T46" fmla="*/ 406 w 813"/>
                <a:gd name="T47" fmla="*/ 1005 h 1006"/>
                <a:gd name="T48" fmla="*/ 537 w 813"/>
                <a:gd name="T49" fmla="*/ 895 h 1006"/>
                <a:gd name="T50" fmla="*/ 733 w 813"/>
                <a:gd name="T51" fmla="*/ 789 h 1006"/>
                <a:gd name="T52" fmla="*/ 789 w 813"/>
                <a:gd name="T53" fmla="*/ 52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3" h="1006">
                  <a:moveTo>
                    <a:pt x="789" y="526"/>
                  </a:moveTo>
                  <a:lnTo>
                    <a:pt x="757" y="526"/>
                  </a:lnTo>
                  <a:cubicBezTo>
                    <a:pt x="757" y="526"/>
                    <a:pt x="761" y="663"/>
                    <a:pt x="678" y="718"/>
                  </a:cubicBezTo>
                  <a:cubicBezTo>
                    <a:pt x="594" y="774"/>
                    <a:pt x="507" y="720"/>
                    <a:pt x="479" y="672"/>
                  </a:cubicBezTo>
                  <a:cubicBezTo>
                    <a:pt x="451" y="625"/>
                    <a:pt x="458" y="489"/>
                    <a:pt x="458" y="489"/>
                  </a:cubicBezTo>
                  <a:lnTo>
                    <a:pt x="453" y="201"/>
                  </a:lnTo>
                  <a:lnTo>
                    <a:pt x="595" y="188"/>
                  </a:lnTo>
                  <a:lnTo>
                    <a:pt x="595" y="160"/>
                  </a:lnTo>
                  <a:lnTo>
                    <a:pt x="449" y="143"/>
                  </a:lnTo>
                  <a:lnTo>
                    <a:pt x="445" y="2"/>
                  </a:lnTo>
                  <a:lnTo>
                    <a:pt x="406" y="0"/>
                  </a:lnTo>
                  <a:lnTo>
                    <a:pt x="368" y="2"/>
                  </a:lnTo>
                  <a:lnTo>
                    <a:pt x="363" y="143"/>
                  </a:lnTo>
                  <a:lnTo>
                    <a:pt x="218" y="160"/>
                  </a:lnTo>
                  <a:lnTo>
                    <a:pt x="218" y="188"/>
                  </a:lnTo>
                  <a:lnTo>
                    <a:pt x="359" y="201"/>
                  </a:lnTo>
                  <a:lnTo>
                    <a:pt x="355" y="489"/>
                  </a:lnTo>
                  <a:cubicBezTo>
                    <a:pt x="355" y="489"/>
                    <a:pt x="361" y="625"/>
                    <a:pt x="334" y="672"/>
                  </a:cubicBezTo>
                  <a:cubicBezTo>
                    <a:pt x="306" y="719"/>
                    <a:pt x="218" y="774"/>
                    <a:pt x="135" y="718"/>
                  </a:cubicBezTo>
                  <a:cubicBezTo>
                    <a:pt x="51" y="663"/>
                    <a:pt x="56" y="526"/>
                    <a:pt x="56" y="526"/>
                  </a:cubicBezTo>
                  <a:lnTo>
                    <a:pt x="24" y="526"/>
                  </a:lnTo>
                  <a:cubicBezTo>
                    <a:pt x="0" y="616"/>
                    <a:pt x="9" y="716"/>
                    <a:pt x="79" y="789"/>
                  </a:cubicBezTo>
                  <a:cubicBezTo>
                    <a:pt x="150" y="861"/>
                    <a:pt x="226" y="882"/>
                    <a:pt x="276" y="895"/>
                  </a:cubicBezTo>
                  <a:cubicBezTo>
                    <a:pt x="361" y="919"/>
                    <a:pt x="406" y="1005"/>
                    <a:pt x="406" y="1005"/>
                  </a:cubicBezTo>
                  <a:cubicBezTo>
                    <a:pt x="406" y="1005"/>
                    <a:pt x="451" y="919"/>
                    <a:pt x="537" y="895"/>
                  </a:cubicBezTo>
                  <a:cubicBezTo>
                    <a:pt x="586" y="882"/>
                    <a:pt x="663" y="861"/>
                    <a:pt x="733" y="789"/>
                  </a:cubicBezTo>
                  <a:cubicBezTo>
                    <a:pt x="804" y="716"/>
                    <a:pt x="812" y="616"/>
                    <a:pt x="789" y="52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srgbClr val="313231"/>
                </a:solidFill>
                <a:latin typeface="Arial"/>
              </a:endParaRPr>
            </a:p>
          </p:txBody>
        </p:sp>
        <p:sp>
          <p:nvSpPr>
            <p:cNvPr id="65" name="Freeform 64"/>
            <p:cNvSpPr>
              <a:spLocks noChangeArrowheads="1"/>
            </p:cNvSpPr>
            <p:nvPr/>
          </p:nvSpPr>
          <p:spPr bwMode="auto">
            <a:xfrm>
              <a:off x="4104294" y="1815265"/>
              <a:ext cx="53933" cy="52581"/>
            </a:xfrm>
            <a:custGeom>
              <a:avLst/>
              <a:gdLst>
                <a:gd name="T0" fmla="*/ 52 w 138"/>
                <a:gd name="T1" fmla="*/ 111 h 159"/>
                <a:gd name="T2" fmla="*/ 0 w 138"/>
                <a:gd name="T3" fmla="*/ 158 h 159"/>
                <a:gd name="T4" fmla="*/ 52 w 138"/>
                <a:gd name="T5" fmla="*/ 0 h 159"/>
                <a:gd name="T6" fmla="*/ 137 w 138"/>
                <a:gd name="T7" fmla="*/ 158 h 159"/>
                <a:gd name="T8" fmla="*/ 52 w 138"/>
                <a:gd name="T9" fmla="*/ 111 h 159"/>
              </a:gdLst>
              <a:ahLst/>
              <a:cxnLst>
                <a:cxn ang="0">
                  <a:pos x="T0" y="T1"/>
                </a:cxn>
                <a:cxn ang="0">
                  <a:pos x="T2" y="T3"/>
                </a:cxn>
                <a:cxn ang="0">
                  <a:pos x="T4" y="T5"/>
                </a:cxn>
                <a:cxn ang="0">
                  <a:pos x="T6" y="T7"/>
                </a:cxn>
                <a:cxn ang="0">
                  <a:pos x="T8" y="T9"/>
                </a:cxn>
              </a:cxnLst>
              <a:rect l="0" t="0" r="r" b="b"/>
              <a:pathLst>
                <a:path w="138" h="159">
                  <a:moveTo>
                    <a:pt x="52" y="111"/>
                  </a:moveTo>
                  <a:lnTo>
                    <a:pt x="0" y="158"/>
                  </a:lnTo>
                  <a:lnTo>
                    <a:pt x="52" y="0"/>
                  </a:lnTo>
                  <a:lnTo>
                    <a:pt x="137" y="158"/>
                  </a:lnTo>
                  <a:lnTo>
                    <a:pt x="52" y="11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srgbClr val="313231"/>
                </a:solidFill>
                <a:latin typeface="Arial"/>
              </a:endParaRPr>
            </a:p>
          </p:txBody>
        </p:sp>
        <p:sp>
          <p:nvSpPr>
            <p:cNvPr id="66" name="Freeform 65"/>
            <p:cNvSpPr>
              <a:spLocks noChangeArrowheads="1"/>
            </p:cNvSpPr>
            <p:nvPr/>
          </p:nvSpPr>
          <p:spPr bwMode="auto">
            <a:xfrm>
              <a:off x="3805057" y="1815265"/>
              <a:ext cx="55673" cy="52581"/>
            </a:xfrm>
            <a:custGeom>
              <a:avLst/>
              <a:gdLst>
                <a:gd name="T0" fmla="*/ 86 w 139"/>
                <a:gd name="T1" fmla="*/ 111 h 159"/>
                <a:gd name="T2" fmla="*/ 138 w 139"/>
                <a:gd name="T3" fmla="*/ 158 h 159"/>
                <a:gd name="T4" fmla="*/ 86 w 139"/>
                <a:gd name="T5" fmla="*/ 0 h 159"/>
                <a:gd name="T6" fmla="*/ 0 w 139"/>
                <a:gd name="T7" fmla="*/ 158 h 159"/>
                <a:gd name="T8" fmla="*/ 86 w 139"/>
                <a:gd name="T9" fmla="*/ 111 h 159"/>
              </a:gdLst>
              <a:ahLst/>
              <a:cxnLst>
                <a:cxn ang="0">
                  <a:pos x="T0" y="T1"/>
                </a:cxn>
                <a:cxn ang="0">
                  <a:pos x="T2" y="T3"/>
                </a:cxn>
                <a:cxn ang="0">
                  <a:pos x="T4" y="T5"/>
                </a:cxn>
                <a:cxn ang="0">
                  <a:pos x="T6" y="T7"/>
                </a:cxn>
                <a:cxn ang="0">
                  <a:pos x="T8" y="T9"/>
                </a:cxn>
              </a:cxnLst>
              <a:rect l="0" t="0" r="r" b="b"/>
              <a:pathLst>
                <a:path w="139" h="159">
                  <a:moveTo>
                    <a:pt x="86" y="111"/>
                  </a:moveTo>
                  <a:lnTo>
                    <a:pt x="138" y="158"/>
                  </a:lnTo>
                  <a:lnTo>
                    <a:pt x="86" y="0"/>
                  </a:lnTo>
                  <a:lnTo>
                    <a:pt x="0" y="158"/>
                  </a:lnTo>
                  <a:lnTo>
                    <a:pt x="86" y="11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srgbClr val="313231"/>
                </a:solidFill>
                <a:latin typeface="Arial"/>
              </a:endParaRPr>
            </a:p>
          </p:txBody>
        </p:sp>
        <p:sp>
          <p:nvSpPr>
            <p:cNvPr id="67" name="Freeform 66"/>
            <p:cNvSpPr>
              <a:spLocks noChangeArrowheads="1"/>
            </p:cNvSpPr>
            <p:nvPr/>
          </p:nvSpPr>
          <p:spPr bwMode="auto">
            <a:xfrm>
              <a:off x="4045142" y="1723248"/>
              <a:ext cx="22617" cy="18987"/>
            </a:xfrm>
            <a:custGeom>
              <a:avLst/>
              <a:gdLst>
                <a:gd name="T0" fmla="*/ 55 w 56"/>
                <a:gd name="T1" fmla="*/ 27 h 56"/>
                <a:gd name="T2" fmla="*/ 52 w 56"/>
                <a:gd name="T3" fmla="*/ 41 h 56"/>
                <a:gd name="T4" fmla="*/ 42 w 56"/>
                <a:gd name="T5" fmla="*/ 51 h 56"/>
                <a:gd name="T6" fmla="*/ 28 w 56"/>
                <a:gd name="T7" fmla="*/ 55 h 56"/>
                <a:gd name="T8" fmla="*/ 14 w 56"/>
                <a:gd name="T9" fmla="*/ 51 h 56"/>
                <a:gd name="T10" fmla="*/ 4 w 56"/>
                <a:gd name="T11" fmla="*/ 41 h 56"/>
                <a:gd name="T12" fmla="*/ 0 w 56"/>
                <a:gd name="T13" fmla="*/ 27 h 56"/>
                <a:gd name="T14" fmla="*/ 4 w 56"/>
                <a:gd name="T15" fmla="*/ 13 h 56"/>
                <a:gd name="T16" fmla="*/ 14 w 56"/>
                <a:gd name="T17" fmla="*/ 3 h 56"/>
                <a:gd name="T18" fmla="*/ 28 w 56"/>
                <a:gd name="T19" fmla="*/ 0 h 56"/>
                <a:gd name="T20" fmla="*/ 42 w 56"/>
                <a:gd name="T21" fmla="*/ 3 h 56"/>
                <a:gd name="T22" fmla="*/ 52 w 56"/>
                <a:gd name="T23" fmla="*/ 13 h 56"/>
                <a:gd name="T24" fmla="*/ 55 w 56"/>
                <a:gd name="T2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55" y="27"/>
                  </a:moveTo>
                  <a:cubicBezTo>
                    <a:pt x="55" y="32"/>
                    <a:pt x="54" y="37"/>
                    <a:pt x="52" y="41"/>
                  </a:cubicBezTo>
                  <a:cubicBezTo>
                    <a:pt x="49" y="45"/>
                    <a:pt x="46" y="48"/>
                    <a:pt x="42" y="51"/>
                  </a:cubicBezTo>
                  <a:cubicBezTo>
                    <a:pt x="37" y="54"/>
                    <a:pt x="33" y="55"/>
                    <a:pt x="28" y="55"/>
                  </a:cubicBezTo>
                  <a:cubicBezTo>
                    <a:pt x="23" y="55"/>
                    <a:pt x="18" y="54"/>
                    <a:pt x="14" y="51"/>
                  </a:cubicBezTo>
                  <a:cubicBezTo>
                    <a:pt x="10" y="48"/>
                    <a:pt x="7" y="45"/>
                    <a:pt x="4" y="41"/>
                  </a:cubicBezTo>
                  <a:cubicBezTo>
                    <a:pt x="1" y="37"/>
                    <a:pt x="0" y="32"/>
                    <a:pt x="0" y="27"/>
                  </a:cubicBezTo>
                  <a:cubicBezTo>
                    <a:pt x="0" y="22"/>
                    <a:pt x="1" y="17"/>
                    <a:pt x="4" y="13"/>
                  </a:cubicBezTo>
                  <a:cubicBezTo>
                    <a:pt x="7" y="8"/>
                    <a:pt x="10" y="5"/>
                    <a:pt x="14" y="3"/>
                  </a:cubicBezTo>
                  <a:cubicBezTo>
                    <a:pt x="18" y="0"/>
                    <a:pt x="23" y="0"/>
                    <a:pt x="28" y="0"/>
                  </a:cubicBezTo>
                  <a:cubicBezTo>
                    <a:pt x="33" y="0"/>
                    <a:pt x="37" y="0"/>
                    <a:pt x="42" y="3"/>
                  </a:cubicBezTo>
                  <a:cubicBezTo>
                    <a:pt x="46" y="5"/>
                    <a:pt x="49" y="8"/>
                    <a:pt x="52" y="13"/>
                  </a:cubicBezTo>
                  <a:cubicBezTo>
                    <a:pt x="54" y="17"/>
                    <a:pt x="55" y="22"/>
                    <a:pt x="55" y="2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srgbClr val="313231"/>
                </a:solidFill>
                <a:latin typeface="Arial"/>
              </a:endParaRPr>
            </a:p>
          </p:txBody>
        </p:sp>
        <p:sp>
          <p:nvSpPr>
            <p:cNvPr id="68" name="Freeform 67"/>
            <p:cNvSpPr>
              <a:spLocks noChangeArrowheads="1"/>
            </p:cNvSpPr>
            <p:nvPr/>
          </p:nvSpPr>
          <p:spPr bwMode="auto">
            <a:xfrm>
              <a:off x="3897264" y="1723248"/>
              <a:ext cx="22616" cy="18987"/>
            </a:xfrm>
            <a:custGeom>
              <a:avLst/>
              <a:gdLst>
                <a:gd name="T0" fmla="*/ 55 w 56"/>
                <a:gd name="T1" fmla="*/ 27 h 56"/>
                <a:gd name="T2" fmla="*/ 52 w 56"/>
                <a:gd name="T3" fmla="*/ 41 h 56"/>
                <a:gd name="T4" fmla="*/ 42 w 56"/>
                <a:gd name="T5" fmla="*/ 51 h 56"/>
                <a:gd name="T6" fmla="*/ 28 w 56"/>
                <a:gd name="T7" fmla="*/ 55 h 56"/>
                <a:gd name="T8" fmla="*/ 14 w 56"/>
                <a:gd name="T9" fmla="*/ 51 h 56"/>
                <a:gd name="T10" fmla="*/ 4 w 56"/>
                <a:gd name="T11" fmla="*/ 41 h 56"/>
                <a:gd name="T12" fmla="*/ 0 w 56"/>
                <a:gd name="T13" fmla="*/ 27 h 56"/>
                <a:gd name="T14" fmla="*/ 4 w 56"/>
                <a:gd name="T15" fmla="*/ 13 h 56"/>
                <a:gd name="T16" fmla="*/ 14 w 56"/>
                <a:gd name="T17" fmla="*/ 3 h 56"/>
                <a:gd name="T18" fmla="*/ 28 w 56"/>
                <a:gd name="T19" fmla="*/ 0 h 56"/>
                <a:gd name="T20" fmla="*/ 42 w 56"/>
                <a:gd name="T21" fmla="*/ 3 h 56"/>
                <a:gd name="T22" fmla="*/ 52 w 56"/>
                <a:gd name="T23" fmla="*/ 13 h 56"/>
                <a:gd name="T24" fmla="*/ 55 w 56"/>
                <a:gd name="T2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55" y="27"/>
                  </a:moveTo>
                  <a:cubicBezTo>
                    <a:pt x="55" y="32"/>
                    <a:pt x="54" y="37"/>
                    <a:pt x="52" y="41"/>
                  </a:cubicBezTo>
                  <a:cubicBezTo>
                    <a:pt x="49" y="45"/>
                    <a:pt x="46" y="48"/>
                    <a:pt x="42" y="51"/>
                  </a:cubicBezTo>
                  <a:cubicBezTo>
                    <a:pt x="37" y="54"/>
                    <a:pt x="33" y="55"/>
                    <a:pt x="28" y="55"/>
                  </a:cubicBezTo>
                  <a:cubicBezTo>
                    <a:pt x="23" y="55"/>
                    <a:pt x="18" y="54"/>
                    <a:pt x="14" y="51"/>
                  </a:cubicBezTo>
                  <a:cubicBezTo>
                    <a:pt x="9" y="48"/>
                    <a:pt x="6" y="45"/>
                    <a:pt x="4" y="41"/>
                  </a:cubicBezTo>
                  <a:cubicBezTo>
                    <a:pt x="1" y="37"/>
                    <a:pt x="0" y="32"/>
                    <a:pt x="0" y="27"/>
                  </a:cubicBezTo>
                  <a:cubicBezTo>
                    <a:pt x="0" y="22"/>
                    <a:pt x="1" y="17"/>
                    <a:pt x="4" y="13"/>
                  </a:cubicBezTo>
                  <a:cubicBezTo>
                    <a:pt x="6" y="8"/>
                    <a:pt x="9" y="5"/>
                    <a:pt x="14" y="3"/>
                  </a:cubicBezTo>
                  <a:cubicBezTo>
                    <a:pt x="18" y="0"/>
                    <a:pt x="23" y="0"/>
                    <a:pt x="28" y="0"/>
                  </a:cubicBezTo>
                  <a:cubicBezTo>
                    <a:pt x="33" y="0"/>
                    <a:pt x="37" y="0"/>
                    <a:pt x="42" y="3"/>
                  </a:cubicBezTo>
                  <a:cubicBezTo>
                    <a:pt x="46" y="5"/>
                    <a:pt x="49" y="8"/>
                    <a:pt x="52" y="13"/>
                  </a:cubicBezTo>
                  <a:cubicBezTo>
                    <a:pt x="54" y="17"/>
                    <a:pt x="55" y="22"/>
                    <a:pt x="55" y="2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srgbClr val="313231"/>
                </a:solidFill>
                <a:latin typeface="Arial"/>
              </a:endParaRPr>
            </a:p>
          </p:txBody>
        </p:sp>
        <p:sp>
          <p:nvSpPr>
            <p:cNvPr id="69" name="Freeform 68"/>
            <p:cNvSpPr>
              <a:spLocks noChangeArrowheads="1"/>
            </p:cNvSpPr>
            <p:nvPr/>
          </p:nvSpPr>
          <p:spPr bwMode="auto">
            <a:xfrm>
              <a:off x="3947717" y="1622468"/>
              <a:ext cx="67851" cy="56963"/>
            </a:xfrm>
            <a:custGeom>
              <a:avLst/>
              <a:gdLst>
                <a:gd name="T0" fmla="*/ 86 w 173"/>
                <a:gd name="T1" fmla="*/ 172 h 173"/>
                <a:gd name="T2" fmla="*/ 0 w 173"/>
                <a:gd name="T3" fmla="*/ 86 h 173"/>
                <a:gd name="T4" fmla="*/ 86 w 173"/>
                <a:gd name="T5" fmla="*/ 0 h 173"/>
                <a:gd name="T6" fmla="*/ 172 w 173"/>
                <a:gd name="T7" fmla="*/ 86 h 173"/>
                <a:gd name="T8" fmla="*/ 86 w 173"/>
                <a:gd name="T9" fmla="*/ 172 h 173"/>
                <a:gd name="T10" fmla="*/ 86 w 173"/>
                <a:gd name="T11" fmla="*/ 43 h 173"/>
                <a:gd name="T12" fmla="*/ 44 w 173"/>
                <a:gd name="T13" fmla="*/ 86 h 173"/>
                <a:gd name="T14" fmla="*/ 86 w 173"/>
                <a:gd name="T15" fmla="*/ 128 h 173"/>
                <a:gd name="T16" fmla="*/ 129 w 173"/>
                <a:gd name="T17" fmla="*/ 86 h 173"/>
                <a:gd name="T18" fmla="*/ 86 w 173"/>
                <a:gd name="T19" fmla="*/ 4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73">
                  <a:moveTo>
                    <a:pt x="86" y="172"/>
                  </a:moveTo>
                  <a:cubicBezTo>
                    <a:pt x="39" y="172"/>
                    <a:pt x="0" y="133"/>
                    <a:pt x="0" y="86"/>
                  </a:cubicBezTo>
                  <a:cubicBezTo>
                    <a:pt x="0" y="38"/>
                    <a:pt x="38" y="0"/>
                    <a:pt x="86" y="0"/>
                  </a:cubicBezTo>
                  <a:cubicBezTo>
                    <a:pt x="133" y="0"/>
                    <a:pt x="172" y="38"/>
                    <a:pt x="172" y="86"/>
                  </a:cubicBezTo>
                  <a:cubicBezTo>
                    <a:pt x="172" y="133"/>
                    <a:pt x="134" y="172"/>
                    <a:pt x="86" y="172"/>
                  </a:cubicBezTo>
                  <a:close/>
                  <a:moveTo>
                    <a:pt x="86" y="43"/>
                  </a:moveTo>
                  <a:cubicBezTo>
                    <a:pt x="63" y="43"/>
                    <a:pt x="44" y="62"/>
                    <a:pt x="44" y="86"/>
                  </a:cubicBezTo>
                  <a:cubicBezTo>
                    <a:pt x="44" y="109"/>
                    <a:pt x="62" y="128"/>
                    <a:pt x="86" y="128"/>
                  </a:cubicBezTo>
                  <a:cubicBezTo>
                    <a:pt x="109" y="128"/>
                    <a:pt x="129" y="109"/>
                    <a:pt x="129" y="86"/>
                  </a:cubicBezTo>
                  <a:cubicBezTo>
                    <a:pt x="129" y="62"/>
                    <a:pt x="110" y="43"/>
                    <a:pt x="86" y="4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457166"/>
              <a:endParaRPr lang="en-US">
                <a:solidFill>
                  <a:srgbClr val="313231"/>
                </a:solidFill>
                <a:latin typeface="Arial"/>
              </a:endParaRPr>
            </a:p>
          </p:txBody>
        </p:sp>
      </p:grpSp>
      <p:grpSp>
        <p:nvGrpSpPr>
          <p:cNvPr id="47" name="Group 46">
            <a:extLst>
              <a:ext uri="{FF2B5EF4-FFF2-40B4-BE49-F238E27FC236}">
                <a16:creationId xmlns:a16="http://schemas.microsoft.com/office/drawing/2014/main" id="{A4330D15-D274-49C2-9987-7DB33B39AA78}"/>
              </a:ext>
            </a:extLst>
          </p:cNvPr>
          <p:cNvGrpSpPr/>
          <p:nvPr/>
        </p:nvGrpSpPr>
        <p:grpSpPr>
          <a:xfrm>
            <a:off x="2383039" y="4638419"/>
            <a:ext cx="612000" cy="612000"/>
            <a:chOff x="582349" y="2409431"/>
            <a:chExt cx="703526" cy="703526"/>
          </a:xfrm>
        </p:grpSpPr>
        <p:sp>
          <p:nvSpPr>
            <p:cNvPr id="48" name="Oval 47">
              <a:extLst>
                <a:ext uri="{FF2B5EF4-FFF2-40B4-BE49-F238E27FC236}">
                  <a16:creationId xmlns:a16="http://schemas.microsoft.com/office/drawing/2014/main" id="{83D12CAD-E7D1-42C5-BCBC-F8D929B1C793}"/>
                </a:ext>
              </a:extLst>
            </p:cNvPr>
            <p:cNvSpPr/>
            <p:nvPr/>
          </p:nvSpPr>
          <p:spPr>
            <a:xfrm>
              <a:off x="582349" y="2409431"/>
              <a:ext cx="703526" cy="703526"/>
            </a:xfrm>
            <a:prstGeom prst="ellipse">
              <a:avLst/>
            </a:prstGeom>
            <a:solidFill>
              <a:srgbClr val="385E9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49" name="Oval 48">
              <a:extLst>
                <a:ext uri="{FF2B5EF4-FFF2-40B4-BE49-F238E27FC236}">
                  <a16:creationId xmlns:a16="http://schemas.microsoft.com/office/drawing/2014/main" id="{6E8A90D2-C203-4529-8178-3BEE4D0B5341}"/>
                </a:ext>
              </a:extLst>
            </p:cNvPr>
            <p:cNvSpPr/>
            <p:nvPr/>
          </p:nvSpPr>
          <p:spPr>
            <a:xfrm>
              <a:off x="673859" y="2498608"/>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50" name="Group 49">
              <a:extLst>
                <a:ext uri="{FF2B5EF4-FFF2-40B4-BE49-F238E27FC236}">
                  <a16:creationId xmlns:a16="http://schemas.microsoft.com/office/drawing/2014/main" id="{B715E164-C539-4A77-AC8A-4CCCBFB50619}"/>
                </a:ext>
              </a:extLst>
            </p:cNvPr>
            <p:cNvGrpSpPr/>
            <p:nvPr/>
          </p:nvGrpSpPr>
          <p:grpSpPr>
            <a:xfrm>
              <a:off x="799073" y="2611006"/>
              <a:ext cx="274744" cy="300376"/>
              <a:chOff x="-3484563" y="2849563"/>
              <a:chExt cx="663575" cy="725487"/>
            </a:xfrm>
            <a:solidFill>
              <a:srgbClr val="385E9C"/>
            </a:solidFill>
          </p:grpSpPr>
          <p:sp>
            <p:nvSpPr>
              <p:cNvPr id="51" name="Freeform 44">
                <a:extLst>
                  <a:ext uri="{FF2B5EF4-FFF2-40B4-BE49-F238E27FC236}">
                    <a16:creationId xmlns:a16="http://schemas.microsoft.com/office/drawing/2014/main" id="{77344080-F070-4287-B719-B86E43B127F0}"/>
                  </a:ext>
                </a:extLst>
              </p:cNvPr>
              <p:cNvSpPr>
                <a:spLocks/>
              </p:cNvSpPr>
              <p:nvPr/>
            </p:nvSpPr>
            <p:spPr bwMode="auto">
              <a:xfrm>
                <a:off x="-2932113" y="2849563"/>
                <a:ext cx="104775" cy="127000"/>
              </a:xfrm>
              <a:custGeom>
                <a:avLst/>
                <a:gdLst>
                  <a:gd name="T0" fmla="*/ 0 w 66"/>
                  <a:gd name="T1" fmla="*/ 38 h 80"/>
                  <a:gd name="T2" fmla="*/ 66 w 66"/>
                  <a:gd name="T3" fmla="*/ 0 h 80"/>
                  <a:gd name="T4" fmla="*/ 62 w 66"/>
                  <a:gd name="T5" fmla="*/ 80 h 80"/>
                  <a:gd name="T6" fmla="*/ 0 w 66"/>
                  <a:gd name="T7" fmla="*/ 38 h 80"/>
                </a:gdLst>
                <a:ahLst/>
                <a:cxnLst>
                  <a:cxn ang="0">
                    <a:pos x="T0" y="T1"/>
                  </a:cxn>
                  <a:cxn ang="0">
                    <a:pos x="T2" y="T3"/>
                  </a:cxn>
                  <a:cxn ang="0">
                    <a:pos x="T4" y="T5"/>
                  </a:cxn>
                  <a:cxn ang="0">
                    <a:pos x="T6" y="T7"/>
                  </a:cxn>
                </a:cxnLst>
                <a:rect l="0" t="0" r="r" b="b"/>
                <a:pathLst>
                  <a:path w="66" h="80">
                    <a:moveTo>
                      <a:pt x="0" y="38"/>
                    </a:moveTo>
                    <a:lnTo>
                      <a:pt x="66" y="0"/>
                    </a:lnTo>
                    <a:lnTo>
                      <a:pt x="62" y="8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52" name="Rectangle 45">
                <a:extLst>
                  <a:ext uri="{FF2B5EF4-FFF2-40B4-BE49-F238E27FC236}">
                    <a16:creationId xmlns:a16="http://schemas.microsoft.com/office/drawing/2014/main" id="{56C044E5-0AF2-4D8D-A568-12AF86D9DE61}"/>
                  </a:ext>
                </a:extLst>
              </p:cNvPr>
              <p:cNvSpPr>
                <a:spLocks noChangeArrowheads="1"/>
              </p:cNvSpPr>
              <p:nvPr/>
            </p:nvSpPr>
            <p:spPr bwMode="auto">
              <a:xfrm>
                <a:off x="-3484563" y="3527425"/>
                <a:ext cx="660400"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53" name="Freeform 46">
                <a:extLst>
                  <a:ext uri="{FF2B5EF4-FFF2-40B4-BE49-F238E27FC236}">
                    <a16:creationId xmlns:a16="http://schemas.microsoft.com/office/drawing/2014/main" id="{B3BC3DB0-F450-4720-B986-131EFAB99456}"/>
                  </a:ext>
                </a:extLst>
              </p:cNvPr>
              <p:cNvSpPr>
                <a:spLocks/>
              </p:cNvSpPr>
              <p:nvPr/>
            </p:nvSpPr>
            <p:spPr bwMode="auto">
              <a:xfrm>
                <a:off x="-3313113" y="3302000"/>
                <a:ext cx="133350" cy="187325"/>
              </a:xfrm>
              <a:custGeom>
                <a:avLst/>
                <a:gdLst>
                  <a:gd name="T0" fmla="*/ 0 w 84"/>
                  <a:gd name="T1" fmla="*/ 26 h 118"/>
                  <a:gd name="T2" fmla="*/ 0 w 84"/>
                  <a:gd name="T3" fmla="*/ 118 h 118"/>
                  <a:gd name="T4" fmla="*/ 84 w 84"/>
                  <a:gd name="T5" fmla="*/ 118 h 118"/>
                  <a:gd name="T6" fmla="*/ 84 w 84"/>
                  <a:gd name="T7" fmla="*/ 0 h 118"/>
                  <a:gd name="T8" fmla="*/ 84 w 84"/>
                  <a:gd name="T9" fmla="*/ 0 h 118"/>
                  <a:gd name="T10" fmla="*/ 44 w 84"/>
                  <a:gd name="T11" fmla="*/ 14 h 118"/>
                  <a:gd name="T12" fmla="*/ 0 w 84"/>
                  <a:gd name="T13" fmla="*/ 26 h 118"/>
                </a:gdLst>
                <a:ahLst/>
                <a:cxnLst>
                  <a:cxn ang="0">
                    <a:pos x="T0" y="T1"/>
                  </a:cxn>
                  <a:cxn ang="0">
                    <a:pos x="T2" y="T3"/>
                  </a:cxn>
                  <a:cxn ang="0">
                    <a:pos x="T4" y="T5"/>
                  </a:cxn>
                  <a:cxn ang="0">
                    <a:pos x="T6" y="T7"/>
                  </a:cxn>
                  <a:cxn ang="0">
                    <a:pos x="T8" y="T9"/>
                  </a:cxn>
                  <a:cxn ang="0">
                    <a:pos x="T10" y="T11"/>
                  </a:cxn>
                  <a:cxn ang="0">
                    <a:pos x="T12" y="T13"/>
                  </a:cxn>
                </a:cxnLst>
                <a:rect l="0" t="0" r="r" b="b"/>
                <a:pathLst>
                  <a:path w="84" h="118">
                    <a:moveTo>
                      <a:pt x="0" y="26"/>
                    </a:moveTo>
                    <a:lnTo>
                      <a:pt x="0" y="118"/>
                    </a:lnTo>
                    <a:lnTo>
                      <a:pt x="84" y="118"/>
                    </a:lnTo>
                    <a:lnTo>
                      <a:pt x="84" y="0"/>
                    </a:lnTo>
                    <a:lnTo>
                      <a:pt x="84" y="0"/>
                    </a:lnTo>
                    <a:lnTo>
                      <a:pt x="44" y="14"/>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0" name="Freeform 47">
                <a:extLst>
                  <a:ext uri="{FF2B5EF4-FFF2-40B4-BE49-F238E27FC236}">
                    <a16:creationId xmlns:a16="http://schemas.microsoft.com/office/drawing/2014/main" id="{638E2AB0-0C96-4EE2-97FF-8138DFE86576}"/>
                  </a:ext>
                </a:extLst>
              </p:cNvPr>
              <p:cNvSpPr>
                <a:spLocks/>
              </p:cNvSpPr>
              <p:nvPr/>
            </p:nvSpPr>
            <p:spPr bwMode="auto">
              <a:xfrm>
                <a:off x="-3313113" y="3302000"/>
                <a:ext cx="133350" cy="187325"/>
              </a:xfrm>
              <a:custGeom>
                <a:avLst/>
                <a:gdLst>
                  <a:gd name="T0" fmla="*/ 0 w 84"/>
                  <a:gd name="T1" fmla="*/ 26 h 118"/>
                  <a:gd name="T2" fmla="*/ 0 w 84"/>
                  <a:gd name="T3" fmla="*/ 118 h 118"/>
                  <a:gd name="T4" fmla="*/ 84 w 84"/>
                  <a:gd name="T5" fmla="*/ 118 h 118"/>
                  <a:gd name="T6" fmla="*/ 84 w 84"/>
                  <a:gd name="T7" fmla="*/ 0 h 118"/>
                  <a:gd name="T8" fmla="*/ 84 w 84"/>
                  <a:gd name="T9" fmla="*/ 0 h 118"/>
                  <a:gd name="T10" fmla="*/ 44 w 84"/>
                  <a:gd name="T11" fmla="*/ 14 h 118"/>
                  <a:gd name="T12" fmla="*/ 0 w 84"/>
                  <a:gd name="T13" fmla="*/ 26 h 118"/>
                </a:gdLst>
                <a:ahLst/>
                <a:cxnLst>
                  <a:cxn ang="0">
                    <a:pos x="T0" y="T1"/>
                  </a:cxn>
                  <a:cxn ang="0">
                    <a:pos x="T2" y="T3"/>
                  </a:cxn>
                  <a:cxn ang="0">
                    <a:pos x="T4" y="T5"/>
                  </a:cxn>
                  <a:cxn ang="0">
                    <a:pos x="T6" y="T7"/>
                  </a:cxn>
                  <a:cxn ang="0">
                    <a:pos x="T8" y="T9"/>
                  </a:cxn>
                  <a:cxn ang="0">
                    <a:pos x="T10" y="T11"/>
                  </a:cxn>
                  <a:cxn ang="0">
                    <a:pos x="T12" y="T13"/>
                  </a:cxn>
                </a:cxnLst>
                <a:rect l="0" t="0" r="r" b="b"/>
                <a:pathLst>
                  <a:path w="84" h="118">
                    <a:moveTo>
                      <a:pt x="0" y="26"/>
                    </a:moveTo>
                    <a:lnTo>
                      <a:pt x="0" y="118"/>
                    </a:lnTo>
                    <a:lnTo>
                      <a:pt x="84" y="118"/>
                    </a:lnTo>
                    <a:lnTo>
                      <a:pt x="84" y="0"/>
                    </a:lnTo>
                    <a:lnTo>
                      <a:pt x="84" y="0"/>
                    </a:lnTo>
                    <a:lnTo>
                      <a:pt x="44" y="14"/>
                    </a:lnTo>
                    <a:lnTo>
                      <a:pt x="0" y="2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1" name="Freeform 48">
                <a:extLst>
                  <a:ext uri="{FF2B5EF4-FFF2-40B4-BE49-F238E27FC236}">
                    <a16:creationId xmlns:a16="http://schemas.microsoft.com/office/drawing/2014/main" id="{B105B6AC-95F4-4315-8A37-BC5FEB0EFBEB}"/>
                  </a:ext>
                </a:extLst>
              </p:cNvPr>
              <p:cNvSpPr>
                <a:spLocks/>
              </p:cNvSpPr>
              <p:nvPr/>
            </p:nvSpPr>
            <p:spPr bwMode="auto">
              <a:xfrm>
                <a:off x="-3132138" y="3192463"/>
                <a:ext cx="133350" cy="296863"/>
              </a:xfrm>
              <a:custGeom>
                <a:avLst/>
                <a:gdLst>
                  <a:gd name="T0" fmla="*/ 0 w 84"/>
                  <a:gd name="T1" fmla="*/ 55 h 187"/>
                  <a:gd name="T2" fmla="*/ 0 w 84"/>
                  <a:gd name="T3" fmla="*/ 187 h 187"/>
                  <a:gd name="T4" fmla="*/ 84 w 84"/>
                  <a:gd name="T5" fmla="*/ 187 h 187"/>
                  <a:gd name="T6" fmla="*/ 84 w 84"/>
                  <a:gd name="T7" fmla="*/ 0 h 187"/>
                  <a:gd name="T8" fmla="*/ 84 w 84"/>
                  <a:gd name="T9" fmla="*/ 0 h 187"/>
                  <a:gd name="T10" fmla="*/ 64 w 84"/>
                  <a:gd name="T11" fmla="*/ 16 h 187"/>
                  <a:gd name="T12" fmla="*/ 42 w 84"/>
                  <a:gd name="T13" fmla="*/ 30 h 187"/>
                  <a:gd name="T14" fmla="*/ 22 w 84"/>
                  <a:gd name="T15" fmla="*/ 43 h 187"/>
                  <a:gd name="T16" fmla="*/ 0 w 84"/>
                  <a:gd name="T17" fmla="*/ 5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87">
                    <a:moveTo>
                      <a:pt x="0" y="55"/>
                    </a:moveTo>
                    <a:lnTo>
                      <a:pt x="0" y="187"/>
                    </a:lnTo>
                    <a:lnTo>
                      <a:pt x="84" y="187"/>
                    </a:lnTo>
                    <a:lnTo>
                      <a:pt x="84" y="0"/>
                    </a:lnTo>
                    <a:lnTo>
                      <a:pt x="84" y="0"/>
                    </a:lnTo>
                    <a:lnTo>
                      <a:pt x="64" y="16"/>
                    </a:lnTo>
                    <a:lnTo>
                      <a:pt x="42" y="30"/>
                    </a:lnTo>
                    <a:lnTo>
                      <a:pt x="22" y="43"/>
                    </a:lnTo>
                    <a:lnTo>
                      <a:pt x="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2" name="Freeform 49">
                <a:extLst>
                  <a:ext uri="{FF2B5EF4-FFF2-40B4-BE49-F238E27FC236}">
                    <a16:creationId xmlns:a16="http://schemas.microsoft.com/office/drawing/2014/main" id="{7B6BD1F5-B587-40B0-BF27-D9D59F39C764}"/>
                  </a:ext>
                </a:extLst>
              </p:cNvPr>
              <p:cNvSpPr>
                <a:spLocks/>
              </p:cNvSpPr>
              <p:nvPr/>
            </p:nvSpPr>
            <p:spPr bwMode="auto">
              <a:xfrm>
                <a:off x="-3132138" y="3192463"/>
                <a:ext cx="133350" cy="296863"/>
              </a:xfrm>
              <a:custGeom>
                <a:avLst/>
                <a:gdLst>
                  <a:gd name="T0" fmla="*/ 0 w 84"/>
                  <a:gd name="T1" fmla="*/ 55 h 187"/>
                  <a:gd name="T2" fmla="*/ 0 w 84"/>
                  <a:gd name="T3" fmla="*/ 187 h 187"/>
                  <a:gd name="T4" fmla="*/ 84 w 84"/>
                  <a:gd name="T5" fmla="*/ 187 h 187"/>
                  <a:gd name="T6" fmla="*/ 84 w 84"/>
                  <a:gd name="T7" fmla="*/ 0 h 187"/>
                  <a:gd name="T8" fmla="*/ 84 w 84"/>
                  <a:gd name="T9" fmla="*/ 0 h 187"/>
                  <a:gd name="T10" fmla="*/ 64 w 84"/>
                  <a:gd name="T11" fmla="*/ 16 h 187"/>
                  <a:gd name="T12" fmla="*/ 42 w 84"/>
                  <a:gd name="T13" fmla="*/ 30 h 187"/>
                  <a:gd name="T14" fmla="*/ 22 w 84"/>
                  <a:gd name="T15" fmla="*/ 43 h 187"/>
                  <a:gd name="T16" fmla="*/ 0 w 84"/>
                  <a:gd name="T17" fmla="*/ 5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87">
                    <a:moveTo>
                      <a:pt x="0" y="55"/>
                    </a:moveTo>
                    <a:lnTo>
                      <a:pt x="0" y="187"/>
                    </a:lnTo>
                    <a:lnTo>
                      <a:pt x="84" y="187"/>
                    </a:lnTo>
                    <a:lnTo>
                      <a:pt x="84" y="0"/>
                    </a:lnTo>
                    <a:lnTo>
                      <a:pt x="84" y="0"/>
                    </a:lnTo>
                    <a:lnTo>
                      <a:pt x="64" y="16"/>
                    </a:lnTo>
                    <a:lnTo>
                      <a:pt x="42" y="30"/>
                    </a:lnTo>
                    <a:lnTo>
                      <a:pt x="22" y="43"/>
                    </a:lnTo>
                    <a:lnTo>
                      <a:pt x="0" y="55"/>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3" name="Freeform 50">
                <a:extLst>
                  <a:ext uri="{FF2B5EF4-FFF2-40B4-BE49-F238E27FC236}">
                    <a16:creationId xmlns:a16="http://schemas.microsoft.com/office/drawing/2014/main" id="{B9656B38-CDD5-41E9-8D93-0B67B23FE164}"/>
                  </a:ext>
                </a:extLst>
              </p:cNvPr>
              <p:cNvSpPr>
                <a:spLocks/>
              </p:cNvSpPr>
              <p:nvPr/>
            </p:nvSpPr>
            <p:spPr bwMode="auto">
              <a:xfrm>
                <a:off x="-2954338" y="2979738"/>
                <a:ext cx="133350" cy="509588"/>
              </a:xfrm>
              <a:custGeom>
                <a:avLst/>
                <a:gdLst>
                  <a:gd name="T0" fmla="*/ 0 w 84"/>
                  <a:gd name="T1" fmla="*/ 110 h 321"/>
                  <a:gd name="T2" fmla="*/ 0 w 84"/>
                  <a:gd name="T3" fmla="*/ 321 h 321"/>
                  <a:gd name="T4" fmla="*/ 84 w 84"/>
                  <a:gd name="T5" fmla="*/ 321 h 321"/>
                  <a:gd name="T6" fmla="*/ 84 w 84"/>
                  <a:gd name="T7" fmla="*/ 0 h 321"/>
                  <a:gd name="T8" fmla="*/ 84 w 84"/>
                  <a:gd name="T9" fmla="*/ 0 h 321"/>
                  <a:gd name="T10" fmla="*/ 66 w 84"/>
                  <a:gd name="T11" fmla="*/ 30 h 321"/>
                  <a:gd name="T12" fmla="*/ 46 w 84"/>
                  <a:gd name="T13" fmla="*/ 58 h 321"/>
                  <a:gd name="T14" fmla="*/ 24 w 84"/>
                  <a:gd name="T15" fmla="*/ 84 h 321"/>
                  <a:gd name="T16" fmla="*/ 0 w 84"/>
                  <a:gd name="T17" fmla="*/ 11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21">
                    <a:moveTo>
                      <a:pt x="0" y="110"/>
                    </a:moveTo>
                    <a:lnTo>
                      <a:pt x="0" y="321"/>
                    </a:lnTo>
                    <a:lnTo>
                      <a:pt x="84" y="321"/>
                    </a:lnTo>
                    <a:lnTo>
                      <a:pt x="84" y="0"/>
                    </a:lnTo>
                    <a:lnTo>
                      <a:pt x="84" y="0"/>
                    </a:lnTo>
                    <a:lnTo>
                      <a:pt x="66" y="30"/>
                    </a:lnTo>
                    <a:lnTo>
                      <a:pt x="46" y="58"/>
                    </a:lnTo>
                    <a:lnTo>
                      <a:pt x="24" y="84"/>
                    </a:lnTo>
                    <a:lnTo>
                      <a:pt x="0"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4" name="Freeform 51">
                <a:extLst>
                  <a:ext uri="{FF2B5EF4-FFF2-40B4-BE49-F238E27FC236}">
                    <a16:creationId xmlns:a16="http://schemas.microsoft.com/office/drawing/2014/main" id="{E1942C24-1F72-4CE0-BD75-595D0CFC44C1}"/>
                  </a:ext>
                </a:extLst>
              </p:cNvPr>
              <p:cNvSpPr>
                <a:spLocks/>
              </p:cNvSpPr>
              <p:nvPr/>
            </p:nvSpPr>
            <p:spPr bwMode="auto">
              <a:xfrm>
                <a:off x="-2954338" y="2979738"/>
                <a:ext cx="133350" cy="509588"/>
              </a:xfrm>
              <a:custGeom>
                <a:avLst/>
                <a:gdLst>
                  <a:gd name="T0" fmla="*/ 0 w 84"/>
                  <a:gd name="T1" fmla="*/ 110 h 321"/>
                  <a:gd name="T2" fmla="*/ 0 w 84"/>
                  <a:gd name="T3" fmla="*/ 321 h 321"/>
                  <a:gd name="T4" fmla="*/ 84 w 84"/>
                  <a:gd name="T5" fmla="*/ 321 h 321"/>
                  <a:gd name="T6" fmla="*/ 84 w 84"/>
                  <a:gd name="T7" fmla="*/ 0 h 321"/>
                  <a:gd name="T8" fmla="*/ 84 w 84"/>
                  <a:gd name="T9" fmla="*/ 0 h 321"/>
                  <a:gd name="T10" fmla="*/ 66 w 84"/>
                  <a:gd name="T11" fmla="*/ 30 h 321"/>
                  <a:gd name="T12" fmla="*/ 46 w 84"/>
                  <a:gd name="T13" fmla="*/ 58 h 321"/>
                  <a:gd name="T14" fmla="*/ 24 w 84"/>
                  <a:gd name="T15" fmla="*/ 84 h 321"/>
                  <a:gd name="T16" fmla="*/ 0 w 84"/>
                  <a:gd name="T17" fmla="*/ 11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21">
                    <a:moveTo>
                      <a:pt x="0" y="110"/>
                    </a:moveTo>
                    <a:lnTo>
                      <a:pt x="0" y="321"/>
                    </a:lnTo>
                    <a:lnTo>
                      <a:pt x="84" y="321"/>
                    </a:lnTo>
                    <a:lnTo>
                      <a:pt x="84" y="0"/>
                    </a:lnTo>
                    <a:lnTo>
                      <a:pt x="84" y="0"/>
                    </a:lnTo>
                    <a:lnTo>
                      <a:pt x="66" y="30"/>
                    </a:lnTo>
                    <a:lnTo>
                      <a:pt x="46" y="58"/>
                    </a:lnTo>
                    <a:lnTo>
                      <a:pt x="24" y="84"/>
                    </a:lnTo>
                    <a:lnTo>
                      <a:pt x="0" y="11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5" name="Freeform 52">
                <a:extLst>
                  <a:ext uri="{FF2B5EF4-FFF2-40B4-BE49-F238E27FC236}">
                    <a16:creationId xmlns:a16="http://schemas.microsoft.com/office/drawing/2014/main" id="{46A3C291-E601-4502-81DD-625C40DBB41E}"/>
                  </a:ext>
                </a:extLst>
              </p:cNvPr>
              <p:cNvSpPr>
                <a:spLocks/>
              </p:cNvSpPr>
              <p:nvPr/>
            </p:nvSpPr>
            <p:spPr bwMode="auto">
              <a:xfrm>
                <a:off x="-3484563" y="3352800"/>
                <a:ext cx="133350" cy="136525"/>
              </a:xfrm>
              <a:custGeom>
                <a:avLst/>
                <a:gdLst>
                  <a:gd name="T0" fmla="*/ 6 w 84"/>
                  <a:gd name="T1" fmla="*/ 6 h 86"/>
                  <a:gd name="T2" fmla="*/ 6 w 84"/>
                  <a:gd name="T3" fmla="*/ 6 h 86"/>
                  <a:gd name="T4" fmla="*/ 0 w 84"/>
                  <a:gd name="T5" fmla="*/ 6 h 86"/>
                  <a:gd name="T6" fmla="*/ 0 w 84"/>
                  <a:gd name="T7" fmla="*/ 86 h 86"/>
                  <a:gd name="T8" fmla="*/ 84 w 84"/>
                  <a:gd name="T9" fmla="*/ 86 h 86"/>
                  <a:gd name="T10" fmla="*/ 84 w 84"/>
                  <a:gd name="T11" fmla="*/ 0 h 86"/>
                  <a:gd name="T12" fmla="*/ 84 w 84"/>
                  <a:gd name="T13" fmla="*/ 0 h 86"/>
                  <a:gd name="T14" fmla="*/ 46 w 84"/>
                  <a:gd name="T15" fmla="*/ 4 h 86"/>
                  <a:gd name="T16" fmla="*/ 6 w 84"/>
                  <a:gd name="T17"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6">
                    <a:moveTo>
                      <a:pt x="6" y="6"/>
                    </a:moveTo>
                    <a:lnTo>
                      <a:pt x="6" y="6"/>
                    </a:lnTo>
                    <a:lnTo>
                      <a:pt x="0" y="6"/>
                    </a:lnTo>
                    <a:lnTo>
                      <a:pt x="0" y="86"/>
                    </a:lnTo>
                    <a:lnTo>
                      <a:pt x="84" y="86"/>
                    </a:lnTo>
                    <a:lnTo>
                      <a:pt x="84" y="0"/>
                    </a:lnTo>
                    <a:lnTo>
                      <a:pt x="84" y="0"/>
                    </a:lnTo>
                    <a:lnTo>
                      <a:pt x="46" y="4"/>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6" name="Freeform 53">
                <a:extLst>
                  <a:ext uri="{FF2B5EF4-FFF2-40B4-BE49-F238E27FC236}">
                    <a16:creationId xmlns:a16="http://schemas.microsoft.com/office/drawing/2014/main" id="{0AE4CB72-758E-40E7-8946-B4193ED8613D}"/>
                  </a:ext>
                </a:extLst>
              </p:cNvPr>
              <p:cNvSpPr>
                <a:spLocks/>
              </p:cNvSpPr>
              <p:nvPr/>
            </p:nvSpPr>
            <p:spPr bwMode="auto">
              <a:xfrm>
                <a:off x="-3484563" y="3352800"/>
                <a:ext cx="133350" cy="136525"/>
              </a:xfrm>
              <a:custGeom>
                <a:avLst/>
                <a:gdLst>
                  <a:gd name="T0" fmla="*/ 6 w 84"/>
                  <a:gd name="T1" fmla="*/ 6 h 86"/>
                  <a:gd name="T2" fmla="*/ 6 w 84"/>
                  <a:gd name="T3" fmla="*/ 6 h 86"/>
                  <a:gd name="T4" fmla="*/ 0 w 84"/>
                  <a:gd name="T5" fmla="*/ 6 h 86"/>
                  <a:gd name="T6" fmla="*/ 0 w 84"/>
                  <a:gd name="T7" fmla="*/ 86 h 86"/>
                  <a:gd name="T8" fmla="*/ 84 w 84"/>
                  <a:gd name="T9" fmla="*/ 86 h 86"/>
                  <a:gd name="T10" fmla="*/ 84 w 84"/>
                  <a:gd name="T11" fmla="*/ 0 h 86"/>
                  <a:gd name="T12" fmla="*/ 84 w 84"/>
                  <a:gd name="T13" fmla="*/ 0 h 86"/>
                  <a:gd name="T14" fmla="*/ 46 w 84"/>
                  <a:gd name="T15" fmla="*/ 4 h 86"/>
                  <a:gd name="T16" fmla="*/ 6 w 84"/>
                  <a:gd name="T17"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6">
                    <a:moveTo>
                      <a:pt x="6" y="6"/>
                    </a:moveTo>
                    <a:lnTo>
                      <a:pt x="6" y="6"/>
                    </a:lnTo>
                    <a:lnTo>
                      <a:pt x="0" y="6"/>
                    </a:lnTo>
                    <a:lnTo>
                      <a:pt x="0" y="86"/>
                    </a:lnTo>
                    <a:lnTo>
                      <a:pt x="84" y="86"/>
                    </a:lnTo>
                    <a:lnTo>
                      <a:pt x="84" y="0"/>
                    </a:lnTo>
                    <a:lnTo>
                      <a:pt x="84" y="0"/>
                    </a:lnTo>
                    <a:lnTo>
                      <a:pt x="46" y="4"/>
                    </a:lnTo>
                    <a:lnTo>
                      <a:pt x="6" y="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7" name="Freeform 54">
                <a:extLst>
                  <a:ext uri="{FF2B5EF4-FFF2-40B4-BE49-F238E27FC236}">
                    <a16:creationId xmlns:a16="http://schemas.microsoft.com/office/drawing/2014/main" id="{C1443F5E-375A-414A-A401-01A9991D8F87}"/>
                  </a:ext>
                </a:extLst>
              </p:cNvPr>
              <p:cNvSpPr>
                <a:spLocks/>
              </p:cNvSpPr>
              <p:nvPr/>
            </p:nvSpPr>
            <p:spPr bwMode="auto">
              <a:xfrm>
                <a:off x="-3484563" y="2919413"/>
                <a:ext cx="628650" cy="395288"/>
              </a:xfrm>
              <a:custGeom>
                <a:avLst/>
                <a:gdLst>
                  <a:gd name="T0" fmla="*/ 0 w 396"/>
                  <a:gd name="T1" fmla="*/ 219 h 249"/>
                  <a:gd name="T2" fmla="*/ 0 w 396"/>
                  <a:gd name="T3" fmla="*/ 249 h 249"/>
                  <a:gd name="T4" fmla="*/ 0 w 396"/>
                  <a:gd name="T5" fmla="*/ 249 h 249"/>
                  <a:gd name="T6" fmla="*/ 44 w 396"/>
                  <a:gd name="T7" fmla="*/ 245 h 249"/>
                  <a:gd name="T8" fmla="*/ 86 w 396"/>
                  <a:gd name="T9" fmla="*/ 239 h 249"/>
                  <a:gd name="T10" fmla="*/ 128 w 396"/>
                  <a:gd name="T11" fmla="*/ 227 h 249"/>
                  <a:gd name="T12" fmla="*/ 170 w 396"/>
                  <a:gd name="T13" fmla="*/ 211 h 249"/>
                  <a:gd name="T14" fmla="*/ 170 w 396"/>
                  <a:gd name="T15" fmla="*/ 211 h 249"/>
                  <a:gd name="T16" fmla="*/ 212 w 396"/>
                  <a:gd name="T17" fmla="*/ 192 h 249"/>
                  <a:gd name="T18" fmla="*/ 252 w 396"/>
                  <a:gd name="T19" fmla="*/ 168 h 249"/>
                  <a:gd name="T20" fmla="*/ 290 w 396"/>
                  <a:gd name="T21" fmla="*/ 140 h 249"/>
                  <a:gd name="T22" fmla="*/ 324 w 396"/>
                  <a:gd name="T23" fmla="*/ 108 h 249"/>
                  <a:gd name="T24" fmla="*/ 324 w 396"/>
                  <a:gd name="T25" fmla="*/ 108 h 249"/>
                  <a:gd name="T26" fmla="*/ 344 w 396"/>
                  <a:gd name="T27" fmla="*/ 86 h 249"/>
                  <a:gd name="T28" fmla="*/ 364 w 396"/>
                  <a:gd name="T29" fmla="*/ 64 h 249"/>
                  <a:gd name="T30" fmla="*/ 380 w 396"/>
                  <a:gd name="T31" fmla="*/ 40 h 249"/>
                  <a:gd name="T32" fmla="*/ 396 w 396"/>
                  <a:gd name="T33" fmla="*/ 16 h 249"/>
                  <a:gd name="T34" fmla="*/ 372 w 396"/>
                  <a:gd name="T35" fmla="*/ 0 h 249"/>
                  <a:gd name="T36" fmla="*/ 372 w 396"/>
                  <a:gd name="T37" fmla="*/ 0 h 249"/>
                  <a:gd name="T38" fmla="*/ 356 w 396"/>
                  <a:gd name="T39" fmla="*/ 24 h 249"/>
                  <a:gd name="T40" fmla="*/ 340 w 396"/>
                  <a:gd name="T41" fmla="*/ 46 h 249"/>
                  <a:gd name="T42" fmla="*/ 322 w 396"/>
                  <a:gd name="T43" fmla="*/ 66 h 249"/>
                  <a:gd name="T44" fmla="*/ 302 w 396"/>
                  <a:gd name="T45" fmla="*/ 86 h 249"/>
                  <a:gd name="T46" fmla="*/ 282 w 396"/>
                  <a:gd name="T47" fmla="*/ 106 h 249"/>
                  <a:gd name="T48" fmla="*/ 262 w 396"/>
                  <a:gd name="T49" fmla="*/ 124 h 249"/>
                  <a:gd name="T50" fmla="*/ 238 w 396"/>
                  <a:gd name="T51" fmla="*/ 140 h 249"/>
                  <a:gd name="T52" fmla="*/ 216 w 396"/>
                  <a:gd name="T53" fmla="*/ 156 h 249"/>
                  <a:gd name="T54" fmla="*/ 192 w 396"/>
                  <a:gd name="T55" fmla="*/ 170 h 249"/>
                  <a:gd name="T56" fmla="*/ 166 w 396"/>
                  <a:gd name="T57" fmla="*/ 182 h 249"/>
                  <a:gd name="T58" fmla="*/ 140 w 396"/>
                  <a:gd name="T59" fmla="*/ 192 h 249"/>
                  <a:gd name="T60" fmla="*/ 114 w 396"/>
                  <a:gd name="T61" fmla="*/ 202 h 249"/>
                  <a:gd name="T62" fmla="*/ 86 w 396"/>
                  <a:gd name="T63" fmla="*/ 208 h 249"/>
                  <a:gd name="T64" fmla="*/ 58 w 396"/>
                  <a:gd name="T65" fmla="*/ 213 h 249"/>
                  <a:gd name="T66" fmla="*/ 28 w 396"/>
                  <a:gd name="T67" fmla="*/ 217 h 249"/>
                  <a:gd name="T68" fmla="*/ 0 w 396"/>
                  <a:gd name="T69" fmla="*/ 2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6" h="249">
                    <a:moveTo>
                      <a:pt x="0" y="219"/>
                    </a:moveTo>
                    <a:lnTo>
                      <a:pt x="0" y="249"/>
                    </a:lnTo>
                    <a:lnTo>
                      <a:pt x="0" y="249"/>
                    </a:lnTo>
                    <a:lnTo>
                      <a:pt x="44" y="245"/>
                    </a:lnTo>
                    <a:lnTo>
                      <a:pt x="86" y="239"/>
                    </a:lnTo>
                    <a:lnTo>
                      <a:pt x="128" y="227"/>
                    </a:lnTo>
                    <a:lnTo>
                      <a:pt x="170" y="211"/>
                    </a:lnTo>
                    <a:lnTo>
                      <a:pt x="170" y="211"/>
                    </a:lnTo>
                    <a:lnTo>
                      <a:pt x="212" y="192"/>
                    </a:lnTo>
                    <a:lnTo>
                      <a:pt x="252" y="168"/>
                    </a:lnTo>
                    <a:lnTo>
                      <a:pt x="290" y="140"/>
                    </a:lnTo>
                    <a:lnTo>
                      <a:pt x="324" y="108"/>
                    </a:lnTo>
                    <a:lnTo>
                      <a:pt x="324" y="108"/>
                    </a:lnTo>
                    <a:lnTo>
                      <a:pt x="344" y="86"/>
                    </a:lnTo>
                    <a:lnTo>
                      <a:pt x="364" y="64"/>
                    </a:lnTo>
                    <a:lnTo>
                      <a:pt x="380" y="40"/>
                    </a:lnTo>
                    <a:lnTo>
                      <a:pt x="396" y="16"/>
                    </a:lnTo>
                    <a:lnTo>
                      <a:pt x="372" y="0"/>
                    </a:lnTo>
                    <a:lnTo>
                      <a:pt x="372" y="0"/>
                    </a:lnTo>
                    <a:lnTo>
                      <a:pt x="356" y="24"/>
                    </a:lnTo>
                    <a:lnTo>
                      <a:pt x="340" y="46"/>
                    </a:lnTo>
                    <a:lnTo>
                      <a:pt x="322" y="66"/>
                    </a:lnTo>
                    <a:lnTo>
                      <a:pt x="302" y="86"/>
                    </a:lnTo>
                    <a:lnTo>
                      <a:pt x="282" y="106"/>
                    </a:lnTo>
                    <a:lnTo>
                      <a:pt x="262" y="124"/>
                    </a:lnTo>
                    <a:lnTo>
                      <a:pt x="238" y="140"/>
                    </a:lnTo>
                    <a:lnTo>
                      <a:pt x="216" y="156"/>
                    </a:lnTo>
                    <a:lnTo>
                      <a:pt x="192" y="170"/>
                    </a:lnTo>
                    <a:lnTo>
                      <a:pt x="166" y="182"/>
                    </a:lnTo>
                    <a:lnTo>
                      <a:pt x="140" y="192"/>
                    </a:lnTo>
                    <a:lnTo>
                      <a:pt x="114" y="202"/>
                    </a:lnTo>
                    <a:lnTo>
                      <a:pt x="86" y="208"/>
                    </a:lnTo>
                    <a:lnTo>
                      <a:pt x="58" y="213"/>
                    </a:lnTo>
                    <a:lnTo>
                      <a:pt x="28" y="217"/>
                    </a:lnTo>
                    <a:lnTo>
                      <a:pt x="0"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78" name="Freeform 55">
                <a:extLst>
                  <a:ext uri="{FF2B5EF4-FFF2-40B4-BE49-F238E27FC236}">
                    <a16:creationId xmlns:a16="http://schemas.microsoft.com/office/drawing/2014/main" id="{BFBA06DE-4A75-459F-A70C-7D45A864CE7F}"/>
                  </a:ext>
                </a:extLst>
              </p:cNvPr>
              <p:cNvSpPr>
                <a:spLocks/>
              </p:cNvSpPr>
              <p:nvPr/>
            </p:nvSpPr>
            <p:spPr bwMode="auto">
              <a:xfrm>
                <a:off x="-3484563" y="2919413"/>
                <a:ext cx="628650" cy="395288"/>
              </a:xfrm>
              <a:custGeom>
                <a:avLst/>
                <a:gdLst>
                  <a:gd name="T0" fmla="*/ 0 w 396"/>
                  <a:gd name="T1" fmla="*/ 219 h 249"/>
                  <a:gd name="T2" fmla="*/ 0 w 396"/>
                  <a:gd name="T3" fmla="*/ 249 h 249"/>
                  <a:gd name="T4" fmla="*/ 0 w 396"/>
                  <a:gd name="T5" fmla="*/ 249 h 249"/>
                  <a:gd name="T6" fmla="*/ 44 w 396"/>
                  <a:gd name="T7" fmla="*/ 245 h 249"/>
                  <a:gd name="T8" fmla="*/ 86 w 396"/>
                  <a:gd name="T9" fmla="*/ 239 h 249"/>
                  <a:gd name="T10" fmla="*/ 128 w 396"/>
                  <a:gd name="T11" fmla="*/ 227 h 249"/>
                  <a:gd name="T12" fmla="*/ 170 w 396"/>
                  <a:gd name="T13" fmla="*/ 211 h 249"/>
                  <a:gd name="T14" fmla="*/ 170 w 396"/>
                  <a:gd name="T15" fmla="*/ 211 h 249"/>
                  <a:gd name="T16" fmla="*/ 212 w 396"/>
                  <a:gd name="T17" fmla="*/ 192 h 249"/>
                  <a:gd name="T18" fmla="*/ 252 w 396"/>
                  <a:gd name="T19" fmla="*/ 168 h 249"/>
                  <a:gd name="T20" fmla="*/ 290 w 396"/>
                  <a:gd name="T21" fmla="*/ 140 h 249"/>
                  <a:gd name="T22" fmla="*/ 324 w 396"/>
                  <a:gd name="T23" fmla="*/ 108 h 249"/>
                  <a:gd name="T24" fmla="*/ 324 w 396"/>
                  <a:gd name="T25" fmla="*/ 108 h 249"/>
                  <a:gd name="T26" fmla="*/ 344 w 396"/>
                  <a:gd name="T27" fmla="*/ 86 h 249"/>
                  <a:gd name="T28" fmla="*/ 364 w 396"/>
                  <a:gd name="T29" fmla="*/ 64 h 249"/>
                  <a:gd name="T30" fmla="*/ 380 w 396"/>
                  <a:gd name="T31" fmla="*/ 40 h 249"/>
                  <a:gd name="T32" fmla="*/ 396 w 396"/>
                  <a:gd name="T33" fmla="*/ 16 h 249"/>
                  <a:gd name="T34" fmla="*/ 372 w 396"/>
                  <a:gd name="T35" fmla="*/ 0 h 249"/>
                  <a:gd name="T36" fmla="*/ 372 w 396"/>
                  <a:gd name="T37" fmla="*/ 0 h 249"/>
                  <a:gd name="T38" fmla="*/ 356 w 396"/>
                  <a:gd name="T39" fmla="*/ 24 h 249"/>
                  <a:gd name="T40" fmla="*/ 340 w 396"/>
                  <a:gd name="T41" fmla="*/ 46 h 249"/>
                  <a:gd name="T42" fmla="*/ 322 w 396"/>
                  <a:gd name="T43" fmla="*/ 66 h 249"/>
                  <a:gd name="T44" fmla="*/ 302 w 396"/>
                  <a:gd name="T45" fmla="*/ 86 h 249"/>
                  <a:gd name="T46" fmla="*/ 282 w 396"/>
                  <a:gd name="T47" fmla="*/ 106 h 249"/>
                  <a:gd name="T48" fmla="*/ 262 w 396"/>
                  <a:gd name="T49" fmla="*/ 124 h 249"/>
                  <a:gd name="T50" fmla="*/ 238 w 396"/>
                  <a:gd name="T51" fmla="*/ 140 h 249"/>
                  <a:gd name="T52" fmla="*/ 216 w 396"/>
                  <a:gd name="T53" fmla="*/ 156 h 249"/>
                  <a:gd name="T54" fmla="*/ 192 w 396"/>
                  <a:gd name="T55" fmla="*/ 170 h 249"/>
                  <a:gd name="T56" fmla="*/ 166 w 396"/>
                  <a:gd name="T57" fmla="*/ 182 h 249"/>
                  <a:gd name="T58" fmla="*/ 140 w 396"/>
                  <a:gd name="T59" fmla="*/ 192 h 249"/>
                  <a:gd name="T60" fmla="*/ 114 w 396"/>
                  <a:gd name="T61" fmla="*/ 202 h 249"/>
                  <a:gd name="T62" fmla="*/ 86 w 396"/>
                  <a:gd name="T63" fmla="*/ 208 h 249"/>
                  <a:gd name="T64" fmla="*/ 58 w 396"/>
                  <a:gd name="T65" fmla="*/ 213 h 249"/>
                  <a:gd name="T66" fmla="*/ 28 w 396"/>
                  <a:gd name="T67" fmla="*/ 217 h 249"/>
                  <a:gd name="T68" fmla="*/ 0 w 396"/>
                  <a:gd name="T69" fmla="*/ 2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6" h="249">
                    <a:moveTo>
                      <a:pt x="0" y="219"/>
                    </a:moveTo>
                    <a:lnTo>
                      <a:pt x="0" y="249"/>
                    </a:lnTo>
                    <a:lnTo>
                      <a:pt x="0" y="249"/>
                    </a:lnTo>
                    <a:lnTo>
                      <a:pt x="44" y="245"/>
                    </a:lnTo>
                    <a:lnTo>
                      <a:pt x="86" y="239"/>
                    </a:lnTo>
                    <a:lnTo>
                      <a:pt x="128" y="227"/>
                    </a:lnTo>
                    <a:lnTo>
                      <a:pt x="170" y="211"/>
                    </a:lnTo>
                    <a:lnTo>
                      <a:pt x="170" y="211"/>
                    </a:lnTo>
                    <a:lnTo>
                      <a:pt x="212" y="192"/>
                    </a:lnTo>
                    <a:lnTo>
                      <a:pt x="252" y="168"/>
                    </a:lnTo>
                    <a:lnTo>
                      <a:pt x="290" y="140"/>
                    </a:lnTo>
                    <a:lnTo>
                      <a:pt x="324" y="108"/>
                    </a:lnTo>
                    <a:lnTo>
                      <a:pt x="324" y="108"/>
                    </a:lnTo>
                    <a:lnTo>
                      <a:pt x="344" y="86"/>
                    </a:lnTo>
                    <a:lnTo>
                      <a:pt x="364" y="64"/>
                    </a:lnTo>
                    <a:lnTo>
                      <a:pt x="380" y="40"/>
                    </a:lnTo>
                    <a:lnTo>
                      <a:pt x="396" y="16"/>
                    </a:lnTo>
                    <a:lnTo>
                      <a:pt x="372" y="0"/>
                    </a:lnTo>
                    <a:lnTo>
                      <a:pt x="372" y="0"/>
                    </a:lnTo>
                    <a:lnTo>
                      <a:pt x="356" y="24"/>
                    </a:lnTo>
                    <a:lnTo>
                      <a:pt x="340" y="46"/>
                    </a:lnTo>
                    <a:lnTo>
                      <a:pt x="322" y="66"/>
                    </a:lnTo>
                    <a:lnTo>
                      <a:pt x="302" y="86"/>
                    </a:lnTo>
                    <a:lnTo>
                      <a:pt x="282" y="106"/>
                    </a:lnTo>
                    <a:lnTo>
                      <a:pt x="262" y="124"/>
                    </a:lnTo>
                    <a:lnTo>
                      <a:pt x="238" y="140"/>
                    </a:lnTo>
                    <a:lnTo>
                      <a:pt x="216" y="156"/>
                    </a:lnTo>
                    <a:lnTo>
                      <a:pt x="192" y="170"/>
                    </a:lnTo>
                    <a:lnTo>
                      <a:pt x="166" y="182"/>
                    </a:lnTo>
                    <a:lnTo>
                      <a:pt x="140" y="192"/>
                    </a:lnTo>
                    <a:lnTo>
                      <a:pt x="114" y="202"/>
                    </a:lnTo>
                    <a:lnTo>
                      <a:pt x="86" y="208"/>
                    </a:lnTo>
                    <a:lnTo>
                      <a:pt x="58" y="213"/>
                    </a:lnTo>
                    <a:lnTo>
                      <a:pt x="28" y="217"/>
                    </a:lnTo>
                    <a:lnTo>
                      <a:pt x="0" y="21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79" name="Group 78">
            <a:extLst>
              <a:ext uri="{FF2B5EF4-FFF2-40B4-BE49-F238E27FC236}">
                <a16:creationId xmlns:a16="http://schemas.microsoft.com/office/drawing/2014/main" id="{1650594D-AE3D-46F5-955D-15AE659FEEE0}"/>
              </a:ext>
            </a:extLst>
          </p:cNvPr>
          <p:cNvGrpSpPr/>
          <p:nvPr/>
        </p:nvGrpSpPr>
        <p:grpSpPr>
          <a:xfrm>
            <a:off x="2383039" y="2263737"/>
            <a:ext cx="612000" cy="612000"/>
            <a:chOff x="582349" y="3950507"/>
            <a:chExt cx="703526" cy="703526"/>
          </a:xfrm>
        </p:grpSpPr>
        <p:sp>
          <p:nvSpPr>
            <p:cNvPr id="80" name="Oval 79">
              <a:extLst>
                <a:ext uri="{FF2B5EF4-FFF2-40B4-BE49-F238E27FC236}">
                  <a16:creationId xmlns:a16="http://schemas.microsoft.com/office/drawing/2014/main" id="{9B16842E-70D7-4419-AD47-3627BC6C80E5}"/>
                </a:ext>
              </a:extLst>
            </p:cNvPr>
            <p:cNvSpPr/>
            <p:nvPr/>
          </p:nvSpPr>
          <p:spPr>
            <a:xfrm>
              <a:off x="582349" y="3950507"/>
              <a:ext cx="703526" cy="703526"/>
            </a:xfrm>
            <a:prstGeom prst="ellipse">
              <a:avLst/>
            </a:prstGeom>
            <a:solidFill>
              <a:srgbClr val="00B5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1" name="Oval 80">
              <a:extLst>
                <a:ext uri="{FF2B5EF4-FFF2-40B4-BE49-F238E27FC236}">
                  <a16:creationId xmlns:a16="http://schemas.microsoft.com/office/drawing/2014/main" id="{6392967E-06EF-47B0-963C-0EF85EDEBE61}"/>
                </a:ext>
              </a:extLst>
            </p:cNvPr>
            <p:cNvSpPr/>
            <p:nvPr/>
          </p:nvSpPr>
          <p:spPr>
            <a:xfrm>
              <a:off x="673859" y="4039684"/>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82" name="Group 81">
              <a:extLst>
                <a:ext uri="{FF2B5EF4-FFF2-40B4-BE49-F238E27FC236}">
                  <a16:creationId xmlns:a16="http://schemas.microsoft.com/office/drawing/2014/main" id="{C4D40BFE-E509-4FDB-8751-8325FB34FE91}"/>
                </a:ext>
              </a:extLst>
            </p:cNvPr>
            <p:cNvGrpSpPr/>
            <p:nvPr/>
          </p:nvGrpSpPr>
          <p:grpSpPr>
            <a:xfrm>
              <a:off x="777851" y="4123390"/>
              <a:ext cx="317188" cy="357760"/>
              <a:chOff x="6611938" y="2854325"/>
              <a:chExt cx="409575" cy="461963"/>
            </a:xfrm>
            <a:solidFill>
              <a:srgbClr val="00B5E2"/>
            </a:solidFill>
          </p:grpSpPr>
          <p:sp>
            <p:nvSpPr>
              <p:cNvPr id="83" name="Freeform 11">
                <a:extLst>
                  <a:ext uri="{FF2B5EF4-FFF2-40B4-BE49-F238E27FC236}">
                    <a16:creationId xmlns:a16="http://schemas.microsoft.com/office/drawing/2014/main" id="{B57AFC3E-9B24-4151-B58F-43C0B8FF69FC}"/>
                  </a:ext>
                </a:extLst>
              </p:cNvPr>
              <p:cNvSpPr>
                <a:spLocks/>
              </p:cNvSpPr>
              <p:nvPr/>
            </p:nvSpPr>
            <p:spPr bwMode="auto">
              <a:xfrm>
                <a:off x="6686551" y="2854325"/>
                <a:ext cx="234950" cy="160338"/>
              </a:xfrm>
              <a:custGeom>
                <a:avLst/>
                <a:gdLst>
                  <a:gd name="T0" fmla="*/ 142 w 148"/>
                  <a:gd name="T1" fmla="*/ 89 h 101"/>
                  <a:gd name="T2" fmla="*/ 128 w 148"/>
                  <a:gd name="T3" fmla="*/ 90 h 101"/>
                  <a:gd name="T4" fmla="*/ 116 w 148"/>
                  <a:gd name="T5" fmla="*/ 90 h 101"/>
                  <a:gd name="T6" fmla="*/ 83 w 148"/>
                  <a:gd name="T7" fmla="*/ 80 h 101"/>
                  <a:gd name="T8" fmla="*/ 64 w 148"/>
                  <a:gd name="T9" fmla="*/ 70 h 101"/>
                  <a:gd name="T10" fmla="*/ 42 w 148"/>
                  <a:gd name="T11" fmla="*/ 54 h 101"/>
                  <a:gd name="T12" fmla="*/ 25 w 148"/>
                  <a:gd name="T13" fmla="*/ 39 h 101"/>
                  <a:gd name="T14" fmla="*/ 19 w 148"/>
                  <a:gd name="T15" fmla="*/ 31 h 101"/>
                  <a:gd name="T16" fmla="*/ 14 w 148"/>
                  <a:gd name="T17" fmla="*/ 25 h 101"/>
                  <a:gd name="T18" fmla="*/ 10 w 148"/>
                  <a:gd name="T19" fmla="*/ 15 h 101"/>
                  <a:gd name="T20" fmla="*/ 12 w 148"/>
                  <a:gd name="T21" fmla="*/ 12 h 101"/>
                  <a:gd name="T22" fmla="*/ 14 w 148"/>
                  <a:gd name="T23" fmla="*/ 11 h 101"/>
                  <a:gd name="T24" fmla="*/ 22 w 148"/>
                  <a:gd name="T25" fmla="*/ 10 h 101"/>
                  <a:gd name="T26" fmla="*/ 32 w 148"/>
                  <a:gd name="T27" fmla="*/ 11 h 101"/>
                  <a:gd name="T28" fmla="*/ 45 w 148"/>
                  <a:gd name="T29" fmla="*/ 13 h 101"/>
                  <a:gd name="T30" fmla="*/ 76 w 148"/>
                  <a:gd name="T31" fmla="*/ 27 h 101"/>
                  <a:gd name="T32" fmla="*/ 78 w 148"/>
                  <a:gd name="T33" fmla="*/ 29 h 101"/>
                  <a:gd name="T34" fmla="*/ 82 w 148"/>
                  <a:gd name="T35" fmla="*/ 27 h 101"/>
                  <a:gd name="T36" fmla="*/ 83 w 148"/>
                  <a:gd name="T37" fmla="*/ 26 h 101"/>
                  <a:gd name="T38" fmla="*/ 83 w 148"/>
                  <a:gd name="T39" fmla="*/ 21 h 101"/>
                  <a:gd name="T40" fmla="*/ 81 w 148"/>
                  <a:gd name="T41" fmla="*/ 19 h 101"/>
                  <a:gd name="T42" fmla="*/ 64 w 148"/>
                  <a:gd name="T43" fmla="*/ 10 h 101"/>
                  <a:gd name="T44" fmla="*/ 48 w 148"/>
                  <a:gd name="T45" fmla="*/ 5 h 101"/>
                  <a:gd name="T46" fmla="*/ 22 w 148"/>
                  <a:gd name="T47" fmla="*/ 0 h 101"/>
                  <a:gd name="T48" fmla="*/ 15 w 148"/>
                  <a:gd name="T49" fmla="*/ 0 h 101"/>
                  <a:gd name="T50" fmla="*/ 10 w 148"/>
                  <a:gd name="T51" fmla="*/ 1 h 101"/>
                  <a:gd name="T52" fmla="*/ 3 w 148"/>
                  <a:gd name="T53" fmla="*/ 7 h 101"/>
                  <a:gd name="T54" fmla="*/ 3 w 148"/>
                  <a:gd name="T55" fmla="*/ 7 h 101"/>
                  <a:gd name="T56" fmla="*/ 0 w 148"/>
                  <a:gd name="T57" fmla="*/ 15 h 101"/>
                  <a:gd name="T58" fmla="*/ 2 w 148"/>
                  <a:gd name="T59" fmla="*/ 22 h 101"/>
                  <a:gd name="T60" fmla="*/ 5 w 148"/>
                  <a:gd name="T61" fmla="*/ 30 h 101"/>
                  <a:gd name="T62" fmla="*/ 25 w 148"/>
                  <a:gd name="T63" fmla="*/ 54 h 101"/>
                  <a:gd name="T64" fmla="*/ 40 w 148"/>
                  <a:gd name="T65" fmla="*/ 66 h 101"/>
                  <a:gd name="T66" fmla="*/ 59 w 148"/>
                  <a:gd name="T67" fmla="*/ 79 h 101"/>
                  <a:gd name="T68" fmla="*/ 98 w 148"/>
                  <a:gd name="T69" fmla="*/ 96 h 101"/>
                  <a:gd name="T70" fmla="*/ 128 w 148"/>
                  <a:gd name="T71" fmla="*/ 101 h 101"/>
                  <a:gd name="T72" fmla="*/ 137 w 148"/>
                  <a:gd name="T73" fmla="*/ 100 h 101"/>
                  <a:gd name="T74" fmla="*/ 144 w 148"/>
                  <a:gd name="T75" fmla="*/ 99 h 101"/>
                  <a:gd name="T76" fmla="*/ 148 w 148"/>
                  <a:gd name="T77" fmla="*/ 96 h 101"/>
                  <a:gd name="T78" fmla="*/ 148 w 148"/>
                  <a:gd name="T79" fmla="*/ 92 h 101"/>
                  <a:gd name="T80" fmla="*/ 148 w 148"/>
                  <a:gd name="T81" fmla="*/ 91 h 101"/>
                  <a:gd name="T82" fmla="*/ 144 w 148"/>
                  <a:gd name="T83" fmla="*/ 89 h 101"/>
                  <a:gd name="T84" fmla="*/ 142 w 148"/>
                  <a:gd name="T85"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01">
                    <a:moveTo>
                      <a:pt x="142" y="89"/>
                    </a:moveTo>
                    <a:lnTo>
                      <a:pt x="142" y="89"/>
                    </a:lnTo>
                    <a:lnTo>
                      <a:pt x="136" y="90"/>
                    </a:lnTo>
                    <a:lnTo>
                      <a:pt x="128" y="90"/>
                    </a:lnTo>
                    <a:lnTo>
                      <a:pt x="128" y="90"/>
                    </a:lnTo>
                    <a:lnTo>
                      <a:pt x="116" y="90"/>
                    </a:lnTo>
                    <a:lnTo>
                      <a:pt x="101" y="86"/>
                    </a:lnTo>
                    <a:lnTo>
                      <a:pt x="83" y="80"/>
                    </a:lnTo>
                    <a:lnTo>
                      <a:pt x="64" y="70"/>
                    </a:lnTo>
                    <a:lnTo>
                      <a:pt x="64" y="70"/>
                    </a:lnTo>
                    <a:lnTo>
                      <a:pt x="53" y="62"/>
                    </a:lnTo>
                    <a:lnTo>
                      <a:pt x="42" y="54"/>
                    </a:lnTo>
                    <a:lnTo>
                      <a:pt x="33" y="46"/>
                    </a:lnTo>
                    <a:lnTo>
                      <a:pt x="25" y="39"/>
                    </a:lnTo>
                    <a:lnTo>
                      <a:pt x="25" y="39"/>
                    </a:lnTo>
                    <a:lnTo>
                      <a:pt x="19" y="31"/>
                    </a:lnTo>
                    <a:lnTo>
                      <a:pt x="14" y="25"/>
                    </a:lnTo>
                    <a:lnTo>
                      <a:pt x="14" y="25"/>
                    </a:lnTo>
                    <a:lnTo>
                      <a:pt x="12" y="20"/>
                    </a:lnTo>
                    <a:lnTo>
                      <a:pt x="10" y="15"/>
                    </a:lnTo>
                    <a:lnTo>
                      <a:pt x="10" y="15"/>
                    </a:lnTo>
                    <a:lnTo>
                      <a:pt x="12" y="12"/>
                    </a:lnTo>
                    <a:lnTo>
                      <a:pt x="12" y="12"/>
                    </a:lnTo>
                    <a:lnTo>
                      <a:pt x="14" y="11"/>
                    </a:lnTo>
                    <a:lnTo>
                      <a:pt x="14" y="11"/>
                    </a:lnTo>
                    <a:lnTo>
                      <a:pt x="22" y="10"/>
                    </a:lnTo>
                    <a:lnTo>
                      <a:pt x="22" y="10"/>
                    </a:lnTo>
                    <a:lnTo>
                      <a:pt x="32" y="11"/>
                    </a:lnTo>
                    <a:lnTo>
                      <a:pt x="45" y="13"/>
                    </a:lnTo>
                    <a:lnTo>
                      <a:pt x="45" y="13"/>
                    </a:lnTo>
                    <a:lnTo>
                      <a:pt x="59" y="20"/>
                    </a:lnTo>
                    <a:lnTo>
                      <a:pt x="76" y="27"/>
                    </a:lnTo>
                    <a:lnTo>
                      <a:pt x="76" y="27"/>
                    </a:lnTo>
                    <a:lnTo>
                      <a:pt x="78" y="29"/>
                    </a:lnTo>
                    <a:lnTo>
                      <a:pt x="79" y="29"/>
                    </a:lnTo>
                    <a:lnTo>
                      <a:pt x="82" y="27"/>
                    </a:lnTo>
                    <a:lnTo>
                      <a:pt x="83" y="26"/>
                    </a:lnTo>
                    <a:lnTo>
                      <a:pt x="83" y="26"/>
                    </a:lnTo>
                    <a:lnTo>
                      <a:pt x="83" y="24"/>
                    </a:lnTo>
                    <a:lnTo>
                      <a:pt x="83" y="21"/>
                    </a:lnTo>
                    <a:lnTo>
                      <a:pt x="82" y="20"/>
                    </a:lnTo>
                    <a:lnTo>
                      <a:pt x="81" y="19"/>
                    </a:lnTo>
                    <a:lnTo>
                      <a:pt x="81" y="19"/>
                    </a:lnTo>
                    <a:lnTo>
                      <a:pt x="64" y="10"/>
                    </a:lnTo>
                    <a:lnTo>
                      <a:pt x="48" y="5"/>
                    </a:lnTo>
                    <a:lnTo>
                      <a:pt x="48" y="5"/>
                    </a:lnTo>
                    <a:lnTo>
                      <a:pt x="34" y="1"/>
                    </a:lnTo>
                    <a:lnTo>
                      <a:pt x="22" y="0"/>
                    </a:lnTo>
                    <a:lnTo>
                      <a:pt x="22" y="0"/>
                    </a:lnTo>
                    <a:lnTo>
                      <a:pt x="15" y="0"/>
                    </a:lnTo>
                    <a:lnTo>
                      <a:pt x="10" y="1"/>
                    </a:lnTo>
                    <a:lnTo>
                      <a:pt x="10" y="1"/>
                    </a:lnTo>
                    <a:lnTo>
                      <a:pt x="5" y="3"/>
                    </a:lnTo>
                    <a:lnTo>
                      <a:pt x="3" y="7"/>
                    </a:lnTo>
                    <a:lnTo>
                      <a:pt x="3" y="7"/>
                    </a:lnTo>
                    <a:lnTo>
                      <a:pt x="3" y="7"/>
                    </a:lnTo>
                    <a:lnTo>
                      <a:pt x="0" y="11"/>
                    </a:lnTo>
                    <a:lnTo>
                      <a:pt x="0" y="15"/>
                    </a:lnTo>
                    <a:lnTo>
                      <a:pt x="0" y="15"/>
                    </a:lnTo>
                    <a:lnTo>
                      <a:pt x="2" y="22"/>
                    </a:lnTo>
                    <a:lnTo>
                      <a:pt x="5" y="30"/>
                    </a:lnTo>
                    <a:lnTo>
                      <a:pt x="5" y="30"/>
                    </a:lnTo>
                    <a:lnTo>
                      <a:pt x="14" y="42"/>
                    </a:lnTo>
                    <a:lnTo>
                      <a:pt x="25" y="54"/>
                    </a:lnTo>
                    <a:lnTo>
                      <a:pt x="25" y="54"/>
                    </a:lnTo>
                    <a:lnTo>
                      <a:pt x="40" y="66"/>
                    </a:lnTo>
                    <a:lnTo>
                      <a:pt x="59" y="79"/>
                    </a:lnTo>
                    <a:lnTo>
                      <a:pt x="59" y="79"/>
                    </a:lnTo>
                    <a:lnTo>
                      <a:pt x="79" y="89"/>
                    </a:lnTo>
                    <a:lnTo>
                      <a:pt x="98" y="96"/>
                    </a:lnTo>
                    <a:lnTo>
                      <a:pt x="114" y="100"/>
                    </a:lnTo>
                    <a:lnTo>
                      <a:pt x="128" y="101"/>
                    </a:lnTo>
                    <a:lnTo>
                      <a:pt x="128" y="101"/>
                    </a:lnTo>
                    <a:lnTo>
                      <a:pt x="137" y="100"/>
                    </a:lnTo>
                    <a:lnTo>
                      <a:pt x="144" y="99"/>
                    </a:lnTo>
                    <a:lnTo>
                      <a:pt x="144" y="99"/>
                    </a:lnTo>
                    <a:lnTo>
                      <a:pt x="147" y="97"/>
                    </a:lnTo>
                    <a:lnTo>
                      <a:pt x="148" y="96"/>
                    </a:lnTo>
                    <a:lnTo>
                      <a:pt x="148" y="95"/>
                    </a:lnTo>
                    <a:lnTo>
                      <a:pt x="148" y="92"/>
                    </a:lnTo>
                    <a:lnTo>
                      <a:pt x="148" y="92"/>
                    </a:lnTo>
                    <a:lnTo>
                      <a:pt x="148" y="91"/>
                    </a:lnTo>
                    <a:lnTo>
                      <a:pt x="147" y="90"/>
                    </a:lnTo>
                    <a:lnTo>
                      <a:pt x="144" y="89"/>
                    </a:lnTo>
                    <a:lnTo>
                      <a:pt x="142" y="89"/>
                    </a:lnTo>
                    <a:lnTo>
                      <a:pt x="142" y="89"/>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4" name="Freeform 12">
                <a:extLst>
                  <a:ext uri="{FF2B5EF4-FFF2-40B4-BE49-F238E27FC236}">
                    <a16:creationId xmlns:a16="http://schemas.microsoft.com/office/drawing/2014/main" id="{2426090B-875B-4E2A-9335-7CF5F769FAA1}"/>
                  </a:ext>
                </a:extLst>
              </p:cNvPr>
              <p:cNvSpPr>
                <a:spLocks/>
              </p:cNvSpPr>
              <p:nvPr/>
            </p:nvSpPr>
            <p:spPr bwMode="auto">
              <a:xfrm>
                <a:off x="6891338" y="2963863"/>
                <a:ext cx="69850" cy="79375"/>
              </a:xfrm>
              <a:custGeom>
                <a:avLst/>
                <a:gdLst>
                  <a:gd name="T0" fmla="*/ 9 w 44"/>
                  <a:gd name="T1" fmla="*/ 15 h 50"/>
                  <a:gd name="T2" fmla="*/ 19 w 44"/>
                  <a:gd name="T3" fmla="*/ 10 h 50"/>
                  <a:gd name="T4" fmla="*/ 24 w 44"/>
                  <a:gd name="T5" fmla="*/ 11 h 50"/>
                  <a:gd name="T6" fmla="*/ 29 w 44"/>
                  <a:gd name="T7" fmla="*/ 15 h 50"/>
                  <a:gd name="T8" fmla="*/ 33 w 44"/>
                  <a:gd name="T9" fmla="*/ 20 h 50"/>
                  <a:gd name="T10" fmla="*/ 34 w 44"/>
                  <a:gd name="T11" fmla="*/ 25 h 50"/>
                  <a:gd name="T12" fmla="*/ 29 w 44"/>
                  <a:gd name="T13" fmla="*/ 36 h 50"/>
                  <a:gd name="T14" fmla="*/ 29 w 44"/>
                  <a:gd name="T15" fmla="*/ 36 h 50"/>
                  <a:gd name="T16" fmla="*/ 19 w 44"/>
                  <a:gd name="T17" fmla="*/ 40 h 50"/>
                  <a:gd name="T18" fmla="*/ 14 w 44"/>
                  <a:gd name="T19" fmla="*/ 39 h 50"/>
                  <a:gd name="T20" fmla="*/ 10 w 44"/>
                  <a:gd name="T21" fmla="*/ 37 h 50"/>
                  <a:gd name="T22" fmla="*/ 7 w 44"/>
                  <a:gd name="T23" fmla="*/ 36 h 50"/>
                  <a:gd name="T24" fmla="*/ 3 w 44"/>
                  <a:gd name="T25" fmla="*/ 39 h 50"/>
                  <a:gd name="T26" fmla="*/ 2 w 44"/>
                  <a:gd name="T27" fmla="*/ 40 h 50"/>
                  <a:gd name="T28" fmla="*/ 3 w 44"/>
                  <a:gd name="T29" fmla="*/ 44 h 50"/>
                  <a:gd name="T30" fmla="*/ 4 w 44"/>
                  <a:gd name="T31" fmla="*/ 45 h 50"/>
                  <a:gd name="T32" fmla="*/ 19 w 44"/>
                  <a:gd name="T33" fmla="*/ 50 h 50"/>
                  <a:gd name="T34" fmla="*/ 24 w 44"/>
                  <a:gd name="T35" fmla="*/ 50 h 50"/>
                  <a:gd name="T36" fmla="*/ 33 w 44"/>
                  <a:gd name="T37" fmla="*/ 46 h 50"/>
                  <a:gd name="T38" fmla="*/ 37 w 44"/>
                  <a:gd name="T39" fmla="*/ 42 h 50"/>
                  <a:gd name="T40" fmla="*/ 41 w 44"/>
                  <a:gd name="T41" fmla="*/ 39 h 50"/>
                  <a:gd name="T42" fmla="*/ 44 w 44"/>
                  <a:gd name="T43" fmla="*/ 30 h 50"/>
                  <a:gd name="T44" fmla="*/ 44 w 44"/>
                  <a:gd name="T45" fmla="*/ 25 h 50"/>
                  <a:gd name="T46" fmla="*/ 43 w 44"/>
                  <a:gd name="T47" fmla="*/ 16 h 50"/>
                  <a:gd name="T48" fmla="*/ 37 w 44"/>
                  <a:gd name="T49" fmla="*/ 7 h 50"/>
                  <a:gd name="T50" fmla="*/ 37 w 44"/>
                  <a:gd name="T51" fmla="*/ 7 h 50"/>
                  <a:gd name="T52" fmla="*/ 29 w 44"/>
                  <a:gd name="T53" fmla="*/ 2 h 50"/>
                  <a:gd name="T54" fmla="*/ 19 w 44"/>
                  <a:gd name="T55" fmla="*/ 0 h 50"/>
                  <a:gd name="T56" fmla="*/ 14 w 44"/>
                  <a:gd name="T57" fmla="*/ 0 h 50"/>
                  <a:gd name="T58" fmla="*/ 5 w 44"/>
                  <a:gd name="T59" fmla="*/ 3 h 50"/>
                  <a:gd name="T60" fmla="*/ 2 w 44"/>
                  <a:gd name="T61" fmla="*/ 7 h 50"/>
                  <a:gd name="T62" fmla="*/ 0 w 44"/>
                  <a:gd name="T63" fmla="*/ 11 h 50"/>
                  <a:gd name="T64" fmla="*/ 2 w 44"/>
                  <a:gd name="T65" fmla="*/ 15 h 50"/>
                  <a:gd name="T66" fmla="*/ 3 w 44"/>
                  <a:gd name="T67" fmla="*/ 16 h 50"/>
                  <a:gd name="T68" fmla="*/ 7 w 44"/>
                  <a:gd name="T69" fmla="*/ 16 h 50"/>
                  <a:gd name="T70" fmla="*/ 9 w 44"/>
                  <a:gd name="T71"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0">
                    <a:moveTo>
                      <a:pt x="9" y="15"/>
                    </a:moveTo>
                    <a:lnTo>
                      <a:pt x="9" y="15"/>
                    </a:lnTo>
                    <a:lnTo>
                      <a:pt x="14" y="11"/>
                    </a:lnTo>
                    <a:lnTo>
                      <a:pt x="19" y="10"/>
                    </a:lnTo>
                    <a:lnTo>
                      <a:pt x="19" y="10"/>
                    </a:lnTo>
                    <a:lnTo>
                      <a:pt x="24" y="11"/>
                    </a:lnTo>
                    <a:lnTo>
                      <a:pt x="29" y="15"/>
                    </a:lnTo>
                    <a:lnTo>
                      <a:pt x="29" y="15"/>
                    </a:lnTo>
                    <a:lnTo>
                      <a:pt x="29" y="15"/>
                    </a:lnTo>
                    <a:lnTo>
                      <a:pt x="33" y="20"/>
                    </a:lnTo>
                    <a:lnTo>
                      <a:pt x="34" y="25"/>
                    </a:lnTo>
                    <a:lnTo>
                      <a:pt x="34" y="25"/>
                    </a:lnTo>
                    <a:lnTo>
                      <a:pt x="33" y="31"/>
                    </a:lnTo>
                    <a:lnTo>
                      <a:pt x="29" y="36"/>
                    </a:lnTo>
                    <a:lnTo>
                      <a:pt x="29" y="36"/>
                    </a:lnTo>
                    <a:lnTo>
                      <a:pt x="29" y="36"/>
                    </a:lnTo>
                    <a:lnTo>
                      <a:pt x="24" y="39"/>
                    </a:lnTo>
                    <a:lnTo>
                      <a:pt x="19" y="40"/>
                    </a:lnTo>
                    <a:lnTo>
                      <a:pt x="19" y="40"/>
                    </a:lnTo>
                    <a:lnTo>
                      <a:pt x="14" y="39"/>
                    </a:lnTo>
                    <a:lnTo>
                      <a:pt x="10" y="37"/>
                    </a:lnTo>
                    <a:lnTo>
                      <a:pt x="10" y="37"/>
                    </a:lnTo>
                    <a:lnTo>
                      <a:pt x="8" y="36"/>
                    </a:lnTo>
                    <a:lnTo>
                      <a:pt x="7" y="36"/>
                    </a:lnTo>
                    <a:lnTo>
                      <a:pt x="4" y="36"/>
                    </a:lnTo>
                    <a:lnTo>
                      <a:pt x="3" y="39"/>
                    </a:lnTo>
                    <a:lnTo>
                      <a:pt x="3" y="39"/>
                    </a:lnTo>
                    <a:lnTo>
                      <a:pt x="2" y="40"/>
                    </a:lnTo>
                    <a:lnTo>
                      <a:pt x="2" y="42"/>
                    </a:lnTo>
                    <a:lnTo>
                      <a:pt x="3" y="44"/>
                    </a:lnTo>
                    <a:lnTo>
                      <a:pt x="4" y="45"/>
                    </a:lnTo>
                    <a:lnTo>
                      <a:pt x="4" y="45"/>
                    </a:lnTo>
                    <a:lnTo>
                      <a:pt x="12" y="49"/>
                    </a:lnTo>
                    <a:lnTo>
                      <a:pt x="19" y="50"/>
                    </a:lnTo>
                    <a:lnTo>
                      <a:pt x="19" y="50"/>
                    </a:lnTo>
                    <a:lnTo>
                      <a:pt x="24" y="50"/>
                    </a:lnTo>
                    <a:lnTo>
                      <a:pt x="29" y="49"/>
                    </a:lnTo>
                    <a:lnTo>
                      <a:pt x="33" y="46"/>
                    </a:lnTo>
                    <a:lnTo>
                      <a:pt x="37" y="42"/>
                    </a:lnTo>
                    <a:lnTo>
                      <a:pt x="37" y="42"/>
                    </a:lnTo>
                    <a:lnTo>
                      <a:pt x="37" y="42"/>
                    </a:lnTo>
                    <a:lnTo>
                      <a:pt x="41" y="39"/>
                    </a:lnTo>
                    <a:lnTo>
                      <a:pt x="43" y="35"/>
                    </a:lnTo>
                    <a:lnTo>
                      <a:pt x="44" y="30"/>
                    </a:lnTo>
                    <a:lnTo>
                      <a:pt x="44" y="25"/>
                    </a:lnTo>
                    <a:lnTo>
                      <a:pt x="44" y="25"/>
                    </a:lnTo>
                    <a:lnTo>
                      <a:pt x="44" y="20"/>
                    </a:lnTo>
                    <a:lnTo>
                      <a:pt x="43" y="16"/>
                    </a:lnTo>
                    <a:lnTo>
                      <a:pt x="41" y="11"/>
                    </a:lnTo>
                    <a:lnTo>
                      <a:pt x="37" y="7"/>
                    </a:lnTo>
                    <a:lnTo>
                      <a:pt x="37" y="7"/>
                    </a:lnTo>
                    <a:lnTo>
                      <a:pt x="37" y="7"/>
                    </a:lnTo>
                    <a:lnTo>
                      <a:pt x="33" y="3"/>
                    </a:lnTo>
                    <a:lnTo>
                      <a:pt x="29" y="2"/>
                    </a:lnTo>
                    <a:lnTo>
                      <a:pt x="24" y="0"/>
                    </a:lnTo>
                    <a:lnTo>
                      <a:pt x="19" y="0"/>
                    </a:lnTo>
                    <a:lnTo>
                      <a:pt x="19" y="0"/>
                    </a:lnTo>
                    <a:lnTo>
                      <a:pt x="14" y="0"/>
                    </a:lnTo>
                    <a:lnTo>
                      <a:pt x="9" y="2"/>
                    </a:lnTo>
                    <a:lnTo>
                      <a:pt x="5" y="3"/>
                    </a:lnTo>
                    <a:lnTo>
                      <a:pt x="2" y="7"/>
                    </a:lnTo>
                    <a:lnTo>
                      <a:pt x="2" y="7"/>
                    </a:lnTo>
                    <a:lnTo>
                      <a:pt x="0" y="8"/>
                    </a:lnTo>
                    <a:lnTo>
                      <a:pt x="0" y="11"/>
                    </a:lnTo>
                    <a:lnTo>
                      <a:pt x="0" y="12"/>
                    </a:lnTo>
                    <a:lnTo>
                      <a:pt x="2" y="15"/>
                    </a:lnTo>
                    <a:lnTo>
                      <a:pt x="2" y="15"/>
                    </a:lnTo>
                    <a:lnTo>
                      <a:pt x="3" y="16"/>
                    </a:lnTo>
                    <a:lnTo>
                      <a:pt x="5" y="16"/>
                    </a:lnTo>
                    <a:lnTo>
                      <a:pt x="7" y="16"/>
                    </a:lnTo>
                    <a:lnTo>
                      <a:pt x="9" y="15"/>
                    </a:lnTo>
                    <a:lnTo>
                      <a:pt x="9" y="15"/>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5" name="Freeform 13">
                <a:extLst>
                  <a:ext uri="{FF2B5EF4-FFF2-40B4-BE49-F238E27FC236}">
                    <a16:creationId xmlns:a16="http://schemas.microsoft.com/office/drawing/2014/main" id="{C8913551-90AC-4EF6-A8E6-727571550EDC}"/>
                  </a:ext>
                </a:extLst>
              </p:cNvPr>
              <p:cNvSpPr>
                <a:spLocks/>
              </p:cNvSpPr>
              <p:nvPr/>
            </p:nvSpPr>
            <p:spPr bwMode="auto">
              <a:xfrm>
                <a:off x="6611938" y="2903538"/>
                <a:ext cx="409575" cy="412750"/>
              </a:xfrm>
              <a:custGeom>
                <a:avLst/>
                <a:gdLst>
                  <a:gd name="T0" fmla="*/ 101 w 258"/>
                  <a:gd name="T1" fmla="*/ 38 h 260"/>
                  <a:gd name="T2" fmla="*/ 1 w 258"/>
                  <a:gd name="T3" fmla="*/ 138 h 260"/>
                  <a:gd name="T4" fmla="*/ 1 w 258"/>
                  <a:gd name="T5" fmla="*/ 138 h 260"/>
                  <a:gd name="T6" fmla="*/ 0 w 258"/>
                  <a:gd name="T7" fmla="*/ 139 h 260"/>
                  <a:gd name="T8" fmla="*/ 0 w 258"/>
                  <a:gd name="T9" fmla="*/ 142 h 260"/>
                  <a:gd name="T10" fmla="*/ 0 w 258"/>
                  <a:gd name="T11" fmla="*/ 142 h 260"/>
                  <a:gd name="T12" fmla="*/ 0 w 258"/>
                  <a:gd name="T13" fmla="*/ 143 h 260"/>
                  <a:gd name="T14" fmla="*/ 1 w 258"/>
                  <a:gd name="T15" fmla="*/ 145 h 260"/>
                  <a:gd name="T16" fmla="*/ 113 w 258"/>
                  <a:gd name="T17" fmla="*/ 257 h 260"/>
                  <a:gd name="T18" fmla="*/ 113 w 258"/>
                  <a:gd name="T19" fmla="*/ 257 h 260"/>
                  <a:gd name="T20" fmla="*/ 115 w 258"/>
                  <a:gd name="T21" fmla="*/ 258 h 260"/>
                  <a:gd name="T22" fmla="*/ 116 w 258"/>
                  <a:gd name="T23" fmla="*/ 260 h 260"/>
                  <a:gd name="T24" fmla="*/ 116 w 258"/>
                  <a:gd name="T25" fmla="*/ 260 h 260"/>
                  <a:gd name="T26" fmla="*/ 119 w 258"/>
                  <a:gd name="T27" fmla="*/ 258 h 260"/>
                  <a:gd name="T28" fmla="*/ 120 w 258"/>
                  <a:gd name="T29" fmla="*/ 257 h 260"/>
                  <a:gd name="T30" fmla="*/ 257 w 258"/>
                  <a:gd name="T31" fmla="*/ 122 h 260"/>
                  <a:gd name="T32" fmla="*/ 257 w 258"/>
                  <a:gd name="T33" fmla="*/ 122 h 260"/>
                  <a:gd name="T34" fmla="*/ 258 w 258"/>
                  <a:gd name="T35" fmla="*/ 119 h 260"/>
                  <a:gd name="T36" fmla="*/ 258 w 258"/>
                  <a:gd name="T37" fmla="*/ 118 h 260"/>
                  <a:gd name="T38" fmla="*/ 257 w 258"/>
                  <a:gd name="T39" fmla="*/ 49 h 260"/>
                  <a:gd name="T40" fmla="*/ 257 w 258"/>
                  <a:gd name="T41" fmla="*/ 49 h 260"/>
                  <a:gd name="T42" fmla="*/ 255 w 258"/>
                  <a:gd name="T43" fmla="*/ 46 h 260"/>
                  <a:gd name="T44" fmla="*/ 213 w 258"/>
                  <a:gd name="T45" fmla="*/ 3 h 260"/>
                  <a:gd name="T46" fmla="*/ 213 w 258"/>
                  <a:gd name="T47" fmla="*/ 3 h 260"/>
                  <a:gd name="T48" fmla="*/ 209 w 258"/>
                  <a:gd name="T49" fmla="*/ 1 h 260"/>
                  <a:gd name="T50" fmla="*/ 141 w 258"/>
                  <a:gd name="T51" fmla="*/ 0 h 260"/>
                  <a:gd name="T52" fmla="*/ 141 w 258"/>
                  <a:gd name="T53" fmla="*/ 0 h 260"/>
                  <a:gd name="T54" fmla="*/ 139 w 258"/>
                  <a:gd name="T55" fmla="*/ 0 h 260"/>
                  <a:gd name="T56" fmla="*/ 138 w 258"/>
                  <a:gd name="T57" fmla="*/ 1 h 260"/>
                  <a:gd name="T58" fmla="*/ 115 w 258"/>
                  <a:gd name="T59" fmla="*/ 23 h 260"/>
                  <a:gd name="T60" fmla="*/ 123 w 258"/>
                  <a:gd name="T61" fmla="*/ 30 h 260"/>
                  <a:gd name="T62" fmla="*/ 143 w 258"/>
                  <a:gd name="T63" fmla="*/ 10 h 260"/>
                  <a:gd name="T64" fmla="*/ 207 w 258"/>
                  <a:gd name="T65" fmla="*/ 11 h 260"/>
                  <a:gd name="T66" fmla="*/ 247 w 258"/>
                  <a:gd name="T67" fmla="*/ 51 h 260"/>
                  <a:gd name="T68" fmla="*/ 248 w 258"/>
                  <a:gd name="T69" fmla="*/ 115 h 260"/>
                  <a:gd name="T70" fmla="*/ 116 w 258"/>
                  <a:gd name="T71" fmla="*/ 247 h 260"/>
                  <a:gd name="T72" fmla="*/ 11 w 258"/>
                  <a:gd name="T73" fmla="*/ 142 h 260"/>
                  <a:gd name="T74" fmla="*/ 109 w 258"/>
                  <a:gd name="T75" fmla="*/ 45 h 260"/>
                  <a:gd name="T76" fmla="*/ 101 w 258"/>
                  <a:gd name="T77" fmla="*/ 38 h 260"/>
                  <a:gd name="T78" fmla="*/ 101 w 258"/>
                  <a:gd name="T79" fmla="*/ 3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8" h="260">
                    <a:moveTo>
                      <a:pt x="101" y="38"/>
                    </a:moveTo>
                    <a:lnTo>
                      <a:pt x="1" y="138"/>
                    </a:lnTo>
                    <a:lnTo>
                      <a:pt x="1" y="138"/>
                    </a:lnTo>
                    <a:lnTo>
                      <a:pt x="0" y="139"/>
                    </a:lnTo>
                    <a:lnTo>
                      <a:pt x="0" y="142"/>
                    </a:lnTo>
                    <a:lnTo>
                      <a:pt x="0" y="142"/>
                    </a:lnTo>
                    <a:lnTo>
                      <a:pt x="0" y="143"/>
                    </a:lnTo>
                    <a:lnTo>
                      <a:pt x="1" y="145"/>
                    </a:lnTo>
                    <a:lnTo>
                      <a:pt x="113" y="257"/>
                    </a:lnTo>
                    <a:lnTo>
                      <a:pt x="113" y="257"/>
                    </a:lnTo>
                    <a:lnTo>
                      <a:pt x="115" y="258"/>
                    </a:lnTo>
                    <a:lnTo>
                      <a:pt x="116" y="260"/>
                    </a:lnTo>
                    <a:lnTo>
                      <a:pt x="116" y="260"/>
                    </a:lnTo>
                    <a:lnTo>
                      <a:pt x="119" y="258"/>
                    </a:lnTo>
                    <a:lnTo>
                      <a:pt x="120" y="257"/>
                    </a:lnTo>
                    <a:lnTo>
                      <a:pt x="257" y="122"/>
                    </a:lnTo>
                    <a:lnTo>
                      <a:pt x="257" y="122"/>
                    </a:lnTo>
                    <a:lnTo>
                      <a:pt x="258" y="119"/>
                    </a:lnTo>
                    <a:lnTo>
                      <a:pt x="258" y="118"/>
                    </a:lnTo>
                    <a:lnTo>
                      <a:pt x="257" y="49"/>
                    </a:lnTo>
                    <a:lnTo>
                      <a:pt x="257" y="49"/>
                    </a:lnTo>
                    <a:lnTo>
                      <a:pt x="255" y="46"/>
                    </a:lnTo>
                    <a:lnTo>
                      <a:pt x="213" y="3"/>
                    </a:lnTo>
                    <a:lnTo>
                      <a:pt x="213" y="3"/>
                    </a:lnTo>
                    <a:lnTo>
                      <a:pt x="209" y="1"/>
                    </a:lnTo>
                    <a:lnTo>
                      <a:pt x="141" y="0"/>
                    </a:lnTo>
                    <a:lnTo>
                      <a:pt x="141" y="0"/>
                    </a:lnTo>
                    <a:lnTo>
                      <a:pt x="139" y="0"/>
                    </a:lnTo>
                    <a:lnTo>
                      <a:pt x="138" y="1"/>
                    </a:lnTo>
                    <a:lnTo>
                      <a:pt x="115" y="23"/>
                    </a:lnTo>
                    <a:lnTo>
                      <a:pt x="123" y="30"/>
                    </a:lnTo>
                    <a:lnTo>
                      <a:pt x="143" y="10"/>
                    </a:lnTo>
                    <a:lnTo>
                      <a:pt x="207" y="11"/>
                    </a:lnTo>
                    <a:lnTo>
                      <a:pt x="247" y="51"/>
                    </a:lnTo>
                    <a:lnTo>
                      <a:pt x="248" y="115"/>
                    </a:lnTo>
                    <a:lnTo>
                      <a:pt x="116" y="247"/>
                    </a:lnTo>
                    <a:lnTo>
                      <a:pt x="11" y="142"/>
                    </a:lnTo>
                    <a:lnTo>
                      <a:pt x="109" y="45"/>
                    </a:lnTo>
                    <a:lnTo>
                      <a:pt x="101" y="38"/>
                    </a:lnTo>
                    <a:lnTo>
                      <a:pt x="101" y="38"/>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86" name="Freeform 14">
                <a:extLst>
                  <a:ext uri="{FF2B5EF4-FFF2-40B4-BE49-F238E27FC236}">
                    <a16:creationId xmlns:a16="http://schemas.microsoft.com/office/drawing/2014/main" id="{0A57A1B9-12BF-4EC9-8673-3820B59D6CEB}"/>
                  </a:ext>
                </a:extLst>
              </p:cNvPr>
              <p:cNvSpPr>
                <a:spLocks noEditPoints="1"/>
              </p:cNvSpPr>
              <p:nvPr/>
            </p:nvSpPr>
            <p:spPr bwMode="auto">
              <a:xfrm>
                <a:off x="6740526" y="3060700"/>
                <a:ext cx="123825" cy="123825"/>
              </a:xfrm>
              <a:custGeom>
                <a:avLst/>
                <a:gdLst>
                  <a:gd name="T0" fmla="*/ 16 w 78"/>
                  <a:gd name="T1" fmla="*/ 69 h 78"/>
                  <a:gd name="T2" fmla="*/ 18 w 78"/>
                  <a:gd name="T3" fmla="*/ 64 h 78"/>
                  <a:gd name="T4" fmla="*/ 15 w 78"/>
                  <a:gd name="T5" fmla="*/ 60 h 78"/>
                  <a:gd name="T6" fmla="*/ 9 w 78"/>
                  <a:gd name="T7" fmla="*/ 62 h 78"/>
                  <a:gd name="T8" fmla="*/ 1 w 78"/>
                  <a:gd name="T9" fmla="*/ 72 h 78"/>
                  <a:gd name="T10" fmla="*/ 1 w 78"/>
                  <a:gd name="T11" fmla="*/ 77 h 78"/>
                  <a:gd name="T12" fmla="*/ 5 w 78"/>
                  <a:gd name="T13" fmla="*/ 78 h 78"/>
                  <a:gd name="T14" fmla="*/ 9 w 78"/>
                  <a:gd name="T15" fmla="*/ 77 h 78"/>
                  <a:gd name="T16" fmla="*/ 77 w 78"/>
                  <a:gd name="T17" fmla="*/ 9 h 78"/>
                  <a:gd name="T18" fmla="*/ 78 w 78"/>
                  <a:gd name="T19" fmla="*/ 4 h 78"/>
                  <a:gd name="T20" fmla="*/ 75 w 78"/>
                  <a:gd name="T21" fmla="*/ 1 h 78"/>
                  <a:gd name="T22" fmla="*/ 69 w 78"/>
                  <a:gd name="T23" fmla="*/ 3 h 78"/>
                  <a:gd name="T24" fmla="*/ 60 w 78"/>
                  <a:gd name="T25" fmla="*/ 11 h 78"/>
                  <a:gd name="T26" fmla="*/ 62 w 78"/>
                  <a:gd name="T27" fmla="*/ 16 h 78"/>
                  <a:gd name="T28" fmla="*/ 65 w 78"/>
                  <a:gd name="T29" fmla="*/ 19 h 78"/>
                  <a:gd name="T30" fmla="*/ 69 w 78"/>
                  <a:gd name="T31" fmla="*/ 16 h 78"/>
                  <a:gd name="T32" fmla="*/ 6 w 78"/>
                  <a:gd name="T33" fmla="*/ 39 h 78"/>
                  <a:gd name="T34" fmla="*/ 3 w 78"/>
                  <a:gd name="T35" fmla="*/ 51 h 78"/>
                  <a:gd name="T36" fmla="*/ 4 w 78"/>
                  <a:gd name="T37" fmla="*/ 60 h 78"/>
                  <a:gd name="T38" fmla="*/ 10 w 78"/>
                  <a:gd name="T39" fmla="*/ 69 h 78"/>
                  <a:gd name="T40" fmla="*/ 14 w 78"/>
                  <a:gd name="T41" fmla="*/ 73 h 78"/>
                  <a:gd name="T42" fmla="*/ 28 w 78"/>
                  <a:gd name="T43" fmla="*/ 77 h 78"/>
                  <a:gd name="T44" fmla="*/ 35 w 78"/>
                  <a:gd name="T45" fmla="*/ 75 h 78"/>
                  <a:gd name="T46" fmla="*/ 43 w 78"/>
                  <a:gd name="T47" fmla="*/ 70 h 78"/>
                  <a:gd name="T48" fmla="*/ 48 w 78"/>
                  <a:gd name="T49" fmla="*/ 64 h 78"/>
                  <a:gd name="T50" fmla="*/ 48 w 78"/>
                  <a:gd name="T51" fmla="*/ 51 h 78"/>
                  <a:gd name="T52" fmla="*/ 44 w 78"/>
                  <a:gd name="T53" fmla="*/ 38 h 78"/>
                  <a:gd name="T54" fmla="*/ 40 w 78"/>
                  <a:gd name="T55" fmla="*/ 23 h 78"/>
                  <a:gd name="T56" fmla="*/ 43 w 78"/>
                  <a:gd name="T57" fmla="*/ 16 h 78"/>
                  <a:gd name="T58" fmla="*/ 52 w 78"/>
                  <a:gd name="T59" fmla="*/ 13 h 78"/>
                  <a:gd name="T60" fmla="*/ 62 w 78"/>
                  <a:gd name="T61" fmla="*/ 16 h 78"/>
                  <a:gd name="T62" fmla="*/ 62 w 78"/>
                  <a:gd name="T63" fmla="*/ 16 h 78"/>
                  <a:gd name="T64" fmla="*/ 67 w 78"/>
                  <a:gd name="T65" fmla="*/ 28 h 78"/>
                  <a:gd name="T66" fmla="*/ 63 w 78"/>
                  <a:gd name="T67" fmla="*/ 36 h 78"/>
                  <a:gd name="T68" fmla="*/ 62 w 78"/>
                  <a:gd name="T69" fmla="*/ 41 h 78"/>
                  <a:gd name="T70" fmla="*/ 64 w 78"/>
                  <a:gd name="T71" fmla="*/ 44 h 78"/>
                  <a:gd name="T72" fmla="*/ 70 w 78"/>
                  <a:gd name="T73" fmla="*/ 43 h 78"/>
                  <a:gd name="T74" fmla="*/ 75 w 78"/>
                  <a:gd name="T75" fmla="*/ 36 h 78"/>
                  <a:gd name="T76" fmla="*/ 77 w 78"/>
                  <a:gd name="T77" fmla="*/ 28 h 78"/>
                  <a:gd name="T78" fmla="*/ 72 w 78"/>
                  <a:gd name="T79" fmla="*/ 14 h 78"/>
                  <a:gd name="T80" fmla="*/ 69 w 78"/>
                  <a:gd name="T81" fmla="*/ 10 h 78"/>
                  <a:gd name="T82" fmla="*/ 57 w 78"/>
                  <a:gd name="T83" fmla="*/ 3 h 78"/>
                  <a:gd name="T84" fmla="*/ 47 w 78"/>
                  <a:gd name="T85" fmla="*/ 3 h 78"/>
                  <a:gd name="T86" fmla="*/ 35 w 78"/>
                  <a:gd name="T87" fmla="*/ 9 h 78"/>
                  <a:gd name="T88" fmla="*/ 32 w 78"/>
                  <a:gd name="T89" fmla="*/ 15 h 78"/>
                  <a:gd name="T90" fmla="*/ 30 w 78"/>
                  <a:gd name="T91" fmla="*/ 23 h 78"/>
                  <a:gd name="T92" fmla="*/ 34 w 78"/>
                  <a:gd name="T93" fmla="*/ 41 h 78"/>
                  <a:gd name="T94" fmla="*/ 38 w 78"/>
                  <a:gd name="T95" fmla="*/ 56 h 78"/>
                  <a:gd name="T96" fmla="*/ 38 w 78"/>
                  <a:gd name="T97" fmla="*/ 60 h 78"/>
                  <a:gd name="T98" fmla="*/ 32 w 78"/>
                  <a:gd name="T99" fmla="*/ 65 h 78"/>
                  <a:gd name="T100" fmla="*/ 21 w 78"/>
                  <a:gd name="T101" fmla="*/ 65 h 78"/>
                  <a:gd name="T102" fmla="*/ 16 w 78"/>
                  <a:gd name="T103" fmla="*/ 62 h 78"/>
                  <a:gd name="T104" fmla="*/ 13 w 78"/>
                  <a:gd name="T105" fmla="*/ 51 h 78"/>
                  <a:gd name="T106" fmla="*/ 16 w 78"/>
                  <a:gd name="T107" fmla="*/ 43 h 78"/>
                  <a:gd name="T108" fmla="*/ 18 w 78"/>
                  <a:gd name="T109" fmla="*/ 38 h 78"/>
                  <a:gd name="T110" fmla="*/ 14 w 78"/>
                  <a:gd name="T111" fmla="*/ 34 h 78"/>
                  <a:gd name="T112" fmla="*/ 9 w 78"/>
                  <a:gd name="T113" fmla="*/ 3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 h="78">
                    <a:moveTo>
                      <a:pt x="9" y="77"/>
                    </a:moveTo>
                    <a:lnTo>
                      <a:pt x="16" y="69"/>
                    </a:lnTo>
                    <a:lnTo>
                      <a:pt x="16" y="69"/>
                    </a:lnTo>
                    <a:lnTo>
                      <a:pt x="18" y="68"/>
                    </a:lnTo>
                    <a:lnTo>
                      <a:pt x="18" y="65"/>
                    </a:lnTo>
                    <a:lnTo>
                      <a:pt x="18" y="64"/>
                    </a:lnTo>
                    <a:lnTo>
                      <a:pt x="16" y="62"/>
                    </a:lnTo>
                    <a:lnTo>
                      <a:pt x="16" y="62"/>
                    </a:lnTo>
                    <a:lnTo>
                      <a:pt x="15" y="60"/>
                    </a:lnTo>
                    <a:lnTo>
                      <a:pt x="13" y="60"/>
                    </a:lnTo>
                    <a:lnTo>
                      <a:pt x="11" y="60"/>
                    </a:lnTo>
                    <a:lnTo>
                      <a:pt x="9" y="62"/>
                    </a:lnTo>
                    <a:lnTo>
                      <a:pt x="1" y="69"/>
                    </a:lnTo>
                    <a:lnTo>
                      <a:pt x="1" y="69"/>
                    </a:lnTo>
                    <a:lnTo>
                      <a:pt x="1" y="72"/>
                    </a:lnTo>
                    <a:lnTo>
                      <a:pt x="0" y="73"/>
                    </a:lnTo>
                    <a:lnTo>
                      <a:pt x="1" y="75"/>
                    </a:lnTo>
                    <a:lnTo>
                      <a:pt x="1" y="77"/>
                    </a:lnTo>
                    <a:lnTo>
                      <a:pt x="1" y="77"/>
                    </a:lnTo>
                    <a:lnTo>
                      <a:pt x="4" y="78"/>
                    </a:lnTo>
                    <a:lnTo>
                      <a:pt x="5" y="78"/>
                    </a:lnTo>
                    <a:lnTo>
                      <a:pt x="8" y="78"/>
                    </a:lnTo>
                    <a:lnTo>
                      <a:pt x="9" y="77"/>
                    </a:lnTo>
                    <a:lnTo>
                      <a:pt x="9" y="77"/>
                    </a:lnTo>
                    <a:close/>
                    <a:moveTo>
                      <a:pt x="69" y="16"/>
                    </a:moveTo>
                    <a:lnTo>
                      <a:pt x="77" y="9"/>
                    </a:lnTo>
                    <a:lnTo>
                      <a:pt x="77" y="9"/>
                    </a:lnTo>
                    <a:lnTo>
                      <a:pt x="78" y="8"/>
                    </a:lnTo>
                    <a:lnTo>
                      <a:pt x="78" y="5"/>
                    </a:lnTo>
                    <a:lnTo>
                      <a:pt x="78" y="4"/>
                    </a:lnTo>
                    <a:lnTo>
                      <a:pt x="77" y="3"/>
                    </a:lnTo>
                    <a:lnTo>
                      <a:pt x="77" y="3"/>
                    </a:lnTo>
                    <a:lnTo>
                      <a:pt x="75" y="1"/>
                    </a:lnTo>
                    <a:lnTo>
                      <a:pt x="73" y="0"/>
                    </a:lnTo>
                    <a:lnTo>
                      <a:pt x="70" y="1"/>
                    </a:lnTo>
                    <a:lnTo>
                      <a:pt x="69" y="3"/>
                    </a:lnTo>
                    <a:lnTo>
                      <a:pt x="62" y="10"/>
                    </a:lnTo>
                    <a:lnTo>
                      <a:pt x="62" y="10"/>
                    </a:lnTo>
                    <a:lnTo>
                      <a:pt x="60" y="11"/>
                    </a:lnTo>
                    <a:lnTo>
                      <a:pt x="60" y="13"/>
                    </a:lnTo>
                    <a:lnTo>
                      <a:pt x="60" y="15"/>
                    </a:lnTo>
                    <a:lnTo>
                      <a:pt x="62" y="16"/>
                    </a:lnTo>
                    <a:lnTo>
                      <a:pt x="62" y="16"/>
                    </a:lnTo>
                    <a:lnTo>
                      <a:pt x="64" y="18"/>
                    </a:lnTo>
                    <a:lnTo>
                      <a:pt x="65" y="19"/>
                    </a:lnTo>
                    <a:lnTo>
                      <a:pt x="68" y="18"/>
                    </a:lnTo>
                    <a:lnTo>
                      <a:pt x="69" y="16"/>
                    </a:lnTo>
                    <a:lnTo>
                      <a:pt x="69" y="16"/>
                    </a:lnTo>
                    <a:close/>
                    <a:moveTo>
                      <a:pt x="9" y="35"/>
                    </a:moveTo>
                    <a:lnTo>
                      <a:pt x="9" y="35"/>
                    </a:lnTo>
                    <a:lnTo>
                      <a:pt x="6" y="39"/>
                    </a:lnTo>
                    <a:lnTo>
                      <a:pt x="4" y="43"/>
                    </a:lnTo>
                    <a:lnTo>
                      <a:pt x="3" y="46"/>
                    </a:lnTo>
                    <a:lnTo>
                      <a:pt x="3" y="51"/>
                    </a:lnTo>
                    <a:lnTo>
                      <a:pt x="3" y="51"/>
                    </a:lnTo>
                    <a:lnTo>
                      <a:pt x="3" y="56"/>
                    </a:lnTo>
                    <a:lnTo>
                      <a:pt x="4" y="60"/>
                    </a:lnTo>
                    <a:lnTo>
                      <a:pt x="6" y="65"/>
                    </a:lnTo>
                    <a:lnTo>
                      <a:pt x="10" y="69"/>
                    </a:lnTo>
                    <a:lnTo>
                      <a:pt x="10" y="69"/>
                    </a:lnTo>
                    <a:lnTo>
                      <a:pt x="10" y="69"/>
                    </a:lnTo>
                    <a:lnTo>
                      <a:pt x="10" y="69"/>
                    </a:lnTo>
                    <a:lnTo>
                      <a:pt x="14" y="73"/>
                    </a:lnTo>
                    <a:lnTo>
                      <a:pt x="18" y="74"/>
                    </a:lnTo>
                    <a:lnTo>
                      <a:pt x="23" y="77"/>
                    </a:lnTo>
                    <a:lnTo>
                      <a:pt x="28" y="77"/>
                    </a:lnTo>
                    <a:lnTo>
                      <a:pt x="28" y="77"/>
                    </a:lnTo>
                    <a:lnTo>
                      <a:pt x="32" y="77"/>
                    </a:lnTo>
                    <a:lnTo>
                      <a:pt x="35" y="75"/>
                    </a:lnTo>
                    <a:lnTo>
                      <a:pt x="40" y="73"/>
                    </a:lnTo>
                    <a:lnTo>
                      <a:pt x="43" y="70"/>
                    </a:lnTo>
                    <a:lnTo>
                      <a:pt x="43" y="70"/>
                    </a:lnTo>
                    <a:lnTo>
                      <a:pt x="45" y="67"/>
                    </a:lnTo>
                    <a:lnTo>
                      <a:pt x="48" y="64"/>
                    </a:lnTo>
                    <a:lnTo>
                      <a:pt x="48" y="64"/>
                    </a:lnTo>
                    <a:lnTo>
                      <a:pt x="49" y="56"/>
                    </a:lnTo>
                    <a:lnTo>
                      <a:pt x="49" y="56"/>
                    </a:lnTo>
                    <a:lnTo>
                      <a:pt x="48" y="51"/>
                    </a:lnTo>
                    <a:lnTo>
                      <a:pt x="47" y="46"/>
                    </a:lnTo>
                    <a:lnTo>
                      <a:pt x="44" y="38"/>
                    </a:lnTo>
                    <a:lnTo>
                      <a:pt x="44" y="38"/>
                    </a:lnTo>
                    <a:lnTo>
                      <a:pt x="42" y="29"/>
                    </a:lnTo>
                    <a:lnTo>
                      <a:pt x="40" y="23"/>
                    </a:lnTo>
                    <a:lnTo>
                      <a:pt x="40" y="23"/>
                    </a:lnTo>
                    <a:lnTo>
                      <a:pt x="40" y="19"/>
                    </a:lnTo>
                    <a:lnTo>
                      <a:pt x="40" y="19"/>
                    </a:lnTo>
                    <a:lnTo>
                      <a:pt x="43" y="16"/>
                    </a:lnTo>
                    <a:lnTo>
                      <a:pt x="43" y="16"/>
                    </a:lnTo>
                    <a:lnTo>
                      <a:pt x="47" y="14"/>
                    </a:lnTo>
                    <a:lnTo>
                      <a:pt x="52" y="13"/>
                    </a:lnTo>
                    <a:lnTo>
                      <a:pt x="52" y="13"/>
                    </a:lnTo>
                    <a:lnTo>
                      <a:pt x="57" y="14"/>
                    </a:lnTo>
                    <a:lnTo>
                      <a:pt x="62" y="16"/>
                    </a:lnTo>
                    <a:lnTo>
                      <a:pt x="62" y="16"/>
                    </a:lnTo>
                    <a:lnTo>
                      <a:pt x="62" y="16"/>
                    </a:lnTo>
                    <a:lnTo>
                      <a:pt x="62" y="16"/>
                    </a:lnTo>
                    <a:lnTo>
                      <a:pt x="65" y="21"/>
                    </a:lnTo>
                    <a:lnTo>
                      <a:pt x="67" y="28"/>
                    </a:lnTo>
                    <a:lnTo>
                      <a:pt x="67" y="28"/>
                    </a:lnTo>
                    <a:lnTo>
                      <a:pt x="65" y="31"/>
                    </a:lnTo>
                    <a:lnTo>
                      <a:pt x="63" y="36"/>
                    </a:lnTo>
                    <a:lnTo>
                      <a:pt x="63" y="36"/>
                    </a:lnTo>
                    <a:lnTo>
                      <a:pt x="62" y="38"/>
                    </a:lnTo>
                    <a:lnTo>
                      <a:pt x="62" y="40"/>
                    </a:lnTo>
                    <a:lnTo>
                      <a:pt x="62" y="41"/>
                    </a:lnTo>
                    <a:lnTo>
                      <a:pt x="63" y="43"/>
                    </a:lnTo>
                    <a:lnTo>
                      <a:pt x="63" y="43"/>
                    </a:lnTo>
                    <a:lnTo>
                      <a:pt x="64" y="44"/>
                    </a:lnTo>
                    <a:lnTo>
                      <a:pt x="67" y="45"/>
                    </a:lnTo>
                    <a:lnTo>
                      <a:pt x="68" y="44"/>
                    </a:lnTo>
                    <a:lnTo>
                      <a:pt x="70" y="43"/>
                    </a:lnTo>
                    <a:lnTo>
                      <a:pt x="70" y="43"/>
                    </a:lnTo>
                    <a:lnTo>
                      <a:pt x="73" y="40"/>
                    </a:lnTo>
                    <a:lnTo>
                      <a:pt x="75" y="36"/>
                    </a:lnTo>
                    <a:lnTo>
                      <a:pt x="77" y="31"/>
                    </a:lnTo>
                    <a:lnTo>
                      <a:pt x="77" y="28"/>
                    </a:lnTo>
                    <a:lnTo>
                      <a:pt x="77" y="28"/>
                    </a:lnTo>
                    <a:lnTo>
                      <a:pt x="75" y="23"/>
                    </a:lnTo>
                    <a:lnTo>
                      <a:pt x="74" y="18"/>
                    </a:lnTo>
                    <a:lnTo>
                      <a:pt x="72" y="14"/>
                    </a:lnTo>
                    <a:lnTo>
                      <a:pt x="69" y="10"/>
                    </a:lnTo>
                    <a:lnTo>
                      <a:pt x="69" y="10"/>
                    </a:lnTo>
                    <a:lnTo>
                      <a:pt x="69" y="10"/>
                    </a:lnTo>
                    <a:lnTo>
                      <a:pt x="65" y="6"/>
                    </a:lnTo>
                    <a:lnTo>
                      <a:pt x="60" y="4"/>
                    </a:lnTo>
                    <a:lnTo>
                      <a:pt x="57" y="3"/>
                    </a:lnTo>
                    <a:lnTo>
                      <a:pt x="52" y="3"/>
                    </a:lnTo>
                    <a:lnTo>
                      <a:pt x="52" y="3"/>
                    </a:lnTo>
                    <a:lnTo>
                      <a:pt x="47" y="3"/>
                    </a:lnTo>
                    <a:lnTo>
                      <a:pt x="43" y="4"/>
                    </a:lnTo>
                    <a:lnTo>
                      <a:pt x="39" y="6"/>
                    </a:lnTo>
                    <a:lnTo>
                      <a:pt x="35" y="9"/>
                    </a:lnTo>
                    <a:lnTo>
                      <a:pt x="35" y="9"/>
                    </a:lnTo>
                    <a:lnTo>
                      <a:pt x="33" y="11"/>
                    </a:lnTo>
                    <a:lnTo>
                      <a:pt x="32" y="15"/>
                    </a:lnTo>
                    <a:lnTo>
                      <a:pt x="32" y="15"/>
                    </a:lnTo>
                    <a:lnTo>
                      <a:pt x="30" y="23"/>
                    </a:lnTo>
                    <a:lnTo>
                      <a:pt x="30" y="23"/>
                    </a:lnTo>
                    <a:lnTo>
                      <a:pt x="30" y="28"/>
                    </a:lnTo>
                    <a:lnTo>
                      <a:pt x="32" y="31"/>
                    </a:lnTo>
                    <a:lnTo>
                      <a:pt x="34" y="41"/>
                    </a:lnTo>
                    <a:lnTo>
                      <a:pt x="34" y="41"/>
                    </a:lnTo>
                    <a:lnTo>
                      <a:pt x="38" y="49"/>
                    </a:lnTo>
                    <a:lnTo>
                      <a:pt x="38" y="56"/>
                    </a:lnTo>
                    <a:lnTo>
                      <a:pt x="38" y="56"/>
                    </a:lnTo>
                    <a:lnTo>
                      <a:pt x="38" y="60"/>
                    </a:lnTo>
                    <a:lnTo>
                      <a:pt x="38" y="60"/>
                    </a:lnTo>
                    <a:lnTo>
                      <a:pt x="37" y="63"/>
                    </a:lnTo>
                    <a:lnTo>
                      <a:pt x="37" y="63"/>
                    </a:lnTo>
                    <a:lnTo>
                      <a:pt x="32" y="65"/>
                    </a:lnTo>
                    <a:lnTo>
                      <a:pt x="28" y="67"/>
                    </a:lnTo>
                    <a:lnTo>
                      <a:pt x="28" y="67"/>
                    </a:lnTo>
                    <a:lnTo>
                      <a:pt x="21" y="65"/>
                    </a:lnTo>
                    <a:lnTo>
                      <a:pt x="16" y="62"/>
                    </a:lnTo>
                    <a:lnTo>
                      <a:pt x="16" y="62"/>
                    </a:lnTo>
                    <a:lnTo>
                      <a:pt x="16" y="62"/>
                    </a:lnTo>
                    <a:lnTo>
                      <a:pt x="14" y="56"/>
                    </a:lnTo>
                    <a:lnTo>
                      <a:pt x="13" y="51"/>
                    </a:lnTo>
                    <a:lnTo>
                      <a:pt x="13" y="51"/>
                    </a:lnTo>
                    <a:lnTo>
                      <a:pt x="14" y="46"/>
                    </a:lnTo>
                    <a:lnTo>
                      <a:pt x="16" y="43"/>
                    </a:lnTo>
                    <a:lnTo>
                      <a:pt x="16" y="43"/>
                    </a:lnTo>
                    <a:lnTo>
                      <a:pt x="18" y="41"/>
                    </a:lnTo>
                    <a:lnTo>
                      <a:pt x="18" y="39"/>
                    </a:lnTo>
                    <a:lnTo>
                      <a:pt x="18" y="38"/>
                    </a:lnTo>
                    <a:lnTo>
                      <a:pt x="16" y="35"/>
                    </a:lnTo>
                    <a:lnTo>
                      <a:pt x="16" y="35"/>
                    </a:lnTo>
                    <a:lnTo>
                      <a:pt x="14" y="34"/>
                    </a:lnTo>
                    <a:lnTo>
                      <a:pt x="13" y="34"/>
                    </a:lnTo>
                    <a:lnTo>
                      <a:pt x="10" y="34"/>
                    </a:lnTo>
                    <a:lnTo>
                      <a:pt x="9" y="35"/>
                    </a:lnTo>
                    <a:lnTo>
                      <a:pt x="9" y="35"/>
                    </a:lnTo>
                    <a:close/>
                  </a:path>
                </a:pathLst>
              </a:custGeom>
              <a:grpFill/>
              <a:ln w="9525">
                <a:solidFill>
                  <a:srgbClr val="00B5E2"/>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87" name="Group 86">
            <a:extLst>
              <a:ext uri="{FF2B5EF4-FFF2-40B4-BE49-F238E27FC236}">
                <a16:creationId xmlns:a16="http://schemas.microsoft.com/office/drawing/2014/main" id="{5018ED1C-984C-4B26-B31D-FFB17189D289}"/>
              </a:ext>
            </a:extLst>
          </p:cNvPr>
          <p:cNvGrpSpPr/>
          <p:nvPr/>
        </p:nvGrpSpPr>
        <p:grpSpPr>
          <a:xfrm>
            <a:off x="2383039" y="3074118"/>
            <a:ext cx="612000" cy="612000"/>
            <a:chOff x="582349" y="3179969"/>
            <a:chExt cx="703526" cy="703526"/>
          </a:xfrm>
        </p:grpSpPr>
        <p:sp>
          <p:nvSpPr>
            <p:cNvPr id="88" name="Oval 87">
              <a:extLst>
                <a:ext uri="{FF2B5EF4-FFF2-40B4-BE49-F238E27FC236}">
                  <a16:creationId xmlns:a16="http://schemas.microsoft.com/office/drawing/2014/main" id="{21D7AF4F-97C5-4E67-8D83-812092C8CC9C}"/>
                </a:ext>
              </a:extLst>
            </p:cNvPr>
            <p:cNvSpPr/>
            <p:nvPr/>
          </p:nvSpPr>
          <p:spPr>
            <a:xfrm>
              <a:off x="582349" y="3179969"/>
              <a:ext cx="703526" cy="703526"/>
            </a:xfrm>
            <a:prstGeom prst="ellipse">
              <a:avLst/>
            </a:prstGeom>
            <a:solidFill>
              <a:srgbClr val="9778D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89" name="Oval 88">
              <a:extLst>
                <a:ext uri="{FF2B5EF4-FFF2-40B4-BE49-F238E27FC236}">
                  <a16:creationId xmlns:a16="http://schemas.microsoft.com/office/drawing/2014/main" id="{322172EC-1095-48B1-BEDD-03D2D2B7E1D2}"/>
                </a:ext>
              </a:extLst>
            </p:cNvPr>
            <p:cNvSpPr/>
            <p:nvPr/>
          </p:nvSpPr>
          <p:spPr>
            <a:xfrm>
              <a:off x="673859" y="3269146"/>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90" name="Group 89">
              <a:extLst>
                <a:ext uri="{FF2B5EF4-FFF2-40B4-BE49-F238E27FC236}">
                  <a16:creationId xmlns:a16="http://schemas.microsoft.com/office/drawing/2014/main" id="{A06BBA95-EDB5-4FE8-8299-D494A6C0B9C7}"/>
                </a:ext>
              </a:extLst>
            </p:cNvPr>
            <p:cNvGrpSpPr/>
            <p:nvPr/>
          </p:nvGrpSpPr>
          <p:grpSpPr>
            <a:xfrm>
              <a:off x="787673" y="3355080"/>
              <a:ext cx="297544" cy="369940"/>
              <a:chOff x="787673" y="3346762"/>
              <a:chExt cx="297544" cy="369940"/>
            </a:xfrm>
          </p:grpSpPr>
          <p:sp>
            <p:nvSpPr>
              <p:cNvPr id="91" name="Freeform 31">
                <a:extLst>
                  <a:ext uri="{FF2B5EF4-FFF2-40B4-BE49-F238E27FC236}">
                    <a16:creationId xmlns:a16="http://schemas.microsoft.com/office/drawing/2014/main" id="{17A6AA4E-5144-43A9-B5F1-90BA14286CDD}"/>
                  </a:ext>
                </a:extLst>
              </p:cNvPr>
              <p:cNvSpPr>
                <a:spLocks/>
              </p:cNvSpPr>
              <p:nvPr/>
            </p:nvSpPr>
            <p:spPr bwMode="auto">
              <a:xfrm>
                <a:off x="875186" y="3619643"/>
                <a:ext cx="122518" cy="97059"/>
              </a:xfrm>
              <a:custGeom>
                <a:avLst/>
                <a:gdLst>
                  <a:gd name="T0" fmla="*/ 0 w 154"/>
                  <a:gd name="T1" fmla="*/ 122 h 122"/>
                  <a:gd name="T2" fmla="*/ 0 w 154"/>
                  <a:gd name="T3" fmla="*/ 0 h 122"/>
                  <a:gd name="T4" fmla="*/ 20 w 154"/>
                  <a:gd name="T5" fmla="*/ 0 h 122"/>
                  <a:gd name="T6" fmla="*/ 20 w 154"/>
                  <a:gd name="T7" fmla="*/ 88 h 122"/>
                  <a:gd name="T8" fmla="*/ 76 w 154"/>
                  <a:gd name="T9" fmla="*/ 52 h 122"/>
                  <a:gd name="T10" fmla="*/ 134 w 154"/>
                  <a:gd name="T11" fmla="*/ 88 h 122"/>
                  <a:gd name="T12" fmla="*/ 134 w 154"/>
                  <a:gd name="T13" fmla="*/ 0 h 122"/>
                  <a:gd name="T14" fmla="*/ 154 w 154"/>
                  <a:gd name="T15" fmla="*/ 0 h 122"/>
                  <a:gd name="T16" fmla="*/ 154 w 154"/>
                  <a:gd name="T17" fmla="*/ 122 h 122"/>
                  <a:gd name="T18" fmla="*/ 76 w 154"/>
                  <a:gd name="T19" fmla="*/ 74 h 122"/>
                  <a:gd name="T20" fmla="*/ 0 w 154"/>
                  <a:gd name="T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122">
                    <a:moveTo>
                      <a:pt x="0" y="122"/>
                    </a:moveTo>
                    <a:lnTo>
                      <a:pt x="0" y="0"/>
                    </a:lnTo>
                    <a:lnTo>
                      <a:pt x="20" y="0"/>
                    </a:lnTo>
                    <a:lnTo>
                      <a:pt x="20" y="88"/>
                    </a:lnTo>
                    <a:lnTo>
                      <a:pt x="76" y="52"/>
                    </a:lnTo>
                    <a:lnTo>
                      <a:pt x="134" y="88"/>
                    </a:lnTo>
                    <a:lnTo>
                      <a:pt x="134" y="0"/>
                    </a:lnTo>
                    <a:lnTo>
                      <a:pt x="154" y="0"/>
                    </a:lnTo>
                    <a:lnTo>
                      <a:pt x="154" y="122"/>
                    </a:lnTo>
                    <a:lnTo>
                      <a:pt x="76" y="74"/>
                    </a:lnTo>
                    <a:lnTo>
                      <a:pt x="0" y="122"/>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2" name="Freeform 32">
                <a:extLst>
                  <a:ext uri="{FF2B5EF4-FFF2-40B4-BE49-F238E27FC236}">
                    <a16:creationId xmlns:a16="http://schemas.microsoft.com/office/drawing/2014/main" id="{84386346-DC58-4F06-8959-025D4B0410BC}"/>
                  </a:ext>
                </a:extLst>
              </p:cNvPr>
              <p:cNvSpPr>
                <a:spLocks noEditPoints="1"/>
              </p:cNvSpPr>
              <p:nvPr/>
            </p:nvSpPr>
            <p:spPr bwMode="auto">
              <a:xfrm>
                <a:off x="787673" y="3346762"/>
                <a:ext cx="297544" cy="296748"/>
              </a:xfrm>
              <a:custGeom>
                <a:avLst/>
                <a:gdLst>
                  <a:gd name="T0" fmla="*/ 162 w 374"/>
                  <a:gd name="T1" fmla="*/ 337 h 373"/>
                  <a:gd name="T2" fmla="*/ 192 w 374"/>
                  <a:gd name="T3" fmla="*/ 353 h 373"/>
                  <a:gd name="T4" fmla="*/ 226 w 374"/>
                  <a:gd name="T5" fmla="*/ 329 h 373"/>
                  <a:gd name="T6" fmla="*/ 266 w 374"/>
                  <a:gd name="T7" fmla="*/ 333 h 373"/>
                  <a:gd name="T8" fmla="*/ 284 w 374"/>
                  <a:gd name="T9" fmla="*/ 305 h 373"/>
                  <a:gd name="T10" fmla="*/ 324 w 374"/>
                  <a:gd name="T11" fmla="*/ 277 h 373"/>
                  <a:gd name="T12" fmla="*/ 334 w 374"/>
                  <a:gd name="T13" fmla="*/ 259 h 373"/>
                  <a:gd name="T14" fmla="*/ 334 w 374"/>
                  <a:gd name="T15" fmla="*/ 218 h 373"/>
                  <a:gd name="T16" fmla="*/ 354 w 374"/>
                  <a:gd name="T17" fmla="*/ 186 h 373"/>
                  <a:gd name="T18" fmla="*/ 334 w 374"/>
                  <a:gd name="T19" fmla="*/ 156 h 373"/>
                  <a:gd name="T20" fmla="*/ 334 w 374"/>
                  <a:gd name="T21" fmla="*/ 114 h 373"/>
                  <a:gd name="T22" fmla="*/ 306 w 374"/>
                  <a:gd name="T23" fmla="*/ 90 h 373"/>
                  <a:gd name="T24" fmla="*/ 284 w 374"/>
                  <a:gd name="T25" fmla="*/ 68 h 373"/>
                  <a:gd name="T26" fmla="*/ 266 w 374"/>
                  <a:gd name="T27" fmla="*/ 40 h 373"/>
                  <a:gd name="T28" fmla="*/ 226 w 374"/>
                  <a:gd name="T29" fmla="*/ 44 h 373"/>
                  <a:gd name="T30" fmla="*/ 192 w 374"/>
                  <a:gd name="T31" fmla="*/ 20 h 373"/>
                  <a:gd name="T32" fmla="*/ 162 w 374"/>
                  <a:gd name="T33" fmla="*/ 36 h 373"/>
                  <a:gd name="T34" fmla="*/ 114 w 374"/>
                  <a:gd name="T35" fmla="*/ 40 h 373"/>
                  <a:gd name="T36" fmla="*/ 96 w 374"/>
                  <a:gd name="T37" fmla="*/ 50 h 373"/>
                  <a:gd name="T38" fmla="*/ 76 w 374"/>
                  <a:gd name="T39" fmla="*/ 86 h 373"/>
                  <a:gd name="T40" fmla="*/ 42 w 374"/>
                  <a:gd name="T41" fmla="*/ 102 h 373"/>
                  <a:gd name="T42" fmla="*/ 44 w 374"/>
                  <a:gd name="T43" fmla="*/ 140 h 373"/>
                  <a:gd name="T44" fmla="*/ 22 w 374"/>
                  <a:gd name="T45" fmla="*/ 176 h 373"/>
                  <a:gd name="T46" fmla="*/ 36 w 374"/>
                  <a:gd name="T47" fmla="*/ 210 h 373"/>
                  <a:gd name="T48" fmla="*/ 44 w 374"/>
                  <a:gd name="T49" fmla="*/ 242 h 373"/>
                  <a:gd name="T50" fmla="*/ 44 w 374"/>
                  <a:gd name="T51" fmla="*/ 273 h 373"/>
                  <a:gd name="T52" fmla="*/ 82 w 374"/>
                  <a:gd name="T53" fmla="*/ 291 h 373"/>
                  <a:gd name="T54" fmla="*/ 98 w 374"/>
                  <a:gd name="T55" fmla="*/ 327 h 373"/>
                  <a:gd name="T56" fmla="*/ 132 w 374"/>
                  <a:gd name="T57" fmla="*/ 329 h 373"/>
                  <a:gd name="T58" fmla="*/ 168 w 374"/>
                  <a:gd name="T59" fmla="*/ 367 h 373"/>
                  <a:gd name="T60" fmla="*/ 136 w 374"/>
                  <a:gd name="T61" fmla="*/ 347 h 373"/>
                  <a:gd name="T62" fmla="*/ 94 w 374"/>
                  <a:gd name="T63" fmla="*/ 347 h 373"/>
                  <a:gd name="T64" fmla="*/ 72 w 374"/>
                  <a:gd name="T65" fmla="*/ 311 h 373"/>
                  <a:gd name="T66" fmla="*/ 38 w 374"/>
                  <a:gd name="T67" fmla="*/ 293 h 373"/>
                  <a:gd name="T68" fmla="*/ 20 w 374"/>
                  <a:gd name="T69" fmla="*/ 255 h 373"/>
                  <a:gd name="T70" fmla="*/ 8 w 374"/>
                  <a:gd name="T71" fmla="*/ 210 h 373"/>
                  <a:gd name="T72" fmla="*/ 2 w 374"/>
                  <a:gd name="T73" fmla="*/ 174 h 373"/>
                  <a:gd name="T74" fmla="*/ 24 w 374"/>
                  <a:gd name="T75" fmla="*/ 144 h 373"/>
                  <a:gd name="T76" fmla="*/ 20 w 374"/>
                  <a:gd name="T77" fmla="*/ 104 h 373"/>
                  <a:gd name="T78" fmla="*/ 62 w 374"/>
                  <a:gd name="T79" fmla="*/ 72 h 373"/>
                  <a:gd name="T80" fmla="*/ 78 w 374"/>
                  <a:gd name="T81" fmla="*/ 44 h 373"/>
                  <a:gd name="T82" fmla="*/ 112 w 374"/>
                  <a:gd name="T83" fmla="*/ 20 h 373"/>
                  <a:gd name="T84" fmla="*/ 150 w 374"/>
                  <a:gd name="T85" fmla="*/ 22 h 373"/>
                  <a:gd name="T86" fmla="*/ 186 w 374"/>
                  <a:gd name="T87" fmla="*/ 0 h 373"/>
                  <a:gd name="T88" fmla="*/ 224 w 374"/>
                  <a:gd name="T89" fmla="*/ 22 h 373"/>
                  <a:gd name="T90" fmla="*/ 262 w 374"/>
                  <a:gd name="T91" fmla="*/ 20 h 373"/>
                  <a:gd name="T92" fmla="*/ 296 w 374"/>
                  <a:gd name="T93" fmla="*/ 44 h 373"/>
                  <a:gd name="T94" fmla="*/ 328 w 374"/>
                  <a:gd name="T95" fmla="*/ 78 h 373"/>
                  <a:gd name="T96" fmla="*/ 352 w 374"/>
                  <a:gd name="T97" fmla="*/ 104 h 373"/>
                  <a:gd name="T98" fmla="*/ 348 w 374"/>
                  <a:gd name="T99" fmla="*/ 144 h 373"/>
                  <a:gd name="T100" fmla="*/ 372 w 374"/>
                  <a:gd name="T101" fmla="*/ 174 h 373"/>
                  <a:gd name="T102" fmla="*/ 352 w 374"/>
                  <a:gd name="T103" fmla="*/ 224 h 373"/>
                  <a:gd name="T104" fmla="*/ 352 w 374"/>
                  <a:gd name="T105" fmla="*/ 255 h 373"/>
                  <a:gd name="T106" fmla="*/ 336 w 374"/>
                  <a:gd name="T107" fmla="*/ 293 h 373"/>
                  <a:gd name="T108" fmla="*/ 302 w 374"/>
                  <a:gd name="T109" fmla="*/ 311 h 373"/>
                  <a:gd name="T110" fmla="*/ 280 w 374"/>
                  <a:gd name="T111" fmla="*/ 347 h 373"/>
                  <a:gd name="T112" fmla="*/ 238 w 374"/>
                  <a:gd name="T113" fmla="*/ 347 h 373"/>
                  <a:gd name="T114" fmla="*/ 204 w 374"/>
                  <a:gd name="T115" fmla="*/ 36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4" h="373">
                    <a:moveTo>
                      <a:pt x="140" y="327"/>
                    </a:moveTo>
                    <a:lnTo>
                      <a:pt x="140" y="327"/>
                    </a:lnTo>
                    <a:lnTo>
                      <a:pt x="152" y="331"/>
                    </a:lnTo>
                    <a:lnTo>
                      <a:pt x="158" y="333"/>
                    </a:lnTo>
                    <a:lnTo>
                      <a:pt x="162" y="337"/>
                    </a:lnTo>
                    <a:lnTo>
                      <a:pt x="176" y="349"/>
                    </a:lnTo>
                    <a:lnTo>
                      <a:pt x="176" y="349"/>
                    </a:lnTo>
                    <a:lnTo>
                      <a:pt x="182" y="353"/>
                    </a:lnTo>
                    <a:lnTo>
                      <a:pt x="186" y="353"/>
                    </a:lnTo>
                    <a:lnTo>
                      <a:pt x="192" y="353"/>
                    </a:lnTo>
                    <a:lnTo>
                      <a:pt x="198" y="349"/>
                    </a:lnTo>
                    <a:lnTo>
                      <a:pt x="210" y="337"/>
                    </a:lnTo>
                    <a:lnTo>
                      <a:pt x="210" y="337"/>
                    </a:lnTo>
                    <a:lnTo>
                      <a:pt x="218" y="333"/>
                    </a:lnTo>
                    <a:lnTo>
                      <a:pt x="226" y="329"/>
                    </a:lnTo>
                    <a:lnTo>
                      <a:pt x="234" y="327"/>
                    </a:lnTo>
                    <a:lnTo>
                      <a:pt x="242" y="329"/>
                    </a:lnTo>
                    <a:lnTo>
                      <a:pt x="260" y="333"/>
                    </a:lnTo>
                    <a:lnTo>
                      <a:pt x="260" y="333"/>
                    </a:lnTo>
                    <a:lnTo>
                      <a:pt x="266" y="333"/>
                    </a:lnTo>
                    <a:lnTo>
                      <a:pt x="270" y="331"/>
                    </a:lnTo>
                    <a:lnTo>
                      <a:pt x="274" y="327"/>
                    </a:lnTo>
                    <a:lnTo>
                      <a:pt x="278" y="323"/>
                    </a:lnTo>
                    <a:lnTo>
                      <a:pt x="284" y="305"/>
                    </a:lnTo>
                    <a:lnTo>
                      <a:pt x="284" y="305"/>
                    </a:lnTo>
                    <a:lnTo>
                      <a:pt x="286" y="297"/>
                    </a:lnTo>
                    <a:lnTo>
                      <a:pt x="292" y="291"/>
                    </a:lnTo>
                    <a:lnTo>
                      <a:pt x="298" y="285"/>
                    </a:lnTo>
                    <a:lnTo>
                      <a:pt x="306" y="283"/>
                    </a:lnTo>
                    <a:lnTo>
                      <a:pt x="324" y="277"/>
                    </a:lnTo>
                    <a:lnTo>
                      <a:pt x="324" y="277"/>
                    </a:lnTo>
                    <a:lnTo>
                      <a:pt x="328" y="273"/>
                    </a:lnTo>
                    <a:lnTo>
                      <a:pt x="332" y="269"/>
                    </a:lnTo>
                    <a:lnTo>
                      <a:pt x="334" y="265"/>
                    </a:lnTo>
                    <a:lnTo>
                      <a:pt x="334" y="259"/>
                    </a:lnTo>
                    <a:lnTo>
                      <a:pt x="330" y="242"/>
                    </a:lnTo>
                    <a:lnTo>
                      <a:pt x="330" y="242"/>
                    </a:lnTo>
                    <a:lnTo>
                      <a:pt x="328" y="234"/>
                    </a:lnTo>
                    <a:lnTo>
                      <a:pt x="330" y="226"/>
                    </a:lnTo>
                    <a:lnTo>
                      <a:pt x="334" y="218"/>
                    </a:lnTo>
                    <a:lnTo>
                      <a:pt x="338" y="210"/>
                    </a:lnTo>
                    <a:lnTo>
                      <a:pt x="350" y="198"/>
                    </a:lnTo>
                    <a:lnTo>
                      <a:pt x="350" y="198"/>
                    </a:lnTo>
                    <a:lnTo>
                      <a:pt x="354" y="192"/>
                    </a:lnTo>
                    <a:lnTo>
                      <a:pt x="354" y="186"/>
                    </a:lnTo>
                    <a:lnTo>
                      <a:pt x="354" y="182"/>
                    </a:lnTo>
                    <a:lnTo>
                      <a:pt x="350" y="176"/>
                    </a:lnTo>
                    <a:lnTo>
                      <a:pt x="338" y="162"/>
                    </a:lnTo>
                    <a:lnTo>
                      <a:pt x="338" y="162"/>
                    </a:lnTo>
                    <a:lnTo>
                      <a:pt x="334" y="156"/>
                    </a:lnTo>
                    <a:lnTo>
                      <a:pt x="330" y="148"/>
                    </a:lnTo>
                    <a:lnTo>
                      <a:pt x="328" y="140"/>
                    </a:lnTo>
                    <a:lnTo>
                      <a:pt x="330" y="132"/>
                    </a:lnTo>
                    <a:lnTo>
                      <a:pt x="334" y="114"/>
                    </a:lnTo>
                    <a:lnTo>
                      <a:pt x="334" y="114"/>
                    </a:lnTo>
                    <a:lnTo>
                      <a:pt x="334" y="108"/>
                    </a:lnTo>
                    <a:lnTo>
                      <a:pt x="332" y="102"/>
                    </a:lnTo>
                    <a:lnTo>
                      <a:pt x="328" y="98"/>
                    </a:lnTo>
                    <a:lnTo>
                      <a:pt x="324" y="96"/>
                    </a:lnTo>
                    <a:lnTo>
                      <a:pt x="306" y="90"/>
                    </a:lnTo>
                    <a:lnTo>
                      <a:pt x="306" y="90"/>
                    </a:lnTo>
                    <a:lnTo>
                      <a:pt x="298" y="86"/>
                    </a:lnTo>
                    <a:lnTo>
                      <a:pt x="292" y="82"/>
                    </a:lnTo>
                    <a:lnTo>
                      <a:pt x="286" y="76"/>
                    </a:lnTo>
                    <a:lnTo>
                      <a:pt x="284" y="68"/>
                    </a:lnTo>
                    <a:lnTo>
                      <a:pt x="278" y="50"/>
                    </a:lnTo>
                    <a:lnTo>
                      <a:pt x="278" y="50"/>
                    </a:lnTo>
                    <a:lnTo>
                      <a:pt x="274" y="44"/>
                    </a:lnTo>
                    <a:lnTo>
                      <a:pt x="270" y="42"/>
                    </a:lnTo>
                    <a:lnTo>
                      <a:pt x="266" y="40"/>
                    </a:lnTo>
                    <a:lnTo>
                      <a:pt x="260" y="40"/>
                    </a:lnTo>
                    <a:lnTo>
                      <a:pt x="242" y="44"/>
                    </a:lnTo>
                    <a:lnTo>
                      <a:pt x="242" y="44"/>
                    </a:lnTo>
                    <a:lnTo>
                      <a:pt x="234" y="44"/>
                    </a:lnTo>
                    <a:lnTo>
                      <a:pt x="226" y="44"/>
                    </a:lnTo>
                    <a:lnTo>
                      <a:pt x="218" y="40"/>
                    </a:lnTo>
                    <a:lnTo>
                      <a:pt x="210" y="36"/>
                    </a:lnTo>
                    <a:lnTo>
                      <a:pt x="198" y="22"/>
                    </a:lnTo>
                    <a:lnTo>
                      <a:pt x="198" y="22"/>
                    </a:lnTo>
                    <a:lnTo>
                      <a:pt x="192" y="20"/>
                    </a:lnTo>
                    <a:lnTo>
                      <a:pt x="186" y="18"/>
                    </a:lnTo>
                    <a:lnTo>
                      <a:pt x="182" y="20"/>
                    </a:lnTo>
                    <a:lnTo>
                      <a:pt x="176" y="22"/>
                    </a:lnTo>
                    <a:lnTo>
                      <a:pt x="162" y="36"/>
                    </a:lnTo>
                    <a:lnTo>
                      <a:pt x="162" y="36"/>
                    </a:lnTo>
                    <a:lnTo>
                      <a:pt x="156" y="40"/>
                    </a:lnTo>
                    <a:lnTo>
                      <a:pt x="148" y="44"/>
                    </a:lnTo>
                    <a:lnTo>
                      <a:pt x="140" y="44"/>
                    </a:lnTo>
                    <a:lnTo>
                      <a:pt x="132" y="44"/>
                    </a:lnTo>
                    <a:lnTo>
                      <a:pt x="114" y="40"/>
                    </a:lnTo>
                    <a:lnTo>
                      <a:pt x="114" y="40"/>
                    </a:lnTo>
                    <a:lnTo>
                      <a:pt x="108" y="40"/>
                    </a:lnTo>
                    <a:lnTo>
                      <a:pt x="102" y="42"/>
                    </a:lnTo>
                    <a:lnTo>
                      <a:pt x="98" y="44"/>
                    </a:lnTo>
                    <a:lnTo>
                      <a:pt x="96" y="50"/>
                    </a:lnTo>
                    <a:lnTo>
                      <a:pt x="90" y="68"/>
                    </a:lnTo>
                    <a:lnTo>
                      <a:pt x="90" y="68"/>
                    </a:lnTo>
                    <a:lnTo>
                      <a:pt x="86" y="76"/>
                    </a:lnTo>
                    <a:lnTo>
                      <a:pt x="82" y="82"/>
                    </a:lnTo>
                    <a:lnTo>
                      <a:pt x="76" y="86"/>
                    </a:lnTo>
                    <a:lnTo>
                      <a:pt x="68" y="90"/>
                    </a:lnTo>
                    <a:lnTo>
                      <a:pt x="50" y="96"/>
                    </a:lnTo>
                    <a:lnTo>
                      <a:pt x="50" y="96"/>
                    </a:lnTo>
                    <a:lnTo>
                      <a:pt x="44" y="98"/>
                    </a:lnTo>
                    <a:lnTo>
                      <a:pt x="42" y="102"/>
                    </a:lnTo>
                    <a:lnTo>
                      <a:pt x="40" y="108"/>
                    </a:lnTo>
                    <a:lnTo>
                      <a:pt x="40" y="114"/>
                    </a:lnTo>
                    <a:lnTo>
                      <a:pt x="44" y="132"/>
                    </a:lnTo>
                    <a:lnTo>
                      <a:pt x="44" y="132"/>
                    </a:lnTo>
                    <a:lnTo>
                      <a:pt x="44" y="140"/>
                    </a:lnTo>
                    <a:lnTo>
                      <a:pt x="44" y="148"/>
                    </a:lnTo>
                    <a:lnTo>
                      <a:pt x="40" y="156"/>
                    </a:lnTo>
                    <a:lnTo>
                      <a:pt x="36" y="162"/>
                    </a:lnTo>
                    <a:lnTo>
                      <a:pt x="22" y="176"/>
                    </a:lnTo>
                    <a:lnTo>
                      <a:pt x="22" y="176"/>
                    </a:lnTo>
                    <a:lnTo>
                      <a:pt x="20" y="182"/>
                    </a:lnTo>
                    <a:lnTo>
                      <a:pt x="18" y="186"/>
                    </a:lnTo>
                    <a:lnTo>
                      <a:pt x="20" y="192"/>
                    </a:lnTo>
                    <a:lnTo>
                      <a:pt x="22" y="198"/>
                    </a:lnTo>
                    <a:lnTo>
                      <a:pt x="36" y="210"/>
                    </a:lnTo>
                    <a:lnTo>
                      <a:pt x="36" y="210"/>
                    </a:lnTo>
                    <a:lnTo>
                      <a:pt x="40" y="218"/>
                    </a:lnTo>
                    <a:lnTo>
                      <a:pt x="44" y="226"/>
                    </a:lnTo>
                    <a:lnTo>
                      <a:pt x="44" y="234"/>
                    </a:lnTo>
                    <a:lnTo>
                      <a:pt x="44" y="242"/>
                    </a:lnTo>
                    <a:lnTo>
                      <a:pt x="40" y="259"/>
                    </a:lnTo>
                    <a:lnTo>
                      <a:pt x="40" y="259"/>
                    </a:lnTo>
                    <a:lnTo>
                      <a:pt x="40" y="265"/>
                    </a:lnTo>
                    <a:lnTo>
                      <a:pt x="42" y="269"/>
                    </a:lnTo>
                    <a:lnTo>
                      <a:pt x="44" y="273"/>
                    </a:lnTo>
                    <a:lnTo>
                      <a:pt x="50" y="277"/>
                    </a:lnTo>
                    <a:lnTo>
                      <a:pt x="68" y="283"/>
                    </a:lnTo>
                    <a:lnTo>
                      <a:pt x="68" y="283"/>
                    </a:lnTo>
                    <a:lnTo>
                      <a:pt x="76" y="285"/>
                    </a:lnTo>
                    <a:lnTo>
                      <a:pt x="82" y="291"/>
                    </a:lnTo>
                    <a:lnTo>
                      <a:pt x="86" y="297"/>
                    </a:lnTo>
                    <a:lnTo>
                      <a:pt x="90" y="305"/>
                    </a:lnTo>
                    <a:lnTo>
                      <a:pt x="96" y="323"/>
                    </a:lnTo>
                    <a:lnTo>
                      <a:pt x="96" y="323"/>
                    </a:lnTo>
                    <a:lnTo>
                      <a:pt x="98" y="327"/>
                    </a:lnTo>
                    <a:lnTo>
                      <a:pt x="102" y="331"/>
                    </a:lnTo>
                    <a:lnTo>
                      <a:pt x="108" y="333"/>
                    </a:lnTo>
                    <a:lnTo>
                      <a:pt x="114" y="333"/>
                    </a:lnTo>
                    <a:lnTo>
                      <a:pt x="132" y="329"/>
                    </a:lnTo>
                    <a:lnTo>
                      <a:pt x="132" y="329"/>
                    </a:lnTo>
                    <a:lnTo>
                      <a:pt x="140" y="327"/>
                    </a:lnTo>
                    <a:close/>
                    <a:moveTo>
                      <a:pt x="186" y="373"/>
                    </a:moveTo>
                    <a:lnTo>
                      <a:pt x="186" y="373"/>
                    </a:lnTo>
                    <a:lnTo>
                      <a:pt x="174" y="371"/>
                    </a:lnTo>
                    <a:lnTo>
                      <a:pt x="168" y="367"/>
                    </a:lnTo>
                    <a:lnTo>
                      <a:pt x="164" y="363"/>
                    </a:lnTo>
                    <a:lnTo>
                      <a:pt x="150" y="351"/>
                    </a:lnTo>
                    <a:lnTo>
                      <a:pt x="150" y="351"/>
                    </a:lnTo>
                    <a:lnTo>
                      <a:pt x="144" y="347"/>
                    </a:lnTo>
                    <a:lnTo>
                      <a:pt x="136" y="347"/>
                    </a:lnTo>
                    <a:lnTo>
                      <a:pt x="118" y="351"/>
                    </a:lnTo>
                    <a:lnTo>
                      <a:pt x="118" y="351"/>
                    </a:lnTo>
                    <a:lnTo>
                      <a:pt x="112" y="353"/>
                    </a:lnTo>
                    <a:lnTo>
                      <a:pt x="106" y="351"/>
                    </a:lnTo>
                    <a:lnTo>
                      <a:pt x="94" y="347"/>
                    </a:lnTo>
                    <a:lnTo>
                      <a:pt x="84" y="339"/>
                    </a:lnTo>
                    <a:lnTo>
                      <a:pt x="80" y="333"/>
                    </a:lnTo>
                    <a:lnTo>
                      <a:pt x="78" y="327"/>
                    </a:lnTo>
                    <a:lnTo>
                      <a:pt x="72" y="311"/>
                    </a:lnTo>
                    <a:lnTo>
                      <a:pt x="72" y="311"/>
                    </a:lnTo>
                    <a:lnTo>
                      <a:pt x="68" y="305"/>
                    </a:lnTo>
                    <a:lnTo>
                      <a:pt x="62" y="301"/>
                    </a:lnTo>
                    <a:lnTo>
                      <a:pt x="44" y="295"/>
                    </a:lnTo>
                    <a:lnTo>
                      <a:pt x="44" y="295"/>
                    </a:lnTo>
                    <a:lnTo>
                      <a:pt x="38" y="293"/>
                    </a:lnTo>
                    <a:lnTo>
                      <a:pt x="32" y="289"/>
                    </a:lnTo>
                    <a:lnTo>
                      <a:pt x="24" y="279"/>
                    </a:lnTo>
                    <a:lnTo>
                      <a:pt x="20" y="267"/>
                    </a:lnTo>
                    <a:lnTo>
                      <a:pt x="20" y="261"/>
                    </a:lnTo>
                    <a:lnTo>
                      <a:pt x="20" y="255"/>
                    </a:lnTo>
                    <a:lnTo>
                      <a:pt x="24" y="238"/>
                    </a:lnTo>
                    <a:lnTo>
                      <a:pt x="24" y="238"/>
                    </a:lnTo>
                    <a:lnTo>
                      <a:pt x="24" y="230"/>
                    </a:lnTo>
                    <a:lnTo>
                      <a:pt x="22" y="224"/>
                    </a:lnTo>
                    <a:lnTo>
                      <a:pt x="8" y="210"/>
                    </a:lnTo>
                    <a:lnTo>
                      <a:pt x="8" y="210"/>
                    </a:lnTo>
                    <a:lnTo>
                      <a:pt x="4" y="204"/>
                    </a:lnTo>
                    <a:lnTo>
                      <a:pt x="2" y="198"/>
                    </a:lnTo>
                    <a:lnTo>
                      <a:pt x="0" y="186"/>
                    </a:lnTo>
                    <a:lnTo>
                      <a:pt x="2" y="174"/>
                    </a:lnTo>
                    <a:lnTo>
                      <a:pt x="4" y="168"/>
                    </a:lnTo>
                    <a:lnTo>
                      <a:pt x="8" y="164"/>
                    </a:lnTo>
                    <a:lnTo>
                      <a:pt x="22" y="150"/>
                    </a:lnTo>
                    <a:lnTo>
                      <a:pt x="22" y="150"/>
                    </a:lnTo>
                    <a:lnTo>
                      <a:pt x="24" y="144"/>
                    </a:lnTo>
                    <a:lnTo>
                      <a:pt x="24" y="136"/>
                    </a:lnTo>
                    <a:lnTo>
                      <a:pt x="20" y="118"/>
                    </a:lnTo>
                    <a:lnTo>
                      <a:pt x="20" y="118"/>
                    </a:lnTo>
                    <a:lnTo>
                      <a:pt x="20" y="112"/>
                    </a:lnTo>
                    <a:lnTo>
                      <a:pt x="20" y="104"/>
                    </a:lnTo>
                    <a:lnTo>
                      <a:pt x="24" y="94"/>
                    </a:lnTo>
                    <a:lnTo>
                      <a:pt x="32" y="84"/>
                    </a:lnTo>
                    <a:lnTo>
                      <a:pt x="38" y="80"/>
                    </a:lnTo>
                    <a:lnTo>
                      <a:pt x="44" y="78"/>
                    </a:lnTo>
                    <a:lnTo>
                      <a:pt x="62" y="72"/>
                    </a:lnTo>
                    <a:lnTo>
                      <a:pt x="62" y="72"/>
                    </a:lnTo>
                    <a:lnTo>
                      <a:pt x="68" y="68"/>
                    </a:lnTo>
                    <a:lnTo>
                      <a:pt x="72" y="62"/>
                    </a:lnTo>
                    <a:lnTo>
                      <a:pt x="78" y="44"/>
                    </a:lnTo>
                    <a:lnTo>
                      <a:pt x="78" y="44"/>
                    </a:lnTo>
                    <a:lnTo>
                      <a:pt x="80" y="38"/>
                    </a:lnTo>
                    <a:lnTo>
                      <a:pt x="84" y="32"/>
                    </a:lnTo>
                    <a:lnTo>
                      <a:pt x="94" y="24"/>
                    </a:lnTo>
                    <a:lnTo>
                      <a:pt x="106" y="20"/>
                    </a:lnTo>
                    <a:lnTo>
                      <a:pt x="112" y="20"/>
                    </a:lnTo>
                    <a:lnTo>
                      <a:pt x="118" y="20"/>
                    </a:lnTo>
                    <a:lnTo>
                      <a:pt x="136" y="24"/>
                    </a:lnTo>
                    <a:lnTo>
                      <a:pt x="136" y="24"/>
                    </a:lnTo>
                    <a:lnTo>
                      <a:pt x="144" y="24"/>
                    </a:lnTo>
                    <a:lnTo>
                      <a:pt x="150" y="22"/>
                    </a:lnTo>
                    <a:lnTo>
                      <a:pt x="164" y="8"/>
                    </a:lnTo>
                    <a:lnTo>
                      <a:pt x="164" y="8"/>
                    </a:lnTo>
                    <a:lnTo>
                      <a:pt x="168" y="4"/>
                    </a:lnTo>
                    <a:lnTo>
                      <a:pt x="174" y="2"/>
                    </a:lnTo>
                    <a:lnTo>
                      <a:pt x="186" y="0"/>
                    </a:lnTo>
                    <a:lnTo>
                      <a:pt x="200" y="2"/>
                    </a:lnTo>
                    <a:lnTo>
                      <a:pt x="204" y="4"/>
                    </a:lnTo>
                    <a:lnTo>
                      <a:pt x="210" y="8"/>
                    </a:lnTo>
                    <a:lnTo>
                      <a:pt x="224" y="22"/>
                    </a:lnTo>
                    <a:lnTo>
                      <a:pt x="224" y="22"/>
                    </a:lnTo>
                    <a:lnTo>
                      <a:pt x="230" y="24"/>
                    </a:lnTo>
                    <a:lnTo>
                      <a:pt x="238" y="24"/>
                    </a:lnTo>
                    <a:lnTo>
                      <a:pt x="256" y="20"/>
                    </a:lnTo>
                    <a:lnTo>
                      <a:pt x="256" y="20"/>
                    </a:lnTo>
                    <a:lnTo>
                      <a:pt x="262" y="20"/>
                    </a:lnTo>
                    <a:lnTo>
                      <a:pt x="268" y="20"/>
                    </a:lnTo>
                    <a:lnTo>
                      <a:pt x="280" y="24"/>
                    </a:lnTo>
                    <a:lnTo>
                      <a:pt x="290" y="32"/>
                    </a:lnTo>
                    <a:lnTo>
                      <a:pt x="294" y="38"/>
                    </a:lnTo>
                    <a:lnTo>
                      <a:pt x="296" y="44"/>
                    </a:lnTo>
                    <a:lnTo>
                      <a:pt x="302" y="62"/>
                    </a:lnTo>
                    <a:lnTo>
                      <a:pt x="302" y="62"/>
                    </a:lnTo>
                    <a:lnTo>
                      <a:pt x="306" y="68"/>
                    </a:lnTo>
                    <a:lnTo>
                      <a:pt x="312" y="72"/>
                    </a:lnTo>
                    <a:lnTo>
                      <a:pt x="328" y="78"/>
                    </a:lnTo>
                    <a:lnTo>
                      <a:pt x="328" y="78"/>
                    </a:lnTo>
                    <a:lnTo>
                      <a:pt x="336" y="80"/>
                    </a:lnTo>
                    <a:lnTo>
                      <a:pt x="340" y="84"/>
                    </a:lnTo>
                    <a:lnTo>
                      <a:pt x="348" y="94"/>
                    </a:lnTo>
                    <a:lnTo>
                      <a:pt x="352" y="104"/>
                    </a:lnTo>
                    <a:lnTo>
                      <a:pt x="354" y="112"/>
                    </a:lnTo>
                    <a:lnTo>
                      <a:pt x="352" y="118"/>
                    </a:lnTo>
                    <a:lnTo>
                      <a:pt x="348" y="136"/>
                    </a:lnTo>
                    <a:lnTo>
                      <a:pt x="348" y="136"/>
                    </a:lnTo>
                    <a:lnTo>
                      <a:pt x="348" y="144"/>
                    </a:lnTo>
                    <a:lnTo>
                      <a:pt x="352" y="150"/>
                    </a:lnTo>
                    <a:lnTo>
                      <a:pt x="364" y="164"/>
                    </a:lnTo>
                    <a:lnTo>
                      <a:pt x="364" y="164"/>
                    </a:lnTo>
                    <a:lnTo>
                      <a:pt x="368" y="168"/>
                    </a:lnTo>
                    <a:lnTo>
                      <a:pt x="372" y="174"/>
                    </a:lnTo>
                    <a:lnTo>
                      <a:pt x="374" y="186"/>
                    </a:lnTo>
                    <a:lnTo>
                      <a:pt x="372" y="198"/>
                    </a:lnTo>
                    <a:lnTo>
                      <a:pt x="368" y="204"/>
                    </a:lnTo>
                    <a:lnTo>
                      <a:pt x="364" y="210"/>
                    </a:lnTo>
                    <a:lnTo>
                      <a:pt x="352" y="224"/>
                    </a:lnTo>
                    <a:lnTo>
                      <a:pt x="352" y="224"/>
                    </a:lnTo>
                    <a:lnTo>
                      <a:pt x="348" y="230"/>
                    </a:lnTo>
                    <a:lnTo>
                      <a:pt x="348" y="238"/>
                    </a:lnTo>
                    <a:lnTo>
                      <a:pt x="352" y="255"/>
                    </a:lnTo>
                    <a:lnTo>
                      <a:pt x="352" y="255"/>
                    </a:lnTo>
                    <a:lnTo>
                      <a:pt x="354" y="261"/>
                    </a:lnTo>
                    <a:lnTo>
                      <a:pt x="352" y="267"/>
                    </a:lnTo>
                    <a:lnTo>
                      <a:pt x="348" y="279"/>
                    </a:lnTo>
                    <a:lnTo>
                      <a:pt x="340" y="289"/>
                    </a:lnTo>
                    <a:lnTo>
                      <a:pt x="336" y="293"/>
                    </a:lnTo>
                    <a:lnTo>
                      <a:pt x="328" y="295"/>
                    </a:lnTo>
                    <a:lnTo>
                      <a:pt x="312" y="301"/>
                    </a:lnTo>
                    <a:lnTo>
                      <a:pt x="312" y="301"/>
                    </a:lnTo>
                    <a:lnTo>
                      <a:pt x="306" y="305"/>
                    </a:lnTo>
                    <a:lnTo>
                      <a:pt x="302" y="311"/>
                    </a:lnTo>
                    <a:lnTo>
                      <a:pt x="296" y="327"/>
                    </a:lnTo>
                    <a:lnTo>
                      <a:pt x="296" y="327"/>
                    </a:lnTo>
                    <a:lnTo>
                      <a:pt x="294" y="333"/>
                    </a:lnTo>
                    <a:lnTo>
                      <a:pt x="290" y="339"/>
                    </a:lnTo>
                    <a:lnTo>
                      <a:pt x="280" y="347"/>
                    </a:lnTo>
                    <a:lnTo>
                      <a:pt x="268" y="351"/>
                    </a:lnTo>
                    <a:lnTo>
                      <a:pt x="262" y="353"/>
                    </a:lnTo>
                    <a:lnTo>
                      <a:pt x="256" y="351"/>
                    </a:lnTo>
                    <a:lnTo>
                      <a:pt x="238" y="347"/>
                    </a:lnTo>
                    <a:lnTo>
                      <a:pt x="238" y="347"/>
                    </a:lnTo>
                    <a:lnTo>
                      <a:pt x="230" y="347"/>
                    </a:lnTo>
                    <a:lnTo>
                      <a:pt x="224" y="351"/>
                    </a:lnTo>
                    <a:lnTo>
                      <a:pt x="210" y="363"/>
                    </a:lnTo>
                    <a:lnTo>
                      <a:pt x="210" y="363"/>
                    </a:lnTo>
                    <a:lnTo>
                      <a:pt x="204" y="367"/>
                    </a:lnTo>
                    <a:lnTo>
                      <a:pt x="198" y="371"/>
                    </a:lnTo>
                    <a:lnTo>
                      <a:pt x="186" y="373"/>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3" name="Freeform 33">
                <a:extLst>
                  <a:ext uri="{FF2B5EF4-FFF2-40B4-BE49-F238E27FC236}">
                    <a16:creationId xmlns:a16="http://schemas.microsoft.com/office/drawing/2014/main" id="{4B2E3C1D-DD8A-498D-864C-9131882E48D5}"/>
                  </a:ext>
                </a:extLst>
              </p:cNvPr>
              <p:cNvSpPr>
                <a:spLocks/>
              </p:cNvSpPr>
              <p:nvPr/>
            </p:nvSpPr>
            <p:spPr bwMode="auto">
              <a:xfrm>
                <a:off x="801993" y="3361082"/>
                <a:ext cx="267312" cy="266516"/>
              </a:xfrm>
              <a:custGeom>
                <a:avLst/>
                <a:gdLst>
                  <a:gd name="T0" fmla="*/ 134 w 336"/>
                  <a:gd name="T1" fmla="*/ 313 h 335"/>
                  <a:gd name="T2" fmla="*/ 158 w 336"/>
                  <a:gd name="T3" fmla="*/ 331 h 335"/>
                  <a:gd name="T4" fmla="*/ 168 w 336"/>
                  <a:gd name="T5" fmla="*/ 335 h 335"/>
                  <a:gd name="T6" fmla="*/ 192 w 336"/>
                  <a:gd name="T7" fmla="*/ 319 h 335"/>
                  <a:gd name="T8" fmla="*/ 208 w 336"/>
                  <a:gd name="T9" fmla="*/ 311 h 335"/>
                  <a:gd name="T10" fmla="*/ 242 w 336"/>
                  <a:gd name="T11" fmla="*/ 315 h 335"/>
                  <a:gd name="T12" fmla="*/ 252 w 336"/>
                  <a:gd name="T13" fmla="*/ 313 h 335"/>
                  <a:gd name="T14" fmla="*/ 266 w 336"/>
                  <a:gd name="T15" fmla="*/ 287 h 335"/>
                  <a:gd name="T16" fmla="*/ 274 w 336"/>
                  <a:gd name="T17" fmla="*/ 273 h 335"/>
                  <a:gd name="T18" fmla="*/ 306 w 336"/>
                  <a:gd name="T19" fmla="*/ 259 h 335"/>
                  <a:gd name="T20" fmla="*/ 314 w 336"/>
                  <a:gd name="T21" fmla="*/ 251 h 335"/>
                  <a:gd name="T22" fmla="*/ 312 w 336"/>
                  <a:gd name="T23" fmla="*/ 224 h 335"/>
                  <a:gd name="T24" fmla="*/ 312 w 336"/>
                  <a:gd name="T25" fmla="*/ 208 h 335"/>
                  <a:gd name="T26" fmla="*/ 332 w 336"/>
                  <a:gd name="T27" fmla="*/ 180 h 335"/>
                  <a:gd name="T28" fmla="*/ 336 w 336"/>
                  <a:gd name="T29" fmla="*/ 168 h 335"/>
                  <a:gd name="T30" fmla="*/ 320 w 336"/>
                  <a:gd name="T31" fmla="*/ 144 h 335"/>
                  <a:gd name="T32" fmla="*/ 312 w 336"/>
                  <a:gd name="T33" fmla="*/ 130 h 335"/>
                  <a:gd name="T34" fmla="*/ 316 w 336"/>
                  <a:gd name="T35" fmla="*/ 96 h 335"/>
                  <a:gd name="T36" fmla="*/ 314 w 336"/>
                  <a:gd name="T37" fmla="*/ 84 h 335"/>
                  <a:gd name="T38" fmla="*/ 288 w 336"/>
                  <a:gd name="T39" fmla="*/ 72 h 335"/>
                  <a:gd name="T40" fmla="*/ 274 w 336"/>
                  <a:gd name="T41" fmla="*/ 64 h 335"/>
                  <a:gd name="T42" fmla="*/ 260 w 336"/>
                  <a:gd name="T43" fmla="*/ 32 h 335"/>
                  <a:gd name="T44" fmla="*/ 252 w 336"/>
                  <a:gd name="T45" fmla="*/ 24 h 335"/>
                  <a:gd name="T46" fmla="*/ 224 w 336"/>
                  <a:gd name="T47" fmla="*/ 26 h 335"/>
                  <a:gd name="T48" fmla="*/ 208 w 336"/>
                  <a:gd name="T49" fmla="*/ 26 h 335"/>
                  <a:gd name="T50" fmla="*/ 180 w 336"/>
                  <a:gd name="T51" fmla="*/ 4 h 335"/>
                  <a:gd name="T52" fmla="*/ 168 w 336"/>
                  <a:gd name="T53" fmla="*/ 0 h 335"/>
                  <a:gd name="T54" fmla="*/ 144 w 336"/>
                  <a:gd name="T55" fmla="*/ 18 h 335"/>
                  <a:gd name="T56" fmla="*/ 130 w 336"/>
                  <a:gd name="T57" fmla="*/ 26 h 335"/>
                  <a:gd name="T58" fmla="*/ 96 w 336"/>
                  <a:gd name="T59" fmla="*/ 22 h 335"/>
                  <a:gd name="T60" fmla="*/ 84 w 336"/>
                  <a:gd name="T61" fmla="*/ 24 h 335"/>
                  <a:gd name="T62" fmla="*/ 72 w 336"/>
                  <a:gd name="T63" fmla="*/ 50 h 335"/>
                  <a:gd name="T64" fmla="*/ 64 w 336"/>
                  <a:gd name="T65" fmla="*/ 64 h 335"/>
                  <a:gd name="T66" fmla="*/ 32 w 336"/>
                  <a:gd name="T67" fmla="*/ 78 h 335"/>
                  <a:gd name="T68" fmla="*/ 24 w 336"/>
                  <a:gd name="T69" fmla="*/ 84 h 335"/>
                  <a:gd name="T70" fmla="*/ 26 w 336"/>
                  <a:gd name="T71" fmla="*/ 114 h 335"/>
                  <a:gd name="T72" fmla="*/ 26 w 336"/>
                  <a:gd name="T73" fmla="*/ 130 h 335"/>
                  <a:gd name="T74" fmla="*/ 4 w 336"/>
                  <a:gd name="T75" fmla="*/ 158 h 335"/>
                  <a:gd name="T76" fmla="*/ 0 w 336"/>
                  <a:gd name="T77" fmla="*/ 168 h 335"/>
                  <a:gd name="T78" fmla="*/ 18 w 336"/>
                  <a:gd name="T79" fmla="*/ 192 h 335"/>
                  <a:gd name="T80" fmla="*/ 26 w 336"/>
                  <a:gd name="T81" fmla="*/ 208 h 335"/>
                  <a:gd name="T82" fmla="*/ 22 w 336"/>
                  <a:gd name="T83" fmla="*/ 241 h 335"/>
                  <a:gd name="T84" fmla="*/ 24 w 336"/>
                  <a:gd name="T85" fmla="*/ 251 h 335"/>
                  <a:gd name="T86" fmla="*/ 50 w 336"/>
                  <a:gd name="T87" fmla="*/ 265 h 335"/>
                  <a:gd name="T88" fmla="*/ 64 w 336"/>
                  <a:gd name="T89" fmla="*/ 273 h 335"/>
                  <a:gd name="T90" fmla="*/ 78 w 336"/>
                  <a:gd name="T91" fmla="*/ 305 h 335"/>
                  <a:gd name="T92" fmla="*/ 84 w 336"/>
                  <a:gd name="T93" fmla="*/ 313 h 335"/>
                  <a:gd name="T94" fmla="*/ 114 w 336"/>
                  <a:gd name="T95" fmla="*/ 311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6" h="335">
                    <a:moveTo>
                      <a:pt x="122" y="309"/>
                    </a:moveTo>
                    <a:lnTo>
                      <a:pt x="122" y="309"/>
                    </a:lnTo>
                    <a:lnTo>
                      <a:pt x="134" y="313"/>
                    </a:lnTo>
                    <a:lnTo>
                      <a:pt x="140" y="315"/>
                    </a:lnTo>
                    <a:lnTo>
                      <a:pt x="144" y="319"/>
                    </a:lnTo>
                    <a:lnTo>
                      <a:pt x="158" y="331"/>
                    </a:lnTo>
                    <a:lnTo>
                      <a:pt x="158" y="331"/>
                    </a:lnTo>
                    <a:lnTo>
                      <a:pt x="164" y="335"/>
                    </a:lnTo>
                    <a:lnTo>
                      <a:pt x="168" y="335"/>
                    </a:lnTo>
                    <a:lnTo>
                      <a:pt x="174" y="335"/>
                    </a:lnTo>
                    <a:lnTo>
                      <a:pt x="180" y="331"/>
                    </a:lnTo>
                    <a:lnTo>
                      <a:pt x="192" y="319"/>
                    </a:lnTo>
                    <a:lnTo>
                      <a:pt x="192" y="319"/>
                    </a:lnTo>
                    <a:lnTo>
                      <a:pt x="200" y="315"/>
                    </a:lnTo>
                    <a:lnTo>
                      <a:pt x="208" y="311"/>
                    </a:lnTo>
                    <a:lnTo>
                      <a:pt x="216" y="309"/>
                    </a:lnTo>
                    <a:lnTo>
                      <a:pt x="224" y="311"/>
                    </a:lnTo>
                    <a:lnTo>
                      <a:pt x="242" y="315"/>
                    </a:lnTo>
                    <a:lnTo>
                      <a:pt x="242" y="315"/>
                    </a:lnTo>
                    <a:lnTo>
                      <a:pt x="248" y="315"/>
                    </a:lnTo>
                    <a:lnTo>
                      <a:pt x="252" y="313"/>
                    </a:lnTo>
                    <a:lnTo>
                      <a:pt x="256" y="309"/>
                    </a:lnTo>
                    <a:lnTo>
                      <a:pt x="260" y="305"/>
                    </a:lnTo>
                    <a:lnTo>
                      <a:pt x="266" y="287"/>
                    </a:lnTo>
                    <a:lnTo>
                      <a:pt x="266" y="287"/>
                    </a:lnTo>
                    <a:lnTo>
                      <a:pt x="268" y="279"/>
                    </a:lnTo>
                    <a:lnTo>
                      <a:pt x="274" y="273"/>
                    </a:lnTo>
                    <a:lnTo>
                      <a:pt x="280" y="267"/>
                    </a:lnTo>
                    <a:lnTo>
                      <a:pt x="288" y="265"/>
                    </a:lnTo>
                    <a:lnTo>
                      <a:pt x="306" y="259"/>
                    </a:lnTo>
                    <a:lnTo>
                      <a:pt x="306" y="259"/>
                    </a:lnTo>
                    <a:lnTo>
                      <a:pt x="310" y="255"/>
                    </a:lnTo>
                    <a:lnTo>
                      <a:pt x="314" y="251"/>
                    </a:lnTo>
                    <a:lnTo>
                      <a:pt x="316" y="247"/>
                    </a:lnTo>
                    <a:lnTo>
                      <a:pt x="316" y="241"/>
                    </a:lnTo>
                    <a:lnTo>
                      <a:pt x="312" y="224"/>
                    </a:lnTo>
                    <a:lnTo>
                      <a:pt x="312" y="224"/>
                    </a:lnTo>
                    <a:lnTo>
                      <a:pt x="310" y="216"/>
                    </a:lnTo>
                    <a:lnTo>
                      <a:pt x="312" y="208"/>
                    </a:lnTo>
                    <a:lnTo>
                      <a:pt x="316" y="200"/>
                    </a:lnTo>
                    <a:lnTo>
                      <a:pt x="320" y="192"/>
                    </a:lnTo>
                    <a:lnTo>
                      <a:pt x="332" y="180"/>
                    </a:lnTo>
                    <a:lnTo>
                      <a:pt x="332" y="180"/>
                    </a:lnTo>
                    <a:lnTo>
                      <a:pt x="336" y="174"/>
                    </a:lnTo>
                    <a:lnTo>
                      <a:pt x="336" y="168"/>
                    </a:lnTo>
                    <a:lnTo>
                      <a:pt x="336" y="164"/>
                    </a:lnTo>
                    <a:lnTo>
                      <a:pt x="332" y="158"/>
                    </a:lnTo>
                    <a:lnTo>
                      <a:pt x="320" y="144"/>
                    </a:lnTo>
                    <a:lnTo>
                      <a:pt x="320" y="144"/>
                    </a:lnTo>
                    <a:lnTo>
                      <a:pt x="316" y="138"/>
                    </a:lnTo>
                    <a:lnTo>
                      <a:pt x="312" y="130"/>
                    </a:lnTo>
                    <a:lnTo>
                      <a:pt x="310" y="122"/>
                    </a:lnTo>
                    <a:lnTo>
                      <a:pt x="312" y="114"/>
                    </a:lnTo>
                    <a:lnTo>
                      <a:pt x="316" y="96"/>
                    </a:lnTo>
                    <a:lnTo>
                      <a:pt x="316" y="96"/>
                    </a:lnTo>
                    <a:lnTo>
                      <a:pt x="316" y="90"/>
                    </a:lnTo>
                    <a:lnTo>
                      <a:pt x="314" y="84"/>
                    </a:lnTo>
                    <a:lnTo>
                      <a:pt x="310" y="80"/>
                    </a:lnTo>
                    <a:lnTo>
                      <a:pt x="306" y="78"/>
                    </a:lnTo>
                    <a:lnTo>
                      <a:pt x="288" y="72"/>
                    </a:lnTo>
                    <a:lnTo>
                      <a:pt x="288" y="72"/>
                    </a:lnTo>
                    <a:lnTo>
                      <a:pt x="280" y="68"/>
                    </a:lnTo>
                    <a:lnTo>
                      <a:pt x="274" y="64"/>
                    </a:lnTo>
                    <a:lnTo>
                      <a:pt x="268" y="58"/>
                    </a:lnTo>
                    <a:lnTo>
                      <a:pt x="266" y="50"/>
                    </a:lnTo>
                    <a:lnTo>
                      <a:pt x="260" y="32"/>
                    </a:lnTo>
                    <a:lnTo>
                      <a:pt x="260" y="32"/>
                    </a:lnTo>
                    <a:lnTo>
                      <a:pt x="256" y="26"/>
                    </a:lnTo>
                    <a:lnTo>
                      <a:pt x="252" y="24"/>
                    </a:lnTo>
                    <a:lnTo>
                      <a:pt x="248" y="22"/>
                    </a:lnTo>
                    <a:lnTo>
                      <a:pt x="242" y="22"/>
                    </a:lnTo>
                    <a:lnTo>
                      <a:pt x="224" y="26"/>
                    </a:lnTo>
                    <a:lnTo>
                      <a:pt x="224" y="26"/>
                    </a:lnTo>
                    <a:lnTo>
                      <a:pt x="216" y="26"/>
                    </a:lnTo>
                    <a:lnTo>
                      <a:pt x="208" y="26"/>
                    </a:lnTo>
                    <a:lnTo>
                      <a:pt x="200" y="22"/>
                    </a:lnTo>
                    <a:lnTo>
                      <a:pt x="192" y="18"/>
                    </a:lnTo>
                    <a:lnTo>
                      <a:pt x="180" y="4"/>
                    </a:lnTo>
                    <a:lnTo>
                      <a:pt x="180" y="4"/>
                    </a:lnTo>
                    <a:lnTo>
                      <a:pt x="174" y="2"/>
                    </a:lnTo>
                    <a:lnTo>
                      <a:pt x="168" y="0"/>
                    </a:lnTo>
                    <a:lnTo>
                      <a:pt x="164" y="2"/>
                    </a:lnTo>
                    <a:lnTo>
                      <a:pt x="158" y="4"/>
                    </a:lnTo>
                    <a:lnTo>
                      <a:pt x="144" y="18"/>
                    </a:lnTo>
                    <a:lnTo>
                      <a:pt x="144" y="18"/>
                    </a:lnTo>
                    <a:lnTo>
                      <a:pt x="138" y="22"/>
                    </a:lnTo>
                    <a:lnTo>
                      <a:pt x="130" y="26"/>
                    </a:lnTo>
                    <a:lnTo>
                      <a:pt x="122" y="26"/>
                    </a:lnTo>
                    <a:lnTo>
                      <a:pt x="114" y="26"/>
                    </a:lnTo>
                    <a:lnTo>
                      <a:pt x="96" y="22"/>
                    </a:lnTo>
                    <a:lnTo>
                      <a:pt x="96" y="22"/>
                    </a:lnTo>
                    <a:lnTo>
                      <a:pt x="90" y="22"/>
                    </a:lnTo>
                    <a:lnTo>
                      <a:pt x="84" y="24"/>
                    </a:lnTo>
                    <a:lnTo>
                      <a:pt x="80" y="26"/>
                    </a:lnTo>
                    <a:lnTo>
                      <a:pt x="78" y="32"/>
                    </a:lnTo>
                    <a:lnTo>
                      <a:pt x="72" y="50"/>
                    </a:lnTo>
                    <a:lnTo>
                      <a:pt x="72" y="50"/>
                    </a:lnTo>
                    <a:lnTo>
                      <a:pt x="68" y="58"/>
                    </a:lnTo>
                    <a:lnTo>
                      <a:pt x="64" y="64"/>
                    </a:lnTo>
                    <a:lnTo>
                      <a:pt x="58" y="68"/>
                    </a:lnTo>
                    <a:lnTo>
                      <a:pt x="50" y="72"/>
                    </a:lnTo>
                    <a:lnTo>
                      <a:pt x="32" y="78"/>
                    </a:lnTo>
                    <a:lnTo>
                      <a:pt x="32" y="78"/>
                    </a:lnTo>
                    <a:lnTo>
                      <a:pt x="26" y="80"/>
                    </a:lnTo>
                    <a:lnTo>
                      <a:pt x="24" y="84"/>
                    </a:lnTo>
                    <a:lnTo>
                      <a:pt x="22" y="90"/>
                    </a:lnTo>
                    <a:lnTo>
                      <a:pt x="22" y="96"/>
                    </a:lnTo>
                    <a:lnTo>
                      <a:pt x="26" y="114"/>
                    </a:lnTo>
                    <a:lnTo>
                      <a:pt x="26" y="114"/>
                    </a:lnTo>
                    <a:lnTo>
                      <a:pt x="26" y="122"/>
                    </a:lnTo>
                    <a:lnTo>
                      <a:pt x="26" y="130"/>
                    </a:lnTo>
                    <a:lnTo>
                      <a:pt x="22" y="138"/>
                    </a:lnTo>
                    <a:lnTo>
                      <a:pt x="18" y="144"/>
                    </a:lnTo>
                    <a:lnTo>
                      <a:pt x="4" y="158"/>
                    </a:lnTo>
                    <a:lnTo>
                      <a:pt x="4" y="158"/>
                    </a:lnTo>
                    <a:lnTo>
                      <a:pt x="2" y="164"/>
                    </a:lnTo>
                    <a:lnTo>
                      <a:pt x="0" y="168"/>
                    </a:lnTo>
                    <a:lnTo>
                      <a:pt x="2" y="174"/>
                    </a:lnTo>
                    <a:lnTo>
                      <a:pt x="4" y="180"/>
                    </a:lnTo>
                    <a:lnTo>
                      <a:pt x="18" y="192"/>
                    </a:lnTo>
                    <a:lnTo>
                      <a:pt x="18" y="192"/>
                    </a:lnTo>
                    <a:lnTo>
                      <a:pt x="22" y="200"/>
                    </a:lnTo>
                    <a:lnTo>
                      <a:pt x="26" y="208"/>
                    </a:lnTo>
                    <a:lnTo>
                      <a:pt x="26" y="216"/>
                    </a:lnTo>
                    <a:lnTo>
                      <a:pt x="26" y="224"/>
                    </a:lnTo>
                    <a:lnTo>
                      <a:pt x="22" y="241"/>
                    </a:lnTo>
                    <a:lnTo>
                      <a:pt x="22" y="241"/>
                    </a:lnTo>
                    <a:lnTo>
                      <a:pt x="22" y="247"/>
                    </a:lnTo>
                    <a:lnTo>
                      <a:pt x="24" y="251"/>
                    </a:lnTo>
                    <a:lnTo>
                      <a:pt x="26" y="255"/>
                    </a:lnTo>
                    <a:lnTo>
                      <a:pt x="32" y="259"/>
                    </a:lnTo>
                    <a:lnTo>
                      <a:pt x="50" y="265"/>
                    </a:lnTo>
                    <a:lnTo>
                      <a:pt x="50" y="265"/>
                    </a:lnTo>
                    <a:lnTo>
                      <a:pt x="58" y="267"/>
                    </a:lnTo>
                    <a:lnTo>
                      <a:pt x="64" y="273"/>
                    </a:lnTo>
                    <a:lnTo>
                      <a:pt x="68" y="279"/>
                    </a:lnTo>
                    <a:lnTo>
                      <a:pt x="72" y="287"/>
                    </a:lnTo>
                    <a:lnTo>
                      <a:pt x="78" y="305"/>
                    </a:lnTo>
                    <a:lnTo>
                      <a:pt x="78" y="305"/>
                    </a:lnTo>
                    <a:lnTo>
                      <a:pt x="80" y="309"/>
                    </a:lnTo>
                    <a:lnTo>
                      <a:pt x="84" y="313"/>
                    </a:lnTo>
                    <a:lnTo>
                      <a:pt x="90" y="315"/>
                    </a:lnTo>
                    <a:lnTo>
                      <a:pt x="96" y="315"/>
                    </a:lnTo>
                    <a:lnTo>
                      <a:pt x="114" y="311"/>
                    </a:lnTo>
                    <a:lnTo>
                      <a:pt x="114" y="311"/>
                    </a:lnTo>
                    <a:lnTo>
                      <a:pt x="122" y="309"/>
                    </a:lnTo>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4" name="Freeform 34">
                <a:extLst>
                  <a:ext uri="{FF2B5EF4-FFF2-40B4-BE49-F238E27FC236}">
                    <a16:creationId xmlns:a16="http://schemas.microsoft.com/office/drawing/2014/main" id="{A8D0F4DD-AE83-4FA0-89B4-1179209B1CEA}"/>
                  </a:ext>
                </a:extLst>
              </p:cNvPr>
              <p:cNvSpPr>
                <a:spLocks/>
              </p:cNvSpPr>
              <p:nvPr/>
            </p:nvSpPr>
            <p:spPr bwMode="auto">
              <a:xfrm>
                <a:off x="787673" y="3346762"/>
                <a:ext cx="297544" cy="296748"/>
              </a:xfrm>
              <a:custGeom>
                <a:avLst/>
                <a:gdLst>
                  <a:gd name="T0" fmla="*/ 174 w 374"/>
                  <a:gd name="T1" fmla="*/ 371 h 373"/>
                  <a:gd name="T2" fmla="*/ 150 w 374"/>
                  <a:gd name="T3" fmla="*/ 351 h 373"/>
                  <a:gd name="T4" fmla="*/ 136 w 374"/>
                  <a:gd name="T5" fmla="*/ 347 h 373"/>
                  <a:gd name="T6" fmla="*/ 112 w 374"/>
                  <a:gd name="T7" fmla="*/ 353 h 373"/>
                  <a:gd name="T8" fmla="*/ 84 w 374"/>
                  <a:gd name="T9" fmla="*/ 339 h 373"/>
                  <a:gd name="T10" fmla="*/ 72 w 374"/>
                  <a:gd name="T11" fmla="*/ 311 h 373"/>
                  <a:gd name="T12" fmla="*/ 62 w 374"/>
                  <a:gd name="T13" fmla="*/ 301 h 373"/>
                  <a:gd name="T14" fmla="*/ 38 w 374"/>
                  <a:gd name="T15" fmla="*/ 293 h 373"/>
                  <a:gd name="T16" fmla="*/ 20 w 374"/>
                  <a:gd name="T17" fmla="*/ 267 h 373"/>
                  <a:gd name="T18" fmla="*/ 24 w 374"/>
                  <a:gd name="T19" fmla="*/ 238 h 373"/>
                  <a:gd name="T20" fmla="*/ 22 w 374"/>
                  <a:gd name="T21" fmla="*/ 224 h 373"/>
                  <a:gd name="T22" fmla="*/ 4 w 374"/>
                  <a:gd name="T23" fmla="*/ 204 h 373"/>
                  <a:gd name="T24" fmla="*/ 2 w 374"/>
                  <a:gd name="T25" fmla="*/ 174 h 373"/>
                  <a:gd name="T26" fmla="*/ 22 w 374"/>
                  <a:gd name="T27" fmla="*/ 150 h 373"/>
                  <a:gd name="T28" fmla="*/ 24 w 374"/>
                  <a:gd name="T29" fmla="*/ 136 h 373"/>
                  <a:gd name="T30" fmla="*/ 20 w 374"/>
                  <a:gd name="T31" fmla="*/ 112 h 373"/>
                  <a:gd name="T32" fmla="*/ 32 w 374"/>
                  <a:gd name="T33" fmla="*/ 84 h 373"/>
                  <a:gd name="T34" fmla="*/ 62 w 374"/>
                  <a:gd name="T35" fmla="*/ 72 h 373"/>
                  <a:gd name="T36" fmla="*/ 72 w 374"/>
                  <a:gd name="T37" fmla="*/ 62 h 373"/>
                  <a:gd name="T38" fmla="*/ 80 w 374"/>
                  <a:gd name="T39" fmla="*/ 38 h 373"/>
                  <a:gd name="T40" fmla="*/ 106 w 374"/>
                  <a:gd name="T41" fmla="*/ 20 h 373"/>
                  <a:gd name="T42" fmla="*/ 136 w 374"/>
                  <a:gd name="T43" fmla="*/ 24 h 373"/>
                  <a:gd name="T44" fmla="*/ 150 w 374"/>
                  <a:gd name="T45" fmla="*/ 22 h 373"/>
                  <a:gd name="T46" fmla="*/ 168 w 374"/>
                  <a:gd name="T47" fmla="*/ 4 h 373"/>
                  <a:gd name="T48" fmla="*/ 200 w 374"/>
                  <a:gd name="T49" fmla="*/ 2 h 373"/>
                  <a:gd name="T50" fmla="*/ 224 w 374"/>
                  <a:gd name="T51" fmla="*/ 22 h 373"/>
                  <a:gd name="T52" fmla="*/ 238 w 374"/>
                  <a:gd name="T53" fmla="*/ 24 h 373"/>
                  <a:gd name="T54" fmla="*/ 262 w 374"/>
                  <a:gd name="T55" fmla="*/ 20 h 373"/>
                  <a:gd name="T56" fmla="*/ 290 w 374"/>
                  <a:gd name="T57" fmla="*/ 32 h 373"/>
                  <a:gd name="T58" fmla="*/ 302 w 374"/>
                  <a:gd name="T59" fmla="*/ 62 h 373"/>
                  <a:gd name="T60" fmla="*/ 312 w 374"/>
                  <a:gd name="T61" fmla="*/ 72 h 373"/>
                  <a:gd name="T62" fmla="*/ 336 w 374"/>
                  <a:gd name="T63" fmla="*/ 80 h 373"/>
                  <a:gd name="T64" fmla="*/ 352 w 374"/>
                  <a:gd name="T65" fmla="*/ 104 h 373"/>
                  <a:gd name="T66" fmla="*/ 348 w 374"/>
                  <a:gd name="T67" fmla="*/ 136 h 373"/>
                  <a:gd name="T68" fmla="*/ 352 w 374"/>
                  <a:gd name="T69" fmla="*/ 150 h 373"/>
                  <a:gd name="T70" fmla="*/ 368 w 374"/>
                  <a:gd name="T71" fmla="*/ 168 h 373"/>
                  <a:gd name="T72" fmla="*/ 372 w 374"/>
                  <a:gd name="T73" fmla="*/ 198 h 373"/>
                  <a:gd name="T74" fmla="*/ 352 w 374"/>
                  <a:gd name="T75" fmla="*/ 224 h 373"/>
                  <a:gd name="T76" fmla="*/ 348 w 374"/>
                  <a:gd name="T77" fmla="*/ 238 h 373"/>
                  <a:gd name="T78" fmla="*/ 354 w 374"/>
                  <a:gd name="T79" fmla="*/ 261 h 373"/>
                  <a:gd name="T80" fmla="*/ 340 w 374"/>
                  <a:gd name="T81" fmla="*/ 289 h 373"/>
                  <a:gd name="T82" fmla="*/ 312 w 374"/>
                  <a:gd name="T83" fmla="*/ 301 h 373"/>
                  <a:gd name="T84" fmla="*/ 302 w 374"/>
                  <a:gd name="T85" fmla="*/ 311 h 373"/>
                  <a:gd name="T86" fmla="*/ 294 w 374"/>
                  <a:gd name="T87" fmla="*/ 333 h 373"/>
                  <a:gd name="T88" fmla="*/ 268 w 374"/>
                  <a:gd name="T89" fmla="*/ 351 h 373"/>
                  <a:gd name="T90" fmla="*/ 238 w 374"/>
                  <a:gd name="T91" fmla="*/ 347 h 373"/>
                  <a:gd name="T92" fmla="*/ 224 w 374"/>
                  <a:gd name="T93" fmla="*/ 351 h 373"/>
                  <a:gd name="T94" fmla="*/ 204 w 374"/>
                  <a:gd name="T95" fmla="*/ 367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4" h="373">
                    <a:moveTo>
                      <a:pt x="186" y="373"/>
                    </a:moveTo>
                    <a:lnTo>
                      <a:pt x="186" y="373"/>
                    </a:lnTo>
                    <a:lnTo>
                      <a:pt x="174" y="371"/>
                    </a:lnTo>
                    <a:lnTo>
                      <a:pt x="168" y="367"/>
                    </a:lnTo>
                    <a:lnTo>
                      <a:pt x="164" y="363"/>
                    </a:lnTo>
                    <a:lnTo>
                      <a:pt x="150" y="351"/>
                    </a:lnTo>
                    <a:lnTo>
                      <a:pt x="150" y="351"/>
                    </a:lnTo>
                    <a:lnTo>
                      <a:pt x="144" y="347"/>
                    </a:lnTo>
                    <a:lnTo>
                      <a:pt x="136" y="347"/>
                    </a:lnTo>
                    <a:lnTo>
                      <a:pt x="118" y="351"/>
                    </a:lnTo>
                    <a:lnTo>
                      <a:pt x="118" y="351"/>
                    </a:lnTo>
                    <a:lnTo>
                      <a:pt x="112" y="353"/>
                    </a:lnTo>
                    <a:lnTo>
                      <a:pt x="106" y="351"/>
                    </a:lnTo>
                    <a:lnTo>
                      <a:pt x="94" y="347"/>
                    </a:lnTo>
                    <a:lnTo>
                      <a:pt x="84" y="339"/>
                    </a:lnTo>
                    <a:lnTo>
                      <a:pt x="80" y="333"/>
                    </a:lnTo>
                    <a:lnTo>
                      <a:pt x="78" y="327"/>
                    </a:lnTo>
                    <a:lnTo>
                      <a:pt x="72" y="311"/>
                    </a:lnTo>
                    <a:lnTo>
                      <a:pt x="72" y="311"/>
                    </a:lnTo>
                    <a:lnTo>
                      <a:pt x="68" y="305"/>
                    </a:lnTo>
                    <a:lnTo>
                      <a:pt x="62" y="301"/>
                    </a:lnTo>
                    <a:lnTo>
                      <a:pt x="44" y="295"/>
                    </a:lnTo>
                    <a:lnTo>
                      <a:pt x="44" y="295"/>
                    </a:lnTo>
                    <a:lnTo>
                      <a:pt x="38" y="293"/>
                    </a:lnTo>
                    <a:lnTo>
                      <a:pt x="32" y="289"/>
                    </a:lnTo>
                    <a:lnTo>
                      <a:pt x="24" y="279"/>
                    </a:lnTo>
                    <a:lnTo>
                      <a:pt x="20" y="267"/>
                    </a:lnTo>
                    <a:lnTo>
                      <a:pt x="20" y="261"/>
                    </a:lnTo>
                    <a:lnTo>
                      <a:pt x="20" y="255"/>
                    </a:lnTo>
                    <a:lnTo>
                      <a:pt x="24" y="238"/>
                    </a:lnTo>
                    <a:lnTo>
                      <a:pt x="24" y="238"/>
                    </a:lnTo>
                    <a:lnTo>
                      <a:pt x="24" y="230"/>
                    </a:lnTo>
                    <a:lnTo>
                      <a:pt x="22" y="224"/>
                    </a:lnTo>
                    <a:lnTo>
                      <a:pt x="8" y="210"/>
                    </a:lnTo>
                    <a:lnTo>
                      <a:pt x="8" y="210"/>
                    </a:lnTo>
                    <a:lnTo>
                      <a:pt x="4" y="204"/>
                    </a:lnTo>
                    <a:lnTo>
                      <a:pt x="2" y="198"/>
                    </a:lnTo>
                    <a:lnTo>
                      <a:pt x="0" y="186"/>
                    </a:lnTo>
                    <a:lnTo>
                      <a:pt x="2" y="174"/>
                    </a:lnTo>
                    <a:lnTo>
                      <a:pt x="4" y="168"/>
                    </a:lnTo>
                    <a:lnTo>
                      <a:pt x="8" y="164"/>
                    </a:lnTo>
                    <a:lnTo>
                      <a:pt x="22" y="150"/>
                    </a:lnTo>
                    <a:lnTo>
                      <a:pt x="22" y="150"/>
                    </a:lnTo>
                    <a:lnTo>
                      <a:pt x="24" y="144"/>
                    </a:lnTo>
                    <a:lnTo>
                      <a:pt x="24" y="136"/>
                    </a:lnTo>
                    <a:lnTo>
                      <a:pt x="20" y="118"/>
                    </a:lnTo>
                    <a:lnTo>
                      <a:pt x="20" y="118"/>
                    </a:lnTo>
                    <a:lnTo>
                      <a:pt x="20" y="112"/>
                    </a:lnTo>
                    <a:lnTo>
                      <a:pt x="20" y="104"/>
                    </a:lnTo>
                    <a:lnTo>
                      <a:pt x="24" y="94"/>
                    </a:lnTo>
                    <a:lnTo>
                      <a:pt x="32" y="84"/>
                    </a:lnTo>
                    <a:lnTo>
                      <a:pt x="38" y="80"/>
                    </a:lnTo>
                    <a:lnTo>
                      <a:pt x="44" y="78"/>
                    </a:lnTo>
                    <a:lnTo>
                      <a:pt x="62" y="72"/>
                    </a:lnTo>
                    <a:lnTo>
                      <a:pt x="62" y="72"/>
                    </a:lnTo>
                    <a:lnTo>
                      <a:pt x="68" y="68"/>
                    </a:lnTo>
                    <a:lnTo>
                      <a:pt x="72" y="62"/>
                    </a:lnTo>
                    <a:lnTo>
                      <a:pt x="78" y="44"/>
                    </a:lnTo>
                    <a:lnTo>
                      <a:pt x="78" y="44"/>
                    </a:lnTo>
                    <a:lnTo>
                      <a:pt x="80" y="38"/>
                    </a:lnTo>
                    <a:lnTo>
                      <a:pt x="84" y="32"/>
                    </a:lnTo>
                    <a:lnTo>
                      <a:pt x="94" y="24"/>
                    </a:lnTo>
                    <a:lnTo>
                      <a:pt x="106" y="20"/>
                    </a:lnTo>
                    <a:lnTo>
                      <a:pt x="112" y="20"/>
                    </a:lnTo>
                    <a:lnTo>
                      <a:pt x="118" y="20"/>
                    </a:lnTo>
                    <a:lnTo>
                      <a:pt x="136" y="24"/>
                    </a:lnTo>
                    <a:lnTo>
                      <a:pt x="136" y="24"/>
                    </a:lnTo>
                    <a:lnTo>
                      <a:pt x="144" y="24"/>
                    </a:lnTo>
                    <a:lnTo>
                      <a:pt x="150" y="22"/>
                    </a:lnTo>
                    <a:lnTo>
                      <a:pt x="164" y="8"/>
                    </a:lnTo>
                    <a:lnTo>
                      <a:pt x="164" y="8"/>
                    </a:lnTo>
                    <a:lnTo>
                      <a:pt x="168" y="4"/>
                    </a:lnTo>
                    <a:lnTo>
                      <a:pt x="174" y="2"/>
                    </a:lnTo>
                    <a:lnTo>
                      <a:pt x="186" y="0"/>
                    </a:lnTo>
                    <a:lnTo>
                      <a:pt x="200" y="2"/>
                    </a:lnTo>
                    <a:lnTo>
                      <a:pt x="204" y="4"/>
                    </a:lnTo>
                    <a:lnTo>
                      <a:pt x="210" y="8"/>
                    </a:lnTo>
                    <a:lnTo>
                      <a:pt x="224" y="22"/>
                    </a:lnTo>
                    <a:lnTo>
                      <a:pt x="224" y="22"/>
                    </a:lnTo>
                    <a:lnTo>
                      <a:pt x="230" y="24"/>
                    </a:lnTo>
                    <a:lnTo>
                      <a:pt x="238" y="24"/>
                    </a:lnTo>
                    <a:lnTo>
                      <a:pt x="256" y="20"/>
                    </a:lnTo>
                    <a:lnTo>
                      <a:pt x="256" y="20"/>
                    </a:lnTo>
                    <a:lnTo>
                      <a:pt x="262" y="20"/>
                    </a:lnTo>
                    <a:lnTo>
                      <a:pt x="268" y="20"/>
                    </a:lnTo>
                    <a:lnTo>
                      <a:pt x="280" y="24"/>
                    </a:lnTo>
                    <a:lnTo>
                      <a:pt x="290" y="32"/>
                    </a:lnTo>
                    <a:lnTo>
                      <a:pt x="294" y="38"/>
                    </a:lnTo>
                    <a:lnTo>
                      <a:pt x="296" y="44"/>
                    </a:lnTo>
                    <a:lnTo>
                      <a:pt x="302" y="62"/>
                    </a:lnTo>
                    <a:lnTo>
                      <a:pt x="302" y="62"/>
                    </a:lnTo>
                    <a:lnTo>
                      <a:pt x="306" y="68"/>
                    </a:lnTo>
                    <a:lnTo>
                      <a:pt x="312" y="72"/>
                    </a:lnTo>
                    <a:lnTo>
                      <a:pt x="328" y="78"/>
                    </a:lnTo>
                    <a:lnTo>
                      <a:pt x="328" y="78"/>
                    </a:lnTo>
                    <a:lnTo>
                      <a:pt x="336" y="80"/>
                    </a:lnTo>
                    <a:lnTo>
                      <a:pt x="340" y="84"/>
                    </a:lnTo>
                    <a:lnTo>
                      <a:pt x="348" y="94"/>
                    </a:lnTo>
                    <a:lnTo>
                      <a:pt x="352" y="104"/>
                    </a:lnTo>
                    <a:lnTo>
                      <a:pt x="354" y="112"/>
                    </a:lnTo>
                    <a:lnTo>
                      <a:pt x="352" y="118"/>
                    </a:lnTo>
                    <a:lnTo>
                      <a:pt x="348" y="136"/>
                    </a:lnTo>
                    <a:lnTo>
                      <a:pt x="348" y="136"/>
                    </a:lnTo>
                    <a:lnTo>
                      <a:pt x="348" y="144"/>
                    </a:lnTo>
                    <a:lnTo>
                      <a:pt x="352" y="150"/>
                    </a:lnTo>
                    <a:lnTo>
                      <a:pt x="364" y="164"/>
                    </a:lnTo>
                    <a:lnTo>
                      <a:pt x="364" y="164"/>
                    </a:lnTo>
                    <a:lnTo>
                      <a:pt x="368" y="168"/>
                    </a:lnTo>
                    <a:lnTo>
                      <a:pt x="372" y="174"/>
                    </a:lnTo>
                    <a:lnTo>
                      <a:pt x="374" y="186"/>
                    </a:lnTo>
                    <a:lnTo>
                      <a:pt x="372" y="198"/>
                    </a:lnTo>
                    <a:lnTo>
                      <a:pt x="368" y="204"/>
                    </a:lnTo>
                    <a:lnTo>
                      <a:pt x="364" y="210"/>
                    </a:lnTo>
                    <a:lnTo>
                      <a:pt x="352" y="224"/>
                    </a:lnTo>
                    <a:lnTo>
                      <a:pt x="352" y="224"/>
                    </a:lnTo>
                    <a:lnTo>
                      <a:pt x="348" y="230"/>
                    </a:lnTo>
                    <a:lnTo>
                      <a:pt x="348" y="238"/>
                    </a:lnTo>
                    <a:lnTo>
                      <a:pt x="352" y="255"/>
                    </a:lnTo>
                    <a:lnTo>
                      <a:pt x="352" y="255"/>
                    </a:lnTo>
                    <a:lnTo>
                      <a:pt x="354" y="261"/>
                    </a:lnTo>
                    <a:lnTo>
                      <a:pt x="352" y="267"/>
                    </a:lnTo>
                    <a:lnTo>
                      <a:pt x="348" y="279"/>
                    </a:lnTo>
                    <a:lnTo>
                      <a:pt x="340" y="289"/>
                    </a:lnTo>
                    <a:lnTo>
                      <a:pt x="336" y="293"/>
                    </a:lnTo>
                    <a:lnTo>
                      <a:pt x="328" y="295"/>
                    </a:lnTo>
                    <a:lnTo>
                      <a:pt x="312" y="301"/>
                    </a:lnTo>
                    <a:lnTo>
                      <a:pt x="312" y="301"/>
                    </a:lnTo>
                    <a:lnTo>
                      <a:pt x="306" y="305"/>
                    </a:lnTo>
                    <a:lnTo>
                      <a:pt x="302" y="311"/>
                    </a:lnTo>
                    <a:lnTo>
                      <a:pt x="296" y="327"/>
                    </a:lnTo>
                    <a:lnTo>
                      <a:pt x="296" y="327"/>
                    </a:lnTo>
                    <a:lnTo>
                      <a:pt x="294" y="333"/>
                    </a:lnTo>
                    <a:lnTo>
                      <a:pt x="290" y="339"/>
                    </a:lnTo>
                    <a:lnTo>
                      <a:pt x="280" y="347"/>
                    </a:lnTo>
                    <a:lnTo>
                      <a:pt x="268" y="351"/>
                    </a:lnTo>
                    <a:lnTo>
                      <a:pt x="262" y="353"/>
                    </a:lnTo>
                    <a:lnTo>
                      <a:pt x="256" y="351"/>
                    </a:lnTo>
                    <a:lnTo>
                      <a:pt x="238" y="347"/>
                    </a:lnTo>
                    <a:lnTo>
                      <a:pt x="238" y="347"/>
                    </a:lnTo>
                    <a:lnTo>
                      <a:pt x="230" y="347"/>
                    </a:lnTo>
                    <a:lnTo>
                      <a:pt x="224" y="351"/>
                    </a:lnTo>
                    <a:lnTo>
                      <a:pt x="210" y="363"/>
                    </a:lnTo>
                    <a:lnTo>
                      <a:pt x="210" y="363"/>
                    </a:lnTo>
                    <a:lnTo>
                      <a:pt x="204" y="367"/>
                    </a:lnTo>
                    <a:lnTo>
                      <a:pt x="198" y="371"/>
                    </a:lnTo>
                    <a:lnTo>
                      <a:pt x="186" y="373"/>
                    </a:lnTo>
                  </a:path>
                </a:pathLst>
              </a:custGeom>
              <a:solidFill>
                <a:sysClr val="window" lastClr="FFFFFF"/>
              </a:solidFill>
              <a:ln w="19050">
                <a:solidFill>
                  <a:srgbClr val="9778D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5" name="Freeform 35">
                <a:extLst>
                  <a:ext uri="{FF2B5EF4-FFF2-40B4-BE49-F238E27FC236}">
                    <a16:creationId xmlns:a16="http://schemas.microsoft.com/office/drawing/2014/main" id="{07CC6C38-5E79-4D81-AC92-98EED89337BE}"/>
                  </a:ext>
                </a:extLst>
              </p:cNvPr>
              <p:cNvSpPr>
                <a:spLocks noEditPoints="1"/>
              </p:cNvSpPr>
              <p:nvPr/>
            </p:nvSpPr>
            <p:spPr bwMode="auto">
              <a:xfrm>
                <a:off x="841772" y="3400861"/>
                <a:ext cx="187755" cy="186959"/>
              </a:xfrm>
              <a:custGeom>
                <a:avLst/>
                <a:gdLst>
                  <a:gd name="T0" fmla="*/ 118 w 236"/>
                  <a:gd name="T1" fmla="*/ 20 h 235"/>
                  <a:gd name="T2" fmla="*/ 80 w 236"/>
                  <a:gd name="T3" fmla="*/ 28 h 235"/>
                  <a:gd name="T4" fmla="*/ 48 w 236"/>
                  <a:gd name="T5" fmla="*/ 48 h 235"/>
                  <a:gd name="T6" fmla="*/ 28 w 236"/>
                  <a:gd name="T7" fmla="*/ 80 h 235"/>
                  <a:gd name="T8" fmla="*/ 20 w 236"/>
                  <a:gd name="T9" fmla="*/ 118 h 235"/>
                  <a:gd name="T10" fmla="*/ 22 w 236"/>
                  <a:gd name="T11" fmla="*/ 138 h 235"/>
                  <a:gd name="T12" fmla="*/ 36 w 236"/>
                  <a:gd name="T13" fmla="*/ 174 h 235"/>
                  <a:gd name="T14" fmla="*/ 64 w 236"/>
                  <a:gd name="T15" fmla="*/ 199 h 235"/>
                  <a:gd name="T16" fmla="*/ 98 w 236"/>
                  <a:gd name="T17" fmla="*/ 215 h 235"/>
                  <a:gd name="T18" fmla="*/ 118 w 236"/>
                  <a:gd name="T19" fmla="*/ 217 h 235"/>
                  <a:gd name="T20" fmla="*/ 158 w 236"/>
                  <a:gd name="T21" fmla="*/ 209 h 235"/>
                  <a:gd name="T22" fmla="*/ 188 w 236"/>
                  <a:gd name="T23" fmla="*/ 187 h 235"/>
                  <a:gd name="T24" fmla="*/ 210 w 236"/>
                  <a:gd name="T25" fmla="*/ 158 h 235"/>
                  <a:gd name="T26" fmla="*/ 218 w 236"/>
                  <a:gd name="T27" fmla="*/ 118 h 235"/>
                  <a:gd name="T28" fmla="*/ 216 w 236"/>
                  <a:gd name="T29" fmla="*/ 98 h 235"/>
                  <a:gd name="T30" fmla="*/ 200 w 236"/>
                  <a:gd name="T31" fmla="*/ 64 h 235"/>
                  <a:gd name="T32" fmla="*/ 174 w 236"/>
                  <a:gd name="T33" fmla="*/ 36 h 235"/>
                  <a:gd name="T34" fmla="*/ 138 w 236"/>
                  <a:gd name="T35" fmla="*/ 22 h 235"/>
                  <a:gd name="T36" fmla="*/ 118 w 236"/>
                  <a:gd name="T37" fmla="*/ 235 h 235"/>
                  <a:gd name="T38" fmla="*/ 106 w 236"/>
                  <a:gd name="T39" fmla="*/ 235 h 235"/>
                  <a:gd name="T40" fmla="*/ 72 w 236"/>
                  <a:gd name="T41" fmla="*/ 227 h 235"/>
                  <a:gd name="T42" fmla="*/ 36 w 236"/>
                  <a:gd name="T43" fmla="*/ 201 h 235"/>
                  <a:gd name="T44" fmla="*/ 10 w 236"/>
                  <a:gd name="T45" fmla="*/ 164 h 235"/>
                  <a:gd name="T46" fmla="*/ 2 w 236"/>
                  <a:gd name="T47" fmla="*/ 130 h 235"/>
                  <a:gd name="T48" fmla="*/ 0 w 236"/>
                  <a:gd name="T49" fmla="*/ 118 h 235"/>
                  <a:gd name="T50" fmla="*/ 4 w 236"/>
                  <a:gd name="T51" fmla="*/ 94 h 235"/>
                  <a:gd name="T52" fmla="*/ 20 w 236"/>
                  <a:gd name="T53" fmla="*/ 52 h 235"/>
                  <a:gd name="T54" fmla="*/ 52 w 236"/>
                  <a:gd name="T55" fmla="*/ 20 h 235"/>
                  <a:gd name="T56" fmla="*/ 94 w 236"/>
                  <a:gd name="T57" fmla="*/ 4 h 235"/>
                  <a:gd name="T58" fmla="*/ 118 w 236"/>
                  <a:gd name="T59" fmla="*/ 0 h 235"/>
                  <a:gd name="T60" fmla="*/ 130 w 236"/>
                  <a:gd name="T61" fmla="*/ 2 h 235"/>
                  <a:gd name="T62" fmla="*/ 164 w 236"/>
                  <a:gd name="T63" fmla="*/ 10 h 235"/>
                  <a:gd name="T64" fmla="*/ 202 w 236"/>
                  <a:gd name="T65" fmla="*/ 36 h 235"/>
                  <a:gd name="T66" fmla="*/ 228 w 236"/>
                  <a:gd name="T67" fmla="*/ 72 h 235"/>
                  <a:gd name="T68" fmla="*/ 236 w 236"/>
                  <a:gd name="T69" fmla="*/ 106 h 235"/>
                  <a:gd name="T70" fmla="*/ 236 w 236"/>
                  <a:gd name="T71" fmla="*/ 118 h 235"/>
                  <a:gd name="T72" fmla="*/ 234 w 236"/>
                  <a:gd name="T73" fmla="*/ 142 h 235"/>
                  <a:gd name="T74" fmla="*/ 216 w 236"/>
                  <a:gd name="T75" fmla="*/ 183 h 235"/>
                  <a:gd name="T76" fmla="*/ 184 w 236"/>
                  <a:gd name="T77" fmla="*/ 215 h 235"/>
                  <a:gd name="T78" fmla="*/ 142 w 236"/>
                  <a:gd name="T79" fmla="*/ 233 h 235"/>
                  <a:gd name="T80" fmla="*/ 118 w 236"/>
                  <a:gd name="T81"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5">
                    <a:moveTo>
                      <a:pt x="118" y="20"/>
                    </a:moveTo>
                    <a:lnTo>
                      <a:pt x="118" y="20"/>
                    </a:lnTo>
                    <a:lnTo>
                      <a:pt x="98" y="22"/>
                    </a:lnTo>
                    <a:lnTo>
                      <a:pt x="80" y="28"/>
                    </a:lnTo>
                    <a:lnTo>
                      <a:pt x="64" y="36"/>
                    </a:lnTo>
                    <a:lnTo>
                      <a:pt x="48" y="48"/>
                    </a:lnTo>
                    <a:lnTo>
                      <a:pt x="36" y="64"/>
                    </a:lnTo>
                    <a:lnTo>
                      <a:pt x="28" y="80"/>
                    </a:lnTo>
                    <a:lnTo>
                      <a:pt x="22" y="98"/>
                    </a:lnTo>
                    <a:lnTo>
                      <a:pt x="20" y="118"/>
                    </a:lnTo>
                    <a:lnTo>
                      <a:pt x="20" y="118"/>
                    </a:lnTo>
                    <a:lnTo>
                      <a:pt x="22" y="138"/>
                    </a:lnTo>
                    <a:lnTo>
                      <a:pt x="28" y="158"/>
                    </a:lnTo>
                    <a:lnTo>
                      <a:pt x="36" y="174"/>
                    </a:lnTo>
                    <a:lnTo>
                      <a:pt x="48" y="187"/>
                    </a:lnTo>
                    <a:lnTo>
                      <a:pt x="64" y="199"/>
                    </a:lnTo>
                    <a:lnTo>
                      <a:pt x="80" y="209"/>
                    </a:lnTo>
                    <a:lnTo>
                      <a:pt x="98" y="215"/>
                    </a:lnTo>
                    <a:lnTo>
                      <a:pt x="118" y="217"/>
                    </a:lnTo>
                    <a:lnTo>
                      <a:pt x="118" y="217"/>
                    </a:lnTo>
                    <a:lnTo>
                      <a:pt x="138" y="215"/>
                    </a:lnTo>
                    <a:lnTo>
                      <a:pt x="158" y="209"/>
                    </a:lnTo>
                    <a:lnTo>
                      <a:pt x="174" y="199"/>
                    </a:lnTo>
                    <a:lnTo>
                      <a:pt x="188" y="187"/>
                    </a:lnTo>
                    <a:lnTo>
                      <a:pt x="200" y="174"/>
                    </a:lnTo>
                    <a:lnTo>
                      <a:pt x="210" y="158"/>
                    </a:lnTo>
                    <a:lnTo>
                      <a:pt x="216" y="138"/>
                    </a:lnTo>
                    <a:lnTo>
                      <a:pt x="218" y="118"/>
                    </a:lnTo>
                    <a:lnTo>
                      <a:pt x="218" y="118"/>
                    </a:lnTo>
                    <a:lnTo>
                      <a:pt x="216" y="98"/>
                    </a:lnTo>
                    <a:lnTo>
                      <a:pt x="210" y="80"/>
                    </a:lnTo>
                    <a:lnTo>
                      <a:pt x="200" y="64"/>
                    </a:lnTo>
                    <a:lnTo>
                      <a:pt x="188" y="48"/>
                    </a:lnTo>
                    <a:lnTo>
                      <a:pt x="174" y="36"/>
                    </a:lnTo>
                    <a:lnTo>
                      <a:pt x="158" y="28"/>
                    </a:lnTo>
                    <a:lnTo>
                      <a:pt x="138" y="22"/>
                    </a:lnTo>
                    <a:lnTo>
                      <a:pt x="118" y="20"/>
                    </a:lnTo>
                    <a:close/>
                    <a:moveTo>
                      <a:pt x="118" y="235"/>
                    </a:moveTo>
                    <a:lnTo>
                      <a:pt x="118" y="235"/>
                    </a:lnTo>
                    <a:lnTo>
                      <a:pt x="106" y="235"/>
                    </a:lnTo>
                    <a:lnTo>
                      <a:pt x="94" y="233"/>
                    </a:lnTo>
                    <a:lnTo>
                      <a:pt x="72" y="227"/>
                    </a:lnTo>
                    <a:lnTo>
                      <a:pt x="52" y="215"/>
                    </a:lnTo>
                    <a:lnTo>
                      <a:pt x="36" y="201"/>
                    </a:lnTo>
                    <a:lnTo>
                      <a:pt x="20" y="183"/>
                    </a:lnTo>
                    <a:lnTo>
                      <a:pt x="10" y="164"/>
                    </a:lnTo>
                    <a:lnTo>
                      <a:pt x="4" y="142"/>
                    </a:lnTo>
                    <a:lnTo>
                      <a:pt x="2" y="130"/>
                    </a:lnTo>
                    <a:lnTo>
                      <a:pt x="0" y="118"/>
                    </a:lnTo>
                    <a:lnTo>
                      <a:pt x="0" y="118"/>
                    </a:lnTo>
                    <a:lnTo>
                      <a:pt x="2" y="106"/>
                    </a:lnTo>
                    <a:lnTo>
                      <a:pt x="4" y="94"/>
                    </a:lnTo>
                    <a:lnTo>
                      <a:pt x="10" y="72"/>
                    </a:lnTo>
                    <a:lnTo>
                      <a:pt x="20" y="52"/>
                    </a:lnTo>
                    <a:lnTo>
                      <a:pt x="36" y="36"/>
                    </a:lnTo>
                    <a:lnTo>
                      <a:pt x="52" y="20"/>
                    </a:lnTo>
                    <a:lnTo>
                      <a:pt x="72" y="10"/>
                    </a:lnTo>
                    <a:lnTo>
                      <a:pt x="94" y="4"/>
                    </a:lnTo>
                    <a:lnTo>
                      <a:pt x="106" y="2"/>
                    </a:lnTo>
                    <a:lnTo>
                      <a:pt x="118" y="0"/>
                    </a:lnTo>
                    <a:lnTo>
                      <a:pt x="118" y="0"/>
                    </a:lnTo>
                    <a:lnTo>
                      <a:pt x="130" y="2"/>
                    </a:lnTo>
                    <a:lnTo>
                      <a:pt x="142" y="4"/>
                    </a:lnTo>
                    <a:lnTo>
                      <a:pt x="164" y="10"/>
                    </a:lnTo>
                    <a:lnTo>
                      <a:pt x="184" y="20"/>
                    </a:lnTo>
                    <a:lnTo>
                      <a:pt x="202" y="36"/>
                    </a:lnTo>
                    <a:lnTo>
                      <a:pt x="216" y="52"/>
                    </a:lnTo>
                    <a:lnTo>
                      <a:pt x="228" y="72"/>
                    </a:lnTo>
                    <a:lnTo>
                      <a:pt x="234" y="94"/>
                    </a:lnTo>
                    <a:lnTo>
                      <a:pt x="236" y="106"/>
                    </a:lnTo>
                    <a:lnTo>
                      <a:pt x="236" y="118"/>
                    </a:lnTo>
                    <a:lnTo>
                      <a:pt x="236" y="118"/>
                    </a:lnTo>
                    <a:lnTo>
                      <a:pt x="236" y="130"/>
                    </a:lnTo>
                    <a:lnTo>
                      <a:pt x="234" y="142"/>
                    </a:lnTo>
                    <a:lnTo>
                      <a:pt x="228" y="164"/>
                    </a:lnTo>
                    <a:lnTo>
                      <a:pt x="216" y="183"/>
                    </a:lnTo>
                    <a:lnTo>
                      <a:pt x="202" y="201"/>
                    </a:lnTo>
                    <a:lnTo>
                      <a:pt x="184" y="215"/>
                    </a:lnTo>
                    <a:lnTo>
                      <a:pt x="164" y="227"/>
                    </a:lnTo>
                    <a:lnTo>
                      <a:pt x="142" y="233"/>
                    </a:lnTo>
                    <a:lnTo>
                      <a:pt x="130" y="235"/>
                    </a:lnTo>
                    <a:lnTo>
                      <a:pt x="118" y="235"/>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6" name="Freeform 36">
                <a:extLst>
                  <a:ext uri="{FF2B5EF4-FFF2-40B4-BE49-F238E27FC236}">
                    <a16:creationId xmlns:a16="http://schemas.microsoft.com/office/drawing/2014/main" id="{1957B320-EC89-474F-93C5-BAAA6CF43A27}"/>
                  </a:ext>
                </a:extLst>
              </p:cNvPr>
              <p:cNvSpPr>
                <a:spLocks/>
              </p:cNvSpPr>
              <p:nvPr/>
            </p:nvSpPr>
            <p:spPr bwMode="auto">
              <a:xfrm>
                <a:off x="857683" y="3416772"/>
                <a:ext cx="157523" cy="156727"/>
              </a:xfrm>
              <a:custGeom>
                <a:avLst/>
                <a:gdLst>
                  <a:gd name="T0" fmla="*/ 98 w 198"/>
                  <a:gd name="T1" fmla="*/ 0 h 197"/>
                  <a:gd name="T2" fmla="*/ 98 w 198"/>
                  <a:gd name="T3" fmla="*/ 0 h 197"/>
                  <a:gd name="T4" fmla="*/ 78 w 198"/>
                  <a:gd name="T5" fmla="*/ 2 h 197"/>
                  <a:gd name="T6" fmla="*/ 60 w 198"/>
                  <a:gd name="T7" fmla="*/ 8 h 197"/>
                  <a:gd name="T8" fmla="*/ 44 w 198"/>
                  <a:gd name="T9" fmla="*/ 16 h 197"/>
                  <a:gd name="T10" fmla="*/ 28 w 198"/>
                  <a:gd name="T11" fmla="*/ 28 h 197"/>
                  <a:gd name="T12" fmla="*/ 16 w 198"/>
                  <a:gd name="T13" fmla="*/ 44 h 197"/>
                  <a:gd name="T14" fmla="*/ 8 w 198"/>
                  <a:gd name="T15" fmla="*/ 60 h 197"/>
                  <a:gd name="T16" fmla="*/ 2 w 198"/>
                  <a:gd name="T17" fmla="*/ 78 h 197"/>
                  <a:gd name="T18" fmla="*/ 0 w 198"/>
                  <a:gd name="T19" fmla="*/ 98 h 197"/>
                  <a:gd name="T20" fmla="*/ 0 w 198"/>
                  <a:gd name="T21" fmla="*/ 98 h 197"/>
                  <a:gd name="T22" fmla="*/ 2 w 198"/>
                  <a:gd name="T23" fmla="*/ 118 h 197"/>
                  <a:gd name="T24" fmla="*/ 8 w 198"/>
                  <a:gd name="T25" fmla="*/ 138 h 197"/>
                  <a:gd name="T26" fmla="*/ 16 w 198"/>
                  <a:gd name="T27" fmla="*/ 154 h 197"/>
                  <a:gd name="T28" fmla="*/ 28 w 198"/>
                  <a:gd name="T29" fmla="*/ 167 h 197"/>
                  <a:gd name="T30" fmla="*/ 44 w 198"/>
                  <a:gd name="T31" fmla="*/ 179 h 197"/>
                  <a:gd name="T32" fmla="*/ 60 w 198"/>
                  <a:gd name="T33" fmla="*/ 189 h 197"/>
                  <a:gd name="T34" fmla="*/ 78 w 198"/>
                  <a:gd name="T35" fmla="*/ 195 h 197"/>
                  <a:gd name="T36" fmla="*/ 98 w 198"/>
                  <a:gd name="T37" fmla="*/ 197 h 197"/>
                  <a:gd name="T38" fmla="*/ 98 w 198"/>
                  <a:gd name="T39" fmla="*/ 197 h 197"/>
                  <a:gd name="T40" fmla="*/ 118 w 198"/>
                  <a:gd name="T41" fmla="*/ 195 h 197"/>
                  <a:gd name="T42" fmla="*/ 138 w 198"/>
                  <a:gd name="T43" fmla="*/ 189 h 197"/>
                  <a:gd name="T44" fmla="*/ 154 w 198"/>
                  <a:gd name="T45" fmla="*/ 179 h 197"/>
                  <a:gd name="T46" fmla="*/ 168 w 198"/>
                  <a:gd name="T47" fmla="*/ 167 h 197"/>
                  <a:gd name="T48" fmla="*/ 180 w 198"/>
                  <a:gd name="T49" fmla="*/ 154 h 197"/>
                  <a:gd name="T50" fmla="*/ 190 w 198"/>
                  <a:gd name="T51" fmla="*/ 138 h 197"/>
                  <a:gd name="T52" fmla="*/ 196 w 198"/>
                  <a:gd name="T53" fmla="*/ 118 h 197"/>
                  <a:gd name="T54" fmla="*/ 198 w 198"/>
                  <a:gd name="T55" fmla="*/ 98 h 197"/>
                  <a:gd name="T56" fmla="*/ 198 w 198"/>
                  <a:gd name="T57" fmla="*/ 98 h 197"/>
                  <a:gd name="T58" fmla="*/ 196 w 198"/>
                  <a:gd name="T59" fmla="*/ 78 h 197"/>
                  <a:gd name="T60" fmla="*/ 190 w 198"/>
                  <a:gd name="T61" fmla="*/ 60 h 197"/>
                  <a:gd name="T62" fmla="*/ 180 w 198"/>
                  <a:gd name="T63" fmla="*/ 44 h 197"/>
                  <a:gd name="T64" fmla="*/ 168 w 198"/>
                  <a:gd name="T65" fmla="*/ 28 h 197"/>
                  <a:gd name="T66" fmla="*/ 154 w 198"/>
                  <a:gd name="T67" fmla="*/ 16 h 197"/>
                  <a:gd name="T68" fmla="*/ 138 w 198"/>
                  <a:gd name="T69" fmla="*/ 8 h 197"/>
                  <a:gd name="T70" fmla="*/ 118 w 198"/>
                  <a:gd name="T71" fmla="*/ 2 h 197"/>
                  <a:gd name="T72" fmla="*/ 98 w 198"/>
                  <a:gd name="T73"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7">
                    <a:moveTo>
                      <a:pt x="98" y="0"/>
                    </a:moveTo>
                    <a:lnTo>
                      <a:pt x="98" y="0"/>
                    </a:lnTo>
                    <a:lnTo>
                      <a:pt x="78" y="2"/>
                    </a:lnTo>
                    <a:lnTo>
                      <a:pt x="60" y="8"/>
                    </a:lnTo>
                    <a:lnTo>
                      <a:pt x="44" y="16"/>
                    </a:lnTo>
                    <a:lnTo>
                      <a:pt x="28" y="28"/>
                    </a:lnTo>
                    <a:lnTo>
                      <a:pt x="16" y="44"/>
                    </a:lnTo>
                    <a:lnTo>
                      <a:pt x="8" y="60"/>
                    </a:lnTo>
                    <a:lnTo>
                      <a:pt x="2" y="78"/>
                    </a:lnTo>
                    <a:lnTo>
                      <a:pt x="0" y="98"/>
                    </a:lnTo>
                    <a:lnTo>
                      <a:pt x="0" y="98"/>
                    </a:lnTo>
                    <a:lnTo>
                      <a:pt x="2" y="118"/>
                    </a:lnTo>
                    <a:lnTo>
                      <a:pt x="8" y="138"/>
                    </a:lnTo>
                    <a:lnTo>
                      <a:pt x="16" y="154"/>
                    </a:lnTo>
                    <a:lnTo>
                      <a:pt x="28" y="167"/>
                    </a:lnTo>
                    <a:lnTo>
                      <a:pt x="44" y="179"/>
                    </a:lnTo>
                    <a:lnTo>
                      <a:pt x="60" y="189"/>
                    </a:lnTo>
                    <a:lnTo>
                      <a:pt x="78" y="195"/>
                    </a:lnTo>
                    <a:lnTo>
                      <a:pt x="98" y="197"/>
                    </a:lnTo>
                    <a:lnTo>
                      <a:pt x="98" y="197"/>
                    </a:lnTo>
                    <a:lnTo>
                      <a:pt x="118" y="195"/>
                    </a:lnTo>
                    <a:lnTo>
                      <a:pt x="138" y="189"/>
                    </a:lnTo>
                    <a:lnTo>
                      <a:pt x="154" y="179"/>
                    </a:lnTo>
                    <a:lnTo>
                      <a:pt x="168" y="167"/>
                    </a:lnTo>
                    <a:lnTo>
                      <a:pt x="180" y="154"/>
                    </a:lnTo>
                    <a:lnTo>
                      <a:pt x="190" y="138"/>
                    </a:lnTo>
                    <a:lnTo>
                      <a:pt x="196" y="118"/>
                    </a:lnTo>
                    <a:lnTo>
                      <a:pt x="198" y="98"/>
                    </a:lnTo>
                    <a:lnTo>
                      <a:pt x="198" y="98"/>
                    </a:lnTo>
                    <a:lnTo>
                      <a:pt x="196" y="78"/>
                    </a:lnTo>
                    <a:lnTo>
                      <a:pt x="190" y="60"/>
                    </a:lnTo>
                    <a:lnTo>
                      <a:pt x="180" y="44"/>
                    </a:lnTo>
                    <a:lnTo>
                      <a:pt x="168" y="28"/>
                    </a:lnTo>
                    <a:lnTo>
                      <a:pt x="154" y="16"/>
                    </a:lnTo>
                    <a:lnTo>
                      <a:pt x="138" y="8"/>
                    </a:lnTo>
                    <a:lnTo>
                      <a:pt x="118" y="2"/>
                    </a:lnTo>
                    <a:lnTo>
                      <a:pt x="98" y="0"/>
                    </a:lnTo>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7" name="Freeform 37">
                <a:extLst>
                  <a:ext uri="{FF2B5EF4-FFF2-40B4-BE49-F238E27FC236}">
                    <a16:creationId xmlns:a16="http://schemas.microsoft.com/office/drawing/2014/main" id="{3C83060C-DB54-4C95-A96B-6CD396DBFB39}"/>
                  </a:ext>
                </a:extLst>
              </p:cNvPr>
              <p:cNvSpPr>
                <a:spLocks/>
              </p:cNvSpPr>
              <p:nvPr/>
            </p:nvSpPr>
            <p:spPr bwMode="auto">
              <a:xfrm>
                <a:off x="841772" y="3400861"/>
                <a:ext cx="187755" cy="186959"/>
              </a:xfrm>
              <a:custGeom>
                <a:avLst/>
                <a:gdLst>
                  <a:gd name="T0" fmla="*/ 118 w 236"/>
                  <a:gd name="T1" fmla="*/ 235 h 235"/>
                  <a:gd name="T2" fmla="*/ 118 w 236"/>
                  <a:gd name="T3" fmla="*/ 235 h 235"/>
                  <a:gd name="T4" fmla="*/ 106 w 236"/>
                  <a:gd name="T5" fmla="*/ 235 h 235"/>
                  <a:gd name="T6" fmla="*/ 94 w 236"/>
                  <a:gd name="T7" fmla="*/ 233 h 235"/>
                  <a:gd name="T8" fmla="*/ 72 w 236"/>
                  <a:gd name="T9" fmla="*/ 227 h 235"/>
                  <a:gd name="T10" fmla="*/ 52 w 236"/>
                  <a:gd name="T11" fmla="*/ 215 h 235"/>
                  <a:gd name="T12" fmla="*/ 36 w 236"/>
                  <a:gd name="T13" fmla="*/ 201 h 235"/>
                  <a:gd name="T14" fmla="*/ 20 w 236"/>
                  <a:gd name="T15" fmla="*/ 183 h 235"/>
                  <a:gd name="T16" fmla="*/ 10 w 236"/>
                  <a:gd name="T17" fmla="*/ 164 h 235"/>
                  <a:gd name="T18" fmla="*/ 4 w 236"/>
                  <a:gd name="T19" fmla="*/ 142 h 235"/>
                  <a:gd name="T20" fmla="*/ 2 w 236"/>
                  <a:gd name="T21" fmla="*/ 130 h 235"/>
                  <a:gd name="T22" fmla="*/ 0 w 236"/>
                  <a:gd name="T23" fmla="*/ 118 h 235"/>
                  <a:gd name="T24" fmla="*/ 0 w 236"/>
                  <a:gd name="T25" fmla="*/ 118 h 235"/>
                  <a:gd name="T26" fmla="*/ 2 w 236"/>
                  <a:gd name="T27" fmla="*/ 106 h 235"/>
                  <a:gd name="T28" fmla="*/ 4 w 236"/>
                  <a:gd name="T29" fmla="*/ 94 h 235"/>
                  <a:gd name="T30" fmla="*/ 10 w 236"/>
                  <a:gd name="T31" fmla="*/ 72 h 235"/>
                  <a:gd name="T32" fmla="*/ 20 w 236"/>
                  <a:gd name="T33" fmla="*/ 52 h 235"/>
                  <a:gd name="T34" fmla="*/ 36 w 236"/>
                  <a:gd name="T35" fmla="*/ 36 h 235"/>
                  <a:gd name="T36" fmla="*/ 52 w 236"/>
                  <a:gd name="T37" fmla="*/ 20 h 235"/>
                  <a:gd name="T38" fmla="*/ 72 w 236"/>
                  <a:gd name="T39" fmla="*/ 10 h 235"/>
                  <a:gd name="T40" fmla="*/ 94 w 236"/>
                  <a:gd name="T41" fmla="*/ 4 h 235"/>
                  <a:gd name="T42" fmla="*/ 106 w 236"/>
                  <a:gd name="T43" fmla="*/ 2 h 235"/>
                  <a:gd name="T44" fmla="*/ 118 w 236"/>
                  <a:gd name="T45" fmla="*/ 0 h 235"/>
                  <a:gd name="T46" fmla="*/ 118 w 236"/>
                  <a:gd name="T47" fmla="*/ 0 h 235"/>
                  <a:gd name="T48" fmla="*/ 130 w 236"/>
                  <a:gd name="T49" fmla="*/ 2 h 235"/>
                  <a:gd name="T50" fmla="*/ 142 w 236"/>
                  <a:gd name="T51" fmla="*/ 4 h 235"/>
                  <a:gd name="T52" fmla="*/ 164 w 236"/>
                  <a:gd name="T53" fmla="*/ 10 h 235"/>
                  <a:gd name="T54" fmla="*/ 184 w 236"/>
                  <a:gd name="T55" fmla="*/ 20 h 235"/>
                  <a:gd name="T56" fmla="*/ 202 w 236"/>
                  <a:gd name="T57" fmla="*/ 36 h 235"/>
                  <a:gd name="T58" fmla="*/ 216 w 236"/>
                  <a:gd name="T59" fmla="*/ 52 h 235"/>
                  <a:gd name="T60" fmla="*/ 228 w 236"/>
                  <a:gd name="T61" fmla="*/ 72 h 235"/>
                  <a:gd name="T62" fmla="*/ 234 w 236"/>
                  <a:gd name="T63" fmla="*/ 94 h 235"/>
                  <a:gd name="T64" fmla="*/ 236 w 236"/>
                  <a:gd name="T65" fmla="*/ 106 h 235"/>
                  <a:gd name="T66" fmla="*/ 236 w 236"/>
                  <a:gd name="T67" fmla="*/ 118 h 235"/>
                  <a:gd name="T68" fmla="*/ 236 w 236"/>
                  <a:gd name="T69" fmla="*/ 118 h 235"/>
                  <a:gd name="T70" fmla="*/ 236 w 236"/>
                  <a:gd name="T71" fmla="*/ 130 h 235"/>
                  <a:gd name="T72" fmla="*/ 234 w 236"/>
                  <a:gd name="T73" fmla="*/ 142 h 235"/>
                  <a:gd name="T74" fmla="*/ 228 w 236"/>
                  <a:gd name="T75" fmla="*/ 164 h 235"/>
                  <a:gd name="T76" fmla="*/ 216 w 236"/>
                  <a:gd name="T77" fmla="*/ 183 h 235"/>
                  <a:gd name="T78" fmla="*/ 202 w 236"/>
                  <a:gd name="T79" fmla="*/ 201 h 235"/>
                  <a:gd name="T80" fmla="*/ 184 w 236"/>
                  <a:gd name="T81" fmla="*/ 215 h 235"/>
                  <a:gd name="T82" fmla="*/ 164 w 236"/>
                  <a:gd name="T83" fmla="*/ 227 h 235"/>
                  <a:gd name="T84" fmla="*/ 142 w 236"/>
                  <a:gd name="T85" fmla="*/ 233 h 235"/>
                  <a:gd name="T86" fmla="*/ 130 w 236"/>
                  <a:gd name="T87" fmla="*/ 235 h 235"/>
                  <a:gd name="T88" fmla="*/ 118 w 236"/>
                  <a:gd name="T89"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6" h="235">
                    <a:moveTo>
                      <a:pt x="118" y="235"/>
                    </a:moveTo>
                    <a:lnTo>
                      <a:pt x="118" y="235"/>
                    </a:lnTo>
                    <a:lnTo>
                      <a:pt x="106" y="235"/>
                    </a:lnTo>
                    <a:lnTo>
                      <a:pt x="94" y="233"/>
                    </a:lnTo>
                    <a:lnTo>
                      <a:pt x="72" y="227"/>
                    </a:lnTo>
                    <a:lnTo>
                      <a:pt x="52" y="215"/>
                    </a:lnTo>
                    <a:lnTo>
                      <a:pt x="36" y="201"/>
                    </a:lnTo>
                    <a:lnTo>
                      <a:pt x="20" y="183"/>
                    </a:lnTo>
                    <a:lnTo>
                      <a:pt x="10" y="164"/>
                    </a:lnTo>
                    <a:lnTo>
                      <a:pt x="4" y="142"/>
                    </a:lnTo>
                    <a:lnTo>
                      <a:pt x="2" y="130"/>
                    </a:lnTo>
                    <a:lnTo>
                      <a:pt x="0" y="118"/>
                    </a:lnTo>
                    <a:lnTo>
                      <a:pt x="0" y="118"/>
                    </a:lnTo>
                    <a:lnTo>
                      <a:pt x="2" y="106"/>
                    </a:lnTo>
                    <a:lnTo>
                      <a:pt x="4" y="94"/>
                    </a:lnTo>
                    <a:lnTo>
                      <a:pt x="10" y="72"/>
                    </a:lnTo>
                    <a:lnTo>
                      <a:pt x="20" y="52"/>
                    </a:lnTo>
                    <a:lnTo>
                      <a:pt x="36" y="36"/>
                    </a:lnTo>
                    <a:lnTo>
                      <a:pt x="52" y="20"/>
                    </a:lnTo>
                    <a:lnTo>
                      <a:pt x="72" y="10"/>
                    </a:lnTo>
                    <a:lnTo>
                      <a:pt x="94" y="4"/>
                    </a:lnTo>
                    <a:lnTo>
                      <a:pt x="106" y="2"/>
                    </a:lnTo>
                    <a:lnTo>
                      <a:pt x="118" y="0"/>
                    </a:lnTo>
                    <a:lnTo>
                      <a:pt x="118" y="0"/>
                    </a:lnTo>
                    <a:lnTo>
                      <a:pt x="130" y="2"/>
                    </a:lnTo>
                    <a:lnTo>
                      <a:pt x="142" y="4"/>
                    </a:lnTo>
                    <a:lnTo>
                      <a:pt x="164" y="10"/>
                    </a:lnTo>
                    <a:lnTo>
                      <a:pt x="184" y="20"/>
                    </a:lnTo>
                    <a:lnTo>
                      <a:pt x="202" y="36"/>
                    </a:lnTo>
                    <a:lnTo>
                      <a:pt x="216" y="52"/>
                    </a:lnTo>
                    <a:lnTo>
                      <a:pt x="228" y="72"/>
                    </a:lnTo>
                    <a:lnTo>
                      <a:pt x="234" y="94"/>
                    </a:lnTo>
                    <a:lnTo>
                      <a:pt x="236" y="106"/>
                    </a:lnTo>
                    <a:lnTo>
                      <a:pt x="236" y="118"/>
                    </a:lnTo>
                    <a:lnTo>
                      <a:pt x="236" y="118"/>
                    </a:lnTo>
                    <a:lnTo>
                      <a:pt x="236" y="130"/>
                    </a:lnTo>
                    <a:lnTo>
                      <a:pt x="234" y="142"/>
                    </a:lnTo>
                    <a:lnTo>
                      <a:pt x="228" y="164"/>
                    </a:lnTo>
                    <a:lnTo>
                      <a:pt x="216" y="183"/>
                    </a:lnTo>
                    <a:lnTo>
                      <a:pt x="202" y="201"/>
                    </a:lnTo>
                    <a:lnTo>
                      <a:pt x="184" y="215"/>
                    </a:lnTo>
                    <a:lnTo>
                      <a:pt x="164" y="227"/>
                    </a:lnTo>
                    <a:lnTo>
                      <a:pt x="142" y="233"/>
                    </a:lnTo>
                    <a:lnTo>
                      <a:pt x="130" y="235"/>
                    </a:lnTo>
                    <a:lnTo>
                      <a:pt x="118" y="235"/>
                    </a:lnTo>
                  </a:path>
                </a:pathLst>
              </a:custGeom>
              <a:solidFill>
                <a:sysClr val="window" lastClr="FFFFFF"/>
              </a:solidFill>
              <a:ln w="12700">
                <a:solidFill>
                  <a:srgbClr val="9778D3"/>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sp>
            <p:nvSpPr>
              <p:cNvPr id="98" name="Freeform 38">
                <a:extLst>
                  <a:ext uri="{FF2B5EF4-FFF2-40B4-BE49-F238E27FC236}">
                    <a16:creationId xmlns:a16="http://schemas.microsoft.com/office/drawing/2014/main" id="{BB368C0A-E682-40CD-B626-E9B6229AF089}"/>
                  </a:ext>
                </a:extLst>
              </p:cNvPr>
              <p:cNvSpPr>
                <a:spLocks/>
              </p:cNvSpPr>
              <p:nvPr/>
            </p:nvSpPr>
            <p:spPr bwMode="auto">
              <a:xfrm>
                <a:off x="887915" y="3461324"/>
                <a:ext cx="98651" cy="70010"/>
              </a:xfrm>
              <a:custGeom>
                <a:avLst/>
                <a:gdLst>
                  <a:gd name="T0" fmla="*/ 50 w 124"/>
                  <a:gd name="T1" fmla="*/ 88 h 88"/>
                  <a:gd name="T2" fmla="*/ 0 w 124"/>
                  <a:gd name="T3" fmla="*/ 38 h 88"/>
                  <a:gd name="T4" fmla="*/ 14 w 124"/>
                  <a:gd name="T5" fmla="*/ 24 h 88"/>
                  <a:gd name="T6" fmla="*/ 50 w 124"/>
                  <a:gd name="T7" fmla="*/ 62 h 88"/>
                  <a:gd name="T8" fmla="*/ 112 w 124"/>
                  <a:gd name="T9" fmla="*/ 0 h 88"/>
                  <a:gd name="T10" fmla="*/ 124 w 124"/>
                  <a:gd name="T11" fmla="*/ 14 h 88"/>
                  <a:gd name="T12" fmla="*/ 50 w 124"/>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124" h="88">
                    <a:moveTo>
                      <a:pt x="50" y="88"/>
                    </a:moveTo>
                    <a:lnTo>
                      <a:pt x="0" y="38"/>
                    </a:lnTo>
                    <a:lnTo>
                      <a:pt x="14" y="24"/>
                    </a:lnTo>
                    <a:lnTo>
                      <a:pt x="50" y="62"/>
                    </a:lnTo>
                    <a:lnTo>
                      <a:pt x="112" y="0"/>
                    </a:lnTo>
                    <a:lnTo>
                      <a:pt x="124" y="14"/>
                    </a:lnTo>
                    <a:lnTo>
                      <a:pt x="50" y="88"/>
                    </a:lnTo>
                    <a:close/>
                  </a:path>
                </a:pathLst>
              </a:custGeom>
              <a:solidFill>
                <a:srgbClr val="9778D3"/>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black"/>
                  </a:solidFill>
                  <a:effectLst/>
                  <a:uLnTx/>
                  <a:uFillTx/>
                </a:endParaRPr>
              </a:p>
            </p:txBody>
          </p:sp>
        </p:grpSp>
      </p:grpSp>
      <p:grpSp>
        <p:nvGrpSpPr>
          <p:cNvPr id="99" name="Group 98">
            <a:extLst>
              <a:ext uri="{FF2B5EF4-FFF2-40B4-BE49-F238E27FC236}">
                <a16:creationId xmlns:a16="http://schemas.microsoft.com/office/drawing/2014/main" id="{7B00933A-C80E-44A3-B79C-15C587C86F9D}"/>
              </a:ext>
            </a:extLst>
          </p:cNvPr>
          <p:cNvGrpSpPr/>
          <p:nvPr/>
        </p:nvGrpSpPr>
        <p:grpSpPr>
          <a:xfrm>
            <a:off x="2383039" y="3847880"/>
            <a:ext cx="612000" cy="612000"/>
            <a:chOff x="582349" y="5491584"/>
            <a:chExt cx="703526" cy="703526"/>
          </a:xfrm>
        </p:grpSpPr>
        <p:sp>
          <p:nvSpPr>
            <p:cNvPr id="100" name="Oval 99">
              <a:extLst>
                <a:ext uri="{FF2B5EF4-FFF2-40B4-BE49-F238E27FC236}">
                  <a16:creationId xmlns:a16="http://schemas.microsoft.com/office/drawing/2014/main" id="{A812773F-F9DE-4135-BA8D-AD407B4A34E2}"/>
                </a:ext>
              </a:extLst>
            </p:cNvPr>
            <p:cNvSpPr/>
            <p:nvPr/>
          </p:nvSpPr>
          <p:spPr>
            <a:xfrm>
              <a:off x="582349" y="5491584"/>
              <a:ext cx="703526" cy="703526"/>
            </a:xfrm>
            <a:prstGeom prst="ellipse">
              <a:avLst/>
            </a:prstGeom>
            <a:solidFill>
              <a:srgbClr val="C4D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01" name="Oval 100">
              <a:extLst>
                <a:ext uri="{FF2B5EF4-FFF2-40B4-BE49-F238E27FC236}">
                  <a16:creationId xmlns:a16="http://schemas.microsoft.com/office/drawing/2014/main" id="{7A9D1B23-5BC0-4855-BDED-43DBD5C7E825}"/>
                </a:ext>
              </a:extLst>
            </p:cNvPr>
            <p:cNvSpPr/>
            <p:nvPr/>
          </p:nvSpPr>
          <p:spPr>
            <a:xfrm>
              <a:off x="673859" y="5580761"/>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grpSp>
          <p:nvGrpSpPr>
            <p:cNvPr id="102" name="Group 101">
              <a:extLst>
                <a:ext uri="{FF2B5EF4-FFF2-40B4-BE49-F238E27FC236}">
                  <a16:creationId xmlns:a16="http://schemas.microsoft.com/office/drawing/2014/main" id="{A1BB5CF3-646E-4B16-B199-D9BBC541D814}"/>
                </a:ext>
              </a:extLst>
            </p:cNvPr>
            <p:cNvGrpSpPr/>
            <p:nvPr/>
          </p:nvGrpSpPr>
          <p:grpSpPr>
            <a:xfrm>
              <a:off x="757527" y="5647352"/>
              <a:ext cx="353170" cy="382448"/>
              <a:chOff x="2484570" y="4797092"/>
              <a:chExt cx="353170" cy="382448"/>
            </a:xfrm>
          </p:grpSpPr>
          <p:sp>
            <p:nvSpPr>
              <p:cNvPr id="103" name="Freeform 51">
                <a:extLst>
                  <a:ext uri="{FF2B5EF4-FFF2-40B4-BE49-F238E27FC236}">
                    <a16:creationId xmlns:a16="http://schemas.microsoft.com/office/drawing/2014/main" id="{4ED8DE7A-9634-4AAB-A4C3-3A66912DA16A}"/>
                  </a:ext>
                </a:extLst>
              </p:cNvPr>
              <p:cNvSpPr>
                <a:spLocks noChangeArrowheads="1"/>
              </p:cNvSpPr>
              <p:nvPr/>
            </p:nvSpPr>
            <p:spPr bwMode="auto">
              <a:xfrm>
                <a:off x="2501968" y="4846526"/>
                <a:ext cx="320114" cy="333014"/>
              </a:xfrm>
              <a:custGeom>
                <a:avLst/>
                <a:gdLst>
                  <a:gd name="T0" fmla="*/ 789 w 813"/>
                  <a:gd name="T1" fmla="*/ 526 h 1006"/>
                  <a:gd name="T2" fmla="*/ 757 w 813"/>
                  <a:gd name="T3" fmla="*/ 526 h 1006"/>
                  <a:gd name="T4" fmla="*/ 678 w 813"/>
                  <a:gd name="T5" fmla="*/ 718 h 1006"/>
                  <a:gd name="T6" fmla="*/ 479 w 813"/>
                  <a:gd name="T7" fmla="*/ 672 h 1006"/>
                  <a:gd name="T8" fmla="*/ 458 w 813"/>
                  <a:gd name="T9" fmla="*/ 489 h 1006"/>
                  <a:gd name="T10" fmla="*/ 453 w 813"/>
                  <a:gd name="T11" fmla="*/ 201 h 1006"/>
                  <a:gd name="T12" fmla="*/ 595 w 813"/>
                  <a:gd name="T13" fmla="*/ 188 h 1006"/>
                  <a:gd name="T14" fmla="*/ 595 w 813"/>
                  <a:gd name="T15" fmla="*/ 160 h 1006"/>
                  <a:gd name="T16" fmla="*/ 449 w 813"/>
                  <a:gd name="T17" fmla="*/ 143 h 1006"/>
                  <a:gd name="T18" fmla="*/ 445 w 813"/>
                  <a:gd name="T19" fmla="*/ 2 h 1006"/>
                  <a:gd name="T20" fmla="*/ 406 w 813"/>
                  <a:gd name="T21" fmla="*/ 0 h 1006"/>
                  <a:gd name="T22" fmla="*/ 368 w 813"/>
                  <a:gd name="T23" fmla="*/ 2 h 1006"/>
                  <a:gd name="T24" fmla="*/ 363 w 813"/>
                  <a:gd name="T25" fmla="*/ 143 h 1006"/>
                  <a:gd name="T26" fmla="*/ 218 w 813"/>
                  <a:gd name="T27" fmla="*/ 160 h 1006"/>
                  <a:gd name="T28" fmla="*/ 218 w 813"/>
                  <a:gd name="T29" fmla="*/ 188 h 1006"/>
                  <a:gd name="T30" fmla="*/ 359 w 813"/>
                  <a:gd name="T31" fmla="*/ 201 h 1006"/>
                  <a:gd name="T32" fmla="*/ 355 w 813"/>
                  <a:gd name="T33" fmla="*/ 489 h 1006"/>
                  <a:gd name="T34" fmla="*/ 334 w 813"/>
                  <a:gd name="T35" fmla="*/ 672 h 1006"/>
                  <a:gd name="T36" fmla="*/ 135 w 813"/>
                  <a:gd name="T37" fmla="*/ 718 h 1006"/>
                  <a:gd name="T38" fmla="*/ 56 w 813"/>
                  <a:gd name="T39" fmla="*/ 526 h 1006"/>
                  <a:gd name="T40" fmla="*/ 24 w 813"/>
                  <a:gd name="T41" fmla="*/ 526 h 1006"/>
                  <a:gd name="T42" fmla="*/ 79 w 813"/>
                  <a:gd name="T43" fmla="*/ 789 h 1006"/>
                  <a:gd name="T44" fmla="*/ 276 w 813"/>
                  <a:gd name="T45" fmla="*/ 895 h 1006"/>
                  <a:gd name="T46" fmla="*/ 406 w 813"/>
                  <a:gd name="T47" fmla="*/ 1005 h 1006"/>
                  <a:gd name="T48" fmla="*/ 537 w 813"/>
                  <a:gd name="T49" fmla="*/ 895 h 1006"/>
                  <a:gd name="T50" fmla="*/ 733 w 813"/>
                  <a:gd name="T51" fmla="*/ 789 h 1006"/>
                  <a:gd name="T52" fmla="*/ 789 w 813"/>
                  <a:gd name="T53" fmla="*/ 52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3" h="1006">
                    <a:moveTo>
                      <a:pt x="789" y="526"/>
                    </a:moveTo>
                    <a:lnTo>
                      <a:pt x="757" y="526"/>
                    </a:lnTo>
                    <a:cubicBezTo>
                      <a:pt x="757" y="526"/>
                      <a:pt x="761" y="663"/>
                      <a:pt x="678" y="718"/>
                    </a:cubicBezTo>
                    <a:cubicBezTo>
                      <a:pt x="594" y="774"/>
                      <a:pt x="507" y="720"/>
                      <a:pt x="479" y="672"/>
                    </a:cubicBezTo>
                    <a:cubicBezTo>
                      <a:pt x="451" y="625"/>
                      <a:pt x="458" y="489"/>
                      <a:pt x="458" y="489"/>
                    </a:cubicBezTo>
                    <a:lnTo>
                      <a:pt x="453" y="201"/>
                    </a:lnTo>
                    <a:lnTo>
                      <a:pt x="595" y="188"/>
                    </a:lnTo>
                    <a:lnTo>
                      <a:pt x="595" y="160"/>
                    </a:lnTo>
                    <a:lnTo>
                      <a:pt x="449" y="143"/>
                    </a:lnTo>
                    <a:lnTo>
                      <a:pt x="445" y="2"/>
                    </a:lnTo>
                    <a:lnTo>
                      <a:pt x="406" y="0"/>
                    </a:lnTo>
                    <a:lnTo>
                      <a:pt x="368" y="2"/>
                    </a:lnTo>
                    <a:lnTo>
                      <a:pt x="363" y="143"/>
                    </a:lnTo>
                    <a:lnTo>
                      <a:pt x="218" y="160"/>
                    </a:lnTo>
                    <a:lnTo>
                      <a:pt x="218" y="188"/>
                    </a:lnTo>
                    <a:lnTo>
                      <a:pt x="359" y="201"/>
                    </a:lnTo>
                    <a:lnTo>
                      <a:pt x="355" y="489"/>
                    </a:lnTo>
                    <a:cubicBezTo>
                      <a:pt x="355" y="489"/>
                      <a:pt x="361" y="625"/>
                      <a:pt x="334" y="672"/>
                    </a:cubicBezTo>
                    <a:cubicBezTo>
                      <a:pt x="306" y="719"/>
                      <a:pt x="218" y="774"/>
                      <a:pt x="135" y="718"/>
                    </a:cubicBezTo>
                    <a:cubicBezTo>
                      <a:pt x="51" y="663"/>
                      <a:pt x="56" y="526"/>
                      <a:pt x="56" y="526"/>
                    </a:cubicBezTo>
                    <a:lnTo>
                      <a:pt x="24" y="526"/>
                    </a:lnTo>
                    <a:cubicBezTo>
                      <a:pt x="0" y="616"/>
                      <a:pt x="9" y="716"/>
                      <a:pt x="79" y="789"/>
                    </a:cubicBezTo>
                    <a:cubicBezTo>
                      <a:pt x="150" y="861"/>
                      <a:pt x="226" y="882"/>
                      <a:pt x="276" y="895"/>
                    </a:cubicBezTo>
                    <a:cubicBezTo>
                      <a:pt x="361" y="919"/>
                      <a:pt x="406" y="1005"/>
                      <a:pt x="406" y="1005"/>
                    </a:cubicBezTo>
                    <a:cubicBezTo>
                      <a:pt x="406" y="1005"/>
                      <a:pt x="451" y="919"/>
                      <a:pt x="537" y="895"/>
                    </a:cubicBezTo>
                    <a:cubicBezTo>
                      <a:pt x="586" y="882"/>
                      <a:pt x="663" y="861"/>
                      <a:pt x="733" y="789"/>
                    </a:cubicBezTo>
                    <a:cubicBezTo>
                      <a:pt x="804" y="716"/>
                      <a:pt x="812" y="616"/>
                      <a:pt x="789" y="526"/>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04" name="Freeform 52">
                <a:extLst>
                  <a:ext uri="{FF2B5EF4-FFF2-40B4-BE49-F238E27FC236}">
                    <a16:creationId xmlns:a16="http://schemas.microsoft.com/office/drawing/2014/main" id="{2A556F8A-B50D-405E-B2C5-E1FA6ED2A51D}"/>
                  </a:ext>
                </a:extLst>
              </p:cNvPr>
              <p:cNvSpPr>
                <a:spLocks noChangeArrowheads="1"/>
              </p:cNvSpPr>
              <p:nvPr/>
            </p:nvSpPr>
            <p:spPr bwMode="auto">
              <a:xfrm>
                <a:off x="2783807" y="4989889"/>
                <a:ext cx="53933" cy="52581"/>
              </a:xfrm>
              <a:custGeom>
                <a:avLst/>
                <a:gdLst>
                  <a:gd name="T0" fmla="*/ 52 w 138"/>
                  <a:gd name="T1" fmla="*/ 111 h 159"/>
                  <a:gd name="T2" fmla="*/ 0 w 138"/>
                  <a:gd name="T3" fmla="*/ 158 h 159"/>
                  <a:gd name="T4" fmla="*/ 52 w 138"/>
                  <a:gd name="T5" fmla="*/ 0 h 159"/>
                  <a:gd name="T6" fmla="*/ 137 w 138"/>
                  <a:gd name="T7" fmla="*/ 158 h 159"/>
                  <a:gd name="T8" fmla="*/ 52 w 138"/>
                  <a:gd name="T9" fmla="*/ 111 h 159"/>
                </a:gdLst>
                <a:ahLst/>
                <a:cxnLst>
                  <a:cxn ang="0">
                    <a:pos x="T0" y="T1"/>
                  </a:cxn>
                  <a:cxn ang="0">
                    <a:pos x="T2" y="T3"/>
                  </a:cxn>
                  <a:cxn ang="0">
                    <a:pos x="T4" y="T5"/>
                  </a:cxn>
                  <a:cxn ang="0">
                    <a:pos x="T6" y="T7"/>
                  </a:cxn>
                  <a:cxn ang="0">
                    <a:pos x="T8" y="T9"/>
                  </a:cxn>
                </a:cxnLst>
                <a:rect l="0" t="0" r="r" b="b"/>
                <a:pathLst>
                  <a:path w="138" h="159">
                    <a:moveTo>
                      <a:pt x="52" y="111"/>
                    </a:moveTo>
                    <a:lnTo>
                      <a:pt x="0" y="158"/>
                    </a:lnTo>
                    <a:lnTo>
                      <a:pt x="52" y="0"/>
                    </a:lnTo>
                    <a:lnTo>
                      <a:pt x="137" y="158"/>
                    </a:lnTo>
                    <a:lnTo>
                      <a:pt x="52" y="111"/>
                    </a:ln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05" name="Freeform 69">
                <a:extLst>
                  <a:ext uri="{FF2B5EF4-FFF2-40B4-BE49-F238E27FC236}">
                    <a16:creationId xmlns:a16="http://schemas.microsoft.com/office/drawing/2014/main" id="{AD825801-6FC5-4F55-BFFE-EA15BD21515A}"/>
                  </a:ext>
                </a:extLst>
              </p:cNvPr>
              <p:cNvSpPr>
                <a:spLocks noChangeArrowheads="1"/>
              </p:cNvSpPr>
              <p:nvPr/>
            </p:nvSpPr>
            <p:spPr bwMode="auto">
              <a:xfrm>
                <a:off x="2484570" y="4989889"/>
                <a:ext cx="55673" cy="52581"/>
              </a:xfrm>
              <a:custGeom>
                <a:avLst/>
                <a:gdLst>
                  <a:gd name="T0" fmla="*/ 86 w 139"/>
                  <a:gd name="T1" fmla="*/ 111 h 159"/>
                  <a:gd name="T2" fmla="*/ 138 w 139"/>
                  <a:gd name="T3" fmla="*/ 158 h 159"/>
                  <a:gd name="T4" fmla="*/ 86 w 139"/>
                  <a:gd name="T5" fmla="*/ 0 h 159"/>
                  <a:gd name="T6" fmla="*/ 0 w 139"/>
                  <a:gd name="T7" fmla="*/ 158 h 159"/>
                  <a:gd name="T8" fmla="*/ 86 w 139"/>
                  <a:gd name="T9" fmla="*/ 111 h 159"/>
                </a:gdLst>
                <a:ahLst/>
                <a:cxnLst>
                  <a:cxn ang="0">
                    <a:pos x="T0" y="T1"/>
                  </a:cxn>
                  <a:cxn ang="0">
                    <a:pos x="T2" y="T3"/>
                  </a:cxn>
                  <a:cxn ang="0">
                    <a:pos x="T4" y="T5"/>
                  </a:cxn>
                  <a:cxn ang="0">
                    <a:pos x="T6" y="T7"/>
                  </a:cxn>
                  <a:cxn ang="0">
                    <a:pos x="T8" y="T9"/>
                  </a:cxn>
                </a:cxnLst>
                <a:rect l="0" t="0" r="r" b="b"/>
                <a:pathLst>
                  <a:path w="139" h="159">
                    <a:moveTo>
                      <a:pt x="86" y="111"/>
                    </a:moveTo>
                    <a:lnTo>
                      <a:pt x="138" y="158"/>
                    </a:lnTo>
                    <a:lnTo>
                      <a:pt x="86" y="0"/>
                    </a:lnTo>
                    <a:lnTo>
                      <a:pt x="0" y="158"/>
                    </a:lnTo>
                    <a:lnTo>
                      <a:pt x="86" y="111"/>
                    </a:ln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06" name="Freeform 70">
                <a:extLst>
                  <a:ext uri="{FF2B5EF4-FFF2-40B4-BE49-F238E27FC236}">
                    <a16:creationId xmlns:a16="http://schemas.microsoft.com/office/drawing/2014/main" id="{9112C257-51C5-4F98-A1A0-7DEC175628E3}"/>
                  </a:ext>
                </a:extLst>
              </p:cNvPr>
              <p:cNvSpPr>
                <a:spLocks noChangeArrowheads="1"/>
              </p:cNvSpPr>
              <p:nvPr/>
            </p:nvSpPr>
            <p:spPr bwMode="auto">
              <a:xfrm>
                <a:off x="2724655" y="4897872"/>
                <a:ext cx="22617" cy="18987"/>
              </a:xfrm>
              <a:custGeom>
                <a:avLst/>
                <a:gdLst>
                  <a:gd name="T0" fmla="*/ 55 w 56"/>
                  <a:gd name="T1" fmla="*/ 27 h 56"/>
                  <a:gd name="T2" fmla="*/ 52 w 56"/>
                  <a:gd name="T3" fmla="*/ 41 h 56"/>
                  <a:gd name="T4" fmla="*/ 42 w 56"/>
                  <a:gd name="T5" fmla="*/ 51 h 56"/>
                  <a:gd name="T6" fmla="*/ 28 w 56"/>
                  <a:gd name="T7" fmla="*/ 55 h 56"/>
                  <a:gd name="T8" fmla="*/ 14 w 56"/>
                  <a:gd name="T9" fmla="*/ 51 h 56"/>
                  <a:gd name="T10" fmla="*/ 4 w 56"/>
                  <a:gd name="T11" fmla="*/ 41 h 56"/>
                  <a:gd name="T12" fmla="*/ 0 w 56"/>
                  <a:gd name="T13" fmla="*/ 27 h 56"/>
                  <a:gd name="T14" fmla="*/ 4 w 56"/>
                  <a:gd name="T15" fmla="*/ 13 h 56"/>
                  <a:gd name="T16" fmla="*/ 14 w 56"/>
                  <a:gd name="T17" fmla="*/ 3 h 56"/>
                  <a:gd name="T18" fmla="*/ 28 w 56"/>
                  <a:gd name="T19" fmla="*/ 0 h 56"/>
                  <a:gd name="T20" fmla="*/ 42 w 56"/>
                  <a:gd name="T21" fmla="*/ 3 h 56"/>
                  <a:gd name="T22" fmla="*/ 52 w 56"/>
                  <a:gd name="T23" fmla="*/ 13 h 56"/>
                  <a:gd name="T24" fmla="*/ 55 w 56"/>
                  <a:gd name="T2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55" y="27"/>
                    </a:moveTo>
                    <a:cubicBezTo>
                      <a:pt x="55" y="32"/>
                      <a:pt x="54" y="37"/>
                      <a:pt x="52" y="41"/>
                    </a:cubicBezTo>
                    <a:cubicBezTo>
                      <a:pt x="49" y="45"/>
                      <a:pt x="46" y="48"/>
                      <a:pt x="42" y="51"/>
                    </a:cubicBezTo>
                    <a:cubicBezTo>
                      <a:pt x="37" y="54"/>
                      <a:pt x="33" y="55"/>
                      <a:pt x="28" y="55"/>
                    </a:cubicBezTo>
                    <a:cubicBezTo>
                      <a:pt x="23" y="55"/>
                      <a:pt x="18" y="54"/>
                      <a:pt x="14" y="51"/>
                    </a:cubicBezTo>
                    <a:cubicBezTo>
                      <a:pt x="10" y="48"/>
                      <a:pt x="7" y="45"/>
                      <a:pt x="4" y="41"/>
                    </a:cubicBezTo>
                    <a:cubicBezTo>
                      <a:pt x="1" y="37"/>
                      <a:pt x="0" y="32"/>
                      <a:pt x="0" y="27"/>
                    </a:cubicBezTo>
                    <a:cubicBezTo>
                      <a:pt x="0" y="22"/>
                      <a:pt x="1" y="17"/>
                      <a:pt x="4" y="13"/>
                    </a:cubicBezTo>
                    <a:cubicBezTo>
                      <a:pt x="7" y="8"/>
                      <a:pt x="10" y="5"/>
                      <a:pt x="14" y="3"/>
                    </a:cubicBezTo>
                    <a:cubicBezTo>
                      <a:pt x="18" y="0"/>
                      <a:pt x="23" y="0"/>
                      <a:pt x="28" y="0"/>
                    </a:cubicBezTo>
                    <a:cubicBezTo>
                      <a:pt x="33" y="0"/>
                      <a:pt x="37" y="0"/>
                      <a:pt x="42" y="3"/>
                    </a:cubicBezTo>
                    <a:cubicBezTo>
                      <a:pt x="46" y="5"/>
                      <a:pt x="49" y="8"/>
                      <a:pt x="52" y="13"/>
                    </a:cubicBezTo>
                    <a:cubicBezTo>
                      <a:pt x="54" y="17"/>
                      <a:pt x="55" y="22"/>
                      <a:pt x="55" y="27"/>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07" name="Freeform 71">
                <a:extLst>
                  <a:ext uri="{FF2B5EF4-FFF2-40B4-BE49-F238E27FC236}">
                    <a16:creationId xmlns:a16="http://schemas.microsoft.com/office/drawing/2014/main" id="{DD5FD93D-EDD6-4E8D-89EF-B9367B0DB4CE}"/>
                  </a:ext>
                </a:extLst>
              </p:cNvPr>
              <p:cNvSpPr>
                <a:spLocks noChangeArrowheads="1"/>
              </p:cNvSpPr>
              <p:nvPr/>
            </p:nvSpPr>
            <p:spPr bwMode="auto">
              <a:xfrm>
                <a:off x="2576777" y="4897872"/>
                <a:ext cx="22616" cy="18987"/>
              </a:xfrm>
              <a:custGeom>
                <a:avLst/>
                <a:gdLst>
                  <a:gd name="T0" fmla="*/ 55 w 56"/>
                  <a:gd name="T1" fmla="*/ 27 h 56"/>
                  <a:gd name="T2" fmla="*/ 52 w 56"/>
                  <a:gd name="T3" fmla="*/ 41 h 56"/>
                  <a:gd name="T4" fmla="*/ 42 w 56"/>
                  <a:gd name="T5" fmla="*/ 51 h 56"/>
                  <a:gd name="T6" fmla="*/ 28 w 56"/>
                  <a:gd name="T7" fmla="*/ 55 h 56"/>
                  <a:gd name="T8" fmla="*/ 14 w 56"/>
                  <a:gd name="T9" fmla="*/ 51 h 56"/>
                  <a:gd name="T10" fmla="*/ 4 w 56"/>
                  <a:gd name="T11" fmla="*/ 41 h 56"/>
                  <a:gd name="T12" fmla="*/ 0 w 56"/>
                  <a:gd name="T13" fmla="*/ 27 h 56"/>
                  <a:gd name="T14" fmla="*/ 4 w 56"/>
                  <a:gd name="T15" fmla="*/ 13 h 56"/>
                  <a:gd name="T16" fmla="*/ 14 w 56"/>
                  <a:gd name="T17" fmla="*/ 3 h 56"/>
                  <a:gd name="T18" fmla="*/ 28 w 56"/>
                  <a:gd name="T19" fmla="*/ 0 h 56"/>
                  <a:gd name="T20" fmla="*/ 42 w 56"/>
                  <a:gd name="T21" fmla="*/ 3 h 56"/>
                  <a:gd name="T22" fmla="*/ 52 w 56"/>
                  <a:gd name="T23" fmla="*/ 13 h 56"/>
                  <a:gd name="T24" fmla="*/ 55 w 56"/>
                  <a:gd name="T2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56">
                    <a:moveTo>
                      <a:pt x="55" y="27"/>
                    </a:moveTo>
                    <a:cubicBezTo>
                      <a:pt x="55" y="32"/>
                      <a:pt x="54" y="37"/>
                      <a:pt x="52" y="41"/>
                    </a:cubicBezTo>
                    <a:cubicBezTo>
                      <a:pt x="49" y="45"/>
                      <a:pt x="46" y="48"/>
                      <a:pt x="42" y="51"/>
                    </a:cubicBezTo>
                    <a:cubicBezTo>
                      <a:pt x="37" y="54"/>
                      <a:pt x="33" y="55"/>
                      <a:pt x="28" y="55"/>
                    </a:cubicBezTo>
                    <a:cubicBezTo>
                      <a:pt x="23" y="55"/>
                      <a:pt x="18" y="54"/>
                      <a:pt x="14" y="51"/>
                    </a:cubicBezTo>
                    <a:cubicBezTo>
                      <a:pt x="9" y="48"/>
                      <a:pt x="6" y="45"/>
                      <a:pt x="4" y="41"/>
                    </a:cubicBezTo>
                    <a:cubicBezTo>
                      <a:pt x="1" y="37"/>
                      <a:pt x="0" y="32"/>
                      <a:pt x="0" y="27"/>
                    </a:cubicBezTo>
                    <a:cubicBezTo>
                      <a:pt x="0" y="22"/>
                      <a:pt x="1" y="17"/>
                      <a:pt x="4" y="13"/>
                    </a:cubicBezTo>
                    <a:cubicBezTo>
                      <a:pt x="6" y="8"/>
                      <a:pt x="9" y="5"/>
                      <a:pt x="14" y="3"/>
                    </a:cubicBezTo>
                    <a:cubicBezTo>
                      <a:pt x="18" y="0"/>
                      <a:pt x="23" y="0"/>
                      <a:pt x="28" y="0"/>
                    </a:cubicBezTo>
                    <a:cubicBezTo>
                      <a:pt x="33" y="0"/>
                      <a:pt x="37" y="0"/>
                      <a:pt x="42" y="3"/>
                    </a:cubicBezTo>
                    <a:cubicBezTo>
                      <a:pt x="46" y="5"/>
                      <a:pt x="49" y="8"/>
                      <a:pt x="52" y="13"/>
                    </a:cubicBezTo>
                    <a:cubicBezTo>
                      <a:pt x="54" y="17"/>
                      <a:pt x="55" y="22"/>
                      <a:pt x="55" y="27"/>
                    </a:cubicBezTo>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sp>
            <p:nvSpPr>
              <p:cNvPr id="108" name="Freeform 72">
                <a:extLst>
                  <a:ext uri="{FF2B5EF4-FFF2-40B4-BE49-F238E27FC236}">
                    <a16:creationId xmlns:a16="http://schemas.microsoft.com/office/drawing/2014/main" id="{1C68FCB8-10B7-4E1B-8E36-AF8B05B7829B}"/>
                  </a:ext>
                </a:extLst>
              </p:cNvPr>
              <p:cNvSpPr>
                <a:spLocks noChangeArrowheads="1"/>
              </p:cNvSpPr>
              <p:nvPr/>
            </p:nvSpPr>
            <p:spPr bwMode="auto">
              <a:xfrm>
                <a:off x="2627230" y="4797092"/>
                <a:ext cx="67851" cy="56963"/>
              </a:xfrm>
              <a:custGeom>
                <a:avLst/>
                <a:gdLst>
                  <a:gd name="T0" fmla="*/ 86 w 173"/>
                  <a:gd name="T1" fmla="*/ 172 h 173"/>
                  <a:gd name="T2" fmla="*/ 0 w 173"/>
                  <a:gd name="T3" fmla="*/ 86 h 173"/>
                  <a:gd name="T4" fmla="*/ 86 w 173"/>
                  <a:gd name="T5" fmla="*/ 0 h 173"/>
                  <a:gd name="T6" fmla="*/ 172 w 173"/>
                  <a:gd name="T7" fmla="*/ 86 h 173"/>
                  <a:gd name="T8" fmla="*/ 86 w 173"/>
                  <a:gd name="T9" fmla="*/ 172 h 173"/>
                  <a:gd name="T10" fmla="*/ 86 w 173"/>
                  <a:gd name="T11" fmla="*/ 43 h 173"/>
                  <a:gd name="T12" fmla="*/ 44 w 173"/>
                  <a:gd name="T13" fmla="*/ 86 h 173"/>
                  <a:gd name="T14" fmla="*/ 86 w 173"/>
                  <a:gd name="T15" fmla="*/ 128 h 173"/>
                  <a:gd name="T16" fmla="*/ 129 w 173"/>
                  <a:gd name="T17" fmla="*/ 86 h 173"/>
                  <a:gd name="T18" fmla="*/ 86 w 173"/>
                  <a:gd name="T19" fmla="*/ 4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73">
                    <a:moveTo>
                      <a:pt x="86" y="172"/>
                    </a:moveTo>
                    <a:cubicBezTo>
                      <a:pt x="39" y="172"/>
                      <a:pt x="0" y="133"/>
                      <a:pt x="0" y="86"/>
                    </a:cubicBezTo>
                    <a:cubicBezTo>
                      <a:pt x="0" y="38"/>
                      <a:pt x="38" y="0"/>
                      <a:pt x="86" y="0"/>
                    </a:cubicBezTo>
                    <a:cubicBezTo>
                      <a:pt x="133" y="0"/>
                      <a:pt x="172" y="38"/>
                      <a:pt x="172" y="86"/>
                    </a:cubicBezTo>
                    <a:cubicBezTo>
                      <a:pt x="172" y="133"/>
                      <a:pt x="134" y="172"/>
                      <a:pt x="86" y="172"/>
                    </a:cubicBezTo>
                    <a:close/>
                    <a:moveTo>
                      <a:pt x="86" y="43"/>
                    </a:moveTo>
                    <a:cubicBezTo>
                      <a:pt x="63" y="43"/>
                      <a:pt x="44" y="62"/>
                      <a:pt x="44" y="86"/>
                    </a:cubicBezTo>
                    <a:cubicBezTo>
                      <a:pt x="44" y="109"/>
                      <a:pt x="62" y="128"/>
                      <a:pt x="86" y="128"/>
                    </a:cubicBezTo>
                    <a:cubicBezTo>
                      <a:pt x="109" y="128"/>
                      <a:pt x="129" y="109"/>
                      <a:pt x="129" y="86"/>
                    </a:cubicBezTo>
                    <a:cubicBezTo>
                      <a:pt x="129" y="62"/>
                      <a:pt x="110" y="43"/>
                      <a:pt x="86" y="43"/>
                    </a:cubicBezTo>
                    <a:close/>
                  </a:path>
                </a:pathLst>
              </a:custGeom>
              <a:solidFill>
                <a:srgbClr val="C4D600"/>
              </a:solidFill>
              <a:ln>
                <a:noFill/>
              </a:ln>
              <a:effectLst/>
            </p:spPr>
            <p:txBody>
              <a:bodyPr wrap="none" anchor="ctr"/>
              <a:lstStyle/>
              <a:p>
                <a:pPr marL="0" marR="0" lvl="0" indent="0" defTabSz="45716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13231"/>
                  </a:solidFill>
                  <a:effectLst/>
                  <a:uLnTx/>
                  <a:uFillTx/>
                  <a:latin typeface="Arial"/>
                </a:endParaRPr>
              </a:p>
            </p:txBody>
          </p:sp>
        </p:grpSp>
      </p:grpSp>
      <p:grpSp>
        <p:nvGrpSpPr>
          <p:cNvPr id="109" name="Group 108">
            <a:extLst>
              <a:ext uri="{FF2B5EF4-FFF2-40B4-BE49-F238E27FC236}">
                <a16:creationId xmlns:a16="http://schemas.microsoft.com/office/drawing/2014/main" id="{5F7A619A-C66E-456C-AB5C-CA9937A8453D}"/>
              </a:ext>
            </a:extLst>
          </p:cNvPr>
          <p:cNvGrpSpPr/>
          <p:nvPr/>
        </p:nvGrpSpPr>
        <p:grpSpPr>
          <a:xfrm>
            <a:off x="2383039" y="5418758"/>
            <a:ext cx="612000" cy="612000"/>
            <a:chOff x="582349" y="4721045"/>
            <a:chExt cx="703526" cy="703526"/>
          </a:xfrm>
        </p:grpSpPr>
        <p:sp>
          <p:nvSpPr>
            <p:cNvPr id="110" name="Oval 109">
              <a:extLst>
                <a:ext uri="{FF2B5EF4-FFF2-40B4-BE49-F238E27FC236}">
                  <a16:creationId xmlns:a16="http://schemas.microsoft.com/office/drawing/2014/main" id="{15450B50-AF1F-4A63-A1F4-9C98D475D43E}"/>
                </a:ext>
              </a:extLst>
            </p:cNvPr>
            <p:cNvSpPr/>
            <p:nvPr/>
          </p:nvSpPr>
          <p:spPr>
            <a:xfrm>
              <a:off x="582349" y="4721045"/>
              <a:ext cx="703526" cy="703526"/>
            </a:xfrm>
            <a:prstGeom prst="ellipse">
              <a:avLst/>
            </a:prstGeom>
            <a:solidFill>
              <a:srgbClr val="7D542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11" name="Oval 110">
              <a:extLst>
                <a:ext uri="{FF2B5EF4-FFF2-40B4-BE49-F238E27FC236}">
                  <a16:creationId xmlns:a16="http://schemas.microsoft.com/office/drawing/2014/main" id="{1A551AE8-F4CB-4451-87A0-92DD9A0DB5E9}"/>
                </a:ext>
              </a:extLst>
            </p:cNvPr>
            <p:cNvSpPr/>
            <p:nvPr/>
          </p:nvSpPr>
          <p:spPr>
            <a:xfrm>
              <a:off x="673859" y="4810222"/>
              <a:ext cx="525172" cy="525172"/>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12" name="Freeform 8">
              <a:extLst>
                <a:ext uri="{FF2B5EF4-FFF2-40B4-BE49-F238E27FC236}">
                  <a16:creationId xmlns:a16="http://schemas.microsoft.com/office/drawing/2014/main" id="{334ADD7B-6AEF-45CD-A490-6297AE60F616}"/>
                </a:ext>
              </a:extLst>
            </p:cNvPr>
            <p:cNvSpPr>
              <a:spLocks/>
            </p:cNvSpPr>
            <p:nvPr/>
          </p:nvSpPr>
          <p:spPr bwMode="auto">
            <a:xfrm rot="10800000">
              <a:off x="795780" y="4932142"/>
              <a:ext cx="281332" cy="281332"/>
            </a:xfrm>
            <a:custGeom>
              <a:avLst/>
              <a:gdLst>
                <a:gd name="T0" fmla="*/ 161 w 379"/>
                <a:gd name="T1" fmla="*/ 172 h 382"/>
                <a:gd name="T2" fmla="*/ 149 w 379"/>
                <a:gd name="T3" fmla="*/ 192 h 382"/>
                <a:gd name="T4" fmla="*/ 147 w 379"/>
                <a:gd name="T5" fmla="*/ 217 h 382"/>
                <a:gd name="T6" fmla="*/ 147 w 379"/>
                <a:gd name="T7" fmla="*/ 238 h 382"/>
                <a:gd name="T8" fmla="*/ 135 w 379"/>
                <a:gd name="T9" fmla="*/ 265 h 382"/>
                <a:gd name="T10" fmla="*/ 109 w 379"/>
                <a:gd name="T11" fmla="*/ 283 h 382"/>
                <a:gd name="T12" fmla="*/ 56 w 379"/>
                <a:gd name="T13" fmla="*/ 302 h 382"/>
                <a:gd name="T14" fmla="*/ 0 w 379"/>
                <a:gd name="T15" fmla="*/ 306 h 382"/>
                <a:gd name="T16" fmla="*/ 3 w 379"/>
                <a:gd name="T17" fmla="*/ 265 h 382"/>
                <a:gd name="T18" fmla="*/ 17 w 379"/>
                <a:gd name="T19" fmla="*/ 226 h 382"/>
                <a:gd name="T20" fmla="*/ 39 w 379"/>
                <a:gd name="T21" fmla="*/ 194 h 382"/>
                <a:gd name="T22" fmla="*/ 69 w 379"/>
                <a:gd name="T23" fmla="*/ 174 h 382"/>
                <a:gd name="T24" fmla="*/ 101 w 379"/>
                <a:gd name="T25" fmla="*/ 169 h 382"/>
                <a:gd name="T26" fmla="*/ 70 w 379"/>
                <a:gd name="T27" fmla="*/ 237 h 382"/>
                <a:gd name="T28" fmla="*/ 92 w 379"/>
                <a:gd name="T29" fmla="*/ 215 h 382"/>
                <a:gd name="T30" fmla="*/ 125 w 379"/>
                <a:gd name="T31" fmla="*/ 174 h 382"/>
                <a:gd name="T32" fmla="*/ 153 w 379"/>
                <a:gd name="T33" fmla="*/ 117 h 382"/>
                <a:gd name="T34" fmla="*/ 160 w 379"/>
                <a:gd name="T35" fmla="*/ 77 h 382"/>
                <a:gd name="T36" fmla="*/ 160 w 379"/>
                <a:gd name="T37" fmla="*/ 44 h 382"/>
                <a:gd name="T38" fmla="*/ 157 w 379"/>
                <a:gd name="T39" fmla="*/ 27 h 382"/>
                <a:gd name="T40" fmla="*/ 157 w 379"/>
                <a:gd name="T41" fmla="*/ 20 h 382"/>
                <a:gd name="T42" fmla="*/ 172 w 379"/>
                <a:gd name="T43" fmla="*/ 0 h 382"/>
                <a:gd name="T44" fmla="*/ 186 w 379"/>
                <a:gd name="T45" fmla="*/ 18 h 382"/>
                <a:gd name="T46" fmla="*/ 189 w 379"/>
                <a:gd name="T47" fmla="*/ 58 h 382"/>
                <a:gd name="T48" fmla="*/ 195 w 379"/>
                <a:gd name="T49" fmla="*/ 113 h 382"/>
                <a:gd name="T50" fmla="*/ 210 w 379"/>
                <a:gd name="T51" fmla="*/ 166 h 382"/>
                <a:gd name="T52" fmla="*/ 239 w 379"/>
                <a:gd name="T53" fmla="*/ 228 h 382"/>
                <a:gd name="T54" fmla="*/ 276 w 379"/>
                <a:gd name="T55" fmla="*/ 286 h 382"/>
                <a:gd name="T56" fmla="*/ 253 w 379"/>
                <a:gd name="T57" fmla="*/ 197 h 382"/>
                <a:gd name="T58" fmla="*/ 290 w 379"/>
                <a:gd name="T59" fmla="*/ 202 h 382"/>
                <a:gd name="T60" fmla="*/ 318 w 379"/>
                <a:gd name="T61" fmla="*/ 218 h 382"/>
                <a:gd name="T62" fmla="*/ 332 w 379"/>
                <a:gd name="T63" fmla="*/ 235 h 382"/>
                <a:gd name="T64" fmla="*/ 355 w 379"/>
                <a:gd name="T65" fmla="*/ 273 h 382"/>
                <a:gd name="T66" fmla="*/ 368 w 379"/>
                <a:gd name="T67" fmla="*/ 315 h 382"/>
                <a:gd name="T68" fmla="*/ 377 w 379"/>
                <a:gd name="T69" fmla="*/ 362 h 382"/>
                <a:gd name="T70" fmla="*/ 369 w 379"/>
                <a:gd name="T71" fmla="*/ 382 h 382"/>
                <a:gd name="T72" fmla="*/ 336 w 379"/>
                <a:gd name="T73" fmla="*/ 381 h 382"/>
                <a:gd name="T74" fmla="*/ 299 w 379"/>
                <a:gd name="T75" fmla="*/ 372 h 382"/>
                <a:gd name="T76" fmla="*/ 263 w 379"/>
                <a:gd name="T77" fmla="*/ 357 h 382"/>
                <a:gd name="T78" fmla="*/ 232 w 379"/>
                <a:gd name="T79" fmla="*/ 338 h 382"/>
                <a:gd name="T80" fmla="*/ 211 w 379"/>
                <a:gd name="T81" fmla="*/ 316 h 382"/>
                <a:gd name="T82" fmla="*/ 202 w 379"/>
                <a:gd name="T83" fmla="*/ 301 h 382"/>
                <a:gd name="T84" fmla="*/ 196 w 379"/>
                <a:gd name="T85" fmla="*/ 276 h 382"/>
                <a:gd name="T86" fmla="*/ 196 w 379"/>
                <a:gd name="T87" fmla="*/ 251 h 382"/>
                <a:gd name="T88" fmla="*/ 198 w 379"/>
                <a:gd name="T89" fmla="*/ 225 h 382"/>
                <a:gd name="T90" fmla="*/ 193 w 379"/>
                <a:gd name="T91" fmla="*/ 207 h 382"/>
                <a:gd name="T92" fmla="*/ 184 w 379"/>
                <a:gd name="T93" fmla="*/ 191 h 382"/>
                <a:gd name="T94" fmla="*/ 172 w 379"/>
                <a:gd name="T95" fmla="*/ 15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9" h="382">
                  <a:moveTo>
                    <a:pt x="172" y="158"/>
                  </a:moveTo>
                  <a:lnTo>
                    <a:pt x="172" y="158"/>
                  </a:lnTo>
                  <a:lnTo>
                    <a:pt x="161" y="172"/>
                  </a:lnTo>
                  <a:lnTo>
                    <a:pt x="157" y="178"/>
                  </a:lnTo>
                  <a:lnTo>
                    <a:pt x="153" y="185"/>
                  </a:lnTo>
                  <a:lnTo>
                    <a:pt x="149" y="192"/>
                  </a:lnTo>
                  <a:lnTo>
                    <a:pt x="147" y="199"/>
                  </a:lnTo>
                  <a:lnTo>
                    <a:pt x="146" y="208"/>
                  </a:lnTo>
                  <a:lnTo>
                    <a:pt x="147" y="217"/>
                  </a:lnTo>
                  <a:lnTo>
                    <a:pt x="147" y="217"/>
                  </a:lnTo>
                  <a:lnTo>
                    <a:pt x="148" y="227"/>
                  </a:lnTo>
                  <a:lnTo>
                    <a:pt x="147" y="238"/>
                  </a:lnTo>
                  <a:lnTo>
                    <a:pt x="144" y="247"/>
                  </a:lnTo>
                  <a:lnTo>
                    <a:pt x="140" y="256"/>
                  </a:lnTo>
                  <a:lnTo>
                    <a:pt x="135" y="265"/>
                  </a:lnTo>
                  <a:lnTo>
                    <a:pt x="127" y="271"/>
                  </a:lnTo>
                  <a:lnTo>
                    <a:pt x="119" y="277"/>
                  </a:lnTo>
                  <a:lnTo>
                    <a:pt x="109" y="283"/>
                  </a:lnTo>
                  <a:lnTo>
                    <a:pt x="109" y="283"/>
                  </a:lnTo>
                  <a:lnTo>
                    <a:pt x="84" y="293"/>
                  </a:lnTo>
                  <a:lnTo>
                    <a:pt x="56" y="302"/>
                  </a:lnTo>
                  <a:lnTo>
                    <a:pt x="2" y="320"/>
                  </a:lnTo>
                  <a:lnTo>
                    <a:pt x="2" y="320"/>
                  </a:lnTo>
                  <a:lnTo>
                    <a:pt x="0" y="306"/>
                  </a:lnTo>
                  <a:lnTo>
                    <a:pt x="0" y="292"/>
                  </a:lnTo>
                  <a:lnTo>
                    <a:pt x="1" y="277"/>
                  </a:lnTo>
                  <a:lnTo>
                    <a:pt x="3" y="265"/>
                  </a:lnTo>
                  <a:lnTo>
                    <a:pt x="7" y="251"/>
                  </a:lnTo>
                  <a:lnTo>
                    <a:pt x="12" y="238"/>
                  </a:lnTo>
                  <a:lnTo>
                    <a:pt x="17" y="226"/>
                  </a:lnTo>
                  <a:lnTo>
                    <a:pt x="23" y="214"/>
                  </a:lnTo>
                  <a:lnTo>
                    <a:pt x="32" y="204"/>
                  </a:lnTo>
                  <a:lnTo>
                    <a:pt x="39" y="194"/>
                  </a:lnTo>
                  <a:lnTo>
                    <a:pt x="49" y="187"/>
                  </a:lnTo>
                  <a:lnTo>
                    <a:pt x="58" y="179"/>
                  </a:lnTo>
                  <a:lnTo>
                    <a:pt x="69" y="174"/>
                  </a:lnTo>
                  <a:lnTo>
                    <a:pt x="78" y="171"/>
                  </a:lnTo>
                  <a:lnTo>
                    <a:pt x="90" y="169"/>
                  </a:lnTo>
                  <a:lnTo>
                    <a:pt x="101" y="169"/>
                  </a:lnTo>
                  <a:lnTo>
                    <a:pt x="101" y="169"/>
                  </a:lnTo>
                  <a:lnTo>
                    <a:pt x="70" y="237"/>
                  </a:lnTo>
                  <a:lnTo>
                    <a:pt x="70" y="237"/>
                  </a:lnTo>
                  <a:lnTo>
                    <a:pt x="72" y="239"/>
                  </a:lnTo>
                  <a:lnTo>
                    <a:pt x="72" y="239"/>
                  </a:lnTo>
                  <a:lnTo>
                    <a:pt x="92" y="215"/>
                  </a:lnTo>
                  <a:lnTo>
                    <a:pt x="112" y="191"/>
                  </a:lnTo>
                  <a:lnTo>
                    <a:pt x="112" y="191"/>
                  </a:lnTo>
                  <a:lnTo>
                    <a:pt x="125" y="174"/>
                  </a:lnTo>
                  <a:lnTo>
                    <a:pt x="136" y="156"/>
                  </a:lnTo>
                  <a:lnTo>
                    <a:pt x="145" y="137"/>
                  </a:lnTo>
                  <a:lnTo>
                    <a:pt x="153" y="117"/>
                  </a:lnTo>
                  <a:lnTo>
                    <a:pt x="158" y="97"/>
                  </a:lnTo>
                  <a:lnTo>
                    <a:pt x="159" y="87"/>
                  </a:lnTo>
                  <a:lnTo>
                    <a:pt x="160" y="77"/>
                  </a:lnTo>
                  <a:lnTo>
                    <a:pt x="161" y="66"/>
                  </a:lnTo>
                  <a:lnTo>
                    <a:pt x="160" y="55"/>
                  </a:lnTo>
                  <a:lnTo>
                    <a:pt x="160" y="44"/>
                  </a:lnTo>
                  <a:lnTo>
                    <a:pt x="158" y="33"/>
                  </a:lnTo>
                  <a:lnTo>
                    <a:pt x="158" y="33"/>
                  </a:lnTo>
                  <a:lnTo>
                    <a:pt x="157" y="27"/>
                  </a:lnTo>
                  <a:lnTo>
                    <a:pt x="157" y="23"/>
                  </a:lnTo>
                  <a:lnTo>
                    <a:pt x="157" y="20"/>
                  </a:lnTo>
                  <a:lnTo>
                    <a:pt x="157" y="20"/>
                  </a:lnTo>
                  <a:lnTo>
                    <a:pt x="164" y="10"/>
                  </a:lnTo>
                  <a:lnTo>
                    <a:pt x="172" y="0"/>
                  </a:lnTo>
                  <a:lnTo>
                    <a:pt x="172" y="0"/>
                  </a:lnTo>
                  <a:lnTo>
                    <a:pt x="181" y="11"/>
                  </a:lnTo>
                  <a:lnTo>
                    <a:pt x="185" y="15"/>
                  </a:lnTo>
                  <a:lnTo>
                    <a:pt x="186" y="18"/>
                  </a:lnTo>
                  <a:lnTo>
                    <a:pt x="187" y="20"/>
                  </a:lnTo>
                  <a:lnTo>
                    <a:pt x="187" y="20"/>
                  </a:lnTo>
                  <a:lnTo>
                    <a:pt x="189" y="58"/>
                  </a:lnTo>
                  <a:lnTo>
                    <a:pt x="191" y="76"/>
                  </a:lnTo>
                  <a:lnTo>
                    <a:pt x="192" y="95"/>
                  </a:lnTo>
                  <a:lnTo>
                    <a:pt x="195" y="113"/>
                  </a:lnTo>
                  <a:lnTo>
                    <a:pt x="198" y="131"/>
                  </a:lnTo>
                  <a:lnTo>
                    <a:pt x="203" y="149"/>
                  </a:lnTo>
                  <a:lnTo>
                    <a:pt x="210" y="166"/>
                  </a:lnTo>
                  <a:lnTo>
                    <a:pt x="210" y="166"/>
                  </a:lnTo>
                  <a:lnTo>
                    <a:pt x="223" y="197"/>
                  </a:lnTo>
                  <a:lnTo>
                    <a:pt x="239" y="228"/>
                  </a:lnTo>
                  <a:lnTo>
                    <a:pt x="270" y="289"/>
                  </a:lnTo>
                  <a:lnTo>
                    <a:pt x="270" y="289"/>
                  </a:lnTo>
                  <a:lnTo>
                    <a:pt x="276" y="286"/>
                  </a:lnTo>
                  <a:lnTo>
                    <a:pt x="276" y="286"/>
                  </a:lnTo>
                  <a:lnTo>
                    <a:pt x="253" y="197"/>
                  </a:lnTo>
                  <a:lnTo>
                    <a:pt x="253" y="197"/>
                  </a:lnTo>
                  <a:lnTo>
                    <a:pt x="267" y="197"/>
                  </a:lnTo>
                  <a:lnTo>
                    <a:pt x="278" y="198"/>
                  </a:lnTo>
                  <a:lnTo>
                    <a:pt x="290" y="202"/>
                  </a:lnTo>
                  <a:lnTo>
                    <a:pt x="300" y="206"/>
                  </a:lnTo>
                  <a:lnTo>
                    <a:pt x="309" y="211"/>
                  </a:lnTo>
                  <a:lnTo>
                    <a:pt x="318" y="218"/>
                  </a:lnTo>
                  <a:lnTo>
                    <a:pt x="325" y="225"/>
                  </a:lnTo>
                  <a:lnTo>
                    <a:pt x="332" y="235"/>
                  </a:lnTo>
                  <a:lnTo>
                    <a:pt x="332" y="235"/>
                  </a:lnTo>
                  <a:lnTo>
                    <a:pt x="341" y="246"/>
                  </a:lnTo>
                  <a:lnTo>
                    <a:pt x="348" y="259"/>
                  </a:lnTo>
                  <a:lnTo>
                    <a:pt x="355" y="273"/>
                  </a:lnTo>
                  <a:lnTo>
                    <a:pt x="360" y="287"/>
                  </a:lnTo>
                  <a:lnTo>
                    <a:pt x="364" y="301"/>
                  </a:lnTo>
                  <a:lnTo>
                    <a:pt x="368" y="315"/>
                  </a:lnTo>
                  <a:lnTo>
                    <a:pt x="374" y="345"/>
                  </a:lnTo>
                  <a:lnTo>
                    <a:pt x="374" y="345"/>
                  </a:lnTo>
                  <a:lnTo>
                    <a:pt x="377" y="362"/>
                  </a:lnTo>
                  <a:lnTo>
                    <a:pt x="379" y="380"/>
                  </a:lnTo>
                  <a:lnTo>
                    <a:pt x="379" y="380"/>
                  </a:lnTo>
                  <a:lnTo>
                    <a:pt x="369" y="382"/>
                  </a:lnTo>
                  <a:lnTo>
                    <a:pt x="359" y="382"/>
                  </a:lnTo>
                  <a:lnTo>
                    <a:pt x="347" y="382"/>
                  </a:lnTo>
                  <a:lnTo>
                    <a:pt x="336" y="381"/>
                  </a:lnTo>
                  <a:lnTo>
                    <a:pt x="323" y="379"/>
                  </a:lnTo>
                  <a:lnTo>
                    <a:pt x="311" y="376"/>
                  </a:lnTo>
                  <a:lnTo>
                    <a:pt x="299" y="372"/>
                  </a:lnTo>
                  <a:lnTo>
                    <a:pt x="286" y="368"/>
                  </a:lnTo>
                  <a:lnTo>
                    <a:pt x="274" y="363"/>
                  </a:lnTo>
                  <a:lnTo>
                    <a:pt x="263" y="357"/>
                  </a:lnTo>
                  <a:lnTo>
                    <a:pt x="251" y="351"/>
                  </a:lnTo>
                  <a:lnTo>
                    <a:pt x="241" y="345"/>
                  </a:lnTo>
                  <a:lnTo>
                    <a:pt x="232" y="338"/>
                  </a:lnTo>
                  <a:lnTo>
                    <a:pt x="223" y="331"/>
                  </a:lnTo>
                  <a:lnTo>
                    <a:pt x="216" y="323"/>
                  </a:lnTo>
                  <a:lnTo>
                    <a:pt x="211" y="316"/>
                  </a:lnTo>
                  <a:lnTo>
                    <a:pt x="211" y="316"/>
                  </a:lnTo>
                  <a:lnTo>
                    <a:pt x="205" y="308"/>
                  </a:lnTo>
                  <a:lnTo>
                    <a:pt x="202" y="301"/>
                  </a:lnTo>
                  <a:lnTo>
                    <a:pt x="199" y="292"/>
                  </a:lnTo>
                  <a:lnTo>
                    <a:pt x="197" y="285"/>
                  </a:lnTo>
                  <a:lnTo>
                    <a:pt x="196" y="276"/>
                  </a:lnTo>
                  <a:lnTo>
                    <a:pt x="195" y="268"/>
                  </a:lnTo>
                  <a:lnTo>
                    <a:pt x="195" y="259"/>
                  </a:lnTo>
                  <a:lnTo>
                    <a:pt x="196" y="251"/>
                  </a:lnTo>
                  <a:lnTo>
                    <a:pt x="196" y="251"/>
                  </a:lnTo>
                  <a:lnTo>
                    <a:pt x="198" y="238"/>
                  </a:lnTo>
                  <a:lnTo>
                    <a:pt x="198" y="225"/>
                  </a:lnTo>
                  <a:lnTo>
                    <a:pt x="197" y="219"/>
                  </a:lnTo>
                  <a:lnTo>
                    <a:pt x="195" y="212"/>
                  </a:lnTo>
                  <a:lnTo>
                    <a:pt x="193" y="207"/>
                  </a:lnTo>
                  <a:lnTo>
                    <a:pt x="190" y="201"/>
                  </a:lnTo>
                  <a:lnTo>
                    <a:pt x="190" y="201"/>
                  </a:lnTo>
                  <a:lnTo>
                    <a:pt x="184" y="191"/>
                  </a:lnTo>
                  <a:lnTo>
                    <a:pt x="180" y="180"/>
                  </a:lnTo>
                  <a:lnTo>
                    <a:pt x="172" y="158"/>
                  </a:lnTo>
                  <a:lnTo>
                    <a:pt x="172" y="158"/>
                  </a:lnTo>
                  <a:close/>
                </a:path>
              </a:pathLst>
            </a:custGeom>
            <a:solidFill>
              <a:srgbClr val="7D542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2D2926"/>
                </a:solidFill>
                <a:effectLst/>
                <a:uLnTx/>
                <a:uFillTx/>
                <a:latin typeface="Arial" panose="020B0604020202020204"/>
              </a:endParaRPr>
            </a:p>
          </p:txBody>
        </p:sp>
      </p:grpSp>
    </p:spTree>
    <p:extLst>
      <p:ext uri="{BB962C8B-B14F-4D97-AF65-F5344CB8AC3E}">
        <p14:creationId xmlns:p14="http://schemas.microsoft.com/office/powerpoint/2010/main" val="1861531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nvGraphicFramePr>
        <p:xfrm>
          <a:off x="550864" y="1376364"/>
          <a:ext cx="11090274" cy="4752974"/>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CA0FCC1A-EA40-4AA6-82DB-E5E5E0FA68A5}"/>
              </a:ext>
            </a:extLst>
          </p:cNvPr>
          <p:cNvSpPr>
            <a:spLocks noGrp="1"/>
          </p:cNvSpPr>
          <p:nvPr>
            <p:ph type="sldNum" sz="quarter" idx="12"/>
          </p:nvPr>
        </p:nvSpPr>
        <p:spPr/>
        <p:txBody>
          <a:bodyPr/>
          <a:lstStyle/>
          <a:p>
            <a:fld id="{FC1CF07D-8B3F-4D32-B059-0039CEA46DB1}" type="slidenum">
              <a:rPr lang="en-US" smtClean="0"/>
              <a:pPr/>
              <a:t>16</a:t>
            </a:fld>
            <a:endParaRPr lang="en-US" dirty="0"/>
          </a:p>
        </p:txBody>
      </p:sp>
      <p:sp>
        <p:nvSpPr>
          <p:cNvPr id="4" name="Title 3">
            <a:extLst>
              <a:ext uri="{FF2B5EF4-FFF2-40B4-BE49-F238E27FC236}">
                <a16:creationId xmlns:a16="http://schemas.microsoft.com/office/drawing/2014/main" id="{64840A07-F00A-4A86-BE1C-216551BCD678}"/>
              </a:ext>
            </a:extLst>
          </p:cNvPr>
          <p:cNvSpPr>
            <a:spLocks noGrp="1"/>
          </p:cNvSpPr>
          <p:nvPr>
            <p:ph type="title"/>
          </p:nvPr>
        </p:nvSpPr>
        <p:spPr/>
        <p:txBody>
          <a:bodyPr/>
          <a:lstStyle/>
          <a:p>
            <a:r>
              <a:rPr lang="en-ZA" dirty="0"/>
              <a:t>Factor timing | Introduction to valuation as predictor</a:t>
            </a:r>
            <a:br>
              <a:rPr lang="en-ZA" dirty="0"/>
            </a:br>
            <a:r>
              <a:rPr lang="en-ZA" sz="1800" b="0" dirty="0"/>
              <a:t>Normalised Price to Books (Jan 2002 to Dec 2018)</a:t>
            </a:r>
            <a:endParaRPr lang="en-ZA" b="0" dirty="0"/>
          </a:p>
        </p:txBody>
      </p:sp>
      <p:sp>
        <p:nvSpPr>
          <p:cNvPr id="3" name="Rectangle 2"/>
          <p:cNvSpPr/>
          <p:nvPr/>
        </p:nvSpPr>
        <p:spPr>
          <a:xfrm>
            <a:off x="3853341" y="1183456"/>
            <a:ext cx="7294538" cy="1000274"/>
          </a:xfrm>
          <a:prstGeom prst="rect">
            <a:avLst/>
          </a:prstGeom>
          <a:solidFill>
            <a:schemeClr val="accent4">
              <a:lumMod val="20000"/>
              <a:lumOff val="80000"/>
            </a:schemeClr>
          </a:solidFill>
        </p:spPr>
        <p:txBody>
          <a:bodyPr wrap="square">
            <a:spAutoFit/>
          </a:bodyPr>
          <a:lstStyle/>
          <a:p>
            <a:pPr marL="180000" indent="-180000">
              <a:spcBef>
                <a:spcPts val="600"/>
              </a:spcBef>
              <a:buClr>
                <a:schemeClr val="accent1"/>
              </a:buClr>
              <a:buFont typeface="Arial" panose="020B0604020202020204" pitchFamily="34" charset="0"/>
              <a:buChar char="•"/>
            </a:pPr>
            <a:r>
              <a:rPr lang="en-ZA" dirty="0">
                <a:latin typeface="Arial" panose="020B0604020202020204" pitchFamily="34" charset="0"/>
                <a:cs typeface="Arial" panose="020B0604020202020204" pitchFamily="34" charset="0"/>
              </a:rPr>
              <a:t>To ensure fair comparison, we standardize the P/B of each factor </a:t>
            </a:r>
          </a:p>
          <a:p>
            <a:pPr marL="180000" indent="-180000">
              <a:spcBef>
                <a:spcPts val="600"/>
              </a:spcBef>
              <a:buClr>
                <a:schemeClr val="accent1"/>
              </a:buClr>
              <a:buFont typeface="Arial" panose="020B0604020202020204" pitchFamily="34" charset="0"/>
              <a:buChar char="•"/>
            </a:pPr>
            <a:r>
              <a:rPr lang="en-ZA" dirty="0">
                <a:latin typeface="Arial" panose="020B0604020202020204" pitchFamily="34" charset="0"/>
                <a:cs typeface="Arial" panose="020B0604020202020204" pitchFamily="34" charset="0"/>
              </a:rPr>
              <a:t>To avoid hindsight bias, we use growing window from 3 to 5 years for average, then a 5yr rolling average. </a:t>
            </a:r>
          </a:p>
        </p:txBody>
      </p:sp>
      <p:sp>
        <p:nvSpPr>
          <p:cNvPr id="7" name="TextBox 6"/>
          <p:cNvSpPr txBox="1"/>
          <p:nvPr/>
        </p:nvSpPr>
        <p:spPr>
          <a:xfrm>
            <a:off x="1645920" y="1659988"/>
            <a:ext cx="1406769" cy="369332"/>
          </a:xfrm>
          <a:prstGeom prst="rect">
            <a:avLst/>
          </a:prstGeom>
          <a:noFill/>
        </p:spPr>
        <p:txBody>
          <a:bodyPr wrap="square" rtlCol="0">
            <a:spAutoFit/>
          </a:bodyPr>
          <a:lstStyle/>
          <a:p>
            <a:r>
              <a:rPr lang="en-ZA" i="1" dirty="0"/>
              <a:t>Expensive</a:t>
            </a:r>
          </a:p>
        </p:txBody>
      </p:sp>
      <p:sp>
        <p:nvSpPr>
          <p:cNvPr id="10" name="TextBox 9"/>
          <p:cNvSpPr txBox="1"/>
          <p:nvPr/>
        </p:nvSpPr>
        <p:spPr>
          <a:xfrm>
            <a:off x="2349304" y="4893213"/>
            <a:ext cx="1406769" cy="369332"/>
          </a:xfrm>
          <a:prstGeom prst="rect">
            <a:avLst/>
          </a:prstGeom>
          <a:noFill/>
        </p:spPr>
        <p:txBody>
          <a:bodyPr wrap="square" rtlCol="0">
            <a:spAutoFit/>
          </a:bodyPr>
          <a:lstStyle/>
          <a:p>
            <a:r>
              <a:rPr lang="en-ZA" i="1" dirty="0"/>
              <a:t>Cheap</a:t>
            </a:r>
          </a:p>
        </p:txBody>
      </p:sp>
      <p:sp>
        <p:nvSpPr>
          <p:cNvPr id="11" name="Text Placeholder 8">
            <a:extLst>
              <a:ext uri="{FF2B5EF4-FFF2-40B4-BE49-F238E27FC236}">
                <a16:creationId xmlns:a16="http://schemas.microsoft.com/office/drawing/2014/main" id="{B1965168-9608-475A-8C94-458338E03FDF}"/>
              </a:ext>
            </a:extLst>
          </p:cNvPr>
          <p:cNvSpPr txBox="1">
            <a:spLocks/>
          </p:cNvSpPr>
          <p:nvPr/>
        </p:nvSpPr>
        <p:spPr>
          <a:xfrm>
            <a:off x="594859" y="6478700"/>
            <a:ext cx="10358438" cy="249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764383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30C809-619E-4FB5-90EF-D351992EE69A}"/>
              </a:ext>
            </a:extLst>
          </p:cNvPr>
          <p:cNvSpPr>
            <a:spLocks noGrp="1"/>
          </p:cNvSpPr>
          <p:nvPr>
            <p:ph type="sldNum" sz="quarter" idx="12"/>
          </p:nvPr>
        </p:nvSpPr>
        <p:spPr/>
        <p:txBody>
          <a:bodyPr/>
          <a:lstStyle/>
          <a:p>
            <a:fld id="{FC1CF07D-8B3F-4D32-B059-0039CEA46DB1}" type="slidenum">
              <a:rPr lang="en-US" smtClean="0"/>
              <a:pPr/>
              <a:t>17</a:t>
            </a:fld>
            <a:endParaRPr lang="en-US" dirty="0"/>
          </a:p>
        </p:txBody>
      </p:sp>
      <p:sp>
        <p:nvSpPr>
          <p:cNvPr id="6" name="Title 5">
            <a:extLst>
              <a:ext uri="{FF2B5EF4-FFF2-40B4-BE49-F238E27FC236}">
                <a16:creationId xmlns:a16="http://schemas.microsoft.com/office/drawing/2014/main" id="{DD66D33A-5810-4324-8B0E-DDD588D00CC4}"/>
              </a:ext>
            </a:extLst>
          </p:cNvPr>
          <p:cNvSpPr>
            <a:spLocks noGrp="1"/>
          </p:cNvSpPr>
          <p:nvPr>
            <p:ph type="title"/>
          </p:nvPr>
        </p:nvSpPr>
        <p:spPr/>
        <p:txBody>
          <a:bodyPr/>
          <a:lstStyle/>
          <a:p>
            <a:r>
              <a:rPr lang="en-ZA" dirty="0"/>
              <a:t>Factor timing | Valuation as predictor</a:t>
            </a:r>
          </a:p>
        </p:txBody>
      </p:sp>
      <p:sp>
        <p:nvSpPr>
          <p:cNvPr id="14" name="TextBox 13"/>
          <p:cNvSpPr txBox="1"/>
          <p:nvPr/>
        </p:nvSpPr>
        <p:spPr>
          <a:xfrm>
            <a:off x="550864" y="1391752"/>
            <a:ext cx="5062027" cy="215444"/>
          </a:xfrm>
          <a:prstGeom prst="rect">
            <a:avLst/>
          </a:prstGeom>
          <a:noFill/>
        </p:spPr>
        <p:txBody>
          <a:bodyPr wrap="none" lIns="0" tIns="0" rIns="0" bIns="0" rtlCol="0" anchor="ctr">
            <a:spAutoFit/>
          </a:bodyPr>
          <a:lstStyle/>
          <a:p>
            <a:r>
              <a:rPr lang="en-ZA" sz="1400" b="1" dirty="0">
                <a:solidFill>
                  <a:schemeClr val="accent1"/>
                </a:solidFill>
                <a:latin typeface="Arial" panose="020B0604020202020204" pitchFamily="34" charset="0"/>
                <a:cs typeface="Arial" panose="020B0604020202020204" pitchFamily="34" charset="0"/>
              </a:rPr>
              <a:t>12m rolling relative returns of </a:t>
            </a:r>
            <a:r>
              <a:rPr lang="en-ZA" sz="1400" b="1" dirty="0">
                <a:latin typeface="Arial" panose="020B0604020202020204" pitchFamily="34" charset="0"/>
                <a:cs typeface="Arial" panose="020B0604020202020204" pitchFamily="34" charset="0"/>
              </a:rPr>
              <a:t>Valuation</a:t>
            </a:r>
            <a:r>
              <a:rPr lang="en-ZA" sz="1400" b="1" dirty="0">
                <a:solidFill>
                  <a:schemeClr val="accent1"/>
                </a:solidFill>
                <a:latin typeface="Arial" panose="020B0604020202020204" pitchFamily="34" charset="0"/>
                <a:cs typeface="Arial" panose="020B0604020202020204" pitchFamily="34" charset="0"/>
              </a:rPr>
              <a:t> versus EW portfolio</a:t>
            </a:r>
          </a:p>
        </p:txBody>
      </p:sp>
      <p:sp>
        <p:nvSpPr>
          <p:cNvPr id="15" name="TextBox 14"/>
          <p:cNvSpPr txBox="1"/>
          <p:nvPr/>
        </p:nvSpPr>
        <p:spPr>
          <a:xfrm>
            <a:off x="6248400" y="1391752"/>
            <a:ext cx="4861652" cy="215444"/>
          </a:xfrm>
          <a:prstGeom prst="rect">
            <a:avLst/>
          </a:prstGeom>
          <a:noFill/>
        </p:spPr>
        <p:txBody>
          <a:bodyPr wrap="none" lIns="0" tIns="0" rIns="0" bIns="0" rtlCol="0" anchor="ctr">
            <a:spAutoFit/>
          </a:bodyPr>
          <a:lstStyle/>
          <a:p>
            <a:r>
              <a:rPr lang="en-ZA" sz="1400" b="1" dirty="0">
                <a:solidFill>
                  <a:schemeClr val="accent1"/>
                </a:solidFill>
                <a:latin typeface="Arial" panose="020B0604020202020204" pitchFamily="34" charset="0"/>
                <a:cs typeface="Arial" panose="020B0604020202020204" pitchFamily="34" charset="0"/>
              </a:rPr>
              <a:t>Annualised performance of </a:t>
            </a:r>
            <a:r>
              <a:rPr lang="en-ZA" sz="1400" b="1" dirty="0">
                <a:latin typeface="Arial" panose="020B0604020202020204" pitchFamily="34" charset="0"/>
                <a:cs typeface="Arial" panose="020B0604020202020204" pitchFamily="34" charset="0"/>
              </a:rPr>
              <a:t>Valuation</a:t>
            </a:r>
            <a:r>
              <a:rPr lang="en-ZA" sz="1400" b="1" dirty="0">
                <a:solidFill>
                  <a:schemeClr val="accent1"/>
                </a:solidFill>
                <a:latin typeface="Arial" panose="020B0604020202020204" pitchFamily="34" charset="0"/>
                <a:cs typeface="Arial" panose="020B0604020202020204" pitchFamily="34" charset="0"/>
              </a:rPr>
              <a:t> versus EW portfolio</a:t>
            </a:r>
          </a:p>
        </p:txBody>
      </p:sp>
      <p:graphicFrame>
        <p:nvGraphicFramePr>
          <p:cNvPr id="17" name="Table 16"/>
          <p:cNvGraphicFramePr>
            <a:graphicFrameLocks noGrp="1"/>
          </p:cNvGraphicFramePr>
          <p:nvPr/>
        </p:nvGraphicFramePr>
        <p:xfrm>
          <a:off x="6248401" y="1676400"/>
          <a:ext cx="5392738" cy="2057400"/>
        </p:xfrm>
        <a:graphic>
          <a:graphicData uri="http://schemas.openxmlformats.org/drawingml/2006/table">
            <a:tbl>
              <a:tblPr>
                <a:tableStyleId>{5C22544A-7EE6-4342-B048-85BDC9FD1C3A}</a:tableStyleId>
              </a:tblPr>
              <a:tblGrid>
                <a:gridCol w="2011072">
                  <a:extLst>
                    <a:ext uri="{9D8B030D-6E8A-4147-A177-3AD203B41FA5}">
                      <a16:colId xmlns:a16="http://schemas.microsoft.com/office/drawing/2014/main" val="695271554"/>
                    </a:ext>
                  </a:extLst>
                </a:gridCol>
                <a:gridCol w="1690833">
                  <a:extLst>
                    <a:ext uri="{9D8B030D-6E8A-4147-A177-3AD203B41FA5}">
                      <a16:colId xmlns:a16="http://schemas.microsoft.com/office/drawing/2014/main" val="3707161681"/>
                    </a:ext>
                  </a:extLst>
                </a:gridCol>
                <a:gridCol w="1690833">
                  <a:extLst>
                    <a:ext uri="{9D8B030D-6E8A-4147-A177-3AD203B41FA5}">
                      <a16:colId xmlns:a16="http://schemas.microsoft.com/office/drawing/2014/main" val="3741198364"/>
                    </a:ext>
                  </a:extLst>
                </a:gridCol>
              </a:tblGrid>
              <a:tr h="411480">
                <a:tc>
                  <a:txBody>
                    <a:bodyPr/>
                    <a:lstStyle/>
                    <a:p>
                      <a:pPr algn="l"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1" u="none" strike="noStrike" dirty="0">
                          <a:solidFill>
                            <a:schemeClr val="accent1"/>
                          </a:solidFill>
                          <a:effectLst/>
                          <a:latin typeface="Arial" panose="020B0604020202020204" pitchFamily="34" charset="0"/>
                          <a:cs typeface="Arial" panose="020B0604020202020204" pitchFamily="34" charset="0"/>
                        </a:rPr>
                        <a:t>EW</a:t>
                      </a:r>
                      <a:endParaRPr lang="en-ZA" sz="14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1" u="none" strike="noStrike" dirty="0">
                          <a:solidFill>
                            <a:schemeClr val="accent1"/>
                          </a:solidFill>
                          <a:effectLst/>
                          <a:latin typeface="Arial" panose="020B0604020202020204" pitchFamily="34" charset="0"/>
                          <a:cs typeface="Arial" panose="020B0604020202020204" pitchFamily="34" charset="0"/>
                        </a:rPr>
                        <a:t>Trending</a:t>
                      </a:r>
                      <a:endParaRPr lang="en-ZA" sz="14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9938996"/>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Ann. Return</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16.30%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16.19%</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0" marR="36000" marT="36000" marB="36000">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7356845"/>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Excess return</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0" i="0" u="none" strike="noStrike" dirty="0">
                          <a:solidFill>
                            <a:srgbClr val="000000"/>
                          </a:solidFill>
                          <a:effectLst/>
                          <a:latin typeface="Arial" panose="020B0604020202020204" pitchFamily="34" charset="0"/>
                          <a:cs typeface="Arial" panose="020B0604020202020204" pitchFamily="34" charset="0"/>
                        </a:rPr>
                        <a:t>-0.11%</a:t>
                      </a:r>
                    </a:p>
                  </a:txBody>
                  <a:tcPr marL="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0969841"/>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TE</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0" i="0" u="none" strike="noStrike" dirty="0">
                          <a:solidFill>
                            <a:srgbClr val="000000"/>
                          </a:solidFill>
                          <a:effectLst/>
                          <a:latin typeface="Arial" panose="020B0604020202020204" pitchFamily="34" charset="0"/>
                          <a:cs typeface="Arial" panose="020B0604020202020204" pitchFamily="34" charset="0"/>
                        </a:rPr>
                        <a:t>1.45%</a:t>
                      </a:r>
                    </a:p>
                  </a:txBody>
                  <a:tcPr marL="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442415"/>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IR</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ZA" sz="1400" b="0" i="0" u="none" strike="noStrike" dirty="0">
                          <a:solidFill>
                            <a:srgbClr val="000000"/>
                          </a:solidFill>
                          <a:effectLst/>
                          <a:latin typeface="Arial" panose="020B0604020202020204" pitchFamily="34" charset="0"/>
                          <a:cs typeface="Arial" panose="020B0604020202020204" pitchFamily="34" charset="0"/>
                        </a:rPr>
                        <a:t>-0.08</a:t>
                      </a:r>
                    </a:p>
                  </a:txBody>
                  <a:tcPr marL="0" marR="36000" marT="36000" marB="360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1939286"/>
                  </a:ext>
                </a:extLst>
              </a:tr>
            </a:tbl>
          </a:graphicData>
        </a:graphic>
      </p:graphicFrame>
      <p:sp>
        <p:nvSpPr>
          <p:cNvPr id="18" name="Rectangle 17"/>
          <p:cNvSpPr/>
          <p:nvPr/>
        </p:nvSpPr>
        <p:spPr>
          <a:xfrm>
            <a:off x="6263819" y="3803004"/>
            <a:ext cx="5377319" cy="1452564"/>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Long periods of underperformance</a:t>
            </a:r>
          </a:p>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Ranking approach challenging due to obligation to take a view despite periods of non-extreme valuation</a:t>
            </a:r>
          </a:p>
        </p:txBody>
      </p:sp>
      <p:graphicFrame>
        <p:nvGraphicFramePr>
          <p:cNvPr id="19" name="Chart 18"/>
          <p:cNvGraphicFramePr/>
          <p:nvPr/>
        </p:nvGraphicFramePr>
        <p:xfrm>
          <a:off x="550864" y="1676400"/>
          <a:ext cx="5316536" cy="445293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Placeholder 8">
            <a:extLst>
              <a:ext uri="{FF2B5EF4-FFF2-40B4-BE49-F238E27FC236}">
                <a16:creationId xmlns:a16="http://schemas.microsoft.com/office/drawing/2014/main" id="{84B7C213-0C1F-4D56-8801-B8310721EFC8}"/>
              </a:ext>
            </a:extLst>
          </p:cNvPr>
          <p:cNvSpPr txBox="1">
            <a:spLocks/>
          </p:cNvSpPr>
          <p:nvPr/>
        </p:nvSpPr>
        <p:spPr>
          <a:xfrm>
            <a:off x="594859" y="6478700"/>
            <a:ext cx="10358438" cy="249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1590903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0D2092-94F2-4136-B6BB-8F00BC30D2EB}"/>
              </a:ext>
            </a:extLst>
          </p:cNvPr>
          <p:cNvSpPr>
            <a:spLocks noGrp="1"/>
          </p:cNvSpPr>
          <p:nvPr>
            <p:ph type="sldNum" sz="quarter" idx="12"/>
          </p:nvPr>
        </p:nvSpPr>
        <p:spPr/>
        <p:txBody>
          <a:bodyPr/>
          <a:lstStyle/>
          <a:p>
            <a:fld id="{FC1CF07D-8B3F-4D32-B059-0039CEA46DB1}" type="slidenum">
              <a:rPr lang="en-US" smtClean="0"/>
              <a:pPr/>
              <a:t>18</a:t>
            </a:fld>
            <a:endParaRPr lang="en-US" dirty="0"/>
          </a:p>
        </p:txBody>
      </p:sp>
      <p:sp>
        <p:nvSpPr>
          <p:cNvPr id="7" name="Title 6">
            <a:extLst>
              <a:ext uri="{FF2B5EF4-FFF2-40B4-BE49-F238E27FC236}">
                <a16:creationId xmlns:a16="http://schemas.microsoft.com/office/drawing/2014/main" id="{9BB4E8DF-26EA-4D0E-979D-B8A2DCAF44D6}"/>
              </a:ext>
            </a:extLst>
          </p:cNvPr>
          <p:cNvSpPr>
            <a:spLocks noGrp="1"/>
          </p:cNvSpPr>
          <p:nvPr>
            <p:ph type="title"/>
          </p:nvPr>
        </p:nvSpPr>
        <p:spPr/>
        <p:txBody>
          <a:bodyPr/>
          <a:lstStyle/>
          <a:p>
            <a:r>
              <a:rPr lang="en-ZA" dirty="0"/>
              <a:t>Factor timing | Valuation as predictor</a:t>
            </a:r>
          </a:p>
        </p:txBody>
      </p:sp>
      <p:sp>
        <p:nvSpPr>
          <p:cNvPr id="14" name="TextBox 13"/>
          <p:cNvSpPr txBox="1"/>
          <p:nvPr/>
        </p:nvSpPr>
        <p:spPr>
          <a:xfrm>
            <a:off x="550864" y="1391752"/>
            <a:ext cx="5062027" cy="215444"/>
          </a:xfrm>
          <a:prstGeom prst="rect">
            <a:avLst/>
          </a:prstGeom>
          <a:noFill/>
        </p:spPr>
        <p:txBody>
          <a:bodyPr wrap="none" lIns="0" tIns="0" rIns="0" bIns="0" rtlCol="0" anchor="ctr">
            <a:spAutoFit/>
          </a:bodyPr>
          <a:lstStyle/>
          <a:p>
            <a:r>
              <a:rPr lang="en-ZA" sz="1400" b="1" dirty="0">
                <a:solidFill>
                  <a:schemeClr val="accent1"/>
                </a:solidFill>
                <a:latin typeface="Arial" panose="020B0604020202020204" pitchFamily="34" charset="0"/>
                <a:cs typeface="Arial" panose="020B0604020202020204" pitchFamily="34" charset="0"/>
              </a:rPr>
              <a:t>12m rolling relative returns of </a:t>
            </a:r>
            <a:r>
              <a:rPr lang="en-ZA" sz="1400" b="1" dirty="0">
                <a:latin typeface="Arial" panose="020B0604020202020204" pitchFamily="34" charset="0"/>
                <a:cs typeface="Arial" panose="020B0604020202020204" pitchFamily="34" charset="0"/>
              </a:rPr>
              <a:t>Valuation</a:t>
            </a:r>
            <a:r>
              <a:rPr lang="en-ZA" sz="1400" b="1" dirty="0">
                <a:solidFill>
                  <a:schemeClr val="accent1"/>
                </a:solidFill>
                <a:latin typeface="Arial" panose="020B0604020202020204" pitchFamily="34" charset="0"/>
                <a:cs typeface="Arial" panose="020B0604020202020204" pitchFamily="34" charset="0"/>
              </a:rPr>
              <a:t> versus EW portfolio</a:t>
            </a:r>
          </a:p>
        </p:txBody>
      </p:sp>
      <p:sp>
        <p:nvSpPr>
          <p:cNvPr id="15" name="TextBox 14"/>
          <p:cNvSpPr txBox="1"/>
          <p:nvPr/>
        </p:nvSpPr>
        <p:spPr>
          <a:xfrm>
            <a:off x="6248400" y="1391752"/>
            <a:ext cx="4861652" cy="215444"/>
          </a:xfrm>
          <a:prstGeom prst="rect">
            <a:avLst/>
          </a:prstGeom>
          <a:noFill/>
        </p:spPr>
        <p:txBody>
          <a:bodyPr wrap="none" lIns="0" tIns="0" rIns="0" bIns="0" rtlCol="0" anchor="ctr">
            <a:spAutoFit/>
          </a:bodyPr>
          <a:lstStyle/>
          <a:p>
            <a:r>
              <a:rPr lang="en-ZA" sz="1400" b="1" dirty="0">
                <a:solidFill>
                  <a:schemeClr val="accent1"/>
                </a:solidFill>
                <a:latin typeface="Arial" panose="020B0604020202020204" pitchFamily="34" charset="0"/>
                <a:cs typeface="Arial" panose="020B0604020202020204" pitchFamily="34" charset="0"/>
              </a:rPr>
              <a:t>Annualised performance of </a:t>
            </a:r>
            <a:r>
              <a:rPr lang="en-ZA" sz="1400" b="1" dirty="0">
                <a:latin typeface="Arial" panose="020B0604020202020204" pitchFamily="34" charset="0"/>
                <a:cs typeface="Arial" panose="020B0604020202020204" pitchFamily="34" charset="0"/>
              </a:rPr>
              <a:t>Valuation</a:t>
            </a:r>
            <a:r>
              <a:rPr lang="en-ZA" sz="1400" b="1" dirty="0">
                <a:solidFill>
                  <a:schemeClr val="accent1"/>
                </a:solidFill>
                <a:latin typeface="Arial" panose="020B0604020202020204" pitchFamily="34" charset="0"/>
                <a:cs typeface="Arial" panose="020B0604020202020204" pitchFamily="34" charset="0"/>
              </a:rPr>
              <a:t> versus EW portfolio</a:t>
            </a:r>
          </a:p>
        </p:txBody>
      </p:sp>
      <p:graphicFrame>
        <p:nvGraphicFramePr>
          <p:cNvPr id="17" name="Table 16"/>
          <p:cNvGraphicFramePr>
            <a:graphicFrameLocks noGrp="1"/>
          </p:cNvGraphicFramePr>
          <p:nvPr/>
        </p:nvGraphicFramePr>
        <p:xfrm>
          <a:off x="6248401" y="1676400"/>
          <a:ext cx="5392738" cy="2057400"/>
        </p:xfrm>
        <a:graphic>
          <a:graphicData uri="http://schemas.openxmlformats.org/drawingml/2006/table">
            <a:tbl>
              <a:tblPr>
                <a:tableStyleId>{5C22544A-7EE6-4342-B048-85BDC9FD1C3A}</a:tableStyleId>
              </a:tblPr>
              <a:tblGrid>
                <a:gridCol w="2011072">
                  <a:extLst>
                    <a:ext uri="{9D8B030D-6E8A-4147-A177-3AD203B41FA5}">
                      <a16:colId xmlns:a16="http://schemas.microsoft.com/office/drawing/2014/main" val="695271554"/>
                    </a:ext>
                  </a:extLst>
                </a:gridCol>
                <a:gridCol w="1690833">
                  <a:extLst>
                    <a:ext uri="{9D8B030D-6E8A-4147-A177-3AD203B41FA5}">
                      <a16:colId xmlns:a16="http://schemas.microsoft.com/office/drawing/2014/main" val="3707161681"/>
                    </a:ext>
                  </a:extLst>
                </a:gridCol>
                <a:gridCol w="1690833">
                  <a:extLst>
                    <a:ext uri="{9D8B030D-6E8A-4147-A177-3AD203B41FA5}">
                      <a16:colId xmlns:a16="http://schemas.microsoft.com/office/drawing/2014/main" val="3741198364"/>
                    </a:ext>
                  </a:extLst>
                </a:gridCol>
              </a:tblGrid>
              <a:tr h="411480">
                <a:tc>
                  <a:txBody>
                    <a:bodyPr/>
                    <a:lstStyle/>
                    <a:p>
                      <a:pPr algn="l"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1" u="none" strike="noStrike" dirty="0">
                          <a:solidFill>
                            <a:schemeClr val="accent1"/>
                          </a:solidFill>
                          <a:effectLst/>
                          <a:latin typeface="Arial" panose="020B0604020202020204" pitchFamily="34" charset="0"/>
                          <a:cs typeface="Arial" panose="020B0604020202020204" pitchFamily="34" charset="0"/>
                        </a:rPr>
                        <a:t>EW</a:t>
                      </a:r>
                      <a:endParaRPr lang="en-ZA" sz="14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1" u="none" strike="noStrike" dirty="0">
                          <a:solidFill>
                            <a:schemeClr val="accent1"/>
                          </a:solidFill>
                          <a:effectLst/>
                          <a:latin typeface="Arial" panose="020B0604020202020204" pitchFamily="34" charset="0"/>
                          <a:cs typeface="Arial" panose="020B0604020202020204" pitchFamily="34" charset="0"/>
                        </a:rPr>
                        <a:t>Trending</a:t>
                      </a:r>
                      <a:endParaRPr lang="en-ZA" sz="14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9938996"/>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Ann. Return</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16.30%</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u="none" strike="noStrike" dirty="0">
                          <a:effectLst/>
                          <a:latin typeface="Arial" panose="020B0604020202020204" pitchFamily="34" charset="0"/>
                          <a:cs typeface="Arial" panose="020B0604020202020204" pitchFamily="34" charset="0"/>
                        </a:rPr>
                        <a:t>16.55%</a:t>
                      </a:r>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mpd="sng">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7356845"/>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Excess return</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0" i="0" u="none" strike="noStrike" dirty="0">
                          <a:solidFill>
                            <a:srgbClr val="000000"/>
                          </a:solidFill>
                          <a:effectLst/>
                          <a:latin typeface="Arial" panose="020B0604020202020204" pitchFamily="34" charset="0"/>
                          <a:cs typeface="Arial" panose="020B0604020202020204" pitchFamily="34" charset="0"/>
                        </a:rPr>
                        <a:t>0.25%</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0969841"/>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TE</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ZA" sz="1400" b="0" i="0" u="none" strike="noStrike" dirty="0">
                          <a:solidFill>
                            <a:srgbClr val="000000"/>
                          </a:solidFill>
                          <a:effectLst/>
                          <a:latin typeface="Arial" panose="020B0604020202020204" pitchFamily="34" charset="0"/>
                          <a:cs typeface="Arial" panose="020B0604020202020204" pitchFamily="34" charset="0"/>
                        </a:rPr>
                        <a:t>0.52%</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442415"/>
                  </a:ext>
                </a:extLst>
              </a:tr>
              <a:tr h="411480">
                <a:tc>
                  <a:txBody>
                    <a:bodyPr/>
                    <a:lstStyle/>
                    <a:p>
                      <a:pPr algn="l" fontAlgn="b"/>
                      <a:r>
                        <a:rPr lang="en-ZA" sz="1400" b="1" u="none" strike="noStrike" dirty="0">
                          <a:effectLst/>
                          <a:latin typeface="Arial" panose="020B0604020202020204" pitchFamily="34" charset="0"/>
                          <a:cs typeface="Arial" panose="020B0604020202020204" pitchFamily="34" charset="0"/>
                        </a:rPr>
                        <a:t>IR</a:t>
                      </a:r>
                      <a:endParaRPr lang="en-ZA" sz="1400" b="1"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endParaRPr lang="en-ZA" sz="1400" b="0" i="0" u="none" strike="noStrike" dirty="0">
                        <a:solidFill>
                          <a:srgbClr val="000000"/>
                        </a:solidFill>
                        <a:effectLst/>
                        <a:latin typeface="Arial" panose="020B0604020202020204" pitchFamily="34" charset="0"/>
                        <a:cs typeface="Arial" panose="020B0604020202020204" pitchFamily="34" charset="0"/>
                      </a:endParaRPr>
                    </a:p>
                  </a:txBody>
                  <a:tcPr marL="36000" marR="36000" marT="36000" marB="36000">
                    <a:lnL w="12700" cap="flat" cmpd="sng" algn="ctr">
                      <a:no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r>
                        <a:rPr lang="en-ZA" sz="1400" b="0" i="0" u="none" strike="noStrike" dirty="0">
                          <a:solidFill>
                            <a:srgbClr val="000000"/>
                          </a:solidFill>
                          <a:effectLst/>
                          <a:latin typeface="Arial" panose="020B0604020202020204" pitchFamily="34" charset="0"/>
                          <a:cs typeface="Arial" panose="020B0604020202020204" pitchFamily="34" charset="0"/>
                        </a:rPr>
                        <a:t>0.48</a:t>
                      </a:r>
                    </a:p>
                  </a:txBody>
                  <a:tcPr marL="36000" marR="36000" marT="36000" marB="36000">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1939286"/>
                  </a:ext>
                </a:extLst>
              </a:tr>
            </a:tbl>
          </a:graphicData>
        </a:graphic>
      </p:graphicFrame>
      <p:sp>
        <p:nvSpPr>
          <p:cNvPr id="18" name="Rectangle 17"/>
          <p:cNvSpPr/>
          <p:nvPr/>
        </p:nvSpPr>
        <p:spPr>
          <a:xfrm>
            <a:off x="6263819" y="3803004"/>
            <a:ext cx="5377319" cy="1452564"/>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Investing only during periods where valuations are extreme yields improved results</a:t>
            </a:r>
          </a:p>
          <a:p>
            <a:pPr marL="180000" indent="-180000">
              <a:spcBef>
                <a:spcPts val="600"/>
              </a:spcBef>
              <a:buClr>
                <a:schemeClr val="accent1"/>
              </a:buClr>
              <a:buFont typeface="Arial" panose="020B0604020202020204" pitchFamily="34" charset="0"/>
              <a:buChar char="•"/>
            </a:pPr>
            <a:r>
              <a:rPr lang="en-ZA" dirty="0">
                <a:solidFill>
                  <a:schemeClr val="tx1"/>
                </a:solidFill>
                <a:latin typeface="Arial" panose="020B0604020202020204" pitchFamily="34" charset="0"/>
                <a:cs typeface="Arial" panose="020B0604020202020204" pitchFamily="34" charset="0"/>
              </a:rPr>
              <a:t>Note TE is very low</a:t>
            </a:r>
          </a:p>
        </p:txBody>
      </p:sp>
      <p:graphicFrame>
        <p:nvGraphicFramePr>
          <p:cNvPr id="19" name="Chart 18"/>
          <p:cNvGraphicFramePr/>
          <p:nvPr/>
        </p:nvGraphicFramePr>
        <p:xfrm>
          <a:off x="550864" y="1676400"/>
          <a:ext cx="5316536" cy="4452938"/>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8">
            <a:extLst>
              <a:ext uri="{FF2B5EF4-FFF2-40B4-BE49-F238E27FC236}">
                <a16:creationId xmlns:a16="http://schemas.microsoft.com/office/drawing/2014/main" id="{B410D677-2300-4071-850C-C92D0A6C982D}"/>
              </a:ext>
            </a:extLst>
          </p:cNvPr>
          <p:cNvSpPr txBox="1">
            <a:spLocks/>
          </p:cNvSpPr>
          <p:nvPr/>
        </p:nvSpPr>
        <p:spPr>
          <a:xfrm>
            <a:off x="594859" y="6478700"/>
            <a:ext cx="10358438" cy="249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2396277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FDEC34-9719-43B6-8FCD-F7F99B372BBF}"/>
              </a:ext>
            </a:extLst>
          </p:cNvPr>
          <p:cNvSpPr>
            <a:spLocks noGrp="1"/>
          </p:cNvSpPr>
          <p:nvPr>
            <p:ph type="sldNum" sz="quarter" idx="12"/>
          </p:nvPr>
        </p:nvSpPr>
        <p:spPr/>
        <p:txBody>
          <a:bodyPr/>
          <a:lstStyle/>
          <a:p>
            <a:fld id="{FC1CF07D-8B3F-4D32-B059-0039CEA46DB1}" type="slidenum">
              <a:rPr lang="en-US" smtClean="0"/>
              <a:pPr/>
              <a:t>19</a:t>
            </a:fld>
            <a:endParaRPr lang="en-US" dirty="0"/>
          </a:p>
        </p:txBody>
      </p:sp>
      <p:sp>
        <p:nvSpPr>
          <p:cNvPr id="3" name="Title 2">
            <a:extLst>
              <a:ext uri="{FF2B5EF4-FFF2-40B4-BE49-F238E27FC236}">
                <a16:creationId xmlns:a16="http://schemas.microsoft.com/office/drawing/2014/main" id="{E7F7B5FC-F0CF-48F0-905E-C0862BDD5DDC}"/>
              </a:ext>
            </a:extLst>
          </p:cNvPr>
          <p:cNvSpPr>
            <a:spLocks noGrp="1"/>
          </p:cNvSpPr>
          <p:nvPr>
            <p:ph type="title"/>
          </p:nvPr>
        </p:nvSpPr>
        <p:spPr/>
        <p:txBody>
          <a:bodyPr/>
          <a:lstStyle/>
          <a:p>
            <a:r>
              <a:rPr lang="en-ZA" dirty="0"/>
              <a:t>Factor timing | Improving on Trend by adding Valuation</a:t>
            </a:r>
          </a:p>
        </p:txBody>
      </p:sp>
      <p:sp>
        <p:nvSpPr>
          <p:cNvPr id="16" name="TextBox 15"/>
          <p:cNvSpPr txBox="1"/>
          <p:nvPr/>
        </p:nvSpPr>
        <p:spPr>
          <a:xfrm>
            <a:off x="550864" y="1391752"/>
            <a:ext cx="5204438" cy="215444"/>
          </a:xfrm>
          <a:prstGeom prst="rect">
            <a:avLst/>
          </a:prstGeom>
          <a:noFill/>
        </p:spPr>
        <p:txBody>
          <a:bodyPr wrap="none" lIns="0" tIns="0" rIns="0" bIns="0" rtlCol="0" anchor="ctr">
            <a:spAutoFit/>
          </a:bodyPr>
          <a:lstStyle/>
          <a:p>
            <a:r>
              <a:rPr lang="en-ZA" sz="1400" b="1" dirty="0">
                <a:solidFill>
                  <a:schemeClr val="accent1"/>
                </a:solidFill>
                <a:latin typeface="Arial" panose="020B0604020202020204" pitchFamily="34" charset="0"/>
                <a:cs typeface="Arial" panose="020B0604020202020204" pitchFamily="34" charset="0"/>
              </a:rPr>
              <a:t>Positioning for combinations of Trend and Valuation of factor</a:t>
            </a:r>
          </a:p>
        </p:txBody>
      </p:sp>
      <p:sp>
        <p:nvSpPr>
          <p:cNvPr id="17" name="TextBox 16"/>
          <p:cNvSpPr txBox="1"/>
          <p:nvPr/>
        </p:nvSpPr>
        <p:spPr>
          <a:xfrm>
            <a:off x="6248400" y="1391752"/>
            <a:ext cx="4147802" cy="215444"/>
          </a:xfrm>
          <a:prstGeom prst="rect">
            <a:avLst/>
          </a:prstGeom>
          <a:noFill/>
        </p:spPr>
        <p:txBody>
          <a:bodyPr wrap="none" lIns="0" tIns="0" rIns="0" bIns="0" rtlCol="0" anchor="ctr">
            <a:spAutoFit/>
          </a:bodyPr>
          <a:lstStyle/>
          <a:p>
            <a:r>
              <a:rPr lang="en-ZA" sz="1400" b="1" dirty="0">
                <a:solidFill>
                  <a:schemeClr val="accent1"/>
                </a:solidFill>
                <a:latin typeface="Arial" panose="020B0604020202020204" pitchFamily="34" charset="0"/>
                <a:cs typeface="Arial" panose="020B0604020202020204" pitchFamily="34" charset="0"/>
              </a:rPr>
              <a:t>IR for Trending vs. Trending + Valuation portfolio</a:t>
            </a:r>
          </a:p>
        </p:txBody>
      </p:sp>
      <p:graphicFrame>
        <p:nvGraphicFramePr>
          <p:cNvPr id="18" name="Table 17"/>
          <p:cNvGraphicFramePr>
            <a:graphicFrameLocks noGrp="1"/>
          </p:cNvGraphicFramePr>
          <p:nvPr/>
        </p:nvGraphicFramePr>
        <p:xfrm>
          <a:off x="550864" y="1607972"/>
          <a:ext cx="5316537" cy="3497428"/>
        </p:xfrm>
        <a:graphic>
          <a:graphicData uri="http://schemas.openxmlformats.org/drawingml/2006/table">
            <a:tbl>
              <a:tblPr firstRow="1" firstCol="1" bandRow="1">
                <a:tableStyleId>{5C22544A-7EE6-4342-B048-85BDC9FD1C3A}</a:tableStyleId>
              </a:tblPr>
              <a:tblGrid>
                <a:gridCol w="1343071">
                  <a:extLst>
                    <a:ext uri="{9D8B030D-6E8A-4147-A177-3AD203B41FA5}">
                      <a16:colId xmlns:a16="http://schemas.microsoft.com/office/drawing/2014/main" val="1468603478"/>
                    </a:ext>
                  </a:extLst>
                </a:gridCol>
                <a:gridCol w="1127843">
                  <a:extLst>
                    <a:ext uri="{9D8B030D-6E8A-4147-A177-3AD203B41FA5}">
                      <a16:colId xmlns:a16="http://schemas.microsoft.com/office/drawing/2014/main" val="1205561572"/>
                    </a:ext>
                  </a:extLst>
                </a:gridCol>
                <a:gridCol w="948541">
                  <a:extLst>
                    <a:ext uri="{9D8B030D-6E8A-4147-A177-3AD203B41FA5}">
                      <a16:colId xmlns:a16="http://schemas.microsoft.com/office/drawing/2014/main" val="1626435938"/>
                    </a:ext>
                  </a:extLst>
                </a:gridCol>
                <a:gridCol w="948541">
                  <a:extLst>
                    <a:ext uri="{9D8B030D-6E8A-4147-A177-3AD203B41FA5}">
                      <a16:colId xmlns:a16="http://schemas.microsoft.com/office/drawing/2014/main" val="3800846492"/>
                    </a:ext>
                  </a:extLst>
                </a:gridCol>
                <a:gridCol w="948541">
                  <a:extLst>
                    <a:ext uri="{9D8B030D-6E8A-4147-A177-3AD203B41FA5}">
                      <a16:colId xmlns:a16="http://schemas.microsoft.com/office/drawing/2014/main" val="610746548"/>
                    </a:ext>
                  </a:extLst>
                </a:gridCol>
              </a:tblGrid>
              <a:tr h="647193">
                <a:tc>
                  <a:txBody>
                    <a:bodyPr/>
                    <a:lstStyle/>
                    <a:p>
                      <a:endParaRPr lang="en-ZA" sz="140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ZA" sz="1400" b="1" dirty="0">
                        <a:solidFill>
                          <a:schemeClr val="accent1"/>
                        </a:solidFill>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gridSpan="3">
                  <a:txBody>
                    <a:bodyPr/>
                    <a:lstStyle/>
                    <a:p>
                      <a:pPr algn="ctr"/>
                      <a:r>
                        <a:rPr lang="en-ZA" sz="1800" b="1" dirty="0">
                          <a:solidFill>
                            <a:schemeClr val="accent1"/>
                          </a:solidFill>
                        </a:rPr>
                        <a:t>Trend</a:t>
                      </a:r>
                      <a:endParaRPr lang="en-ZA" sz="1400" b="1" dirty="0">
                        <a:solidFill>
                          <a:schemeClr val="accent1"/>
                        </a:solidFill>
                      </a:endParaRP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pPr algn="ctr"/>
                      <a:endParaRPr lang="en-ZA" sz="1400" dirty="0"/>
                    </a:p>
                  </a:txBody>
                  <a:tcPr/>
                </a:tc>
                <a:tc hMerge="1">
                  <a:txBody>
                    <a:bodyPr/>
                    <a:lstStyle/>
                    <a:p>
                      <a:pPr algn="ctr"/>
                      <a:endParaRPr lang="en-ZA" sz="1400" dirty="0"/>
                    </a:p>
                  </a:txBody>
                  <a:tcPr/>
                </a:tc>
                <a:extLst>
                  <a:ext uri="{0D108BD9-81ED-4DB2-BD59-A6C34878D82A}">
                    <a16:rowId xmlns:a16="http://schemas.microsoft.com/office/drawing/2014/main" val="2298509793"/>
                  </a:ext>
                </a:extLst>
              </a:tr>
              <a:tr h="744448">
                <a:tc>
                  <a:txBody>
                    <a:bodyPr/>
                    <a:lstStyle/>
                    <a:p>
                      <a:endParaRPr lang="en-ZA" sz="1400" dirty="0">
                        <a:solidFill>
                          <a:schemeClr val="tx1"/>
                        </a:solidFill>
                      </a:endParaRPr>
                    </a:p>
                  </a:txBody>
                  <a:tcPr anchor="ctr">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ZA" sz="1400" b="1" dirty="0">
                        <a:solidFill>
                          <a:schemeClr val="accent1"/>
                        </a:solidFill>
                      </a:endParaRPr>
                    </a:p>
                  </a:txBody>
                  <a:tcPr anchor="ctr">
                    <a:lnL w="12700" cmpd="sng">
                      <a:noFill/>
                    </a:lnL>
                    <a:lnR w="12700" cap="flat" cmpd="sng" algn="ctr">
                      <a:solidFill>
                        <a:schemeClr val="tx1"/>
                      </a:solidFill>
                      <a:prstDash val="solid"/>
                      <a:round/>
                      <a:headEnd type="none" w="med" len="med"/>
                      <a:tailEnd type="none" w="med" len="med"/>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ZA" sz="1400" b="1" dirty="0">
                          <a:solidFill>
                            <a:schemeClr val="accent1"/>
                          </a:solidFill>
                        </a:rPr>
                        <a:t>Positive</a:t>
                      </a:r>
                    </a:p>
                  </a:txBody>
                  <a:tcPr anchor="ctr">
                    <a:lnL w="12700" cap="flat" cmpd="sng" algn="ctr">
                      <a:solidFill>
                        <a:schemeClr val="tx1"/>
                      </a:solidFill>
                      <a:prstDash val="solid"/>
                      <a:round/>
                      <a:headEnd type="none" w="med" len="med"/>
                      <a:tailEnd type="none" w="med" len="med"/>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ZA" sz="1400" b="1" dirty="0">
                        <a:solidFill>
                          <a:schemeClr val="accent1"/>
                        </a:solidFill>
                      </a:endParaRP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ZA" sz="1400" b="1" dirty="0">
                          <a:solidFill>
                            <a:schemeClr val="accent1"/>
                          </a:solidFill>
                        </a:rPr>
                        <a:t>Weak</a:t>
                      </a:r>
                    </a:p>
                  </a:txBody>
                  <a:tcPr anchor="ctr">
                    <a:lnL w="12700" cmpd="sng">
                      <a:noFill/>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645467"/>
                  </a:ext>
                </a:extLst>
              </a:tr>
              <a:tr h="701929">
                <a:tc rowSpan="3">
                  <a:txBody>
                    <a:bodyPr/>
                    <a:lstStyle/>
                    <a:p>
                      <a:r>
                        <a:rPr lang="en-ZA" sz="1800" b="1" dirty="0">
                          <a:solidFill>
                            <a:schemeClr val="accent1"/>
                          </a:solidFill>
                        </a:rPr>
                        <a:t>Valuation</a:t>
                      </a:r>
                      <a:endParaRPr lang="en-ZA" sz="1400" b="1" dirty="0">
                        <a:solidFill>
                          <a:schemeClr val="accent1"/>
                        </a:solidFill>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ZA" sz="1400" b="1" dirty="0">
                          <a:solidFill>
                            <a:schemeClr val="accent1"/>
                          </a:solidFill>
                        </a:rPr>
                        <a:t>Cheap</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ZA" sz="1400" dirty="0">
                          <a:solidFill>
                            <a:schemeClr val="tx1"/>
                          </a:solidFill>
                        </a:rPr>
                        <a:t>OW</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AD8EB"/>
                    </a:solidFill>
                  </a:tcPr>
                </a:tc>
                <a:tc>
                  <a:txBody>
                    <a:bodyPr/>
                    <a:lstStyle/>
                    <a:p>
                      <a:pPr algn="ctr"/>
                      <a:r>
                        <a:rPr lang="en-ZA" sz="1400" dirty="0">
                          <a:solidFill>
                            <a:schemeClr val="tx1"/>
                          </a:solidFill>
                        </a:rPr>
                        <a:t>N</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3C6C8"/>
                    </a:solidFill>
                  </a:tcPr>
                </a:tc>
                <a:tc>
                  <a:txBody>
                    <a:bodyPr/>
                    <a:lstStyle/>
                    <a:p>
                      <a:pPr algn="ctr"/>
                      <a:r>
                        <a:rPr lang="en-ZA" sz="1400" strike="sngStrike" baseline="0" dirty="0">
                          <a:solidFill>
                            <a:schemeClr val="tx1"/>
                          </a:solidFill>
                        </a:rPr>
                        <a:t>UW</a:t>
                      </a:r>
                      <a:r>
                        <a:rPr lang="en-ZA" sz="1400" dirty="0">
                          <a:solidFill>
                            <a:schemeClr val="tx1"/>
                          </a:solidFill>
                        </a:rPr>
                        <a:t> N</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3C6C8"/>
                    </a:solidFill>
                  </a:tcPr>
                </a:tc>
                <a:extLst>
                  <a:ext uri="{0D108BD9-81ED-4DB2-BD59-A6C34878D82A}">
                    <a16:rowId xmlns:a16="http://schemas.microsoft.com/office/drawing/2014/main" val="2374667832"/>
                  </a:ext>
                </a:extLst>
              </a:tr>
              <a:tr h="701929">
                <a:tc vMerge="1">
                  <a:txBody>
                    <a:bodyPr/>
                    <a:lstStyle/>
                    <a:p>
                      <a:endParaRPr lang="en-ZA" sz="1400" dirty="0"/>
                    </a:p>
                  </a:txBody>
                  <a:tcPr/>
                </a:tc>
                <a:tc>
                  <a:txBody>
                    <a:bodyPr/>
                    <a:lstStyle/>
                    <a:p>
                      <a:endParaRPr lang="en-ZA" sz="1400" b="1" dirty="0">
                        <a:solidFill>
                          <a:schemeClr val="accent1"/>
                        </a:solidFill>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ZA" sz="1400" dirty="0">
                          <a:solidFill>
                            <a:schemeClr val="tx1"/>
                          </a:solidFill>
                        </a:rPr>
                        <a:t>OW</a:t>
                      </a:r>
                    </a:p>
                  </a:txBody>
                  <a:tcPr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BAD8EB"/>
                    </a:solidFill>
                  </a:tcPr>
                </a:tc>
                <a:tc>
                  <a:txBody>
                    <a:bodyPr/>
                    <a:lstStyle/>
                    <a:p>
                      <a:pPr algn="ctr"/>
                      <a:r>
                        <a:rPr lang="en-ZA" sz="1400" dirty="0">
                          <a:solidFill>
                            <a:schemeClr val="tx1"/>
                          </a:solidFill>
                        </a:rPr>
                        <a:t>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3C6C8"/>
                    </a:solidFill>
                  </a:tcPr>
                </a:tc>
                <a:tc>
                  <a:txBody>
                    <a:bodyPr/>
                    <a:lstStyle/>
                    <a:p>
                      <a:pPr algn="ctr"/>
                      <a:r>
                        <a:rPr lang="en-ZA" sz="1400" dirty="0">
                          <a:solidFill>
                            <a:schemeClr val="tx1"/>
                          </a:solidFill>
                        </a:rPr>
                        <a:t>UW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3E766"/>
                    </a:solidFill>
                  </a:tcPr>
                </a:tc>
                <a:extLst>
                  <a:ext uri="{0D108BD9-81ED-4DB2-BD59-A6C34878D82A}">
                    <a16:rowId xmlns:a16="http://schemas.microsoft.com/office/drawing/2014/main" val="3320849731"/>
                  </a:ext>
                </a:extLst>
              </a:tr>
              <a:tr h="701929">
                <a:tc vMerge="1">
                  <a:txBody>
                    <a:bodyPr/>
                    <a:lstStyle/>
                    <a:p>
                      <a:endParaRPr lang="en-ZA" sz="1400" dirty="0"/>
                    </a:p>
                  </a:txBody>
                  <a:tcPr/>
                </a:tc>
                <a:tc>
                  <a:txBody>
                    <a:bodyPr/>
                    <a:lstStyle/>
                    <a:p>
                      <a:r>
                        <a:rPr lang="en-ZA" sz="1400" b="1" dirty="0">
                          <a:solidFill>
                            <a:schemeClr val="accent1"/>
                          </a:solidFill>
                        </a:rPr>
                        <a:t>Expensive</a:t>
                      </a:r>
                    </a:p>
                  </a:txBody>
                  <a:tcPr anchor="ct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ZA" sz="1400" strike="sngStrike" baseline="0" dirty="0">
                          <a:solidFill>
                            <a:schemeClr val="tx1"/>
                          </a:solidFill>
                        </a:rPr>
                        <a:t>OW</a:t>
                      </a:r>
                      <a:r>
                        <a:rPr lang="en-ZA" sz="1400" strike="noStrike" baseline="0" dirty="0">
                          <a:solidFill>
                            <a:schemeClr val="tx1"/>
                          </a:solidFill>
                        </a:rPr>
                        <a:t> </a:t>
                      </a:r>
                      <a:r>
                        <a:rPr lang="en-ZA" sz="1400" dirty="0">
                          <a:solidFill>
                            <a:schemeClr val="tx1"/>
                          </a:solidFill>
                        </a:rPr>
                        <a:t>N</a:t>
                      </a:r>
                    </a:p>
                  </a:txBody>
                  <a:tcPr anchor="ct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3C6C8"/>
                    </a:solidFill>
                  </a:tcPr>
                </a:tc>
                <a:tc>
                  <a:txBody>
                    <a:bodyPr/>
                    <a:lstStyle/>
                    <a:p>
                      <a:pPr algn="ctr"/>
                      <a:r>
                        <a:rPr lang="en-ZA" sz="1400" dirty="0">
                          <a:solidFill>
                            <a:schemeClr val="tx1"/>
                          </a:solidFill>
                        </a:rPr>
                        <a:t>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3C6C8"/>
                    </a:solidFill>
                  </a:tcPr>
                </a:tc>
                <a:tc>
                  <a:txBody>
                    <a:bodyPr/>
                    <a:lstStyle/>
                    <a:p>
                      <a:pPr algn="ctr"/>
                      <a:r>
                        <a:rPr lang="en-ZA" sz="1400" dirty="0">
                          <a:solidFill>
                            <a:schemeClr val="tx1"/>
                          </a:solidFill>
                        </a:rPr>
                        <a:t>UW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3E766"/>
                    </a:solidFill>
                  </a:tcPr>
                </a:tc>
                <a:extLst>
                  <a:ext uri="{0D108BD9-81ED-4DB2-BD59-A6C34878D82A}">
                    <a16:rowId xmlns:a16="http://schemas.microsoft.com/office/drawing/2014/main" val="3168573566"/>
                  </a:ext>
                </a:extLst>
              </a:tr>
            </a:tbl>
          </a:graphicData>
        </a:graphic>
      </p:graphicFrame>
      <p:graphicFrame>
        <p:nvGraphicFramePr>
          <p:cNvPr id="19" name="Chart 18"/>
          <p:cNvGraphicFramePr/>
          <p:nvPr/>
        </p:nvGraphicFramePr>
        <p:xfrm>
          <a:off x="6248400" y="1663814"/>
          <a:ext cx="5392738" cy="4465524"/>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3015600" y="4438651"/>
            <a:ext cx="965850" cy="666750"/>
          </a:xfrm>
          <a:prstGeom prst="rect">
            <a:avLst/>
          </a:prstGeom>
          <a:noFill/>
          <a:ln w="28575" cap="flat" cmpd="sng" algn="ctr">
            <a:solidFill>
              <a:srgbClr val="ED1A3B"/>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FFFFFF"/>
              </a:solidFill>
              <a:effectLst/>
              <a:uLnTx/>
              <a:uFillTx/>
              <a:latin typeface="Calibri"/>
              <a:ea typeface="+mn-ea"/>
              <a:cs typeface="+mn-cs"/>
            </a:endParaRPr>
          </a:p>
        </p:txBody>
      </p:sp>
      <p:sp>
        <p:nvSpPr>
          <p:cNvPr id="9" name="Rectangle 8"/>
          <p:cNvSpPr/>
          <p:nvPr/>
        </p:nvSpPr>
        <p:spPr>
          <a:xfrm>
            <a:off x="4933950" y="3028950"/>
            <a:ext cx="933451" cy="654699"/>
          </a:xfrm>
          <a:prstGeom prst="rect">
            <a:avLst/>
          </a:prstGeom>
          <a:noFill/>
          <a:ln w="28575" cap="flat" cmpd="sng" algn="ctr">
            <a:solidFill>
              <a:srgbClr val="BAD532"/>
            </a:solidFill>
            <a:prstDash val="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srgbClr val="FFFFFF"/>
              </a:solidFill>
              <a:effectLst/>
              <a:uLnTx/>
              <a:uFillTx/>
              <a:latin typeface="Calibri"/>
              <a:ea typeface="+mn-ea"/>
              <a:cs typeface="+mn-cs"/>
            </a:endParaRPr>
          </a:p>
        </p:txBody>
      </p:sp>
      <p:cxnSp>
        <p:nvCxnSpPr>
          <p:cNvPr id="10" name="Straight Arrow Connector 9"/>
          <p:cNvCxnSpPr/>
          <p:nvPr/>
        </p:nvCxnSpPr>
        <p:spPr>
          <a:xfrm flipV="1">
            <a:off x="8705850" y="2675265"/>
            <a:ext cx="431959" cy="353685"/>
          </a:xfrm>
          <a:prstGeom prst="straightConnector1">
            <a:avLst/>
          </a:prstGeom>
          <a:noFill/>
          <a:ln w="25400" cap="flat" cmpd="sng" algn="ctr">
            <a:solidFill>
              <a:srgbClr val="3A64A2"/>
            </a:solidFill>
            <a:prstDash val="solid"/>
            <a:tailEnd type="triangle"/>
          </a:ln>
          <a:effectLst>
            <a:outerShdw blurRad="40000" dist="20000" dir="5400000" rotWithShape="0">
              <a:srgbClr val="000000">
                <a:alpha val="38000"/>
              </a:srgbClr>
            </a:outerShdw>
          </a:effectLst>
        </p:spPr>
      </p:cxnSp>
      <p:sp>
        <p:nvSpPr>
          <p:cNvPr id="20" name="Text Placeholder 8">
            <a:extLst>
              <a:ext uri="{FF2B5EF4-FFF2-40B4-BE49-F238E27FC236}">
                <a16:creationId xmlns:a16="http://schemas.microsoft.com/office/drawing/2014/main" id="{ACD5AAF0-2252-4F2F-B0C6-CA725132A1A6}"/>
              </a:ext>
            </a:extLst>
          </p:cNvPr>
          <p:cNvSpPr txBox="1">
            <a:spLocks/>
          </p:cNvSpPr>
          <p:nvPr/>
        </p:nvSpPr>
        <p:spPr>
          <a:xfrm>
            <a:off x="594859" y="6478700"/>
            <a:ext cx="10358438" cy="249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2556917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1CF07D-8B3F-4D32-B059-0039CEA46DB1}" type="slidenum">
              <a:rPr lang="en-US" smtClean="0"/>
              <a:pPr/>
              <a:t>20</a:t>
            </a:fld>
            <a:endParaRPr lang="en-US" dirty="0"/>
          </a:p>
        </p:txBody>
      </p:sp>
      <p:sp>
        <p:nvSpPr>
          <p:cNvPr id="3" name="Title 2">
            <a:extLst>
              <a:ext uri="{FF2B5EF4-FFF2-40B4-BE49-F238E27FC236}">
                <a16:creationId xmlns:a16="http://schemas.microsoft.com/office/drawing/2014/main" id="{CBA46CD9-0C12-4FA7-9B93-FB63E320FAE7}"/>
              </a:ext>
            </a:extLst>
          </p:cNvPr>
          <p:cNvSpPr>
            <a:spLocks noGrp="1"/>
          </p:cNvSpPr>
          <p:nvPr>
            <p:ph type="title"/>
          </p:nvPr>
        </p:nvSpPr>
        <p:spPr/>
        <p:txBody>
          <a:bodyPr/>
          <a:lstStyle/>
          <a:p>
            <a:r>
              <a:rPr lang="en-ZA" dirty="0"/>
              <a:t>Factor timing | Employing multi-factor timing</a:t>
            </a:r>
          </a:p>
        </p:txBody>
      </p:sp>
      <p:sp>
        <p:nvSpPr>
          <p:cNvPr id="7" name="Rectangle 6"/>
          <p:cNvSpPr/>
          <p:nvPr/>
        </p:nvSpPr>
        <p:spPr>
          <a:xfrm>
            <a:off x="2903495" y="1215832"/>
            <a:ext cx="1752600" cy="6812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dirty="0">
                <a:latin typeface="Arial" panose="020B0604020202020204" pitchFamily="34" charset="0"/>
                <a:cs typeface="Arial" panose="020B0604020202020204" pitchFamily="34" charset="0"/>
              </a:rPr>
              <a:t>Factor portfolio weighting</a:t>
            </a:r>
          </a:p>
        </p:txBody>
      </p:sp>
      <p:sp>
        <p:nvSpPr>
          <p:cNvPr id="8" name="Rectangle 7"/>
          <p:cNvSpPr/>
          <p:nvPr/>
        </p:nvSpPr>
        <p:spPr>
          <a:xfrm>
            <a:off x="6717816" y="1215832"/>
            <a:ext cx="2410687" cy="6812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a:latin typeface="Arial" panose="020B0604020202020204" pitchFamily="34" charset="0"/>
                <a:cs typeface="Arial" panose="020B0604020202020204" pitchFamily="34" charset="0"/>
              </a:rPr>
              <a:t>Factor signal weighting</a:t>
            </a:r>
          </a:p>
        </p:txBody>
      </p:sp>
      <p:sp>
        <p:nvSpPr>
          <p:cNvPr id="9" name="Rectangle 8"/>
          <p:cNvSpPr/>
          <p:nvPr/>
        </p:nvSpPr>
        <p:spPr>
          <a:xfrm>
            <a:off x="1981095" y="2021894"/>
            <a:ext cx="3597400" cy="49244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spcBef>
                <a:spcPts val="600"/>
              </a:spcBef>
              <a:buClr>
                <a:schemeClr val="accent1"/>
              </a:buClr>
            </a:pPr>
            <a:r>
              <a:rPr lang="en-ZA" sz="1600" i="1" dirty="0">
                <a:solidFill>
                  <a:schemeClr val="tx1"/>
                </a:solidFill>
                <a:latin typeface="Arial" panose="020B0604020202020204" pitchFamily="34" charset="0"/>
                <a:cs typeface="Arial" panose="020B0604020202020204" pitchFamily="34" charset="0"/>
              </a:rPr>
              <a:t>Dynamically adjusting allocation to underlying single factor funds</a:t>
            </a:r>
          </a:p>
        </p:txBody>
      </p:sp>
      <p:sp>
        <p:nvSpPr>
          <p:cNvPr id="10" name="Rectangle 9"/>
          <p:cNvSpPr/>
          <p:nvPr/>
        </p:nvSpPr>
        <p:spPr>
          <a:xfrm>
            <a:off x="6180796" y="2021893"/>
            <a:ext cx="3484726" cy="49244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spcBef>
                <a:spcPts val="600"/>
              </a:spcBef>
              <a:buClr>
                <a:schemeClr val="accent1"/>
              </a:buClr>
            </a:pPr>
            <a:r>
              <a:rPr lang="en-ZA" sz="1600" i="1" dirty="0">
                <a:solidFill>
                  <a:schemeClr val="tx1"/>
                </a:solidFill>
                <a:latin typeface="Arial" panose="020B0604020202020204" pitchFamily="34" charset="0"/>
                <a:cs typeface="Arial" panose="020B0604020202020204" pitchFamily="34" charset="0"/>
              </a:rPr>
              <a:t>Dynamically adjusting weighted factor score to build one integrated fund</a:t>
            </a:r>
          </a:p>
        </p:txBody>
      </p:sp>
      <p:pic>
        <p:nvPicPr>
          <p:cNvPr id="6" name="Picture 5"/>
          <p:cNvPicPr>
            <a:picLocks noChangeAspect="1"/>
          </p:cNvPicPr>
          <p:nvPr/>
        </p:nvPicPr>
        <p:blipFill>
          <a:blip r:embed="rId3"/>
          <a:stretch>
            <a:fillRect/>
          </a:stretch>
        </p:blipFill>
        <p:spPr>
          <a:xfrm>
            <a:off x="2116647" y="2514336"/>
            <a:ext cx="7538796" cy="4222410"/>
          </a:xfrm>
          <a:prstGeom prst="rect">
            <a:avLst/>
          </a:prstGeom>
        </p:spPr>
      </p:pic>
    </p:spTree>
    <p:extLst>
      <p:ext uri="{BB962C8B-B14F-4D97-AF65-F5344CB8AC3E}">
        <p14:creationId xmlns:p14="http://schemas.microsoft.com/office/powerpoint/2010/main" val="4166652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1CF07D-8B3F-4D32-B059-0039CEA46DB1}" type="slidenum">
              <a:rPr lang="en-US" smtClean="0"/>
              <a:pPr/>
              <a:t>21</a:t>
            </a:fld>
            <a:endParaRPr lang="en-US" dirty="0"/>
          </a:p>
        </p:txBody>
      </p:sp>
      <p:sp>
        <p:nvSpPr>
          <p:cNvPr id="3" name="Title 2">
            <a:extLst>
              <a:ext uri="{FF2B5EF4-FFF2-40B4-BE49-F238E27FC236}">
                <a16:creationId xmlns:a16="http://schemas.microsoft.com/office/drawing/2014/main" id="{A8E9C669-A6C1-4365-926C-E77740510791}"/>
              </a:ext>
            </a:extLst>
          </p:cNvPr>
          <p:cNvSpPr>
            <a:spLocks noGrp="1"/>
          </p:cNvSpPr>
          <p:nvPr>
            <p:ph type="title"/>
          </p:nvPr>
        </p:nvSpPr>
        <p:spPr/>
        <p:txBody>
          <a:bodyPr/>
          <a:lstStyle/>
          <a:p>
            <a:r>
              <a:rPr lang="en-ZA" dirty="0"/>
              <a:t>Factor timing | Employing multi-factor timing</a:t>
            </a:r>
            <a:br>
              <a:rPr lang="en-ZA" dirty="0"/>
            </a:br>
            <a:r>
              <a:rPr lang="en-ZA" sz="2000" b="0" dirty="0"/>
              <a:t>Performance of single versus multi-factor timing (Jan 2002 to Dec 2018)</a:t>
            </a:r>
            <a:endParaRPr lang="en-ZA" b="0" dirty="0"/>
          </a:p>
        </p:txBody>
      </p:sp>
      <p:graphicFrame>
        <p:nvGraphicFramePr>
          <p:cNvPr id="6" name="Table 5"/>
          <p:cNvGraphicFramePr>
            <a:graphicFrameLocks noGrp="1"/>
          </p:cNvGraphicFramePr>
          <p:nvPr/>
        </p:nvGraphicFramePr>
        <p:xfrm>
          <a:off x="484547" y="1490290"/>
          <a:ext cx="11090273" cy="4290577"/>
        </p:xfrm>
        <a:graphic>
          <a:graphicData uri="http://schemas.openxmlformats.org/drawingml/2006/table">
            <a:tbl>
              <a:tblPr>
                <a:tableStyleId>{5C22544A-7EE6-4342-B048-85BDC9FD1C3A}</a:tableStyleId>
              </a:tblPr>
              <a:tblGrid>
                <a:gridCol w="1402283">
                  <a:extLst>
                    <a:ext uri="{9D8B030D-6E8A-4147-A177-3AD203B41FA5}">
                      <a16:colId xmlns:a16="http://schemas.microsoft.com/office/drawing/2014/main" val="3393444089"/>
                    </a:ext>
                  </a:extLst>
                </a:gridCol>
                <a:gridCol w="1613250">
                  <a:extLst>
                    <a:ext uri="{9D8B030D-6E8A-4147-A177-3AD203B41FA5}">
                      <a16:colId xmlns:a16="http://schemas.microsoft.com/office/drawing/2014/main" val="707087064"/>
                    </a:ext>
                  </a:extLst>
                </a:gridCol>
                <a:gridCol w="2018685">
                  <a:extLst>
                    <a:ext uri="{9D8B030D-6E8A-4147-A177-3AD203B41FA5}">
                      <a16:colId xmlns:a16="http://schemas.microsoft.com/office/drawing/2014/main" val="3459998710"/>
                    </a:ext>
                  </a:extLst>
                </a:gridCol>
                <a:gridCol w="2018685">
                  <a:extLst>
                    <a:ext uri="{9D8B030D-6E8A-4147-A177-3AD203B41FA5}">
                      <a16:colId xmlns:a16="http://schemas.microsoft.com/office/drawing/2014/main" val="1883333961"/>
                    </a:ext>
                  </a:extLst>
                </a:gridCol>
                <a:gridCol w="2018685">
                  <a:extLst>
                    <a:ext uri="{9D8B030D-6E8A-4147-A177-3AD203B41FA5}">
                      <a16:colId xmlns:a16="http://schemas.microsoft.com/office/drawing/2014/main" val="2872354764"/>
                    </a:ext>
                  </a:extLst>
                </a:gridCol>
                <a:gridCol w="2018685">
                  <a:extLst>
                    <a:ext uri="{9D8B030D-6E8A-4147-A177-3AD203B41FA5}">
                      <a16:colId xmlns:a16="http://schemas.microsoft.com/office/drawing/2014/main" val="3136615645"/>
                    </a:ext>
                  </a:extLst>
                </a:gridCol>
              </a:tblGrid>
              <a:tr h="699513">
                <a:tc>
                  <a:txBody>
                    <a:bodyPr/>
                    <a:lstStyle/>
                    <a:p>
                      <a:pPr algn="l"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Equally weight</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Trending</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Valuation</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9469052"/>
                  </a:ext>
                </a:extLst>
              </a:tr>
              <a:tr h="448883">
                <a:tc rowSpan="4">
                  <a:txBody>
                    <a:bodyPr/>
                    <a:lstStyle/>
                    <a:p>
                      <a:pPr algn="l" fontAlgn="b"/>
                      <a:r>
                        <a:rPr lang="en-ZA" sz="1600" b="1" u="none" strike="noStrike" dirty="0">
                          <a:solidFill>
                            <a:schemeClr val="accent1"/>
                          </a:solidFill>
                          <a:effectLst/>
                          <a:latin typeface="Arial" panose="020B0604020202020204" pitchFamily="34" charset="0"/>
                          <a:cs typeface="Arial" panose="020B0604020202020204" pitchFamily="34" charset="0"/>
                        </a:rPr>
                        <a:t>Single factor</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Ann.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16.30%</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16.68%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16.19%</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697230"/>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Excess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0.38%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-0.11%</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6270886"/>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TE</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1.57%</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1.45%</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9935130"/>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IR</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0.24</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-0.08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6655955"/>
                  </a:ext>
                </a:extLst>
              </a:tr>
              <a:tr h="448883">
                <a:tc rowSpan="4">
                  <a:txBody>
                    <a:bodyPr/>
                    <a:lstStyle/>
                    <a:p>
                      <a:pPr algn="l"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09503"/>
                  </a:ext>
                </a:extLst>
              </a:tr>
              <a:tr h="448883">
                <a:tc vMerge="1">
                  <a:txBody>
                    <a:bodyPr/>
                    <a:lstStyle/>
                    <a:p>
                      <a:endParaRPr lang="en-ZA"/>
                    </a:p>
                  </a:txBody>
                  <a:tcPr/>
                </a:tc>
                <a:tc>
                  <a:txBody>
                    <a:bodyPr/>
                    <a:lstStyle/>
                    <a:p>
                      <a:pPr algn="l" fontAlgn="b"/>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90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9854886"/>
                  </a:ext>
                </a:extLst>
              </a:tr>
              <a:tr h="448883">
                <a:tc vMerge="1">
                  <a:txBody>
                    <a:bodyPr/>
                    <a:lstStyle/>
                    <a:p>
                      <a:endParaRPr lang="en-ZA"/>
                    </a:p>
                  </a:txBody>
                  <a:tcPr/>
                </a:tc>
                <a:tc>
                  <a:txBody>
                    <a:bodyPr/>
                    <a:lstStyle/>
                    <a:p>
                      <a:pPr algn="l" fontAlgn="b"/>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3251263"/>
                  </a:ext>
                </a:extLst>
              </a:tr>
              <a:tr h="448883">
                <a:tc vMerge="1">
                  <a:txBody>
                    <a:bodyPr/>
                    <a:lstStyle/>
                    <a:p>
                      <a:endParaRPr lang="en-ZA"/>
                    </a:p>
                  </a:txBody>
                  <a:tcPr/>
                </a:tc>
                <a:tc>
                  <a:txBody>
                    <a:bodyPr/>
                    <a:lstStyle/>
                    <a:p>
                      <a:pPr algn="l" fontAlgn="b"/>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08848923"/>
                  </a:ext>
                </a:extLst>
              </a:tr>
            </a:tbl>
          </a:graphicData>
        </a:graphic>
      </p:graphicFrame>
      <p:sp>
        <p:nvSpPr>
          <p:cNvPr id="10" name="Text Placeholder 8">
            <a:extLst>
              <a:ext uri="{FF2B5EF4-FFF2-40B4-BE49-F238E27FC236}">
                <a16:creationId xmlns:a16="http://schemas.microsoft.com/office/drawing/2014/main" id="{0CB1D468-66FD-410A-88E2-0A5A27BB61B6}"/>
              </a:ext>
            </a:extLst>
          </p:cNvPr>
          <p:cNvSpPr txBox="1">
            <a:spLocks/>
          </p:cNvSpPr>
          <p:nvPr/>
        </p:nvSpPr>
        <p:spPr>
          <a:xfrm>
            <a:off x="594859" y="6478700"/>
            <a:ext cx="10358438" cy="249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3850862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1CF07D-8B3F-4D32-B059-0039CEA46DB1}" type="slidenum">
              <a:rPr lang="en-US" smtClean="0"/>
              <a:pPr/>
              <a:t>22</a:t>
            </a:fld>
            <a:endParaRPr lang="en-US" dirty="0"/>
          </a:p>
        </p:txBody>
      </p:sp>
      <p:sp>
        <p:nvSpPr>
          <p:cNvPr id="3" name="Title 2">
            <a:extLst>
              <a:ext uri="{FF2B5EF4-FFF2-40B4-BE49-F238E27FC236}">
                <a16:creationId xmlns:a16="http://schemas.microsoft.com/office/drawing/2014/main" id="{D137EAF8-6DC7-44A9-8E90-74F235A0ECFC}"/>
              </a:ext>
            </a:extLst>
          </p:cNvPr>
          <p:cNvSpPr>
            <a:spLocks noGrp="1"/>
          </p:cNvSpPr>
          <p:nvPr>
            <p:ph type="title"/>
          </p:nvPr>
        </p:nvSpPr>
        <p:spPr/>
        <p:txBody>
          <a:bodyPr/>
          <a:lstStyle/>
          <a:p>
            <a:r>
              <a:rPr lang="en-ZA" dirty="0"/>
              <a:t>Factor timing | Employing multi-factor timing</a:t>
            </a:r>
            <a:br>
              <a:rPr lang="en-ZA" dirty="0"/>
            </a:br>
            <a:r>
              <a:rPr lang="en-ZA" sz="2000" b="0" dirty="0"/>
              <a:t>Performance of single versus multi-factor timing (Jan 2002 to Dec 2018)</a:t>
            </a:r>
            <a:endParaRPr lang="en-ZA" dirty="0"/>
          </a:p>
        </p:txBody>
      </p:sp>
      <p:graphicFrame>
        <p:nvGraphicFramePr>
          <p:cNvPr id="6" name="Table 5"/>
          <p:cNvGraphicFramePr>
            <a:graphicFrameLocks noGrp="1"/>
          </p:cNvGraphicFramePr>
          <p:nvPr/>
        </p:nvGraphicFramePr>
        <p:xfrm>
          <a:off x="484547" y="1490290"/>
          <a:ext cx="11090273" cy="4290577"/>
        </p:xfrm>
        <a:graphic>
          <a:graphicData uri="http://schemas.openxmlformats.org/drawingml/2006/table">
            <a:tbl>
              <a:tblPr>
                <a:tableStyleId>{5C22544A-7EE6-4342-B048-85BDC9FD1C3A}</a:tableStyleId>
              </a:tblPr>
              <a:tblGrid>
                <a:gridCol w="1402283">
                  <a:extLst>
                    <a:ext uri="{9D8B030D-6E8A-4147-A177-3AD203B41FA5}">
                      <a16:colId xmlns:a16="http://schemas.microsoft.com/office/drawing/2014/main" val="3393444089"/>
                    </a:ext>
                  </a:extLst>
                </a:gridCol>
                <a:gridCol w="1613250">
                  <a:extLst>
                    <a:ext uri="{9D8B030D-6E8A-4147-A177-3AD203B41FA5}">
                      <a16:colId xmlns:a16="http://schemas.microsoft.com/office/drawing/2014/main" val="707087064"/>
                    </a:ext>
                  </a:extLst>
                </a:gridCol>
                <a:gridCol w="2018685">
                  <a:extLst>
                    <a:ext uri="{9D8B030D-6E8A-4147-A177-3AD203B41FA5}">
                      <a16:colId xmlns:a16="http://schemas.microsoft.com/office/drawing/2014/main" val="3459998710"/>
                    </a:ext>
                  </a:extLst>
                </a:gridCol>
                <a:gridCol w="2018685">
                  <a:extLst>
                    <a:ext uri="{9D8B030D-6E8A-4147-A177-3AD203B41FA5}">
                      <a16:colId xmlns:a16="http://schemas.microsoft.com/office/drawing/2014/main" val="1883333961"/>
                    </a:ext>
                  </a:extLst>
                </a:gridCol>
                <a:gridCol w="2018685">
                  <a:extLst>
                    <a:ext uri="{9D8B030D-6E8A-4147-A177-3AD203B41FA5}">
                      <a16:colId xmlns:a16="http://schemas.microsoft.com/office/drawing/2014/main" val="2872354764"/>
                    </a:ext>
                  </a:extLst>
                </a:gridCol>
                <a:gridCol w="2018685">
                  <a:extLst>
                    <a:ext uri="{9D8B030D-6E8A-4147-A177-3AD203B41FA5}">
                      <a16:colId xmlns:a16="http://schemas.microsoft.com/office/drawing/2014/main" val="3136615645"/>
                    </a:ext>
                  </a:extLst>
                </a:gridCol>
              </a:tblGrid>
              <a:tr h="699513">
                <a:tc>
                  <a:txBody>
                    <a:bodyPr/>
                    <a:lstStyle/>
                    <a:p>
                      <a:pPr algn="l"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Equally weight</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Trending</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Valuation</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9469052"/>
                  </a:ext>
                </a:extLst>
              </a:tr>
              <a:tr h="448883">
                <a:tc rowSpan="4">
                  <a:txBody>
                    <a:bodyPr/>
                    <a:lstStyle/>
                    <a:p>
                      <a:pPr algn="l" fontAlgn="b"/>
                      <a:r>
                        <a:rPr lang="en-ZA" sz="1600" b="1" u="none" strike="noStrike" dirty="0">
                          <a:solidFill>
                            <a:schemeClr val="accent1"/>
                          </a:solidFill>
                          <a:effectLst/>
                          <a:latin typeface="Arial" panose="020B0604020202020204" pitchFamily="34" charset="0"/>
                          <a:cs typeface="Arial" panose="020B0604020202020204" pitchFamily="34" charset="0"/>
                        </a:rPr>
                        <a:t>Single factor</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Ann.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16.30%</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16.68%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16.19%</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697230"/>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Excess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0.38%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-0.11%</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6270886"/>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TE</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1.57%</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1.45%</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9935130"/>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IR</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0.24</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-0.08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6655955"/>
                  </a:ext>
                </a:extLst>
              </a:tr>
              <a:tr h="448883">
                <a:tc rowSpan="4">
                  <a:txBody>
                    <a:bodyPr/>
                    <a:lstStyle/>
                    <a:p>
                      <a:pPr algn="l" fontAlgn="b"/>
                      <a:r>
                        <a:rPr lang="en-ZA" sz="1600" b="1" u="none" strike="noStrike" dirty="0">
                          <a:solidFill>
                            <a:schemeClr val="accent1"/>
                          </a:solidFill>
                          <a:effectLst/>
                          <a:latin typeface="Arial" panose="020B0604020202020204" pitchFamily="34" charset="0"/>
                          <a:cs typeface="Arial" panose="020B0604020202020204" pitchFamily="34" charset="0"/>
                        </a:rPr>
                        <a:t>Multi-factor</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Ann.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16.49%</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17.53%</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17.71%</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09503"/>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Excess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90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1.04%</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1.22%</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9854886"/>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TE</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2.93%</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2.83%</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3251263"/>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IR</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0.36</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0.43</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endParaRPr lang="en-ZA"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08848923"/>
                  </a:ext>
                </a:extLst>
              </a:tr>
            </a:tbl>
          </a:graphicData>
        </a:graphic>
      </p:graphicFrame>
      <p:sp>
        <p:nvSpPr>
          <p:cNvPr id="11" name="Text Placeholder 8">
            <a:extLst>
              <a:ext uri="{FF2B5EF4-FFF2-40B4-BE49-F238E27FC236}">
                <a16:creationId xmlns:a16="http://schemas.microsoft.com/office/drawing/2014/main" id="{9905E674-2859-4881-8D9D-795FBF8FED83}"/>
              </a:ext>
            </a:extLst>
          </p:cNvPr>
          <p:cNvSpPr txBox="1">
            <a:spLocks/>
          </p:cNvSpPr>
          <p:nvPr/>
        </p:nvSpPr>
        <p:spPr>
          <a:xfrm>
            <a:off x="594859" y="6478700"/>
            <a:ext cx="10358438" cy="249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441670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1CF07D-8B3F-4D32-B059-0039CEA46DB1}" type="slidenum">
              <a:rPr lang="en-US" smtClean="0"/>
              <a:pPr/>
              <a:t>23</a:t>
            </a:fld>
            <a:endParaRPr lang="en-US" dirty="0"/>
          </a:p>
        </p:txBody>
      </p:sp>
      <p:sp>
        <p:nvSpPr>
          <p:cNvPr id="9" name="Title 8">
            <a:extLst>
              <a:ext uri="{FF2B5EF4-FFF2-40B4-BE49-F238E27FC236}">
                <a16:creationId xmlns:a16="http://schemas.microsoft.com/office/drawing/2014/main" id="{7A0EC16E-6BAB-41AA-908B-9E259D4771FC}"/>
              </a:ext>
            </a:extLst>
          </p:cNvPr>
          <p:cNvSpPr>
            <a:spLocks noGrp="1"/>
          </p:cNvSpPr>
          <p:nvPr>
            <p:ph type="title"/>
          </p:nvPr>
        </p:nvSpPr>
        <p:spPr/>
        <p:txBody>
          <a:bodyPr/>
          <a:lstStyle/>
          <a:p>
            <a:r>
              <a:rPr lang="en-ZA" dirty="0"/>
              <a:t>Factor timing | Employing multi-factor timing</a:t>
            </a:r>
            <a:br>
              <a:rPr lang="en-ZA" dirty="0"/>
            </a:br>
            <a:r>
              <a:rPr lang="en-ZA" sz="2000" b="0" dirty="0"/>
              <a:t>Performance of single versus multi-factor timing (Jan 2002 to Dec 2018)</a:t>
            </a:r>
            <a:endParaRPr lang="en-ZA" dirty="0"/>
          </a:p>
        </p:txBody>
      </p:sp>
      <p:graphicFrame>
        <p:nvGraphicFramePr>
          <p:cNvPr id="6" name="Table 5"/>
          <p:cNvGraphicFramePr>
            <a:graphicFrameLocks noGrp="1"/>
          </p:cNvGraphicFramePr>
          <p:nvPr/>
        </p:nvGraphicFramePr>
        <p:xfrm>
          <a:off x="484547" y="1490290"/>
          <a:ext cx="11090273" cy="4290577"/>
        </p:xfrm>
        <a:graphic>
          <a:graphicData uri="http://schemas.openxmlformats.org/drawingml/2006/table">
            <a:tbl>
              <a:tblPr>
                <a:tableStyleId>{5C22544A-7EE6-4342-B048-85BDC9FD1C3A}</a:tableStyleId>
              </a:tblPr>
              <a:tblGrid>
                <a:gridCol w="1402283">
                  <a:extLst>
                    <a:ext uri="{9D8B030D-6E8A-4147-A177-3AD203B41FA5}">
                      <a16:colId xmlns:a16="http://schemas.microsoft.com/office/drawing/2014/main" val="3393444089"/>
                    </a:ext>
                  </a:extLst>
                </a:gridCol>
                <a:gridCol w="1613250">
                  <a:extLst>
                    <a:ext uri="{9D8B030D-6E8A-4147-A177-3AD203B41FA5}">
                      <a16:colId xmlns:a16="http://schemas.microsoft.com/office/drawing/2014/main" val="707087064"/>
                    </a:ext>
                  </a:extLst>
                </a:gridCol>
                <a:gridCol w="2018685">
                  <a:extLst>
                    <a:ext uri="{9D8B030D-6E8A-4147-A177-3AD203B41FA5}">
                      <a16:colId xmlns:a16="http://schemas.microsoft.com/office/drawing/2014/main" val="3459998710"/>
                    </a:ext>
                  </a:extLst>
                </a:gridCol>
                <a:gridCol w="2018685">
                  <a:extLst>
                    <a:ext uri="{9D8B030D-6E8A-4147-A177-3AD203B41FA5}">
                      <a16:colId xmlns:a16="http://schemas.microsoft.com/office/drawing/2014/main" val="1883333961"/>
                    </a:ext>
                  </a:extLst>
                </a:gridCol>
                <a:gridCol w="2018685">
                  <a:extLst>
                    <a:ext uri="{9D8B030D-6E8A-4147-A177-3AD203B41FA5}">
                      <a16:colId xmlns:a16="http://schemas.microsoft.com/office/drawing/2014/main" val="2872354764"/>
                    </a:ext>
                  </a:extLst>
                </a:gridCol>
                <a:gridCol w="2018685">
                  <a:extLst>
                    <a:ext uri="{9D8B030D-6E8A-4147-A177-3AD203B41FA5}">
                      <a16:colId xmlns:a16="http://schemas.microsoft.com/office/drawing/2014/main" val="3136615645"/>
                    </a:ext>
                  </a:extLst>
                </a:gridCol>
              </a:tblGrid>
              <a:tr h="699513">
                <a:tc>
                  <a:txBody>
                    <a:bodyPr/>
                    <a:lstStyle/>
                    <a:p>
                      <a:pPr algn="l"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lnL w="12700" cmpd="sng">
                      <a:noFill/>
                    </a:lnL>
                    <a:lnR w="12700" cap="flat" cmpd="sng" algn="ctr">
                      <a:noFill/>
                      <a:prstDash val="solid"/>
                      <a:round/>
                      <a:headEnd type="none" w="med" len="med"/>
                      <a:tailEnd type="none" w="med" len="med"/>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Equally weight</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Trending</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u="none" strike="noStrike" dirty="0">
                          <a:solidFill>
                            <a:schemeClr val="accent1"/>
                          </a:solidFill>
                          <a:effectLst/>
                          <a:latin typeface="Arial" panose="020B0604020202020204" pitchFamily="34" charset="0"/>
                          <a:cs typeface="Arial" panose="020B0604020202020204" pitchFamily="34" charset="0"/>
                        </a:rPr>
                        <a:t>Valuation</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1" i="0" u="none" strike="noStrike" dirty="0">
                          <a:solidFill>
                            <a:schemeClr val="accent1"/>
                          </a:solidFill>
                          <a:effectLst/>
                          <a:latin typeface="Arial" panose="020B0604020202020204" pitchFamily="34" charset="0"/>
                          <a:cs typeface="Arial" panose="020B0604020202020204" pitchFamily="34" charset="0"/>
                        </a:rPr>
                        <a:t>Trend + Valuation</a:t>
                      </a:r>
                    </a:p>
                  </a:txBody>
                  <a:tcPr marL="36000" marR="36000" marT="36000" marB="3600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9469052"/>
                  </a:ext>
                </a:extLst>
              </a:tr>
              <a:tr h="448883">
                <a:tc rowSpan="4">
                  <a:txBody>
                    <a:bodyPr/>
                    <a:lstStyle/>
                    <a:p>
                      <a:pPr algn="l" fontAlgn="b"/>
                      <a:r>
                        <a:rPr lang="en-ZA" sz="1600" b="1" u="none" strike="noStrike" dirty="0">
                          <a:solidFill>
                            <a:schemeClr val="accent1"/>
                          </a:solidFill>
                          <a:effectLst/>
                          <a:latin typeface="Arial" panose="020B0604020202020204" pitchFamily="34" charset="0"/>
                          <a:cs typeface="Arial" panose="020B0604020202020204" pitchFamily="34" charset="0"/>
                        </a:rPr>
                        <a:t>Single factor</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Ann.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16.30%</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16.68%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16.19%</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0" i="0" u="none" strike="noStrike" dirty="0">
                          <a:solidFill>
                            <a:srgbClr val="000000"/>
                          </a:solidFill>
                          <a:effectLst/>
                          <a:latin typeface="Arial" panose="020B0604020202020204" pitchFamily="34" charset="0"/>
                          <a:cs typeface="Arial" panose="020B0604020202020204" pitchFamily="34" charset="0"/>
                        </a:rPr>
                        <a:t>16.44%</a:t>
                      </a: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697230"/>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Excess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0.38%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-0.11%</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0" i="0" u="none" strike="noStrike">
                          <a:solidFill>
                            <a:srgbClr val="000000"/>
                          </a:solidFill>
                          <a:effectLst/>
                          <a:latin typeface="Arial" panose="020B0604020202020204" pitchFamily="34" charset="0"/>
                          <a:cs typeface="Arial" panose="020B0604020202020204" pitchFamily="34" charset="0"/>
                        </a:rPr>
                        <a:t>0.14%</a:t>
                      </a:r>
                    </a:p>
                  </a:txBody>
                  <a:tcPr marL="9525" marR="9525" marT="9525"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6270886"/>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TE</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1.57%</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1.45%</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0" i="0" u="none" strike="noStrike">
                          <a:solidFill>
                            <a:srgbClr val="000000"/>
                          </a:solidFill>
                          <a:effectLst/>
                          <a:latin typeface="Arial" panose="020B0604020202020204" pitchFamily="34" charset="0"/>
                          <a:cs typeface="Arial" panose="020B0604020202020204" pitchFamily="34" charset="0"/>
                        </a:rPr>
                        <a:t>1.08%</a:t>
                      </a:r>
                    </a:p>
                  </a:txBody>
                  <a:tcPr marL="9525" marR="9525" marT="9525" marB="0" anchor="ctr">
                    <a:lnL w="12700" cmpd="sng">
                      <a:noFill/>
                    </a:lnL>
                    <a:lnR w="12700" cmpd="sng">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69935130"/>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IR</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0.24</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-0.08</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0" i="0" u="none" strike="noStrike" dirty="0">
                          <a:solidFill>
                            <a:srgbClr val="000000"/>
                          </a:solidFill>
                          <a:effectLst/>
                          <a:latin typeface="Arial" panose="020B0604020202020204" pitchFamily="34" charset="0"/>
                          <a:cs typeface="Arial" panose="020B0604020202020204" pitchFamily="34" charset="0"/>
                        </a:rPr>
                        <a:t>0.13</a:t>
                      </a:r>
                    </a:p>
                  </a:txBody>
                  <a:tcPr marL="9525" marR="9525" marT="9525" marB="0" anchor="ctr">
                    <a:lnL w="12700" cmpd="sng">
                      <a:noFill/>
                    </a:lnL>
                    <a:lnR w="12700" cmpd="sng">
                      <a:noFill/>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6655955"/>
                  </a:ext>
                </a:extLst>
              </a:tr>
              <a:tr h="448883">
                <a:tc rowSpan="4">
                  <a:txBody>
                    <a:bodyPr/>
                    <a:lstStyle/>
                    <a:p>
                      <a:pPr algn="l" fontAlgn="b"/>
                      <a:r>
                        <a:rPr lang="en-ZA" sz="1600" b="1" u="none" strike="noStrike" dirty="0">
                          <a:solidFill>
                            <a:schemeClr val="accent1"/>
                          </a:solidFill>
                          <a:effectLst/>
                          <a:latin typeface="Arial" panose="020B0604020202020204" pitchFamily="34" charset="0"/>
                          <a:cs typeface="Arial" panose="020B0604020202020204" pitchFamily="34" charset="0"/>
                        </a:rPr>
                        <a:t>Multi-factor</a:t>
                      </a:r>
                      <a:endParaRPr lang="en-ZA" sz="1600" b="1" i="0" u="none" strike="noStrike" dirty="0">
                        <a:solidFill>
                          <a:schemeClr val="accent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Ann.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16.49%</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17.53%</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17.71%</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0" i="0" u="none" strike="noStrike" dirty="0">
                          <a:solidFill>
                            <a:srgbClr val="000000"/>
                          </a:solidFill>
                          <a:effectLst/>
                          <a:latin typeface="Arial" panose="020B0604020202020204" pitchFamily="34" charset="0"/>
                          <a:cs typeface="Arial" panose="020B0604020202020204" pitchFamily="34" charset="0"/>
                        </a:rPr>
                        <a:t>17.39%</a:t>
                      </a:r>
                    </a:p>
                  </a:txBody>
                  <a:tcPr marL="9525" marR="9525" marT="9525" marB="0" anchor="ctr">
                    <a:lnL w="12700" cmpd="sng">
                      <a:noFill/>
                    </a:lnL>
                    <a:lnR w="12700" cmpd="sng">
                      <a:noFill/>
                    </a:lnR>
                    <a:lnT w="12700" cap="flat" cmpd="sng" algn="ctr">
                      <a:solidFill>
                        <a:schemeClr val="tx1"/>
                      </a:solidFill>
                      <a:prstDash val="solid"/>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09503"/>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Excess return</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9050" cap="flat" cmpd="sng" algn="ctr">
                      <a:noFill/>
                      <a:prstDash val="dash"/>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1.04%</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1.22%</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0" i="0" u="none" strike="noStrike" dirty="0">
                          <a:solidFill>
                            <a:srgbClr val="000000"/>
                          </a:solidFill>
                          <a:effectLst/>
                          <a:latin typeface="Arial" panose="020B0604020202020204" pitchFamily="34" charset="0"/>
                          <a:cs typeface="Arial" panose="020B0604020202020204" pitchFamily="34" charset="0"/>
                        </a:rPr>
                        <a:t>0.90%</a:t>
                      </a:r>
                    </a:p>
                  </a:txBody>
                  <a:tcPr marL="9525" marR="9525" marT="9525" marB="0" anchor="ctr">
                    <a:lnL w="19050" cap="flat" cmpd="sng" algn="ctr">
                      <a:noFill/>
                      <a:prstDash val="dash"/>
                      <a:round/>
                      <a:headEnd type="none" w="med" len="med"/>
                      <a:tailEnd type="none" w="med" len="med"/>
                    </a:lnL>
                    <a:lnR w="19050" cap="flat" cmpd="sng" algn="ctr">
                      <a:noFill/>
                      <a:prstDash val="dash"/>
                      <a:round/>
                      <a:headEnd type="none" w="med" len="med"/>
                      <a:tailEnd type="none" w="med" len="med"/>
                    </a:lnR>
                    <a:lnT w="19050" cap="flat" cmpd="sng" algn="ctr">
                      <a:noFill/>
                      <a:prstDash val="dash"/>
                      <a:round/>
                      <a:headEnd type="none" w="med" len="med"/>
                      <a:tailEnd type="none" w="med" len="med"/>
                    </a:lnT>
                    <a:lnB w="19050" cap="flat" cmpd="sng" algn="ctr">
                      <a:no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9854886"/>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TE</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2.93%</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2.83%</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ZA" sz="1600" b="0" i="0" u="none" strike="noStrike" dirty="0">
                          <a:solidFill>
                            <a:srgbClr val="000000"/>
                          </a:solidFill>
                          <a:effectLst/>
                          <a:latin typeface="Arial" panose="020B0604020202020204" pitchFamily="34" charset="0"/>
                          <a:cs typeface="Arial" panose="020B0604020202020204" pitchFamily="34" charset="0"/>
                        </a:rPr>
                        <a:t>2.41%</a:t>
                      </a:r>
                    </a:p>
                  </a:txBody>
                  <a:tcPr marL="9525" marR="9525" marT="9525" marB="0" anchor="ctr">
                    <a:lnL w="12700" cmpd="sng">
                      <a:noFill/>
                    </a:lnL>
                    <a:lnR w="12700" cmpd="sng">
                      <a:noFill/>
                    </a:lnR>
                    <a:lnT w="19050" cap="flat" cmpd="sng" algn="ctr">
                      <a:noFill/>
                      <a:prstDash val="dash"/>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3251263"/>
                  </a:ext>
                </a:extLst>
              </a:tr>
              <a:tr h="448883">
                <a:tc vMerge="1">
                  <a:txBody>
                    <a:bodyPr/>
                    <a:lstStyle/>
                    <a:p>
                      <a:endParaRPr lang="en-ZA"/>
                    </a:p>
                  </a:txBody>
                  <a:tcPr/>
                </a:tc>
                <a:tc>
                  <a:txBody>
                    <a:bodyPr/>
                    <a:lstStyle/>
                    <a:p>
                      <a:pPr algn="l" fontAlgn="b"/>
                      <a:r>
                        <a:rPr lang="en-ZA" sz="1600" b="1" u="none" strike="noStrike" dirty="0">
                          <a:solidFill>
                            <a:schemeClr val="tx1"/>
                          </a:solidFill>
                          <a:effectLst/>
                          <a:latin typeface="Arial" panose="020B0604020202020204" pitchFamily="34" charset="0"/>
                          <a:cs typeface="Arial" panose="020B0604020202020204" pitchFamily="34" charset="0"/>
                        </a:rPr>
                        <a:t>IR</a:t>
                      </a:r>
                      <a:endParaRPr lang="en-ZA" sz="1600" b="1"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 </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0.36</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ap="flat" cmpd="sng" algn="ctr">
                      <a:noFill/>
                      <a:prstDash val="solid"/>
                      <a:round/>
                      <a:headEnd type="none" w="med" len="med"/>
                      <a:tailEnd type="none" w="med" len="med"/>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u="none" strike="noStrike" dirty="0">
                          <a:solidFill>
                            <a:schemeClr val="tx1"/>
                          </a:solidFill>
                          <a:effectLst/>
                          <a:latin typeface="Arial" panose="020B0604020202020204" pitchFamily="34" charset="0"/>
                          <a:cs typeface="Arial" panose="020B0604020202020204" pitchFamily="34" charset="0"/>
                        </a:rPr>
                        <a:t>0.43</a:t>
                      </a:r>
                      <a:endParaRPr lang="en-ZA" sz="1600" b="0" i="0" u="none" strike="noStrike" dirty="0">
                        <a:solidFill>
                          <a:schemeClr val="tx1"/>
                        </a:solidFill>
                        <a:effectLst/>
                        <a:latin typeface="Arial" panose="020B0604020202020204" pitchFamily="34" charset="0"/>
                        <a:cs typeface="Arial" panose="020B0604020202020204" pitchFamily="34" charset="0"/>
                      </a:endParaRPr>
                    </a:p>
                  </a:txBody>
                  <a:tcPr marL="36000" marR="36000" marT="36000" marB="3600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ZA" sz="1600" b="0" i="0" u="none" strike="noStrike" dirty="0">
                          <a:solidFill>
                            <a:srgbClr val="000000"/>
                          </a:solidFill>
                          <a:effectLst/>
                          <a:latin typeface="Arial" panose="020B0604020202020204" pitchFamily="34" charset="0"/>
                          <a:cs typeface="Arial" panose="020B0604020202020204" pitchFamily="34" charset="0"/>
                        </a:rPr>
                        <a:t>0.37</a:t>
                      </a:r>
                    </a:p>
                  </a:txBody>
                  <a:tcPr marL="9525" marR="9525" marT="9525" marB="0" anchor="ctr">
                    <a:lnL w="12700" cmpd="sng">
                      <a:noFill/>
                    </a:lnL>
                    <a:lnR w="12700" cmpd="sng">
                      <a:noFill/>
                    </a:lnR>
                    <a:lnT w="952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08848923"/>
                  </a:ext>
                </a:extLst>
              </a:tr>
            </a:tbl>
          </a:graphicData>
        </a:graphic>
      </p:graphicFrame>
      <p:sp>
        <p:nvSpPr>
          <p:cNvPr id="7" name="Text Placeholder 8">
            <a:extLst>
              <a:ext uri="{FF2B5EF4-FFF2-40B4-BE49-F238E27FC236}">
                <a16:creationId xmlns:a16="http://schemas.microsoft.com/office/drawing/2014/main" id="{C267DD6F-0F21-423A-AD29-BD2AB4101532}"/>
              </a:ext>
            </a:extLst>
          </p:cNvPr>
          <p:cNvSpPr txBox="1">
            <a:spLocks/>
          </p:cNvSpPr>
          <p:nvPr/>
        </p:nvSpPr>
        <p:spPr>
          <a:xfrm>
            <a:off x="594859" y="6478700"/>
            <a:ext cx="10358438" cy="2492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ZA" sz="900" dirty="0">
                <a:solidFill>
                  <a:schemeClr val="bg2">
                    <a:lumMod val="25000"/>
                  </a:schemeClr>
                </a:solidFill>
              </a:rPr>
              <a:t>Source:, Satrix calculations</a:t>
            </a:r>
          </a:p>
        </p:txBody>
      </p:sp>
    </p:spTree>
    <p:extLst>
      <p:ext uri="{BB962C8B-B14F-4D97-AF65-F5344CB8AC3E}">
        <p14:creationId xmlns:p14="http://schemas.microsoft.com/office/powerpoint/2010/main" val="939219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normAutofit fontScale="92500" lnSpcReduction="10000"/>
          </a:bodyPr>
          <a:lstStyle/>
          <a:p>
            <a:pPr algn="ctr"/>
            <a:r>
              <a:rPr lang="en-ZA" sz="3600" b="1" dirty="0">
                <a:solidFill>
                  <a:schemeClr val="accent1"/>
                </a:solidFill>
              </a:rPr>
              <a:t>Thank you</a:t>
            </a:r>
          </a:p>
        </p:txBody>
      </p:sp>
    </p:spTree>
    <p:extLst>
      <p:ext uri="{BB962C8B-B14F-4D97-AF65-F5344CB8AC3E}">
        <p14:creationId xmlns:p14="http://schemas.microsoft.com/office/powerpoint/2010/main" val="3115370608"/>
      </p:ext>
    </p:extLst>
  </p:cSld>
  <p:clrMapOvr>
    <a:masterClrMapping/>
  </p:clrMapOvr>
</p:sld>
</file>

<file path=ppt/theme/theme1.xml><?xml version="1.0" encoding="utf-8"?>
<a:theme xmlns:a="http://schemas.openxmlformats.org/drawingml/2006/main" name="Office Theme">
  <a:themeElements>
    <a:clrScheme name="Satrix">
      <a:dk1>
        <a:sysClr val="windowText" lastClr="000000"/>
      </a:dk1>
      <a:lt1>
        <a:sysClr val="window" lastClr="FFFFFF"/>
      </a:lt1>
      <a:dk2>
        <a:srgbClr val="44546A"/>
      </a:dk2>
      <a:lt2>
        <a:srgbClr val="E7E6E6"/>
      </a:lt2>
      <a:accent1>
        <a:srgbClr val="385E9C"/>
      </a:accent1>
      <a:accent2>
        <a:srgbClr val="00B5E2"/>
      </a:accent2>
      <a:accent3>
        <a:srgbClr val="7C878E"/>
      </a:accent3>
      <a:accent4>
        <a:srgbClr val="EB0029"/>
      </a:accent4>
      <a:accent5>
        <a:srgbClr val="F47F4F"/>
      </a:accent5>
      <a:accent6>
        <a:srgbClr val="FFD93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B_0614">
    <a:dk1>
      <a:srgbClr val="313231"/>
    </a:dk1>
    <a:lt1>
      <a:sysClr val="window" lastClr="FFFFFF"/>
    </a:lt1>
    <a:dk2>
      <a:srgbClr val="0075C9"/>
    </a:dk2>
    <a:lt2>
      <a:srgbClr val="EEECE1"/>
    </a:lt2>
    <a:accent1>
      <a:srgbClr val="4D7292"/>
    </a:accent1>
    <a:accent2>
      <a:srgbClr val="67BAAF"/>
    </a:accent2>
    <a:accent3>
      <a:srgbClr val="9DAEAB"/>
    </a:accent3>
    <a:accent4>
      <a:srgbClr val="5F3552"/>
    </a:accent4>
    <a:accent5>
      <a:srgbClr val="815374"/>
    </a:accent5>
    <a:accent6>
      <a:srgbClr val="F5B819"/>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NB_0614">
    <a:dk1>
      <a:srgbClr val="313231"/>
    </a:dk1>
    <a:lt1>
      <a:sysClr val="window" lastClr="FFFFFF"/>
    </a:lt1>
    <a:dk2>
      <a:srgbClr val="0075C9"/>
    </a:dk2>
    <a:lt2>
      <a:srgbClr val="EEECE1"/>
    </a:lt2>
    <a:accent1>
      <a:srgbClr val="4D7292"/>
    </a:accent1>
    <a:accent2>
      <a:srgbClr val="67BAAF"/>
    </a:accent2>
    <a:accent3>
      <a:srgbClr val="9DAEAB"/>
    </a:accent3>
    <a:accent4>
      <a:srgbClr val="5F3552"/>
    </a:accent4>
    <a:accent5>
      <a:srgbClr val="815374"/>
    </a:accent5>
    <a:accent6>
      <a:srgbClr val="F5B819"/>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atrix">
    <a:dk1>
      <a:srgbClr val="000000"/>
    </a:dk1>
    <a:lt1>
      <a:srgbClr val="FFFFFF"/>
    </a:lt1>
    <a:dk2>
      <a:srgbClr val="E5E5E5"/>
    </a:dk2>
    <a:lt2>
      <a:srgbClr val="808080"/>
    </a:lt2>
    <a:accent1>
      <a:srgbClr val="3A64A2"/>
    </a:accent1>
    <a:accent2>
      <a:srgbClr val="00BCE4"/>
    </a:accent2>
    <a:accent3>
      <a:srgbClr val="ED1A3B"/>
    </a:accent3>
    <a:accent4>
      <a:srgbClr val="F5834E"/>
    </a:accent4>
    <a:accent5>
      <a:srgbClr val="BAD532"/>
    </a:accent5>
    <a:accent6>
      <a:srgbClr val="8A76B6"/>
    </a:accent6>
    <a:hlink>
      <a:srgbClr val="509FD7"/>
    </a:hlink>
    <a:folHlink>
      <a:srgbClr val="33339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Satrix">
    <a:dk1>
      <a:srgbClr val="000000"/>
    </a:dk1>
    <a:lt1>
      <a:srgbClr val="FFFFFF"/>
    </a:lt1>
    <a:dk2>
      <a:srgbClr val="E5E5E5"/>
    </a:dk2>
    <a:lt2>
      <a:srgbClr val="808080"/>
    </a:lt2>
    <a:accent1>
      <a:srgbClr val="3A64A2"/>
    </a:accent1>
    <a:accent2>
      <a:srgbClr val="00BCE4"/>
    </a:accent2>
    <a:accent3>
      <a:srgbClr val="ED1A3B"/>
    </a:accent3>
    <a:accent4>
      <a:srgbClr val="F5834E"/>
    </a:accent4>
    <a:accent5>
      <a:srgbClr val="BAD532"/>
    </a:accent5>
    <a:accent6>
      <a:srgbClr val="8A76B6"/>
    </a:accent6>
    <a:hlink>
      <a:srgbClr val="509FD7"/>
    </a:hlink>
    <a:folHlink>
      <a:srgbClr val="33339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Satrix">
    <a:dk1>
      <a:srgbClr val="000000"/>
    </a:dk1>
    <a:lt1>
      <a:srgbClr val="FFFFFF"/>
    </a:lt1>
    <a:dk2>
      <a:srgbClr val="E5E5E5"/>
    </a:dk2>
    <a:lt2>
      <a:srgbClr val="808080"/>
    </a:lt2>
    <a:accent1>
      <a:srgbClr val="3A64A2"/>
    </a:accent1>
    <a:accent2>
      <a:srgbClr val="00BCE4"/>
    </a:accent2>
    <a:accent3>
      <a:srgbClr val="ED1A3B"/>
    </a:accent3>
    <a:accent4>
      <a:srgbClr val="F5834E"/>
    </a:accent4>
    <a:accent5>
      <a:srgbClr val="BAD532"/>
    </a:accent5>
    <a:accent6>
      <a:srgbClr val="8A76B6"/>
    </a:accent6>
    <a:hlink>
      <a:srgbClr val="509FD7"/>
    </a:hlink>
    <a:folHlink>
      <a:srgbClr val="33339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Satrix">
    <a:dk1>
      <a:srgbClr val="000000"/>
    </a:dk1>
    <a:lt1>
      <a:srgbClr val="FFFFFF"/>
    </a:lt1>
    <a:dk2>
      <a:srgbClr val="E5E5E5"/>
    </a:dk2>
    <a:lt2>
      <a:srgbClr val="808080"/>
    </a:lt2>
    <a:accent1>
      <a:srgbClr val="3A64A2"/>
    </a:accent1>
    <a:accent2>
      <a:srgbClr val="00BCE4"/>
    </a:accent2>
    <a:accent3>
      <a:srgbClr val="ED1A3B"/>
    </a:accent3>
    <a:accent4>
      <a:srgbClr val="F5834E"/>
    </a:accent4>
    <a:accent5>
      <a:srgbClr val="BAD532"/>
    </a:accent5>
    <a:accent6>
      <a:srgbClr val="8A76B6"/>
    </a:accent6>
    <a:hlink>
      <a:srgbClr val="509FD7"/>
    </a:hlink>
    <a:folHlink>
      <a:srgbClr val="33339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4318CBB-1591-4922-9C21-973DD40CAAB3}"/>
</file>

<file path=customXml/itemProps2.xml><?xml version="1.0" encoding="utf-8"?>
<ds:datastoreItem xmlns:ds="http://schemas.openxmlformats.org/officeDocument/2006/customXml" ds:itemID="{50F1370A-F89E-421B-AD70-50C5B4992988}"/>
</file>

<file path=customXml/itemProps3.xml><?xml version="1.0" encoding="utf-8"?>
<ds:datastoreItem xmlns:ds="http://schemas.openxmlformats.org/officeDocument/2006/customXml" ds:itemID="{18C42469-AFA7-46B9-927E-912BBCEC32A5}"/>
</file>

<file path=docProps/app.xml><?xml version="1.0" encoding="utf-8"?>
<Properties xmlns="http://schemas.openxmlformats.org/officeDocument/2006/extended-properties" xmlns:vt="http://schemas.openxmlformats.org/officeDocument/2006/docPropsVTypes">
  <TotalTime>1358</TotalTime>
  <Words>2126</Words>
  <Application>Microsoft Office PowerPoint</Application>
  <PresentationFormat>Widescreen</PresentationFormat>
  <Paragraphs>631</Paragraphs>
  <Slides>24</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ASSA Investment Seminar Factor Timing:  The Holy Grail of Factor investing</vt:lpstr>
      <vt:lpstr>Factor performance in South Africa Annual factor spreads (top quartile minus bottom quartile) in South African since 2003</vt:lpstr>
      <vt:lpstr>Factor timing | Background</vt:lpstr>
      <vt:lpstr>Factor timing | Constructing factor portfolios</vt:lpstr>
      <vt:lpstr>Factor timing | Constructing factor portfolios </vt:lpstr>
      <vt:lpstr>Factor timing | Background Growth of selected factors Q1 portfolios versus universe</vt:lpstr>
      <vt:lpstr>Factor timing | Factor portfolio performance Backtested performance of factor portfolios (Jan 2002 to Dec 2018)</vt:lpstr>
      <vt:lpstr>Factor timing | Using economic cycles</vt:lpstr>
      <vt:lpstr>Factor timing | Using economic cycles Detrended and smoothed SA PMI mapped with economic cycles (2001 to 2018)</vt:lpstr>
      <vt:lpstr>Factor timing | Using economic cycles Average excess returns of factors during each economic cycle (2001 to 2018)</vt:lpstr>
      <vt:lpstr>Factor timing | Why factor timing is appealing 12m rolling relative returns of Q1 factor portfolios (Jan 2002 to Dec 2018)</vt:lpstr>
      <vt:lpstr>Factor timing | Factor trending portfolios</vt:lpstr>
      <vt:lpstr>Factor timing | Factor trending portfolios</vt:lpstr>
      <vt:lpstr>Factor timing | Factor trending portfolios 12m rolling relative returns of Q1 factor portfolios</vt:lpstr>
      <vt:lpstr>Factor timing | Introduction to valuation as predictor Price to Book aggregates of factor portfolios (Jan 2002 to Dec 2018)</vt:lpstr>
      <vt:lpstr>Factor timing | Introduction to valuation as predictor Normalised Price to Books (Jan 2002 to Dec 2018)</vt:lpstr>
      <vt:lpstr>Factor timing | Valuation as predictor</vt:lpstr>
      <vt:lpstr>Factor timing | Valuation as predictor</vt:lpstr>
      <vt:lpstr>Factor timing | Improving on Trend by adding Valuation</vt:lpstr>
      <vt:lpstr>Factor timing | Employing multi-factor timing</vt:lpstr>
      <vt:lpstr>Factor timing | Employing multi-factor timing Performance of single versus multi-factor timing (Jan 2002 to Dec 2018)</vt:lpstr>
      <vt:lpstr>Factor timing | Employing multi-factor timing Performance of single versus multi-factor timing (Jan 2002 to Dec 2018)</vt:lpstr>
      <vt:lpstr>Factor timing | Employing multi-factor timing Performance of single versus multi-factor timing (Jan 2002 to Dec 2018)</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Marcel Johnson (SI)</dc:creator>
  <cp:lastModifiedBy>Nicky September</cp:lastModifiedBy>
  <cp:revision>67</cp:revision>
  <dcterms:created xsi:type="dcterms:W3CDTF">2019-04-08T12:16:10Z</dcterms:created>
  <dcterms:modified xsi:type="dcterms:W3CDTF">2025-07-24T14:25:21Z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ies>
</file>