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27.xml" ContentType="application/vnd.openxmlformats-officedocument.presentationml.notesSlide+xml"/>
  <Override PartName="/ppt/notesSlides/notesSlide9.xml" ContentType="application/vnd.openxmlformats-officedocument.presentationml.notes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8"/>
  </p:notesMasterIdLst>
  <p:handoutMasterIdLst>
    <p:handoutMasterId r:id="rId39"/>
  </p:handoutMasterIdLst>
  <p:sldIdLst>
    <p:sldId id="282" r:id="rId2"/>
    <p:sldId id="464" r:id="rId3"/>
    <p:sldId id="488" r:id="rId4"/>
    <p:sldId id="454" r:id="rId5"/>
    <p:sldId id="456" r:id="rId6"/>
    <p:sldId id="491" r:id="rId7"/>
    <p:sldId id="495" r:id="rId8"/>
    <p:sldId id="483" r:id="rId9"/>
    <p:sldId id="455" r:id="rId10"/>
    <p:sldId id="492" r:id="rId11"/>
    <p:sldId id="494" r:id="rId12"/>
    <p:sldId id="457" r:id="rId13"/>
    <p:sldId id="485" r:id="rId14"/>
    <p:sldId id="486" r:id="rId15"/>
    <p:sldId id="474" r:id="rId16"/>
    <p:sldId id="475" r:id="rId17"/>
    <p:sldId id="450" r:id="rId18"/>
    <p:sldId id="481" r:id="rId19"/>
    <p:sldId id="472" r:id="rId20"/>
    <p:sldId id="487" r:id="rId21"/>
    <p:sldId id="473" r:id="rId22"/>
    <p:sldId id="478" r:id="rId23"/>
    <p:sldId id="493" r:id="rId24"/>
    <p:sldId id="489" r:id="rId25"/>
    <p:sldId id="490" r:id="rId26"/>
    <p:sldId id="466" r:id="rId27"/>
    <p:sldId id="476" r:id="rId28"/>
    <p:sldId id="468" r:id="rId29"/>
    <p:sldId id="477" r:id="rId30"/>
    <p:sldId id="484" r:id="rId31"/>
    <p:sldId id="458" r:id="rId32"/>
    <p:sldId id="480" r:id="rId33"/>
    <p:sldId id="451" r:id="rId34"/>
    <p:sldId id="459" r:id="rId35"/>
    <p:sldId id="479" r:id="rId36"/>
    <p:sldId id="452" r:id="rId37"/>
  </p:sldIdLst>
  <p:sldSz cx="9144000" cy="6858000" type="screen4x3"/>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ill Raine" initials="GR"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43453"/>
    <a:srgbClr val="D8D3E0"/>
    <a:srgbClr val="D8D3F4"/>
    <a:srgbClr val="F8F8F8"/>
    <a:srgbClr val="DDDDDD"/>
    <a:srgbClr val="ECE0EC"/>
    <a:srgbClr val="601A1D"/>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265" autoAdjust="0"/>
    <p:restoredTop sz="87726" autoAdjust="0"/>
  </p:normalViewPr>
  <p:slideViewPr>
    <p:cSldViewPr>
      <p:cViewPr varScale="1">
        <p:scale>
          <a:sx n="97" d="100"/>
          <a:sy n="97" d="100"/>
        </p:scale>
        <p:origin x="1602" y="84"/>
      </p:cViewPr>
      <p:guideLst>
        <p:guide orient="horz" pos="2160"/>
        <p:guide pos="2880"/>
      </p:guideLst>
    </p:cSldViewPr>
  </p:slideViewPr>
  <p:notesTextViewPr>
    <p:cViewPr>
      <p:scale>
        <a:sx n="1" d="1"/>
        <a:sy n="1" d="1"/>
      </p:scale>
      <p:origin x="0" y="0"/>
    </p:cViewPr>
  </p:notesTextViewPr>
  <p:sorterViewPr>
    <p:cViewPr>
      <p:scale>
        <a:sx n="100" d="100"/>
        <a:sy n="100" d="100"/>
      </p:scale>
      <p:origin x="0" y="401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47" Type="http://schemas.openxmlformats.org/officeDocument/2006/relationships/customXml" Target="../customXml/item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commentAuthors" Target="commentAuthors.xml"/><Relationship Id="rId45"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46" Type="http://schemas.openxmlformats.org/officeDocument/2006/relationships/customXml" Target="../customXml/item2.xml"/><Relationship Id="rId20" Type="http://schemas.openxmlformats.org/officeDocument/2006/relationships/slide" Target="slides/slide19.xml"/><Relationship Id="rId4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6411"/>
          </a:xfrm>
          <a:prstGeom prst="rect">
            <a:avLst/>
          </a:prstGeom>
        </p:spPr>
        <p:txBody>
          <a:bodyPr vert="horz" lIns="91423" tIns="45712" rIns="91423" bIns="45712" rtlCol="0"/>
          <a:lstStyle>
            <a:lvl1pPr algn="l">
              <a:defRPr sz="1200"/>
            </a:lvl1pPr>
          </a:lstStyle>
          <a:p>
            <a:endParaRPr lang="en-GB"/>
          </a:p>
        </p:txBody>
      </p:sp>
      <p:sp>
        <p:nvSpPr>
          <p:cNvPr id="3" name="Date Placeholder 2"/>
          <p:cNvSpPr>
            <a:spLocks noGrp="1"/>
          </p:cNvSpPr>
          <p:nvPr>
            <p:ph type="dt" sz="quarter" idx="1"/>
          </p:nvPr>
        </p:nvSpPr>
        <p:spPr>
          <a:xfrm>
            <a:off x="3850444" y="0"/>
            <a:ext cx="2945659" cy="496411"/>
          </a:xfrm>
          <a:prstGeom prst="rect">
            <a:avLst/>
          </a:prstGeom>
        </p:spPr>
        <p:txBody>
          <a:bodyPr vert="horz" lIns="91423" tIns="45712" rIns="91423" bIns="45712" rtlCol="0"/>
          <a:lstStyle>
            <a:lvl1pPr algn="r">
              <a:defRPr sz="1200"/>
            </a:lvl1pPr>
          </a:lstStyle>
          <a:p>
            <a:fld id="{4A90837C-4A88-4C6B-B59C-466F3030B625}" type="datetimeFigureOut">
              <a:rPr lang="en-GB" smtClean="0"/>
              <a:t>24/07/2025</a:t>
            </a:fld>
            <a:endParaRPr lang="en-GB"/>
          </a:p>
        </p:txBody>
      </p:sp>
      <p:sp>
        <p:nvSpPr>
          <p:cNvPr id="4" name="Footer Placeholder 3"/>
          <p:cNvSpPr>
            <a:spLocks noGrp="1"/>
          </p:cNvSpPr>
          <p:nvPr>
            <p:ph type="ftr" sz="quarter" idx="2"/>
          </p:nvPr>
        </p:nvSpPr>
        <p:spPr>
          <a:xfrm>
            <a:off x="1" y="9430092"/>
            <a:ext cx="2945659" cy="496411"/>
          </a:xfrm>
          <a:prstGeom prst="rect">
            <a:avLst/>
          </a:prstGeom>
        </p:spPr>
        <p:txBody>
          <a:bodyPr vert="horz" lIns="91423" tIns="45712" rIns="91423" bIns="45712" rtlCol="0" anchor="b"/>
          <a:lstStyle>
            <a:lvl1pPr algn="l">
              <a:defRPr sz="1200"/>
            </a:lvl1pPr>
          </a:lstStyle>
          <a:p>
            <a:endParaRPr lang="en-GB"/>
          </a:p>
        </p:txBody>
      </p:sp>
      <p:sp>
        <p:nvSpPr>
          <p:cNvPr id="5" name="Slide Number Placeholder 4"/>
          <p:cNvSpPr>
            <a:spLocks noGrp="1"/>
          </p:cNvSpPr>
          <p:nvPr>
            <p:ph type="sldNum" sz="quarter" idx="3"/>
          </p:nvPr>
        </p:nvSpPr>
        <p:spPr>
          <a:xfrm>
            <a:off x="3850444" y="9430092"/>
            <a:ext cx="2945659" cy="496411"/>
          </a:xfrm>
          <a:prstGeom prst="rect">
            <a:avLst/>
          </a:prstGeom>
        </p:spPr>
        <p:txBody>
          <a:bodyPr vert="horz" lIns="91423" tIns="45712" rIns="91423" bIns="45712" rtlCol="0" anchor="b"/>
          <a:lstStyle>
            <a:lvl1pPr algn="r">
              <a:defRPr sz="1200"/>
            </a:lvl1pPr>
          </a:lstStyle>
          <a:p>
            <a:fld id="{53D4111D-4A04-4827-8569-06BB1BDD56F5}" type="slidenum">
              <a:rPr lang="en-GB" smtClean="0"/>
              <a:t>‹#›</a:t>
            </a:fld>
            <a:endParaRPr lang="en-GB"/>
          </a:p>
        </p:txBody>
      </p:sp>
    </p:spTree>
    <p:extLst>
      <p:ext uri="{BB962C8B-B14F-4D97-AF65-F5344CB8AC3E}">
        <p14:creationId xmlns:p14="http://schemas.microsoft.com/office/powerpoint/2010/main" val="36980111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6411"/>
          </a:xfrm>
          <a:prstGeom prst="rect">
            <a:avLst/>
          </a:prstGeom>
        </p:spPr>
        <p:txBody>
          <a:bodyPr vert="horz" lIns="91423" tIns="45712" rIns="91423" bIns="45712" rtlCol="0"/>
          <a:lstStyle>
            <a:lvl1pPr algn="l">
              <a:defRPr sz="1200"/>
            </a:lvl1pPr>
          </a:lstStyle>
          <a:p>
            <a:endParaRPr lang="en-GB"/>
          </a:p>
        </p:txBody>
      </p:sp>
      <p:sp>
        <p:nvSpPr>
          <p:cNvPr id="3" name="Date Placeholder 2"/>
          <p:cNvSpPr>
            <a:spLocks noGrp="1"/>
          </p:cNvSpPr>
          <p:nvPr>
            <p:ph type="dt" idx="1"/>
          </p:nvPr>
        </p:nvSpPr>
        <p:spPr>
          <a:xfrm>
            <a:off x="3850444" y="0"/>
            <a:ext cx="2945659" cy="496411"/>
          </a:xfrm>
          <a:prstGeom prst="rect">
            <a:avLst/>
          </a:prstGeom>
        </p:spPr>
        <p:txBody>
          <a:bodyPr vert="horz" lIns="91423" tIns="45712" rIns="91423" bIns="45712" rtlCol="0"/>
          <a:lstStyle>
            <a:lvl1pPr algn="r">
              <a:defRPr sz="1200"/>
            </a:lvl1pPr>
          </a:lstStyle>
          <a:p>
            <a:fld id="{8AA3FD27-DD32-482E-8F53-CF792371A19B}" type="datetimeFigureOut">
              <a:rPr lang="en-GB" smtClean="0"/>
              <a:t>24/07/2025</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23" tIns="45712" rIns="91423" bIns="45712" rtlCol="0" anchor="ctr"/>
          <a:lstStyle/>
          <a:p>
            <a:endParaRPr lang="en-GB"/>
          </a:p>
        </p:txBody>
      </p:sp>
      <p:sp>
        <p:nvSpPr>
          <p:cNvPr id="5" name="Notes Placeholder 4"/>
          <p:cNvSpPr>
            <a:spLocks noGrp="1"/>
          </p:cNvSpPr>
          <p:nvPr>
            <p:ph type="body" sz="quarter" idx="3"/>
          </p:nvPr>
        </p:nvSpPr>
        <p:spPr>
          <a:xfrm>
            <a:off x="679768" y="4715908"/>
            <a:ext cx="5438140" cy="4467701"/>
          </a:xfrm>
          <a:prstGeom prst="rect">
            <a:avLst/>
          </a:prstGeom>
        </p:spPr>
        <p:txBody>
          <a:bodyPr vert="horz" lIns="91423" tIns="45712" rIns="91423" bIns="4571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430092"/>
            <a:ext cx="2945659" cy="496411"/>
          </a:xfrm>
          <a:prstGeom prst="rect">
            <a:avLst/>
          </a:prstGeom>
        </p:spPr>
        <p:txBody>
          <a:bodyPr vert="horz" lIns="91423" tIns="45712" rIns="91423" bIns="45712" rtlCol="0" anchor="b"/>
          <a:lstStyle>
            <a:lvl1pPr algn="l">
              <a:defRPr sz="1200"/>
            </a:lvl1pPr>
          </a:lstStyle>
          <a:p>
            <a:endParaRPr lang="en-GB"/>
          </a:p>
        </p:txBody>
      </p:sp>
      <p:sp>
        <p:nvSpPr>
          <p:cNvPr id="7" name="Slide Number Placeholder 6"/>
          <p:cNvSpPr>
            <a:spLocks noGrp="1"/>
          </p:cNvSpPr>
          <p:nvPr>
            <p:ph type="sldNum" sz="quarter" idx="5"/>
          </p:nvPr>
        </p:nvSpPr>
        <p:spPr>
          <a:xfrm>
            <a:off x="3850444" y="9430092"/>
            <a:ext cx="2945659" cy="496411"/>
          </a:xfrm>
          <a:prstGeom prst="rect">
            <a:avLst/>
          </a:prstGeom>
        </p:spPr>
        <p:txBody>
          <a:bodyPr vert="horz" lIns="91423" tIns="45712" rIns="91423" bIns="45712" rtlCol="0" anchor="b"/>
          <a:lstStyle>
            <a:lvl1pPr algn="r">
              <a:defRPr sz="1200"/>
            </a:lvl1pPr>
          </a:lstStyle>
          <a:p>
            <a:fld id="{46362DDD-AD9E-47EE-850B-658020EB6192}" type="slidenum">
              <a:rPr lang="en-GB" smtClean="0"/>
              <a:t>‹#›</a:t>
            </a:fld>
            <a:endParaRPr lang="en-GB"/>
          </a:p>
        </p:txBody>
      </p:sp>
    </p:spTree>
    <p:extLst>
      <p:ext uri="{BB962C8B-B14F-4D97-AF65-F5344CB8AC3E}">
        <p14:creationId xmlns:p14="http://schemas.microsoft.com/office/powerpoint/2010/main" val="1570896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46362DDD-AD9E-47EE-850B-658020EB6192}" type="slidenum">
              <a:rPr lang="en-GB" smtClean="0"/>
              <a:t>1</a:t>
            </a:fld>
            <a:endParaRPr lang="en-GB"/>
          </a:p>
        </p:txBody>
      </p:sp>
    </p:spTree>
    <p:extLst>
      <p:ext uri="{BB962C8B-B14F-4D97-AF65-F5344CB8AC3E}">
        <p14:creationId xmlns:p14="http://schemas.microsoft.com/office/powerpoint/2010/main" val="11425694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46362DDD-AD9E-47EE-850B-658020EB6192}" type="slidenum">
              <a:rPr lang="en-GB" smtClean="0"/>
              <a:t>2</a:t>
            </a:fld>
            <a:endParaRPr lang="en-GB"/>
          </a:p>
        </p:txBody>
      </p:sp>
    </p:spTree>
    <p:extLst>
      <p:ext uri="{BB962C8B-B14F-4D97-AF65-F5344CB8AC3E}">
        <p14:creationId xmlns:p14="http://schemas.microsoft.com/office/powerpoint/2010/main" val="4103149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362DDD-AD9E-47EE-850B-658020EB6192}" type="slidenum">
              <a:rPr lang="en-GB" smtClean="0"/>
              <a:t>3</a:t>
            </a:fld>
            <a:endParaRPr lang="en-GB"/>
          </a:p>
        </p:txBody>
      </p:sp>
    </p:spTree>
    <p:extLst>
      <p:ext uri="{BB962C8B-B14F-4D97-AF65-F5344CB8AC3E}">
        <p14:creationId xmlns:p14="http://schemas.microsoft.com/office/powerpoint/2010/main" val="11137732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sz="1200" dirty="0"/>
              <a:t>In this context institutions are likely to include pension funds as well as insurance companies and possibly investments that fall under the Collective Investment Scheme Act </a:t>
            </a:r>
          </a:p>
          <a:p>
            <a:pPr marL="171450" indent="-171450">
              <a:buFont typeface="Arial" panose="020B0604020202020204" pitchFamily="34" charset="0"/>
              <a:buChar char="•"/>
            </a:pPr>
            <a:r>
              <a:rPr lang="en-ZA" sz="1200" dirty="0"/>
              <a:t>The concept of prescribed assets would require pension funds to invest a set amount of their funds in instruments such as government or SOC bonds, or possibly specific projects or sectors deemed “developmental” by government. In recent months there has been increased news flow indicating that prescribed assets continue to be a topic of debate in government circles. </a:t>
            </a:r>
          </a:p>
          <a:p>
            <a:pPr marL="171450" indent="-171450">
              <a:buFont typeface="Arial" panose="020B0604020202020204" pitchFamily="34" charset="0"/>
              <a:buChar char="•"/>
            </a:pPr>
            <a:r>
              <a:rPr lang="en-ZA" sz="1200" dirty="0"/>
              <a:t>There is pension industry concern that government may be seeking to make retirement funds instruments of state policy, channelling investor capital into certain preferred sectors or instruments </a:t>
            </a:r>
            <a:r>
              <a:rPr lang="en-ZA" sz="1200" b="1" dirty="0"/>
              <a:t>while avoiding the discipline of financial markets and fiduciary asset managers, and thereby imposing lower-than-market returns</a:t>
            </a:r>
            <a:r>
              <a:rPr lang="en-ZA" b="1" i="1" dirty="0"/>
              <a:t>.</a:t>
            </a:r>
            <a:endParaRPr lang="en-ZA"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200" dirty="0"/>
          </a:p>
          <a:p>
            <a:endParaRPr lang="en-US" dirty="0"/>
          </a:p>
        </p:txBody>
      </p:sp>
      <p:sp>
        <p:nvSpPr>
          <p:cNvPr id="4" name="Slide Number Placeholder 3"/>
          <p:cNvSpPr>
            <a:spLocks noGrp="1"/>
          </p:cNvSpPr>
          <p:nvPr>
            <p:ph type="sldNum" sz="quarter" idx="5"/>
          </p:nvPr>
        </p:nvSpPr>
        <p:spPr/>
        <p:txBody>
          <a:bodyPr/>
          <a:lstStyle/>
          <a:p>
            <a:fld id="{46362DDD-AD9E-47EE-850B-658020EB6192}" type="slidenum">
              <a:rPr lang="en-GB" smtClean="0"/>
              <a:t>4</a:t>
            </a:fld>
            <a:endParaRPr lang="en-GB"/>
          </a:p>
        </p:txBody>
      </p:sp>
    </p:spTree>
    <p:extLst>
      <p:ext uri="{BB962C8B-B14F-4D97-AF65-F5344CB8AC3E}">
        <p14:creationId xmlns:p14="http://schemas.microsoft.com/office/powerpoint/2010/main" val="11137732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Affects both DB and DC funds, the impact more visible in DBs:</a:t>
            </a:r>
          </a:p>
          <a:p>
            <a:pPr lvl="0"/>
            <a:r>
              <a:rPr lang="en-ZA" dirty="0"/>
              <a:t>Examples of defined benefit funds are underwritten by the employer:</a:t>
            </a:r>
          </a:p>
          <a:p>
            <a:pPr marL="285750" lvl="0" indent="-285750">
              <a:buFont typeface="Arial" panose="020B0604020202020204" pitchFamily="34" charset="0"/>
              <a:buChar char="•"/>
            </a:pPr>
            <a:r>
              <a:rPr lang="en-ZA" dirty="0"/>
              <a:t>GEPF underwritten by National Treasury</a:t>
            </a:r>
          </a:p>
          <a:p>
            <a:pPr marL="285750" lvl="0" indent="-285750">
              <a:buFont typeface="Arial" panose="020B0604020202020204" pitchFamily="34" charset="0"/>
              <a:buChar char="•"/>
            </a:pPr>
            <a:r>
              <a:rPr lang="en-ZA" dirty="0"/>
              <a:t>Transnet Pension Fund underwritten by Transnet (and ultimately by National Treasury)</a:t>
            </a:r>
          </a:p>
        </p:txBody>
      </p:sp>
      <p:sp>
        <p:nvSpPr>
          <p:cNvPr id="4" name="Slide Number Placeholder 3"/>
          <p:cNvSpPr>
            <a:spLocks noGrp="1"/>
          </p:cNvSpPr>
          <p:nvPr>
            <p:ph type="sldNum" sz="quarter" idx="5"/>
          </p:nvPr>
        </p:nvSpPr>
        <p:spPr/>
        <p:txBody>
          <a:bodyPr/>
          <a:lstStyle/>
          <a:p>
            <a:fld id="{46362DDD-AD9E-47EE-850B-658020EB6192}" type="slidenum">
              <a:rPr lang="en-GB" smtClean="0"/>
              <a:t>5</a:t>
            </a:fld>
            <a:endParaRPr lang="en-GB"/>
          </a:p>
        </p:txBody>
      </p:sp>
    </p:spTree>
    <p:extLst>
      <p:ext uri="{BB962C8B-B14F-4D97-AF65-F5344CB8AC3E}">
        <p14:creationId xmlns:p14="http://schemas.microsoft.com/office/powerpoint/2010/main" val="8483678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Affects both DB and DC funds, the impact more visible in DBs:</a:t>
            </a:r>
          </a:p>
          <a:p>
            <a:pPr lvl="0"/>
            <a:r>
              <a:rPr lang="en-ZA" dirty="0"/>
              <a:t>Examples of defined benefit funds are underwritten by the employer:</a:t>
            </a:r>
          </a:p>
          <a:p>
            <a:pPr marL="285750" lvl="0" indent="-285750">
              <a:buFont typeface="Arial" panose="020B0604020202020204" pitchFamily="34" charset="0"/>
              <a:buChar char="•"/>
            </a:pPr>
            <a:r>
              <a:rPr lang="en-ZA" dirty="0"/>
              <a:t>GEPF underwritten by National Treasury</a:t>
            </a:r>
          </a:p>
          <a:p>
            <a:pPr marL="285750" lvl="0" indent="-285750">
              <a:buFont typeface="Arial" panose="020B0604020202020204" pitchFamily="34" charset="0"/>
              <a:buChar char="•"/>
            </a:pPr>
            <a:r>
              <a:rPr lang="en-ZA" dirty="0"/>
              <a:t>Transnet Pension Fund underwritten by Transnet (and ultimately by National Treasury)</a:t>
            </a:r>
          </a:p>
        </p:txBody>
      </p:sp>
      <p:sp>
        <p:nvSpPr>
          <p:cNvPr id="4" name="Slide Number Placeholder 3"/>
          <p:cNvSpPr>
            <a:spLocks noGrp="1"/>
          </p:cNvSpPr>
          <p:nvPr>
            <p:ph type="sldNum" sz="quarter" idx="5"/>
          </p:nvPr>
        </p:nvSpPr>
        <p:spPr/>
        <p:txBody>
          <a:bodyPr/>
          <a:lstStyle/>
          <a:p>
            <a:fld id="{46362DDD-AD9E-47EE-850B-658020EB6192}" type="slidenum">
              <a:rPr lang="en-GB" smtClean="0"/>
              <a:t>6</a:t>
            </a:fld>
            <a:endParaRPr lang="en-GB"/>
          </a:p>
        </p:txBody>
      </p:sp>
    </p:spTree>
    <p:extLst>
      <p:ext uri="{BB962C8B-B14F-4D97-AF65-F5344CB8AC3E}">
        <p14:creationId xmlns:p14="http://schemas.microsoft.com/office/powerpoint/2010/main" val="8483678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46362DDD-AD9E-47EE-850B-658020EB6192}" type="slidenum">
              <a:rPr lang="en-GB" smtClean="0"/>
              <a:t>7</a:t>
            </a:fld>
            <a:endParaRPr lang="en-GB"/>
          </a:p>
        </p:txBody>
      </p:sp>
    </p:spTree>
    <p:extLst>
      <p:ext uri="{BB962C8B-B14F-4D97-AF65-F5344CB8AC3E}">
        <p14:creationId xmlns:p14="http://schemas.microsoft.com/office/powerpoint/2010/main" val="41197028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ZA" dirty="0"/>
              <a:t>Takes a long time to build up pension fund assets</a:t>
            </a:r>
          </a:p>
          <a:p>
            <a:pPr marL="285750" lvl="0" indent="-285750">
              <a:buFontTx/>
              <a:buChar char="-"/>
            </a:pPr>
            <a:r>
              <a:rPr lang="en-ZA" dirty="0"/>
              <a:t>Average pension fund contribution rate +/- 12% vs +/- 20% in DB days</a:t>
            </a:r>
          </a:p>
          <a:p>
            <a:pPr marL="285750" lvl="0" indent="-285750">
              <a:buFontTx/>
              <a:buChar char="-"/>
            </a:pPr>
            <a:r>
              <a:rPr lang="en-ZA" dirty="0"/>
              <a:t>Declining contribution to retirement provision in light of increased cost of death and disability cover</a:t>
            </a:r>
          </a:p>
        </p:txBody>
      </p:sp>
      <p:sp>
        <p:nvSpPr>
          <p:cNvPr id="4" name="Slide Number Placeholder 3"/>
          <p:cNvSpPr>
            <a:spLocks noGrp="1"/>
          </p:cNvSpPr>
          <p:nvPr>
            <p:ph type="sldNum" sz="quarter" idx="5"/>
          </p:nvPr>
        </p:nvSpPr>
        <p:spPr/>
        <p:txBody>
          <a:bodyPr/>
          <a:lstStyle/>
          <a:p>
            <a:fld id="{46362DDD-AD9E-47EE-850B-658020EB6192}" type="slidenum">
              <a:rPr lang="en-GB" smtClean="0"/>
              <a:t>8</a:t>
            </a:fld>
            <a:endParaRPr lang="en-GB"/>
          </a:p>
        </p:txBody>
      </p:sp>
    </p:spTree>
    <p:extLst>
      <p:ext uri="{BB962C8B-B14F-4D97-AF65-F5344CB8AC3E}">
        <p14:creationId xmlns:p14="http://schemas.microsoft.com/office/powerpoint/2010/main" val="39468127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ZA" dirty="0"/>
              <a:t>Takes a long time to build up pension fund assets</a:t>
            </a:r>
          </a:p>
          <a:p>
            <a:pPr marL="285750" lvl="0" indent="-285750">
              <a:buFontTx/>
              <a:buChar char="-"/>
            </a:pPr>
            <a:r>
              <a:rPr lang="en-ZA" dirty="0"/>
              <a:t>Average pension fund contribution rate +/- 12% vs +/- 20% in DB days</a:t>
            </a:r>
          </a:p>
          <a:p>
            <a:pPr marL="285750" lvl="0" indent="-285750">
              <a:buFontTx/>
              <a:buChar char="-"/>
            </a:pPr>
            <a:r>
              <a:rPr lang="en-ZA" dirty="0"/>
              <a:t>Declining contribution to retirement provision in light of increased cost of death and disability cover</a:t>
            </a:r>
          </a:p>
          <a:p>
            <a:endParaRPr lang="en-US" dirty="0"/>
          </a:p>
        </p:txBody>
      </p:sp>
      <p:sp>
        <p:nvSpPr>
          <p:cNvPr id="4" name="Slide Number Placeholder 3"/>
          <p:cNvSpPr>
            <a:spLocks noGrp="1"/>
          </p:cNvSpPr>
          <p:nvPr>
            <p:ph type="sldNum" sz="quarter" idx="5"/>
          </p:nvPr>
        </p:nvSpPr>
        <p:spPr/>
        <p:txBody>
          <a:bodyPr/>
          <a:lstStyle/>
          <a:p>
            <a:fld id="{46362DDD-AD9E-47EE-850B-658020EB6192}" type="slidenum">
              <a:rPr lang="en-GB" smtClean="0"/>
              <a:t>9</a:t>
            </a:fld>
            <a:endParaRPr lang="en-GB"/>
          </a:p>
        </p:txBody>
      </p:sp>
    </p:spTree>
    <p:extLst>
      <p:ext uri="{BB962C8B-B14F-4D97-AF65-F5344CB8AC3E}">
        <p14:creationId xmlns:p14="http://schemas.microsoft.com/office/powerpoint/2010/main" val="42021295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Affects both DB and DC funds, the impact more visible in DBs:</a:t>
            </a:r>
          </a:p>
          <a:p>
            <a:pPr lvl="0"/>
            <a:r>
              <a:rPr lang="en-ZA" dirty="0"/>
              <a:t>Examples of defined benefit funds are underwritten by the employer:</a:t>
            </a:r>
          </a:p>
          <a:p>
            <a:pPr marL="285750" lvl="0" indent="-285750">
              <a:buFont typeface="Arial" panose="020B0604020202020204" pitchFamily="34" charset="0"/>
              <a:buChar char="•"/>
            </a:pPr>
            <a:r>
              <a:rPr lang="en-ZA" dirty="0"/>
              <a:t>GEPF underwritten by National Treasury</a:t>
            </a:r>
          </a:p>
          <a:p>
            <a:pPr marL="285750" lvl="0" indent="-285750">
              <a:buFont typeface="Arial" panose="020B0604020202020204" pitchFamily="34" charset="0"/>
              <a:buChar char="•"/>
            </a:pPr>
            <a:r>
              <a:rPr lang="en-ZA" dirty="0"/>
              <a:t>Transnet Pension Fund underwritten by Transnet (and ultimately by National Treasury)</a:t>
            </a:r>
          </a:p>
        </p:txBody>
      </p:sp>
      <p:sp>
        <p:nvSpPr>
          <p:cNvPr id="4" name="Slide Number Placeholder 3"/>
          <p:cNvSpPr>
            <a:spLocks noGrp="1"/>
          </p:cNvSpPr>
          <p:nvPr>
            <p:ph type="sldNum" sz="quarter" idx="5"/>
          </p:nvPr>
        </p:nvSpPr>
        <p:spPr/>
        <p:txBody>
          <a:bodyPr/>
          <a:lstStyle/>
          <a:p>
            <a:fld id="{46362DDD-AD9E-47EE-850B-658020EB6192}" type="slidenum">
              <a:rPr lang="en-GB" smtClean="0"/>
              <a:t>10</a:t>
            </a:fld>
            <a:endParaRPr lang="en-GB"/>
          </a:p>
        </p:txBody>
      </p:sp>
    </p:spTree>
    <p:extLst>
      <p:ext uri="{BB962C8B-B14F-4D97-AF65-F5344CB8AC3E}">
        <p14:creationId xmlns:p14="http://schemas.microsoft.com/office/powerpoint/2010/main" val="8483678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Affects both DB and DC funds, the impact more visible in DBs:</a:t>
            </a:r>
          </a:p>
          <a:p>
            <a:pPr lvl="0"/>
            <a:r>
              <a:rPr lang="en-ZA" dirty="0"/>
              <a:t>Examples of defined benefit funds are underwritten by the employer:</a:t>
            </a:r>
          </a:p>
          <a:p>
            <a:pPr marL="285750" lvl="0" indent="-285750">
              <a:buFont typeface="Arial" panose="020B0604020202020204" pitchFamily="34" charset="0"/>
              <a:buChar char="•"/>
            </a:pPr>
            <a:r>
              <a:rPr lang="en-ZA" dirty="0"/>
              <a:t>GEPF underwritten by National Treasury</a:t>
            </a:r>
          </a:p>
          <a:p>
            <a:pPr marL="285750" lvl="0" indent="-285750">
              <a:buFont typeface="Arial" panose="020B0604020202020204" pitchFamily="34" charset="0"/>
              <a:buChar char="•"/>
            </a:pPr>
            <a:r>
              <a:rPr lang="en-ZA" dirty="0"/>
              <a:t>Transnet Pension Fund underwritten by Transnet (and ultimately by National Treasury)</a:t>
            </a:r>
          </a:p>
        </p:txBody>
      </p:sp>
      <p:sp>
        <p:nvSpPr>
          <p:cNvPr id="4" name="Slide Number Placeholder 3"/>
          <p:cNvSpPr>
            <a:spLocks noGrp="1"/>
          </p:cNvSpPr>
          <p:nvPr>
            <p:ph type="sldNum" sz="quarter" idx="5"/>
          </p:nvPr>
        </p:nvSpPr>
        <p:spPr/>
        <p:txBody>
          <a:bodyPr/>
          <a:lstStyle/>
          <a:p>
            <a:fld id="{46362DDD-AD9E-47EE-850B-658020EB6192}" type="slidenum">
              <a:rPr lang="en-GB" smtClean="0"/>
              <a:t>11</a:t>
            </a:fld>
            <a:endParaRPr lang="en-GB"/>
          </a:p>
        </p:txBody>
      </p:sp>
    </p:spTree>
    <p:extLst>
      <p:ext uri="{BB962C8B-B14F-4D97-AF65-F5344CB8AC3E}">
        <p14:creationId xmlns:p14="http://schemas.microsoft.com/office/powerpoint/2010/main" val="8483678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dirty="0"/>
              <a:t>Prescribed assets were introduced in 1958 in order to create funds for semi-governmental institutions, such as universities, the South African Broadcasting Corporation, and for developments in the former homelands. To fund these institutions, pension funds and insurance companies were obliged to invest part of their funds as prescribed assets in Government Bonds, Government Guarantee Bonds, and Bonds approved and specified by the Registrar of Pensions (e.g., Homeland Bonds). Moreover, the investment community was concerned about the small amounts of holdings being kept in a particular bond, some of which were illiquid.</a:t>
            </a:r>
          </a:p>
          <a:p>
            <a:r>
              <a:rPr lang="en-ZA" sz="700" dirty="0"/>
              <a:t>IMF: Guidelines for Public Debt Management 2003 p286</a:t>
            </a:r>
          </a:p>
          <a:p>
            <a:endParaRPr lang="en-US" dirty="0"/>
          </a:p>
        </p:txBody>
      </p:sp>
      <p:sp>
        <p:nvSpPr>
          <p:cNvPr id="4" name="Slide Number Placeholder 3"/>
          <p:cNvSpPr>
            <a:spLocks noGrp="1"/>
          </p:cNvSpPr>
          <p:nvPr>
            <p:ph type="sldNum" sz="quarter" idx="5"/>
          </p:nvPr>
        </p:nvSpPr>
        <p:spPr/>
        <p:txBody>
          <a:bodyPr/>
          <a:lstStyle/>
          <a:p>
            <a:fld id="{46362DDD-AD9E-47EE-850B-658020EB6192}" type="slidenum">
              <a:rPr lang="en-GB" smtClean="0"/>
              <a:t>12</a:t>
            </a:fld>
            <a:endParaRPr lang="en-GB"/>
          </a:p>
        </p:txBody>
      </p:sp>
    </p:spTree>
    <p:extLst>
      <p:ext uri="{BB962C8B-B14F-4D97-AF65-F5344CB8AC3E}">
        <p14:creationId xmlns:p14="http://schemas.microsoft.com/office/powerpoint/2010/main" val="13238578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b="1" dirty="0">
                <a:solidFill>
                  <a:srgbClr val="FF0000"/>
                </a:solidFill>
              </a:rPr>
              <a:t>Real returns became negative</a:t>
            </a:r>
          </a:p>
          <a:p>
            <a:endParaRPr lang="en-US" dirty="0"/>
          </a:p>
        </p:txBody>
      </p:sp>
      <p:sp>
        <p:nvSpPr>
          <p:cNvPr id="4" name="Slide Number Placeholder 3"/>
          <p:cNvSpPr>
            <a:spLocks noGrp="1"/>
          </p:cNvSpPr>
          <p:nvPr>
            <p:ph type="sldNum" sz="quarter" idx="5"/>
          </p:nvPr>
        </p:nvSpPr>
        <p:spPr/>
        <p:txBody>
          <a:bodyPr/>
          <a:lstStyle/>
          <a:p>
            <a:fld id="{46362DDD-AD9E-47EE-850B-658020EB6192}" type="slidenum">
              <a:rPr lang="en-GB" smtClean="0"/>
              <a:t>13</a:t>
            </a:fld>
            <a:endParaRPr lang="en-GB"/>
          </a:p>
        </p:txBody>
      </p:sp>
    </p:spTree>
    <p:extLst>
      <p:ext uri="{BB962C8B-B14F-4D97-AF65-F5344CB8AC3E}">
        <p14:creationId xmlns:p14="http://schemas.microsoft.com/office/powerpoint/2010/main" val="42026262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362DDD-AD9E-47EE-850B-658020EB6192}" type="slidenum">
              <a:rPr lang="en-GB" smtClean="0"/>
              <a:t>14</a:t>
            </a:fld>
            <a:endParaRPr lang="en-GB"/>
          </a:p>
        </p:txBody>
      </p:sp>
    </p:spTree>
    <p:extLst>
      <p:ext uri="{BB962C8B-B14F-4D97-AF65-F5344CB8AC3E}">
        <p14:creationId xmlns:p14="http://schemas.microsoft.com/office/powerpoint/2010/main" val="33125887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lvl="0" indent="-285750">
              <a:buFont typeface="Arial" panose="020B0604020202020204" pitchFamily="34" charset="0"/>
              <a:buChar char="•"/>
            </a:pPr>
            <a:r>
              <a:rPr lang="en-ZA" dirty="0"/>
              <a:t>During the era of prescribed assets, provident funds were managed by life companies due to a 33% required vs 53% for retirements fund – this business moved after 1989 also due to the changes in taxation of life companies – and resulted in the emergence of independent third party asset managers </a:t>
            </a:r>
            <a:r>
              <a:rPr lang="en-ZA" dirty="0" err="1"/>
              <a:t>eg</a:t>
            </a:r>
            <a:r>
              <a:rPr lang="en-ZA" dirty="0"/>
              <a:t> Coronation, Investec Asset Management, RMB Asset Management </a:t>
            </a:r>
            <a:r>
              <a:rPr lang="en-ZA" i="1" dirty="0"/>
              <a:t>inter alia</a:t>
            </a:r>
            <a:endParaRPr lang="en-ZA" dirty="0"/>
          </a:p>
          <a:p>
            <a:pPr marL="285750" lvl="0" indent="-285750">
              <a:buFont typeface="Arial" panose="020B0604020202020204" pitchFamily="34" charset="0"/>
              <a:buChar char="•"/>
            </a:pPr>
            <a:r>
              <a:rPr lang="en-ZA" dirty="0"/>
              <a:t>The new regulation provided more investment freedom, allowed funds to invest in line with their liability requirements and resulted in the growth of new products without balance sheet guarantees</a:t>
            </a:r>
          </a:p>
          <a:p>
            <a:pPr marL="285750" lvl="0" indent="-285750">
              <a:buFont typeface="Arial" panose="020B0604020202020204" pitchFamily="34" charset="0"/>
              <a:buChar char="•"/>
            </a:pPr>
            <a:r>
              <a:rPr lang="en-ZA" dirty="0"/>
              <a:t>The independent asset managers emerged locally with peer-group performance of balanced pension fund assets used as a benchmark</a:t>
            </a:r>
          </a:p>
          <a:p>
            <a:pPr marL="285750" lvl="0" indent="-285750">
              <a:buFont typeface="Arial" panose="020B0604020202020204" pitchFamily="34" charset="0"/>
              <a:buChar char="•"/>
            </a:pPr>
            <a:r>
              <a:rPr lang="en-ZA" dirty="0"/>
              <a:t>Large funds later changed from peer-group balanced strategies to specialist multi-asset-class approaches – the growth of </a:t>
            </a:r>
            <a:r>
              <a:rPr lang="en-ZA" b="1" dirty="0"/>
              <a:t>performance surveys </a:t>
            </a:r>
          </a:p>
          <a:p>
            <a:pPr marL="285750" lvl="0" indent="-285750">
              <a:buFont typeface="Arial" panose="020B0604020202020204" pitchFamily="34" charset="0"/>
              <a:buChar char="•"/>
            </a:pPr>
            <a:r>
              <a:rPr lang="en-ZA" dirty="0"/>
              <a:t>Trustees became less tolerant of underperforming funds = more movement of funds</a:t>
            </a:r>
          </a:p>
          <a:p>
            <a:pPr marL="285750" lvl="0" indent="-285750">
              <a:buFont typeface="Arial" panose="020B0604020202020204" pitchFamily="34" charset="0"/>
              <a:buChar char="•"/>
            </a:pPr>
            <a:r>
              <a:rPr lang="en-ZA" b="1" dirty="0"/>
              <a:t>This also accelerated move from DB to DC</a:t>
            </a:r>
          </a:p>
        </p:txBody>
      </p:sp>
      <p:sp>
        <p:nvSpPr>
          <p:cNvPr id="4" name="Slide Number Placeholder 3"/>
          <p:cNvSpPr>
            <a:spLocks noGrp="1"/>
          </p:cNvSpPr>
          <p:nvPr>
            <p:ph type="sldNum" sz="quarter" idx="5"/>
          </p:nvPr>
        </p:nvSpPr>
        <p:spPr/>
        <p:txBody>
          <a:bodyPr/>
          <a:lstStyle/>
          <a:p>
            <a:fld id="{46362DDD-AD9E-47EE-850B-658020EB6192}" type="slidenum">
              <a:rPr lang="en-GB" smtClean="0"/>
              <a:t>15</a:t>
            </a:fld>
            <a:endParaRPr lang="en-GB"/>
          </a:p>
        </p:txBody>
      </p:sp>
    </p:spTree>
    <p:extLst>
      <p:ext uri="{BB962C8B-B14F-4D97-AF65-F5344CB8AC3E}">
        <p14:creationId xmlns:p14="http://schemas.microsoft.com/office/powerpoint/2010/main" val="23117992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46362DDD-AD9E-47EE-850B-658020EB6192}" type="slidenum">
              <a:rPr lang="en-GB" smtClean="0"/>
              <a:t>16</a:t>
            </a:fld>
            <a:endParaRPr lang="en-GB"/>
          </a:p>
        </p:txBody>
      </p:sp>
    </p:spTree>
    <p:extLst>
      <p:ext uri="{BB962C8B-B14F-4D97-AF65-F5344CB8AC3E}">
        <p14:creationId xmlns:p14="http://schemas.microsoft.com/office/powerpoint/2010/main" val="15406502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46362DDD-AD9E-47EE-850B-658020EB6192}" type="slidenum">
              <a:rPr lang="en-GB" smtClean="0"/>
              <a:t>17</a:t>
            </a:fld>
            <a:endParaRPr lang="en-GB"/>
          </a:p>
        </p:txBody>
      </p:sp>
    </p:spTree>
    <p:extLst>
      <p:ext uri="{BB962C8B-B14F-4D97-AF65-F5344CB8AC3E}">
        <p14:creationId xmlns:p14="http://schemas.microsoft.com/office/powerpoint/2010/main" val="33627373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“There is no shortage of private capital and while there is a supply of projects, not all of them are “bankable”</a:t>
            </a:r>
          </a:p>
          <a:p>
            <a:endParaRPr lang="en-US" dirty="0"/>
          </a:p>
        </p:txBody>
      </p:sp>
      <p:sp>
        <p:nvSpPr>
          <p:cNvPr id="4" name="Slide Number Placeholder 3"/>
          <p:cNvSpPr>
            <a:spLocks noGrp="1"/>
          </p:cNvSpPr>
          <p:nvPr>
            <p:ph type="sldNum" sz="quarter" idx="5"/>
          </p:nvPr>
        </p:nvSpPr>
        <p:spPr/>
        <p:txBody>
          <a:bodyPr/>
          <a:lstStyle/>
          <a:p>
            <a:fld id="{46362DDD-AD9E-47EE-850B-658020EB6192}" type="slidenum">
              <a:rPr lang="en-GB" smtClean="0"/>
              <a:t>18</a:t>
            </a:fld>
            <a:endParaRPr lang="en-GB"/>
          </a:p>
        </p:txBody>
      </p:sp>
    </p:spTree>
    <p:extLst>
      <p:ext uri="{BB962C8B-B14F-4D97-AF65-F5344CB8AC3E}">
        <p14:creationId xmlns:p14="http://schemas.microsoft.com/office/powerpoint/2010/main" val="541080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46362DDD-AD9E-47EE-850B-658020EB6192}" type="slidenum">
              <a:rPr lang="en-GB" smtClean="0"/>
              <a:t>19</a:t>
            </a:fld>
            <a:endParaRPr lang="en-GB"/>
          </a:p>
        </p:txBody>
      </p:sp>
    </p:spTree>
    <p:extLst>
      <p:ext uri="{BB962C8B-B14F-4D97-AF65-F5344CB8AC3E}">
        <p14:creationId xmlns:p14="http://schemas.microsoft.com/office/powerpoint/2010/main" val="1286574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b="1" dirty="0"/>
              <a:t>Japan</a:t>
            </a:r>
            <a:r>
              <a:rPr lang="en-ZA" sz="1200" dirty="0"/>
              <a:t>: post WW2 Export oriented and industrialisation – selected for externalities and govt absorbed loan losses- mixed results</a:t>
            </a:r>
          </a:p>
          <a:p>
            <a:r>
              <a:rPr lang="en-ZA" sz="1200" b="1" dirty="0"/>
              <a:t>Korea </a:t>
            </a:r>
            <a:r>
              <a:rPr lang="en-ZA" sz="1200" dirty="0"/>
              <a:t>- an impoverished state, largely dependent on foreign aid, can coordinate directed credit and industrial policy to lay the groundwork for industrialization. In the 1960s, directed credit was used to promote exports, earn foreign exchange, and build industries.</a:t>
            </a:r>
          </a:p>
          <a:p>
            <a:r>
              <a:rPr lang="en-ZA" sz="1200" dirty="0"/>
              <a:t>1970s HCI. The banking system became inefficient and economic development imbalanced. The drive to use bank credit to promote priority sectors and government control of credit led to inadequate screening of projects and an alarming accumulation of NPLs. </a:t>
            </a:r>
          </a:p>
          <a:p>
            <a:r>
              <a:rPr lang="en-ZA" sz="1200" b="1" dirty="0"/>
              <a:t>China: </a:t>
            </a:r>
            <a:r>
              <a:rPr lang="en-ZA" sz="1200" dirty="0"/>
              <a:t>From the 1980s to the late 1990s, this policy of directed lending provided </a:t>
            </a:r>
            <a:r>
              <a:rPr lang="en-ZA" sz="1200" dirty="0">
                <a:solidFill>
                  <a:srgbClr val="FF0000"/>
                </a:solidFill>
              </a:rPr>
              <a:t>unviable state-owned enterprises with funds for working capital and new investment to create jobs and meet objectives for housing, education, health, and pensions.</a:t>
            </a:r>
            <a:r>
              <a:rPr lang="en-ZA" sz="1200" dirty="0"/>
              <a:t> In 1994, the policy changed. The state banks were commercialized and policy-based lending was </a:t>
            </a:r>
            <a:r>
              <a:rPr lang="en-ZA" sz="1200" dirty="0" err="1"/>
              <a:t>channeled</a:t>
            </a:r>
            <a:r>
              <a:rPr lang="en-ZA" sz="1200" dirty="0"/>
              <a:t> through three new banks, the Export-Import Bank, the Agricultural Development Bank, and the China Development Bank. </a:t>
            </a:r>
          </a:p>
          <a:p>
            <a:r>
              <a:rPr lang="en-ZA" sz="1200" b="1" dirty="0"/>
              <a:t>Brazil: </a:t>
            </a:r>
            <a:r>
              <a:rPr lang="en-ZA" sz="1200" dirty="0"/>
              <a:t>2003 -&gt; Banco do </a:t>
            </a:r>
            <a:r>
              <a:rPr lang="en-ZA" sz="1200" dirty="0" err="1"/>
              <a:t>Brasil</a:t>
            </a:r>
            <a:r>
              <a:rPr lang="en-ZA" sz="1200" dirty="0"/>
              <a:t> and the Caixa </a:t>
            </a:r>
            <a:r>
              <a:rPr lang="en-ZA" sz="1200" dirty="0" err="1"/>
              <a:t>Econômica</a:t>
            </a:r>
            <a:r>
              <a:rPr lang="en-ZA" sz="1200" dirty="0"/>
              <a:t> Federal, are entrusted with the task of ensuring that credit is available for rural areas, agriculture, infrastructure and housing. With the exception of microfinance institutions, Brazil’s earmarked credit programs have not reached the intended beneficiaries and have crowded out private credit. Inequality in land ownership, for example, has resulted in inequality in credit allocation, with the wealthiest 2 percent of borrowers receiving more than 57 percent of the loans, while the poorest 75 percent receive a mere 6 percent. Because most directed credit is mandated, banks cross-subsidize, raising interest rates for loans to non priority sectors and increasing the overall cost of financing in those sectors. </a:t>
            </a:r>
          </a:p>
          <a:p>
            <a:r>
              <a:rPr lang="en-ZA" sz="1200" b="1" dirty="0"/>
              <a:t>Thailand: </a:t>
            </a:r>
            <a:r>
              <a:rPr lang="en-ZA" sz="1200" dirty="0"/>
              <a:t>Interest rate ceilings. In 1989-1992 ceilings on lending and interest rates imposed by the BOT on commercial banks were removed.168 This was followed by a relaxation of portfolio requirements, although the BOT continued to exercise control over the financial sector. Interest rate deregulation improved priority sectors’ access to financial services. 1997 financial crisis ……</a:t>
            </a:r>
          </a:p>
          <a:p>
            <a:endParaRPr lang="en-US" dirty="0"/>
          </a:p>
        </p:txBody>
      </p:sp>
      <p:sp>
        <p:nvSpPr>
          <p:cNvPr id="4" name="Slide Number Placeholder 3"/>
          <p:cNvSpPr>
            <a:spLocks noGrp="1"/>
          </p:cNvSpPr>
          <p:nvPr>
            <p:ph type="sldNum" sz="quarter" idx="5"/>
          </p:nvPr>
        </p:nvSpPr>
        <p:spPr/>
        <p:txBody>
          <a:bodyPr/>
          <a:lstStyle/>
          <a:p>
            <a:fld id="{46362DDD-AD9E-47EE-850B-658020EB6192}" type="slidenum">
              <a:rPr lang="en-GB" smtClean="0"/>
              <a:t>20</a:t>
            </a:fld>
            <a:endParaRPr lang="en-GB"/>
          </a:p>
        </p:txBody>
      </p:sp>
    </p:spTree>
    <p:extLst>
      <p:ext uri="{BB962C8B-B14F-4D97-AF65-F5344CB8AC3E}">
        <p14:creationId xmlns:p14="http://schemas.microsoft.com/office/powerpoint/2010/main" val="22873771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362DDD-AD9E-47EE-850B-658020EB6192}" type="slidenum">
              <a:rPr lang="en-GB" smtClean="0"/>
              <a:t>21</a:t>
            </a:fld>
            <a:endParaRPr lang="en-GB"/>
          </a:p>
        </p:txBody>
      </p:sp>
    </p:spTree>
    <p:extLst>
      <p:ext uri="{BB962C8B-B14F-4D97-AF65-F5344CB8AC3E}">
        <p14:creationId xmlns:p14="http://schemas.microsoft.com/office/powerpoint/2010/main" val="22873771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362DDD-AD9E-47EE-850B-658020EB6192}" type="slidenum">
              <a:rPr lang="en-GB" smtClean="0"/>
              <a:t>22</a:t>
            </a:fld>
            <a:endParaRPr lang="en-GB"/>
          </a:p>
        </p:txBody>
      </p:sp>
    </p:spTree>
    <p:extLst>
      <p:ext uri="{BB962C8B-B14F-4D97-AF65-F5344CB8AC3E}">
        <p14:creationId xmlns:p14="http://schemas.microsoft.com/office/powerpoint/2010/main" val="41482579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362DDD-AD9E-47EE-850B-658020EB6192}" type="slidenum">
              <a:rPr lang="en-GB" smtClean="0"/>
              <a:t>23</a:t>
            </a:fld>
            <a:endParaRPr lang="en-GB"/>
          </a:p>
        </p:txBody>
      </p:sp>
    </p:spTree>
    <p:extLst>
      <p:ext uri="{BB962C8B-B14F-4D97-AF65-F5344CB8AC3E}">
        <p14:creationId xmlns:p14="http://schemas.microsoft.com/office/powerpoint/2010/main" val="41482579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46362DDD-AD9E-47EE-850B-658020EB6192}" type="slidenum">
              <a:rPr lang="en-GB" smtClean="0"/>
              <a:t>24</a:t>
            </a:fld>
            <a:endParaRPr lang="en-GB"/>
          </a:p>
        </p:txBody>
      </p:sp>
    </p:spTree>
    <p:extLst>
      <p:ext uri="{BB962C8B-B14F-4D97-AF65-F5344CB8AC3E}">
        <p14:creationId xmlns:p14="http://schemas.microsoft.com/office/powerpoint/2010/main" val="35605175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46362DDD-AD9E-47EE-850B-658020EB6192}" type="slidenum">
              <a:rPr lang="en-GB" smtClean="0"/>
              <a:t>25</a:t>
            </a:fld>
            <a:endParaRPr lang="en-GB"/>
          </a:p>
        </p:txBody>
      </p:sp>
    </p:spTree>
    <p:extLst>
      <p:ext uri="{BB962C8B-B14F-4D97-AF65-F5344CB8AC3E}">
        <p14:creationId xmlns:p14="http://schemas.microsoft.com/office/powerpoint/2010/main" val="35605175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latin typeface="+mn-lt"/>
                <a:ea typeface="+mn-ea"/>
                <a:cs typeface="+mn-cs"/>
              </a:rPr>
              <a:t>Government Bonds:</a:t>
            </a:r>
            <a:r>
              <a:rPr lang="en-US" sz="1200" kern="1200" dirty="0">
                <a:solidFill>
                  <a:schemeClr val="tx1"/>
                </a:solidFill>
                <a:latin typeface="+mn-lt"/>
                <a:ea typeface="+mn-ea"/>
                <a:cs typeface="+mn-cs"/>
              </a:rPr>
              <a:t> Approximately R1.9 trillion of the bond market consist of government issuances. These instruments account for approximately 66% of all liquidity reported to the JSE. </a:t>
            </a:r>
            <a:endParaRPr lang="en-ZA" sz="1200" kern="1200" dirty="0">
              <a:solidFill>
                <a:schemeClr val="tx1"/>
              </a:solidFill>
              <a:latin typeface="+mn-lt"/>
              <a:ea typeface="+mn-ea"/>
              <a:cs typeface="+mn-cs"/>
            </a:endParaRPr>
          </a:p>
          <a:p>
            <a:r>
              <a:rPr lang="en-US" sz="1200" b="1" kern="1200" dirty="0">
                <a:solidFill>
                  <a:schemeClr val="tx1"/>
                </a:solidFill>
                <a:latin typeface="+mn-lt"/>
                <a:ea typeface="+mn-ea"/>
                <a:cs typeface="+mn-cs"/>
              </a:rPr>
              <a:t>Corporate Bonds</a:t>
            </a:r>
            <a:r>
              <a:rPr lang="en-US" sz="1200" kern="1200" dirty="0">
                <a:solidFill>
                  <a:schemeClr val="tx1"/>
                </a:solidFill>
                <a:latin typeface="+mn-lt"/>
                <a:ea typeface="+mn-ea"/>
                <a:cs typeface="+mn-cs"/>
              </a:rPr>
              <a:t>: In 2018 corporate issuers raised R34 billion. The total nominal issuances outstanding is approximately R113 billion.</a:t>
            </a:r>
            <a:endParaRPr lang="en-ZA" sz="1200" kern="1200" dirty="0">
              <a:solidFill>
                <a:schemeClr val="tx1"/>
              </a:solidFill>
              <a:latin typeface="+mn-lt"/>
              <a:ea typeface="+mn-ea"/>
              <a:cs typeface="+mn-cs"/>
            </a:endParaRPr>
          </a:p>
          <a:p>
            <a:r>
              <a:rPr lang="en-US" sz="1200" b="1" kern="1200" dirty="0">
                <a:solidFill>
                  <a:schemeClr val="tx1"/>
                </a:solidFill>
                <a:latin typeface="+mn-lt"/>
                <a:ea typeface="+mn-ea"/>
                <a:cs typeface="+mn-cs"/>
              </a:rPr>
              <a:t>Financial Institutions and Banks: </a:t>
            </a:r>
            <a:r>
              <a:rPr lang="en-US" sz="1200" kern="1200" dirty="0">
                <a:solidFill>
                  <a:schemeClr val="tx1"/>
                </a:solidFill>
                <a:latin typeface="+mn-lt"/>
                <a:ea typeface="+mn-ea"/>
                <a:cs typeface="+mn-cs"/>
              </a:rPr>
              <a:t>In 2017 alone the financial services industry issuances comprised R73.5 billion (50%) of total debt issuances, in 2018 was R47bn. This sector has total outstanding of R320 billion which is 12% of the total bond market in 2018.</a:t>
            </a:r>
            <a:endParaRPr lang="en-ZA" sz="1200" kern="1200" dirty="0">
              <a:solidFill>
                <a:schemeClr val="tx1"/>
              </a:solidFill>
              <a:latin typeface="+mn-lt"/>
              <a:ea typeface="+mn-ea"/>
              <a:cs typeface="+mn-cs"/>
            </a:endParaRPr>
          </a:p>
          <a:p>
            <a:r>
              <a:rPr lang="en-US" sz="1200" b="1" kern="1200" dirty="0">
                <a:solidFill>
                  <a:schemeClr val="tx1"/>
                </a:solidFill>
                <a:latin typeface="+mn-lt"/>
                <a:ea typeface="+mn-ea"/>
                <a:cs typeface="+mn-cs"/>
              </a:rPr>
              <a:t>State-owned companies and municipalities:</a:t>
            </a:r>
            <a:r>
              <a:rPr lang="en-US" sz="1200" kern="1200" dirty="0">
                <a:solidFill>
                  <a:schemeClr val="tx1"/>
                </a:solidFill>
                <a:latin typeface="+mn-lt"/>
                <a:ea typeface="+mn-ea"/>
                <a:cs typeface="+mn-cs"/>
              </a:rPr>
              <a:t> R21 billion of issuance volume in 2018. This comprises 10% of total bond market at an amount outstanding of R275 billion.</a:t>
            </a:r>
            <a:endParaRPr lang="en-ZA" sz="1200" kern="120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46362DDD-AD9E-47EE-850B-658020EB6192}" type="slidenum">
              <a:rPr lang="en-GB" smtClean="0"/>
              <a:t>26</a:t>
            </a:fld>
            <a:endParaRPr lang="en-GB"/>
          </a:p>
        </p:txBody>
      </p:sp>
    </p:spTree>
    <p:extLst>
      <p:ext uri="{BB962C8B-B14F-4D97-AF65-F5344CB8AC3E}">
        <p14:creationId xmlns:p14="http://schemas.microsoft.com/office/powerpoint/2010/main" val="4485506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dirty="0"/>
              <a:t>Pension funds voluntarily invest – question of </a:t>
            </a:r>
            <a:r>
              <a:rPr lang="en-ZA" sz="1200" dirty="0">
                <a:solidFill>
                  <a:schemeClr val="bg1"/>
                </a:solidFill>
              </a:rPr>
              <a:t>risk vs return</a:t>
            </a:r>
          </a:p>
          <a:p>
            <a:r>
              <a:rPr lang="en-ZA" dirty="0"/>
              <a:t>In line with sound investment principles that take account of the need for secure capital and income in particular and diversification in general</a:t>
            </a:r>
          </a:p>
          <a:p>
            <a:r>
              <a:rPr lang="en-ZA" dirty="0"/>
              <a:t>Investing a percentage of a fund in developmental initiatives entails not only prescription but an acceptance that </a:t>
            </a:r>
            <a:r>
              <a:rPr lang="en-ZA" b="1" i="1" dirty="0"/>
              <a:t>terms and conditions are not market related</a:t>
            </a:r>
          </a:p>
        </p:txBody>
      </p:sp>
      <p:sp>
        <p:nvSpPr>
          <p:cNvPr id="4" name="Slide Number Placeholder 3"/>
          <p:cNvSpPr>
            <a:spLocks noGrp="1"/>
          </p:cNvSpPr>
          <p:nvPr>
            <p:ph type="sldNum" sz="quarter" idx="5"/>
          </p:nvPr>
        </p:nvSpPr>
        <p:spPr/>
        <p:txBody>
          <a:bodyPr/>
          <a:lstStyle/>
          <a:p>
            <a:fld id="{46362DDD-AD9E-47EE-850B-658020EB6192}" type="slidenum">
              <a:rPr lang="en-GB" smtClean="0"/>
              <a:t>27</a:t>
            </a:fld>
            <a:endParaRPr lang="en-GB"/>
          </a:p>
        </p:txBody>
      </p:sp>
    </p:spTree>
    <p:extLst>
      <p:ext uri="{BB962C8B-B14F-4D97-AF65-F5344CB8AC3E}">
        <p14:creationId xmlns:p14="http://schemas.microsoft.com/office/powerpoint/2010/main" val="31465410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362DDD-AD9E-47EE-850B-658020EB6192}" type="slidenum">
              <a:rPr lang="en-GB" smtClean="0"/>
              <a:t>28</a:t>
            </a:fld>
            <a:endParaRPr lang="en-GB"/>
          </a:p>
        </p:txBody>
      </p:sp>
    </p:spTree>
    <p:extLst>
      <p:ext uri="{BB962C8B-B14F-4D97-AF65-F5344CB8AC3E}">
        <p14:creationId xmlns:p14="http://schemas.microsoft.com/office/powerpoint/2010/main" val="38530251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There are other sources of funding when the fiscus is constrained</a:t>
            </a:r>
            <a:endParaRPr lang="en-US" dirty="0"/>
          </a:p>
        </p:txBody>
      </p:sp>
      <p:sp>
        <p:nvSpPr>
          <p:cNvPr id="4" name="Slide Number Placeholder 3"/>
          <p:cNvSpPr>
            <a:spLocks noGrp="1"/>
          </p:cNvSpPr>
          <p:nvPr>
            <p:ph type="sldNum" sz="quarter" idx="5"/>
          </p:nvPr>
        </p:nvSpPr>
        <p:spPr/>
        <p:txBody>
          <a:bodyPr/>
          <a:lstStyle/>
          <a:p>
            <a:fld id="{46362DDD-AD9E-47EE-850B-658020EB6192}" type="slidenum">
              <a:rPr lang="en-GB" smtClean="0"/>
              <a:t>29</a:t>
            </a:fld>
            <a:endParaRPr lang="en-GB"/>
          </a:p>
        </p:txBody>
      </p:sp>
    </p:spTree>
    <p:extLst>
      <p:ext uri="{BB962C8B-B14F-4D97-AF65-F5344CB8AC3E}">
        <p14:creationId xmlns:p14="http://schemas.microsoft.com/office/powerpoint/2010/main" val="33429301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46362DDD-AD9E-47EE-850B-658020EB6192}" type="slidenum">
              <a:rPr lang="en-GB" smtClean="0"/>
              <a:t>30</a:t>
            </a:fld>
            <a:endParaRPr lang="en-GB"/>
          </a:p>
        </p:txBody>
      </p:sp>
    </p:spTree>
    <p:extLst>
      <p:ext uri="{BB962C8B-B14F-4D97-AF65-F5344CB8AC3E}">
        <p14:creationId xmlns:p14="http://schemas.microsoft.com/office/powerpoint/2010/main" val="5934634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Transnet Limited (the company) was incorporated on 1 April 1990</a:t>
            </a:r>
          </a:p>
          <a:p>
            <a:pPr marL="285750" indent="-285750">
              <a:buFont typeface="Arial" panose="020B0604020202020204" pitchFamily="34" charset="0"/>
              <a:buChar char="•"/>
            </a:pPr>
            <a:r>
              <a:rPr lang="en-ZA" dirty="0"/>
              <a:t>The Transnet Pension Fund was established in terms of the Transnet Pension Fund Act no 62 of 1990</a:t>
            </a:r>
          </a:p>
          <a:p>
            <a:pPr marL="285750" indent="-285750">
              <a:buFont typeface="Arial" panose="020B0604020202020204" pitchFamily="34" charset="0"/>
              <a:buChar char="•"/>
            </a:pPr>
            <a:r>
              <a:rPr lang="en-ZA" dirty="0"/>
              <a:t>It inherited an actuarial deficit of R17,1 billion of which R10,3 billion was provided for</a:t>
            </a:r>
          </a:p>
          <a:p>
            <a:pPr marL="285750" indent="-285750">
              <a:buFont typeface="Arial" panose="020B0604020202020204" pitchFamily="34" charset="0"/>
              <a:buChar char="•"/>
            </a:pPr>
            <a:r>
              <a:rPr lang="en-ZA" dirty="0"/>
              <a:t>During 1990/91 and 1991/92 financial years the company issued R10,3 billion non-tradeable Pension Fund Debentures (T011) with a coupon of 16.5%</a:t>
            </a:r>
          </a:p>
          <a:p>
            <a:pPr marL="285750" indent="-285750">
              <a:buFont typeface="Arial" panose="020B0604020202020204" pitchFamily="34" charset="0"/>
              <a:buChar char="•"/>
            </a:pPr>
            <a:r>
              <a:rPr lang="en-ZA" dirty="0"/>
              <a:t>The T011s were bought by PIC</a:t>
            </a:r>
          </a:p>
          <a:p>
            <a:endParaRPr lang="en-ZA" dirty="0"/>
          </a:p>
        </p:txBody>
      </p:sp>
      <p:sp>
        <p:nvSpPr>
          <p:cNvPr id="4" name="Slide Number Placeholder 3"/>
          <p:cNvSpPr>
            <a:spLocks noGrp="1"/>
          </p:cNvSpPr>
          <p:nvPr>
            <p:ph type="sldNum" sz="quarter" idx="10"/>
          </p:nvPr>
        </p:nvSpPr>
        <p:spPr/>
        <p:txBody>
          <a:bodyPr/>
          <a:lstStyle/>
          <a:p>
            <a:fld id="{46362DDD-AD9E-47EE-850B-658020EB6192}" type="slidenum">
              <a:rPr lang="en-GB" smtClean="0"/>
              <a:t>31</a:t>
            </a:fld>
            <a:endParaRPr lang="en-GB"/>
          </a:p>
        </p:txBody>
      </p:sp>
    </p:spTree>
    <p:extLst>
      <p:ext uri="{BB962C8B-B14F-4D97-AF65-F5344CB8AC3E}">
        <p14:creationId xmlns:p14="http://schemas.microsoft.com/office/powerpoint/2010/main" val="170969681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46362DDD-AD9E-47EE-850B-658020EB6192}" type="slidenum">
              <a:rPr lang="en-GB" smtClean="0"/>
              <a:t>32</a:t>
            </a:fld>
            <a:endParaRPr lang="en-GB"/>
          </a:p>
        </p:txBody>
      </p:sp>
    </p:spTree>
    <p:extLst>
      <p:ext uri="{BB962C8B-B14F-4D97-AF65-F5344CB8AC3E}">
        <p14:creationId xmlns:p14="http://schemas.microsoft.com/office/powerpoint/2010/main" val="28010896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46362DDD-AD9E-47EE-850B-658020EB6192}" type="slidenum">
              <a:rPr lang="en-GB" smtClean="0"/>
              <a:t>33</a:t>
            </a:fld>
            <a:endParaRPr lang="en-GB"/>
          </a:p>
        </p:txBody>
      </p:sp>
    </p:spTree>
    <p:extLst>
      <p:ext uri="{BB962C8B-B14F-4D97-AF65-F5344CB8AC3E}">
        <p14:creationId xmlns:p14="http://schemas.microsoft.com/office/powerpoint/2010/main" val="147865518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362DDD-AD9E-47EE-850B-658020EB6192}" type="slidenum">
              <a:rPr lang="en-GB" smtClean="0"/>
              <a:t>34</a:t>
            </a:fld>
            <a:endParaRPr lang="en-GB"/>
          </a:p>
        </p:txBody>
      </p:sp>
    </p:spTree>
    <p:extLst>
      <p:ext uri="{BB962C8B-B14F-4D97-AF65-F5344CB8AC3E}">
        <p14:creationId xmlns:p14="http://schemas.microsoft.com/office/powerpoint/2010/main" val="266742257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fld id="{46362DDD-AD9E-47EE-850B-658020EB6192}" type="slidenum">
              <a:rPr lang="en-GB" smtClean="0"/>
              <a:t>35</a:t>
            </a:fld>
            <a:endParaRPr lang="en-GB"/>
          </a:p>
        </p:txBody>
      </p:sp>
    </p:spTree>
    <p:extLst>
      <p:ext uri="{BB962C8B-B14F-4D97-AF65-F5344CB8AC3E}">
        <p14:creationId xmlns:p14="http://schemas.microsoft.com/office/powerpoint/2010/main" val="274929475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362DDD-AD9E-47EE-850B-658020EB6192}" type="slidenum">
              <a:rPr lang="en-GB" smtClean="0"/>
              <a:t>36</a:t>
            </a:fld>
            <a:endParaRPr lang="en-GB"/>
          </a:p>
        </p:txBody>
      </p:sp>
    </p:spTree>
    <p:extLst>
      <p:ext uri="{BB962C8B-B14F-4D97-AF65-F5344CB8AC3E}">
        <p14:creationId xmlns:p14="http://schemas.microsoft.com/office/powerpoint/2010/main" val="30665098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5FBCAD31-8402-492A-8A5F-C5E283A43D49}" type="datetime1">
              <a:rPr lang="en-GB" smtClean="0"/>
              <a:t>24/07/2025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1061A0D-E3C8-4613-810C-60ACD8FD82C3}" type="slidenum">
              <a:rPr lang="en-GB" smtClean="0"/>
              <a:t>‹#›</a:t>
            </a:fld>
            <a:endParaRPr lang="en-GB"/>
          </a:p>
        </p:txBody>
      </p:sp>
    </p:spTree>
    <p:extLst>
      <p:ext uri="{BB962C8B-B14F-4D97-AF65-F5344CB8AC3E}">
        <p14:creationId xmlns:p14="http://schemas.microsoft.com/office/powerpoint/2010/main" val="26437494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048FCF5-3C63-463D-B7D0-479BB3671218}" type="datetime1">
              <a:rPr lang="en-GB" smtClean="0"/>
              <a:t>24/07/2025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1061A0D-E3C8-4613-810C-60ACD8FD82C3}" type="slidenum">
              <a:rPr lang="en-GB" smtClean="0"/>
              <a:t>‹#›</a:t>
            </a:fld>
            <a:endParaRPr lang="en-GB"/>
          </a:p>
        </p:txBody>
      </p:sp>
    </p:spTree>
    <p:extLst>
      <p:ext uri="{BB962C8B-B14F-4D97-AF65-F5344CB8AC3E}">
        <p14:creationId xmlns:p14="http://schemas.microsoft.com/office/powerpoint/2010/main" val="4934221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3E65068-E339-459A-B358-AB28B0316F24}" type="datetime1">
              <a:rPr lang="en-GB" smtClean="0"/>
              <a:t>24/07/2025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1061A0D-E3C8-4613-810C-60ACD8FD82C3}" type="slidenum">
              <a:rPr lang="en-GB" smtClean="0"/>
              <a:t>‹#›</a:t>
            </a:fld>
            <a:endParaRPr lang="en-GB"/>
          </a:p>
        </p:txBody>
      </p:sp>
    </p:spTree>
    <p:extLst>
      <p:ext uri="{BB962C8B-B14F-4D97-AF65-F5344CB8AC3E}">
        <p14:creationId xmlns:p14="http://schemas.microsoft.com/office/powerpoint/2010/main" val="27126310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F10274D2-8B7E-4B1F-8E8B-B4C791FF08C2}" type="datetime1">
              <a:rPr lang="en-GB" smtClean="0"/>
              <a:t>24/07/2025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1061A0D-E3C8-4613-810C-60ACD8FD82C3}" type="slidenum">
              <a:rPr lang="en-GB" smtClean="0"/>
              <a:t>‹#›</a:t>
            </a:fld>
            <a:endParaRPr lang="en-GB"/>
          </a:p>
        </p:txBody>
      </p:sp>
    </p:spTree>
    <p:extLst>
      <p:ext uri="{BB962C8B-B14F-4D97-AF65-F5344CB8AC3E}">
        <p14:creationId xmlns:p14="http://schemas.microsoft.com/office/powerpoint/2010/main" val="26740238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E6BCF79D-B74D-4A63-82B8-E8EB03522555}" type="datetime1">
              <a:rPr lang="en-GB" smtClean="0"/>
              <a:t>24/07/2025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1061A0D-E3C8-4613-810C-60ACD8FD82C3}" type="slidenum">
              <a:rPr lang="en-GB" smtClean="0"/>
              <a:t>‹#›</a:t>
            </a:fld>
            <a:endParaRPr lang="en-GB"/>
          </a:p>
        </p:txBody>
      </p:sp>
    </p:spTree>
    <p:extLst>
      <p:ext uri="{BB962C8B-B14F-4D97-AF65-F5344CB8AC3E}">
        <p14:creationId xmlns:p14="http://schemas.microsoft.com/office/powerpoint/2010/main" val="925989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84050C4F-CEA8-4D8B-BEE6-A21442271EE6}" type="datetime1">
              <a:rPr lang="en-GB" smtClean="0"/>
              <a:t>24/07/2025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1061A0D-E3C8-4613-810C-60ACD8FD82C3}" type="slidenum">
              <a:rPr lang="en-GB" smtClean="0"/>
              <a:t>‹#›</a:t>
            </a:fld>
            <a:endParaRPr lang="en-GB"/>
          </a:p>
        </p:txBody>
      </p:sp>
    </p:spTree>
    <p:extLst>
      <p:ext uri="{BB962C8B-B14F-4D97-AF65-F5344CB8AC3E}">
        <p14:creationId xmlns:p14="http://schemas.microsoft.com/office/powerpoint/2010/main" val="15195823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0B97B2-A1CB-4A8B-A596-FF1E3E9EEDC1}" type="datetime1">
              <a:rPr lang="en-GB" smtClean="0"/>
              <a:t>24/07/2025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1061A0D-E3C8-4613-810C-60ACD8FD82C3}" type="slidenum">
              <a:rPr lang="en-GB" smtClean="0"/>
              <a:t>‹#›</a:t>
            </a:fld>
            <a:endParaRPr lang="en-GB"/>
          </a:p>
        </p:txBody>
      </p:sp>
    </p:spTree>
    <p:extLst>
      <p:ext uri="{BB962C8B-B14F-4D97-AF65-F5344CB8AC3E}">
        <p14:creationId xmlns:p14="http://schemas.microsoft.com/office/powerpoint/2010/main" val="16977570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293A312-971F-492C-B326-DB7066A37F94}" type="datetime1">
              <a:rPr lang="en-GB" smtClean="0"/>
              <a:t>24/07/2025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1061A0D-E3C8-4613-810C-60ACD8FD82C3}" type="slidenum">
              <a:rPr lang="en-GB" smtClean="0"/>
              <a:t>‹#›</a:t>
            </a:fld>
            <a:endParaRPr lang="en-GB"/>
          </a:p>
        </p:txBody>
      </p:sp>
    </p:spTree>
    <p:extLst>
      <p:ext uri="{BB962C8B-B14F-4D97-AF65-F5344CB8AC3E}">
        <p14:creationId xmlns:p14="http://schemas.microsoft.com/office/powerpoint/2010/main" val="36522424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E5E441A-6C2B-4E04-8E50-E3DF0E632328}" type="datetime1">
              <a:rPr lang="en-GB" smtClean="0"/>
              <a:t>24/07/2025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1061A0D-E3C8-4613-810C-60ACD8FD82C3}" type="slidenum">
              <a:rPr lang="en-GB" smtClean="0"/>
              <a:t>‹#›</a:t>
            </a:fld>
            <a:endParaRPr lang="en-GB"/>
          </a:p>
        </p:txBody>
      </p:sp>
    </p:spTree>
    <p:extLst>
      <p:ext uri="{BB962C8B-B14F-4D97-AF65-F5344CB8AC3E}">
        <p14:creationId xmlns:p14="http://schemas.microsoft.com/office/powerpoint/2010/main" val="27486276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037DD2E-385B-4B32-9305-F3C9DE3BE2EC}" type="datetime1">
              <a:rPr lang="en-GB" smtClean="0"/>
              <a:t>24/07/2025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1061A0D-E3C8-4613-810C-60ACD8FD82C3}" type="slidenum">
              <a:rPr lang="en-GB" smtClean="0"/>
              <a:t>‹#›</a:t>
            </a:fld>
            <a:endParaRPr lang="en-GB"/>
          </a:p>
        </p:txBody>
      </p:sp>
    </p:spTree>
    <p:extLst>
      <p:ext uri="{BB962C8B-B14F-4D97-AF65-F5344CB8AC3E}">
        <p14:creationId xmlns:p14="http://schemas.microsoft.com/office/powerpoint/2010/main" val="18325684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179B0BC-C093-4BB1-A4C5-839D17529EDA}" type="datetime1">
              <a:rPr lang="en-GB" smtClean="0"/>
              <a:t>24/07/2025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1061A0D-E3C8-4613-810C-60ACD8FD82C3}" type="slidenum">
              <a:rPr lang="en-GB" smtClean="0"/>
              <a:t>‹#›</a:t>
            </a:fld>
            <a:endParaRPr lang="en-GB"/>
          </a:p>
        </p:txBody>
      </p:sp>
    </p:spTree>
    <p:extLst>
      <p:ext uri="{BB962C8B-B14F-4D97-AF65-F5344CB8AC3E}">
        <p14:creationId xmlns:p14="http://schemas.microsoft.com/office/powerpoint/2010/main" val="7789779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D17B0A-6287-4FE7-B23C-E4DD21980180}" type="datetime1">
              <a:rPr lang="en-GB" smtClean="0"/>
              <a:t>24/07/2025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061A0D-E3C8-4613-810C-60ACD8FD82C3}" type="slidenum">
              <a:rPr lang="en-GB" smtClean="0"/>
              <a:t>‹#›</a:t>
            </a:fld>
            <a:endParaRPr lang="en-GB"/>
          </a:p>
        </p:txBody>
      </p:sp>
    </p:spTree>
    <p:extLst>
      <p:ext uri="{BB962C8B-B14F-4D97-AF65-F5344CB8AC3E}">
        <p14:creationId xmlns:p14="http://schemas.microsoft.com/office/powerpoint/2010/main" val="37603658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15.wmf"/></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PG 2.jpg"/>
          <p:cNvPicPr>
            <a:picLocks noChangeAspect="1"/>
          </p:cNvPicPr>
          <p:nvPr/>
        </p:nvPicPr>
        <p:blipFill>
          <a:blip r:embed="rId3" cstate="print">
            <a:alphaModFix amt="80000"/>
            <a:extLst>
              <a:ext uri="{28A0092B-C50C-407E-A947-70E740481C1C}">
                <a14:useLocalDpi xmlns:a14="http://schemas.microsoft.com/office/drawing/2010/main" val="0"/>
              </a:ext>
            </a:extLst>
          </a:blip>
          <a:stretch>
            <a:fillRect/>
          </a:stretch>
        </p:blipFill>
        <p:spPr>
          <a:xfrm rot="5400000">
            <a:off x="1142525" y="-1142528"/>
            <a:ext cx="6858945" cy="9144002"/>
          </a:xfrm>
          <a:prstGeom prst="rect">
            <a:avLst/>
          </a:prstGeom>
        </p:spPr>
      </p:pic>
      <p:sp>
        <p:nvSpPr>
          <p:cNvPr id="7" name="Rounded Rectangle 6"/>
          <p:cNvSpPr/>
          <p:nvPr/>
        </p:nvSpPr>
        <p:spPr>
          <a:xfrm>
            <a:off x="1200127" y="3938222"/>
            <a:ext cx="3123918" cy="1312740"/>
          </a:xfrm>
          <a:prstGeom prst="roundRect">
            <a:avLst/>
          </a:prstGeom>
          <a:solidFill>
            <a:srgbClr val="4040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Round Diagonal Corner Rectangle 10"/>
          <p:cNvSpPr/>
          <p:nvPr/>
        </p:nvSpPr>
        <p:spPr>
          <a:xfrm>
            <a:off x="1200127" y="1884164"/>
            <a:ext cx="6839423" cy="2958831"/>
          </a:xfrm>
          <a:prstGeom prst="round2Diag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1574052" y="2637385"/>
            <a:ext cx="6460632" cy="1584176"/>
          </a:xfrm>
        </p:spPr>
        <p:txBody>
          <a:bodyPr>
            <a:noAutofit/>
          </a:bodyPr>
          <a:lstStyle/>
          <a:p>
            <a:pPr>
              <a:lnSpc>
                <a:spcPct val="90000"/>
              </a:lnSpc>
            </a:pPr>
            <a:r>
              <a:rPr lang="en-US" sz="3600" spc="100" dirty="0">
                <a:solidFill>
                  <a:schemeClr val="tx1">
                    <a:lumMod val="75000"/>
                    <a:lumOff val="25000"/>
                  </a:schemeClr>
                </a:solidFill>
                <a:latin typeface="Century Gothic"/>
                <a:cs typeface="Century Gothic"/>
              </a:rPr>
              <a:t>The Reality of Prescribed Pension Fund Assets – and other Interventions</a:t>
            </a:r>
          </a:p>
        </p:txBody>
      </p:sp>
      <p:pic>
        <p:nvPicPr>
          <p:cNvPr id="5" name="Picture 4" descr="ASISA LOGO FOR STATIONERY-2.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7300" y="1580903"/>
            <a:ext cx="2023704" cy="932971"/>
          </a:xfrm>
          <a:prstGeom prst="rect">
            <a:avLst/>
          </a:prstGeom>
        </p:spPr>
      </p:pic>
      <p:sp>
        <p:nvSpPr>
          <p:cNvPr id="12" name="Subtitle 2"/>
          <p:cNvSpPr txBox="1">
            <a:spLocks/>
          </p:cNvSpPr>
          <p:nvPr/>
        </p:nvSpPr>
        <p:spPr>
          <a:xfrm>
            <a:off x="1788243" y="4880305"/>
            <a:ext cx="3320695" cy="370657"/>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n-US" sz="1500" spc="100" dirty="0">
                <a:solidFill>
                  <a:schemeClr val="bg1">
                    <a:lumMod val="75000"/>
                  </a:schemeClr>
                </a:solidFill>
                <a:latin typeface="Century Gothic"/>
                <a:cs typeface="Century Gothic"/>
              </a:rPr>
              <a:t>13 June 2019</a:t>
            </a:r>
          </a:p>
        </p:txBody>
      </p:sp>
      <p:sp>
        <p:nvSpPr>
          <p:cNvPr id="4" name="Slide Number Placeholder 3"/>
          <p:cNvSpPr>
            <a:spLocks noGrp="1"/>
          </p:cNvSpPr>
          <p:nvPr>
            <p:ph type="sldNum" sz="quarter" idx="12"/>
          </p:nvPr>
        </p:nvSpPr>
        <p:spPr/>
        <p:txBody>
          <a:bodyPr/>
          <a:lstStyle/>
          <a:p>
            <a:fld id="{71061A0D-E3C8-4613-810C-60ACD8FD82C3}" type="slidenum">
              <a:rPr lang="en-GB" smtClean="0"/>
              <a:t>1</a:t>
            </a:fld>
            <a:endParaRPr lang="en-GB" dirty="0"/>
          </a:p>
        </p:txBody>
      </p:sp>
    </p:spTree>
    <p:extLst>
      <p:ext uri="{BB962C8B-B14F-4D97-AF65-F5344CB8AC3E}">
        <p14:creationId xmlns:p14="http://schemas.microsoft.com/office/powerpoint/2010/main" val="20818795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1061A0D-E3C8-4613-810C-60ACD8FD82C3}" type="slidenum">
              <a:rPr lang="en-GB" smtClean="0"/>
              <a:t>2</a:t>
            </a:fld>
            <a:endParaRPr lang="en-GB"/>
          </a:p>
        </p:txBody>
      </p:sp>
      <p:pic>
        <p:nvPicPr>
          <p:cNvPr id="307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11560" y="692696"/>
            <a:ext cx="3744416" cy="56166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88024" y="548680"/>
            <a:ext cx="3744416" cy="60843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144962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p:cNvSpPr/>
          <p:nvPr/>
        </p:nvSpPr>
        <p:spPr>
          <a:xfrm>
            <a:off x="1200128" y="755569"/>
            <a:ext cx="3947936" cy="685592"/>
          </a:xfrm>
          <a:prstGeom prst="round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ound Diagonal Corner Rectangle 12"/>
          <p:cNvSpPr/>
          <p:nvPr/>
        </p:nvSpPr>
        <p:spPr>
          <a:xfrm>
            <a:off x="1200126" y="339841"/>
            <a:ext cx="7362339" cy="844480"/>
          </a:xfrm>
          <a:prstGeom prst="round2Diag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5" name="Picture 14" descr="ASISA LOGO FOR STATIONERY-2.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9178" y="504527"/>
            <a:ext cx="1274775" cy="587699"/>
          </a:xfrm>
          <a:prstGeom prst="rect">
            <a:avLst/>
          </a:prstGeom>
        </p:spPr>
      </p:pic>
      <p:sp>
        <p:nvSpPr>
          <p:cNvPr id="16" name="Subtitle 2"/>
          <p:cNvSpPr txBox="1">
            <a:spLocks/>
          </p:cNvSpPr>
          <p:nvPr/>
        </p:nvSpPr>
        <p:spPr>
          <a:xfrm>
            <a:off x="1545642" y="1170386"/>
            <a:ext cx="3320695" cy="370657"/>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endParaRPr lang="en-US" sz="800" spc="100" dirty="0">
              <a:solidFill>
                <a:schemeClr val="bg1">
                  <a:lumMod val="85000"/>
                </a:schemeClr>
              </a:solidFill>
              <a:latin typeface="Century Gothic"/>
              <a:cs typeface="Century Gothic"/>
            </a:endParaRPr>
          </a:p>
        </p:txBody>
      </p:sp>
      <p:sp>
        <p:nvSpPr>
          <p:cNvPr id="2" name="Slide Number Placeholder 1"/>
          <p:cNvSpPr>
            <a:spLocks noGrp="1"/>
          </p:cNvSpPr>
          <p:nvPr>
            <p:ph type="sldNum" sz="quarter" idx="12"/>
          </p:nvPr>
        </p:nvSpPr>
        <p:spPr/>
        <p:txBody>
          <a:bodyPr/>
          <a:lstStyle/>
          <a:p>
            <a:fld id="{71061A0D-E3C8-4613-810C-60ACD8FD82C3}" type="slidenum">
              <a:rPr lang="en-GB" smtClean="0"/>
              <a:t>3</a:t>
            </a:fld>
            <a:endParaRPr lang="en-GB"/>
          </a:p>
        </p:txBody>
      </p:sp>
      <p:sp>
        <p:nvSpPr>
          <p:cNvPr id="4" name="TextBox 3"/>
          <p:cNvSpPr txBox="1"/>
          <p:nvPr/>
        </p:nvSpPr>
        <p:spPr>
          <a:xfrm>
            <a:off x="1907704" y="476672"/>
            <a:ext cx="5976664" cy="584775"/>
          </a:xfrm>
          <a:prstGeom prst="rect">
            <a:avLst/>
          </a:prstGeom>
          <a:noFill/>
        </p:spPr>
        <p:txBody>
          <a:bodyPr wrap="square" rtlCol="0">
            <a:spAutoFit/>
          </a:bodyPr>
          <a:lstStyle/>
          <a:p>
            <a:r>
              <a:rPr lang="en-ZA" sz="3200" dirty="0"/>
              <a:t>Agenda</a:t>
            </a:r>
          </a:p>
        </p:txBody>
      </p:sp>
      <p:sp>
        <p:nvSpPr>
          <p:cNvPr id="3" name="TextBox 2"/>
          <p:cNvSpPr txBox="1"/>
          <p:nvPr/>
        </p:nvSpPr>
        <p:spPr>
          <a:xfrm>
            <a:off x="377161" y="2492896"/>
            <a:ext cx="8064896" cy="2585323"/>
          </a:xfrm>
          <a:prstGeom prst="rect">
            <a:avLst/>
          </a:prstGeom>
          <a:noFill/>
        </p:spPr>
        <p:txBody>
          <a:bodyPr wrap="square" rtlCol="0">
            <a:spAutoFit/>
          </a:bodyPr>
          <a:lstStyle/>
          <a:p>
            <a:pPr marL="342900" indent="-342900">
              <a:buAutoNum type="arabicPeriod"/>
            </a:pPr>
            <a:r>
              <a:rPr lang="en-ZA" sz="3600" dirty="0"/>
              <a:t>Prescribed Assets</a:t>
            </a:r>
          </a:p>
          <a:p>
            <a:pPr marL="342900" indent="-342900">
              <a:buAutoNum type="arabicPeriod"/>
            </a:pPr>
            <a:r>
              <a:rPr lang="en-ZA" sz="3600" dirty="0"/>
              <a:t>Prudential Regulations</a:t>
            </a:r>
          </a:p>
          <a:p>
            <a:pPr marL="342900" indent="-342900">
              <a:buAutoNum type="arabicPeriod"/>
            </a:pPr>
            <a:r>
              <a:rPr lang="en-ZA" sz="3600" dirty="0"/>
              <a:t>Priority Sector Lending/Directed Credit</a:t>
            </a:r>
          </a:p>
          <a:p>
            <a:pPr marL="342900" indent="-342900">
              <a:buAutoNum type="arabicPeriod"/>
            </a:pPr>
            <a:r>
              <a:rPr lang="en-ZA" sz="3600" dirty="0"/>
              <a:t>Local Asset Status </a:t>
            </a:r>
          </a:p>
          <a:p>
            <a:endParaRPr lang="en-ZA" dirty="0"/>
          </a:p>
        </p:txBody>
      </p:sp>
    </p:spTree>
    <p:extLst>
      <p:ext uri="{BB962C8B-B14F-4D97-AF65-F5344CB8AC3E}">
        <p14:creationId xmlns:p14="http://schemas.microsoft.com/office/powerpoint/2010/main" val="1085399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p:cNvSpPr/>
          <p:nvPr/>
        </p:nvSpPr>
        <p:spPr>
          <a:xfrm>
            <a:off x="1200128" y="755569"/>
            <a:ext cx="3947936" cy="685592"/>
          </a:xfrm>
          <a:prstGeom prst="round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ound Diagonal Corner Rectangle 12"/>
          <p:cNvSpPr/>
          <p:nvPr/>
        </p:nvSpPr>
        <p:spPr>
          <a:xfrm>
            <a:off x="1200126" y="339841"/>
            <a:ext cx="7362339" cy="844480"/>
          </a:xfrm>
          <a:prstGeom prst="round2Diag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5" name="Picture 14" descr="ASISA LOGO FOR STATIONERY-2.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9178" y="504527"/>
            <a:ext cx="1274775" cy="587699"/>
          </a:xfrm>
          <a:prstGeom prst="rect">
            <a:avLst/>
          </a:prstGeom>
        </p:spPr>
      </p:pic>
      <p:sp>
        <p:nvSpPr>
          <p:cNvPr id="16" name="Subtitle 2"/>
          <p:cNvSpPr txBox="1">
            <a:spLocks/>
          </p:cNvSpPr>
          <p:nvPr/>
        </p:nvSpPr>
        <p:spPr>
          <a:xfrm>
            <a:off x="1545642" y="1170386"/>
            <a:ext cx="3320695" cy="370657"/>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endParaRPr lang="en-US" sz="800" spc="100" dirty="0">
              <a:solidFill>
                <a:schemeClr val="bg1">
                  <a:lumMod val="85000"/>
                </a:schemeClr>
              </a:solidFill>
              <a:latin typeface="Century Gothic"/>
              <a:cs typeface="Century Gothic"/>
            </a:endParaRPr>
          </a:p>
        </p:txBody>
      </p:sp>
      <p:sp>
        <p:nvSpPr>
          <p:cNvPr id="2" name="Slide Number Placeholder 1"/>
          <p:cNvSpPr>
            <a:spLocks noGrp="1"/>
          </p:cNvSpPr>
          <p:nvPr>
            <p:ph type="sldNum" sz="quarter" idx="12"/>
          </p:nvPr>
        </p:nvSpPr>
        <p:spPr/>
        <p:txBody>
          <a:bodyPr/>
          <a:lstStyle/>
          <a:p>
            <a:fld id="{71061A0D-E3C8-4613-810C-60ACD8FD82C3}" type="slidenum">
              <a:rPr lang="en-GB" smtClean="0"/>
              <a:t>4</a:t>
            </a:fld>
            <a:endParaRPr lang="en-GB"/>
          </a:p>
        </p:txBody>
      </p:sp>
      <p:sp>
        <p:nvSpPr>
          <p:cNvPr id="4" name="TextBox 3"/>
          <p:cNvSpPr txBox="1"/>
          <p:nvPr/>
        </p:nvSpPr>
        <p:spPr>
          <a:xfrm>
            <a:off x="1907704" y="476672"/>
            <a:ext cx="5976664" cy="584775"/>
          </a:xfrm>
          <a:prstGeom prst="rect">
            <a:avLst/>
          </a:prstGeom>
          <a:noFill/>
        </p:spPr>
        <p:txBody>
          <a:bodyPr wrap="square" rtlCol="0">
            <a:spAutoFit/>
          </a:bodyPr>
          <a:lstStyle/>
          <a:p>
            <a:r>
              <a:rPr lang="en-ZA" sz="3200" dirty="0"/>
              <a:t>The prescribed assets question</a:t>
            </a:r>
          </a:p>
        </p:txBody>
      </p:sp>
      <p:sp>
        <p:nvSpPr>
          <p:cNvPr id="11" name="TextBox 10"/>
          <p:cNvSpPr txBox="1"/>
          <p:nvPr/>
        </p:nvSpPr>
        <p:spPr>
          <a:xfrm>
            <a:off x="539552" y="1412776"/>
            <a:ext cx="7992888" cy="2092881"/>
          </a:xfrm>
          <a:prstGeom prst="rect">
            <a:avLst/>
          </a:prstGeom>
          <a:noFill/>
        </p:spPr>
        <p:txBody>
          <a:bodyPr wrap="square" rtlCol="0">
            <a:spAutoFit/>
          </a:bodyPr>
          <a:lstStyle/>
          <a:p>
            <a:pPr>
              <a:lnSpc>
                <a:spcPct val="150000"/>
              </a:lnSpc>
            </a:pPr>
            <a:r>
              <a:rPr lang="en-ZA" sz="2000" i="1" dirty="0"/>
              <a:t>Transform and Diversify the Financial Sector (ANC’s election manifesto)</a:t>
            </a:r>
          </a:p>
          <a:p>
            <a:r>
              <a:rPr lang="en-ZA" sz="2000" dirty="0"/>
              <a:t>“Investigate the introduction of </a:t>
            </a:r>
            <a:r>
              <a:rPr lang="en-ZA" sz="2000" b="1" dirty="0"/>
              <a:t>prescribed assets on financial institution funds</a:t>
            </a:r>
            <a:r>
              <a:rPr lang="en-ZA" sz="2000" dirty="0"/>
              <a:t> within a regulatory framework for socially productive investments (including housing, infrastructure for social and economic development and township and village economy) and job creation whilst considering the risk profiles of the affected entities”. </a:t>
            </a:r>
          </a:p>
        </p:txBody>
      </p:sp>
      <p:sp>
        <p:nvSpPr>
          <p:cNvPr id="5" name="TextBox 4">
            <a:extLst>
              <a:ext uri="{FF2B5EF4-FFF2-40B4-BE49-F238E27FC236}">
                <a16:creationId xmlns:a16="http://schemas.microsoft.com/office/drawing/2014/main" id="{54712284-FBC5-4EBB-8191-0AFA5F3CFC7D}"/>
              </a:ext>
            </a:extLst>
          </p:cNvPr>
          <p:cNvSpPr txBox="1"/>
          <p:nvPr/>
        </p:nvSpPr>
        <p:spPr>
          <a:xfrm>
            <a:off x="539552" y="3645024"/>
            <a:ext cx="8280920" cy="3262432"/>
          </a:xfrm>
          <a:prstGeom prst="rect">
            <a:avLst/>
          </a:prstGeom>
          <a:noFill/>
        </p:spPr>
        <p:txBody>
          <a:bodyPr wrap="square" rtlCol="0">
            <a:spAutoFit/>
          </a:bodyPr>
          <a:lstStyle/>
          <a:p>
            <a:r>
              <a:rPr lang="en-ZA" sz="2400" b="1" dirty="0"/>
              <a:t>The question: </a:t>
            </a:r>
            <a:r>
              <a:rPr lang="en-ZA" sz="2400" dirty="0"/>
              <a:t>Requirement  to invest proportion of funds in instruments such as government or SOC bonds, or possibly specific projects or sectors deemed “developmental” by government.</a:t>
            </a:r>
          </a:p>
          <a:p>
            <a:endParaRPr lang="en-ZA" sz="1400" dirty="0"/>
          </a:p>
          <a:p>
            <a:r>
              <a:rPr lang="en-ZA" sz="2400" b="1" dirty="0"/>
              <a:t>The concern: </a:t>
            </a:r>
            <a:r>
              <a:rPr lang="en-ZA" sz="2400" dirty="0"/>
              <a:t>Retirement funds become an instrument of state policy while avoiding the discipline of financial markets and fiduciary responsibility of asset managers and trustees, and imposing lower-than-market returns</a:t>
            </a:r>
            <a:r>
              <a:rPr lang="en-ZA" sz="2400" i="1" dirty="0"/>
              <a:t>.</a:t>
            </a:r>
            <a:endParaRPr lang="en-ZA" sz="2400" dirty="0"/>
          </a:p>
        </p:txBody>
      </p:sp>
    </p:spTree>
    <p:extLst>
      <p:ext uri="{BB962C8B-B14F-4D97-AF65-F5344CB8AC3E}">
        <p14:creationId xmlns:p14="http://schemas.microsoft.com/office/powerpoint/2010/main" val="35270313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p:cNvSpPr/>
          <p:nvPr/>
        </p:nvSpPr>
        <p:spPr>
          <a:xfrm>
            <a:off x="1200128" y="755569"/>
            <a:ext cx="3947936" cy="685592"/>
          </a:xfrm>
          <a:prstGeom prst="round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ound Diagonal Corner Rectangle 12"/>
          <p:cNvSpPr/>
          <p:nvPr/>
        </p:nvSpPr>
        <p:spPr>
          <a:xfrm>
            <a:off x="1200126" y="339841"/>
            <a:ext cx="7620346" cy="844480"/>
          </a:xfrm>
          <a:prstGeom prst="round2Diag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5" name="Picture 14" descr="ASISA LOGO FOR STATIONERY-2.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9178" y="504527"/>
            <a:ext cx="1274775" cy="587699"/>
          </a:xfrm>
          <a:prstGeom prst="rect">
            <a:avLst/>
          </a:prstGeom>
        </p:spPr>
      </p:pic>
      <p:sp>
        <p:nvSpPr>
          <p:cNvPr id="16" name="Subtitle 2"/>
          <p:cNvSpPr txBox="1">
            <a:spLocks/>
          </p:cNvSpPr>
          <p:nvPr/>
        </p:nvSpPr>
        <p:spPr>
          <a:xfrm>
            <a:off x="1545642" y="1170386"/>
            <a:ext cx="3320695" cy="370657"/>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endParaRPr lang="en-US" sz="800" spc="100" dirty="0">
              <a:solidFill>
                <a:schemeClr val="bg1">
                  <a:lumMod val="85000"/>
                </a:schemeClr>
              </a:solidFill>
              <a:latin typeface="Century Gothic"/>
              <a:cs typeface="Century Gothic"/>
            </a:endParaRPr>
          </a:p>
        </p:txBody>
      </p:sp>
      <p:sp>
        <p:nvSpPr>
          <p:cNvPr id="2" name="Slide Number Placeholder 1"/>
          <p:cNvSpPr>
            <a:spLocks noGrp="1"/>
          </p:cNvSpPr>
          <p:nvPr>
            <p:ph type="sldNum" sz="quarter" idx="12"/>
          </p:nvPr>
        </p:nvSpPr>
        <p:spPr/>
        <p:txBody>
          <a:bodyPr/>
          <a:lstStyle/>
          <a:p>
            <a:fld id="{71061A0D-E3C8-4613-810C-60ACD8FD82C3}" type="slidenum">
              <a:rPr lang="en-GB" smtClean="0"/>
              <a:t>5</a:t>
            </a:fld>
            <a:endParaRPr lang="en-GB"/>
          </a:p>
        </p:txBody>
      </p:sp>
      <p:sp>
        <p:nvSpPr>
          <p:cNvPr id="4" name="Rectangle 3"/>
          <p:cNvSpPr/>
          <p:nvPr/>
        </p:nvSpPr>
        <p:spPr>
          <a:xfrm>
            <a:off x="755576" y="1543432"/>
            <a:ext cx="7931224" cy="4401205"/>
          </a:xfrm>
          <a:prstGeom prst="rect">
            <a:avLst/>
          </a:prstGeom>
        </p:spPr>
        <p:txBody>
          <a:bodyPr wrap="square">
            <a:spAutoFit/>
          </a:bodyPr>
          <a:lstStyle/>
          <a:p>
            <a:r>
              <a:rPr lang="en-ZA" sz="2800" dirty="0"/>
              <a:t>The preamble to Regulation 28 states that:</a:t>
            </a:r>
          </a:p>
          <a:p>
            <a:endParaRPr lang="en-ZA" sz="2000" dirty="0"/>
          </a:p>
          <a:p>
            <a:r>
              <a:rPr lang="en-ZA" sz="2800" dirty="0"/>
              <a:t>“a</a:t>
            </a:r>
            <a:r>
              <a:rPr lang="en-ZA" sz="2800" i="1" dirty="0"/>
              <a:t> fund has a </a:t>
            </a:r>
            <a:r>
              <a:rPr lang="en-ZA" sz="2800" b="1" i="1" dirty="0"/>
              <a:t>fiduciary duty </a:t>
            </a:r>
            <a:r>
              <a:rPr lang="en-ZA" sz="2800" i="1" dirty="0"/>
              <a:t>to act in the best interest of its members whose benefits depend on the responsible management of fund assets... This duty supports the adoption of a responsible investment approach to deploying capital into markets that will earn </a:t>
            </a:r>
            <a:r>
              <a:rPr lang="en-ZA" sz="2800" b="1" i="1" dirty="0"/>
              <a:t>adequate risk adjusted returns </a:t>
            </a:r>
            <a:r>
              <a:rPr lang="en-ZA" sz="2800" i="1" dirty="0"/>
              <a:t>suitable for the </a:t>
            </a:r>
            <a:r>
              <a:rPr lang="en-ZA" sz="2800" b="1" i="1" dirty="0"/>
              <a:t>fund’s specific member profile, liquidity needs and liabilities</a:t>
            </a:r>
            <a:r>
              <a:rPr lang="en-ZA" sz="2800" i="1" dirty="0"/>
              <a:t>.</a:t>
            </a:r>
            <a:r>
              <a:rPr lang="en-ZA" sz="2800" dirty="0"/>
              <a:t>”</a:t>
            </a:r>
          </a:p>
        </p:txBody>
      </p:sp>
      <p:sp>
        <p:nvSpPr>
          <p:cNvPr id="3" name="TextBox 2"/>
          <p:cNvSpPr txBox="1"/>
          <p:nvPr/>
        </p:nvSpPr>
        <p:spPr>
          <a:xfrm>
            <a:off x="1687446" y="463181"/>
            <a:ext cx="7223847" cy="584775"/>
          </a:xfrm>
          <a:prstGeom prst="rect">
            <a:avLst/>
          </a:prstGeom>
          <a:noFill/>
        </p:spPr>
        <p:txBody>
          <a:bodyPr wrap="square" rtlCol="0">
            <a:spAutoFit/>
          </a:bodyPr>
          <a:lstStyle/>
          <a:p>
            <a:r>
              <a:rPr lang="en-ZA" sz="3200" dirty="0"/>
              <a:t>Why should pension funds be concerned ? </a:t>
            </a:r>
          </a:p>
        </p:txBody>
      </p:sp>
    </p:spTree>
    <p:extLst>
      <p:ext uri="{BB962C8B-B14F-4D97-AF65-F5344CB8AC3E}">
        <p14:creationId xmlns:p14="http://schemas.microsoft.com/office/powerpoint/2010/main" val="41699776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p:cNvSpPr/>
          <p:nvPr/>
        </p:nvSpPr>
        <p:spPr>
          <a:xfrm>
            <a:off x="1200128" y="755569"/>
            <a:ext cx="3947936" cy="685592"/>
          </a:xfrm>
          <a:prstGeom prst="round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ound Diagonal Corner Rectangle 12"/>
          <p:cNvSpPr/>
          <p:nvPr/>
        </p:nvSpPr>
        <p:spPr>
          <a:xfrm>
            <a:off x="1200126" y="339841"/>
            <a:ext cx="7620346" cy="844480"/>
          </a:xfrm>
          <a:prstGeom prst="round2Diag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5" name="Picture 14" descr="ASISA LOGO FOR STATIONERY-2.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9178" y="504527"/>
            <a:ext cx="1274775" cy="587699"/>
          </a:xfrm>
          <a:prstGeom prst="rect">
            <a:avLst/>
          </a:prstGeom>
        </p:spPr>
      </p:pic>
      <p:sp>
        <p:nvSpPr>
          <p:cNvPr id="16" name="Subtitle 2"/>
          <p:cNvSpPr txBox="1">
            <a:spLocks/>
          </p:cNvSpPr>
          <p:nvPr/>
        </p:nvSpPr>
        <p:spPr>
          <a:xfrm>
            <a:off x="1545642" y="1170386"/>
            <a:ext cx="3320695" cy="370657"/>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endParaRPr lang="en-US" sz="800" spc="100" dirty="0">
              <a:solidFill>
                <a:schemeClr val="bg1">
                  <a:lumMod val="85000"/>
                </a:schemeClr>
              </a:solidFill>
              <a:latin typeface="Century Gothic"/>
              <a:cs typeface="Century Gothic"/>
            </a:endParaRPr>
          </a:p>
        </p:txBody>
      </p:sp>
      <p:sp>
        <p:nvSpPr>
          <p:cNvPr id="2" name="Slide Number Placeholder 1"/>
          <p:cNvSpPr>
            <a:spLocks noGrp="1"/>
          </p:cNvSpPr>
          <p:nvPr>
            <p:ph type="sldNum" sz="quarter" idx="12"/>
          </p:nvPr>
        </p:nvSpPr>
        <p:spPr/>
        <p:txBody>
          <a:bodyPr/>
          <a:lstStyle/>
          <a:p>
            <a:fld id="{71061A0D-E3C8-4613-810C-60ACD8FD82C3}" type="slidenum">
              <a:rPr lang="en-GB" smtClean="0"/>
              <a:t>6</a:t>
            </a:fld>
            <a:endParaRPr lang="en-GB"/>
          </a:p>
        </p:txBody>
      </p:sp>
      <p:sp>
        <p:nvSpPr>
          <p:cNvPr id="4" name="Rectangle 3"/>
          <p:cNvSpPr/>
          <p:nvPr/>
        </p:nvSpPr>
        <p:spPr>
          <a:xfrm>
            <a:off x="696579" y="1546335"/>
            <a:ext cx="7931224" cy="3539430"/>
          </a:xfrm>
          <a:prstGeom prst="rect">
            <a:avLst/>
          </a:prstGeom>
        </p:spPr>
        <p:txBody>
          <a:bodyPr wrap="square">
            <a:spAutoFit/>
          </a:bodyPr>
          <a:lstStyle/>
          <a:p>
            <a:r>
              <a:rPr lang="en-ZA" sz="2800" dirty="0"/>
              <a:t>Given the long term nature of pension fund and guaranteed annuity liabilities, infrastructure is a prudent asset class …..</a:t>
            </a:r>
          </a:p>
          <a:p>
            <a:endParaRPr lang="en-ZA" sz="2800" dirty="0"/>
          </a:p>
          <a:p>
            <a:pPr marL="457200" indent="-457200">
              <a:buFont typeface="Arial" panose="020B0604020202020204" pitchFamily="34" charset="0"/>
              <a:buChar char="•"/>
            </a:pPr>
            <a:r>
              <a:rPr lang="en-ZA" sz="2800" dirty="0"/>
              <a:t>But that is not the contentious issue</a:t>
            </a:r>
          </a:p>
          <a:p>
            <a:pPr marL="457200" indent="-457200">
              <a:buFont typeface="Arial" panose="020B0604020202020204" pitchFamily="34" charset="0"/>
              <a:buChar char="•"/>
            </a:pPr>
            <a:endParaRPr lang="en-ZA" sz="2800" dirty="0"/>
          </a:p>
          <a:p>
            <a:pPr marL="457200" indent="-457200">
              <a:buFont typeface="Arial" panose="020B0604020202020204" pitchFamily="34" charset="0"/>
              <a:buChar char="•"/>
            </a:pPr>
            <a:r>
              <a:rPr lang="en-ZA" sz="2800" dirty="0"/>
              <a:t>What is contentious is whether it should be local asset infrastructure.</a:t>
            </a:r>
          </a:p>
        </p:txBody>
      </p:sp>
      <p:sp>
        <p:nvSpPr>
          <p:cNvPr id="3" name="TextBox 2"/>
          <p:cNvSpPr txBox="1"/>
          <p:nvPr/>
        </p:nvSpPr>
        <p:spPr>
          <a:xfrm>
            <a:off x="1687446" y="463181"/>
            <a:ext cx="7223847" cy="584775"/>
          </a:xfrm>
          <a:prstGeom prst="rect">
            <a:avLst/>
          </a:prstGeom>
          <a:noFill/>
        </p:spPr>
        <p:txBody>
          <a:bodyPr wrap="square" rtlCol="0">
            <a:spAutoFit/>
          </a:bodyPr>
          <a:lstStyle/>
          <a:p>
            <a:r>
              <a:rPr lang="en-ZA" sz="3200" dirty="0"/>
              <a:t>Infrastructure as an asset class</a:t>
            </a:r>
          </a:p>
        </p:txBody>
      </p:sp>
    </p:spTree>
    <p:extLst>
      <p:ext uri="{BB962C8B-B14F-4D97-AF65-F5344CB8AC3E}">
        <p14:creationId xmlns:p14="http://schemas.microsoft.com/office/powerpoint/2010/main" val="17795693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p:cNvSpPr/>
          <p:nvPr/>
        </p:nvSpPr>
        <p:spPr>
          <a:xfrm>
            <a:off x="1200128" y="755569"/>
            <a:ext cx="3947936" cy="685592"/>
          </a:xfrm>
          <a:prstGeom prst="round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ound Diagonal Corner Rectangle 12"/>
          <p:cNvSpPr/>
          <p:nvPr/>
        </p:nvSpPr>
        <p:spPr>
          <a:xfrm>
            <a:off x="1200126" y="339841"/>
            <a:ext cx="7362339" cy="844480"/>
          </a:xfrm>
          <a:prstGeom prst="round2Diag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5" name="Picture 14" descr="ASISA LOGO FOR STATIONERY-2.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9178" y="504527"/>
            <a:ext cx="1274775" cy="587699"/>
          </a:xfrm>
          <a:prstGeom prst="rect">
            <a:avLst/>
          </a:prstGeom>
        </p:spPr>
      </p:pic>
      <p:sp>
        <p:nvSpPr>
          <p:cNvPr id="16" name="Subtitle 2"/>
          <p:cNvSpPr txBox="1">
            <a:spLocks/>
          </p:cNvSpPr>
          <p:nvPr/>
        </p:nvSpPr>
        <p:spPr>
          <a:xfrm>
            <a:off x="1545642" y="1170386"/>
            <a:ext cx="3320695" cy="370657"/>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endParaRPr lang="en-US" sz="800" spc="100" dirty="0">
              <a:solidFill>
                <a:schemeClr val="bg1">
                  <a:lumMod val="85000"/>
                </a:schemeClr>
              </a:solidFill>
              <a:latin typeface="Century Gothic"/>
              <a:cs typeface="Century Gothic"/>
            </a:endParaRPr>
          </a:p>
        </p:txBody>
      </p:sp>
      <p:sp>
        <p:nvSpPr>
          <p:cNvPr id="2" name="Slide Number Placeholder 1"/>
          <p:cNvSpPr>
            <a:spLocks noGrp="1"/>
          </p:cNvSpPr>
          <p:nvPr>
            <p:ph type="sldNum" sz="quarter" idx="12"/>
          </p:nvPr>
        </p:nvSpPr>
        <p:spPr/>
        <p:txBody>
          <a:bodyPr/>
          <a:lstStyle/>
          <a:p>
            <a:fld id="{71061A0D-E3C8-4613-810C-60ACD8FD82C3}" type="slidenum">
              <a:rPr lang="en-GB" smtClean="0"/>
              <a:t>7</a:t>
            </a:fld>
            <a:endParaRPr lang="en-GB"/>
          </a:p>
        </p:txBody>
      </p:sp>
      <p:sp>
        <p:nvSpPr>
          <p:cNvPr id="3" name="TextBox 2"/>
          <p:cNvSpPr txBox="1"/>
          <p:nvPr/>
        </p:nvSpPr>
        <p:spPr>
          <a:xfrm>
            <a:off x="1907704" y="463181"/>
            <a:ext cx="6654761" cy="584775"/>
          </a:xfrm>
          <a:prstGeom prst="rect">
            <a:avLst/>
          </a:prstGeom>
          <a:noFill/>
        </p:spPr>
        <p:txBody>
          <a:bodyPr wrap="square" rtlCol="0">
            <a:spAutoFit/>
          </a:bodyPr>
          <a:lstStyle/>
          <a:p>
            <a:r>
              <a:rPr lang="en-GB" sz="3200" dirty="0"/>
              <a:t>Infrastructure project funding </a:t>
            </a:r>
          </a:p>
        </p:txBody>
      </p:sp>
      <p:sp>
        <p:nvSpPr>
          <p:cNvPr id="4" name="TextBox 3"/>
          <p:cNvSpPr txBox="1"/>
          <p:nvPr/>
        </p:nvSpPr>
        <p:spPr>
          <a:xfrm>
            <a:off x="899592" y="1700808"/>
            <a:ext cx="7662873" cy="4770537"/>
          </a:xfrm>
          <a:prstGeom prst="rect">
            <a:avLst/>
          </a:prstGeom>
          <a:noFill/>
        </p:spPr>
        <p:txBody>
          <a:bodyPr wrap="square" rtlCol="0">
            <a:spAutoFit/>
          </a:bodyPr>
          <a:lstStyle/>
          <a:p>
            <a:r>
              <a:rPr lang="en-ZA" sz="2800" dirty="0"/>
              <a:t>These may be:</a:t>
            </a:r>
          </a:p>
          <a:p>
            <a:endParaRPr lang="en-ZA" sz="2800" dirty="0"/>
          </a:p>
          <a:p>
            <a:pPr marL="285750" indent="-285750">
              <a:buFont typeface="Arial" panose="020B0604020202020204" pitchFamily="34" charset="0"/>
              <a:buChar char="•"/>
            </a:pPr>
            <a:r>
              <a:rPr lang="en-ZA" sz="2800" dirty="0"/>
              <a:t>Specific projects  - </a:t>
            </a:r>
          </a:p>
          <a:p>
            <a:pPr marL="742950" lvl="1" indent="-285750">
              <a:buFont typeface="Arial" panose="020B0604020202020204" pitchFamily="34" charset="0"/>
              <a:buChar char="•"/>
            </a:pPr>
            <a:r>
              <a:rPr lang="en-ZA" sz="2800" dirty="0"/>
              <a:t>Take or pay (availability based)</a:t>
            </a:r>
          </a:p>
          <a:p>
            <a:pPr marL="742950" lvl="1" indent="-285750">
              <a:buFont typeface="Arial" panose="020B0604020202020204" pitchFamily="34" charset="0"/>
              <a:buChar char="•"/>
            </a:pPr>
            <a:r>
              <a:rPr lang="en-ZA" sz="2800" dirty="0"/>
              <a:t>Demand risk (toll roads)</a:t>
            </a:r>
          </a:p>
          <a:p>
            <a:pPr marL="285750" indent="-285750">
              <a:buFont typeface="Arial" panose="020B0604020202020204" pitchFamily="34" charset="0"/>
              <a:buChar char="•"/>
            </a:pPr>
            <a:r>
              <a:rPr lang="en-ZA" sz="2800" dirty="0"/>
              <a:t>General use of proceeds – Kenya/Swaziland</a:t>
            </a:r>
          </a:p>
          <a:p>
            <a:r>
              <a:rPr lang="en-ZA" sz="2800" dirty="0"/>
              <a:t>   </a:t>
            </a:r>
            <a:r>
              <a:rPr lang="en-ZA" sz="2400" i="1" dirty="0"/>
              <a:t>“funding of infrastructure in transport, water and 	energy sectors”</a:t>
            </a:r>
          </a:p>
          <a:p>
            <a:endParaRPr lang="en-ZA" sz="2800" dirty="0"/>
          </a:p>
          <a:p>
            <a:pPr marL="285750" indent="-285750">
              <a:buFont typeface="Arial" panose="020B0604020202020204" pitchFamily="34" charset="0"/>
              <a:buChar char="•"/>
            </a:pPr>
            <a:r>
              <a:rPr lang="en-ZA" sz="2800" dirty="0"/>
              <a:t>Corporate (utilities, SOEs)</a:t>
            </a:r>
          </a:p>
          <a:p>
            <a:endParaRPr lang="en-ZA" sz="2800" dirty="0"/>
          </a:p>
        </p:txBody>
      </p:sp>
    </p:spTree>
    <p:extLst>
      <p:ext uri="{BB962C8B-B14F-4D97-AF65-F5344CB8AC3E}">
        <p14:creationId xmlns:p14="http://schemas.microsoft.com/office/powerpoint/2010/main" val="23671098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p:cNvSpPr/>
          <p:nvPr/>
        </p:nvSpPr>
        <p:spPr>
          <a:xfrm>
            <a:off x="1200128" y="755569"/>
            <a:ext cx="3947936" cy="685592"/>
          </a:xfrm>
          <a:prstGeom prst="round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ound Diagonal Corner Rectangle 12"/>
          <p:cNvSpPr/>
          <p:nvPr/>
        </p:nvSpPr>
        <p:spPr>
          <a:xfrm>
            <a:off x="1200126" y="339841"/>
            <a:ext cx="7362339" cy="844480"/>
          </a:xfrm>
          <a:prstGeom prst="round2Diag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5" name="Picture 14" descr="ASISA LOGO FOR STATIONERY-2.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9178" y="504527"/>
            <a:ext cx="1274775" cy="587699"/>
          </a:xfrm>
          <a:prstGeom prst="rect">
            <a:avLst/>
          </a:prstGeom>
        </p:spPr>
      </p:pic>
      <p:sp>
        <p:nvSpPr>
          <p:cNvPr id="16" name="Subtitle 2"/>
          <p:cNvSpPr txBox="1">
            <a:spLocks/>
          </p:cNvSpPr>
          <p:nvPr/>
        </p:nvSpPr>
        <p:spPr>
          <a:xfrm>
            <a:off x="1545642" y="1170386"/>
            <a:ext cx="3320695" cy="370657"/>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endParaRPr lang="en-US" sz="800" spc="100" dirty="0">
              <a:solidFill>
                <a:schemeClr val="bg1">
                  <a:lumMod val="85000"/>
                </a:schemeClr>
              </a:solidFill>
              <a:latin typeface="Century Gothic"/>
              <a:cs typeface="Century Gothic"/>
            </a:endParaRPr>
          </a:p>
        </p:txBody>
      </p:sp>
      <p:sp>
        <p:nvSpPr>
          <p:cNvPr id="2" name="Slide Number Placeholder 1"/>
          <p:cNvSpPr>
            <a:spLocks noGrp="1"/>
          </p:cNvSpPr>
          <p:nvPr>
            <p:ph type="sldNum" sz="quarter" idx="12"/>
          </p:nvPr>
        </p:nvSpPr>
        <p:spPr/>
        <p:txBody>
          <a:bodyPr/>
          <a:lstStyle/>
          <a:p>
            <a:fld id="{71061A0D-E3C8-4613-810C-60ACD8FD82C3}" type="slidenum">
              <a:rPr lang="en-GB" smtClean="0"/>
              <a:t>8</a:t>
            </a:fld>
            <a:endParaRPr lang="en-GB"/>
          </a:p>
        </p:txBody>
      </p:sp>
      <p:pic>
        <p:nvPicPr>
          <p:cNvPr id="8"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57409"/>
          <a:stretch/>
        </p:blipFill>
        <p:spPr bwMode="auto">
          <a:xfrm>
            <a:off x="222047" y="1519322"/>
            <a:ext cx="4680520" cy="21774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3"/>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59206"/>
          <a:stretch/>
        </p:blipFill>
        <p:spPr bwMode="auto">
          <a:xfrm>
            <a:off x="4695058" y="1581797"/>
            <a:ext cx="4248472" cy="21150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1835696" y="504527"/>
            <a:ext cx="6828204" cy="584775"/>
          </a:xfrm>
          <a:prstGeom prst="rect">
            <a:avLst/>
          </a:prstGeom>
          <a:noFill/>
        </p:spPr>
        <p:txBody>
          <a:bodyPr wrap="square" rtlCol="0">
            <a:spAutoFit/>
          </a:bodyPr>
          <a:lstStyle/>
          <a:p>
            <a:r>
              <a:rPr lang="en-ZA" sz="3200" dirty="0"/>
              <a:t>Some big numbers but not free assets</a:t>
            </a:r>
          </a:p>
        </p:txBody>
      </p:sp>
      <p:sp>
        <p:nvSpPr>
          <p:cNvPr id="11" name="Oval 10"/>
          <p:cNvSpPr/>
          <p:nvPr/>
        </p:nvSpPr>
        <p:spPr>
          <a:xfrm>
            <a:off x="827585" y="2448450"/>
            <a:ext cx="2645310" cy="784160"/>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solidFill>
                  <a:srgbClr val="FF0000"/>
                </a:solidFill>
              </a:rPr>
              <a:t>PIC Liabilities</a:t>
            </a:r>
          </a:p>
          <a:p>
            <a:pPr algn="ctr"/>
            <a:r>
              <a:rPr lang="en-ZA" b="1" dirty="0">
                <a:solidFill>
                  <a:srgbClr val="FF0000"/>
                </a:solidFill>
              </a:rPr>
              <a:t>R2,1 trillion</a:t>
            </a:r>
          </a:p>
        </p:txBody>
      </p:sp>
      <p:sp>
        <p:nvSpPr>
          <p:cNvPr id="17" name="Oval 16">
            <a:extLst>
              <a:ext uri="{FF2B5EF4-FFF2-40B4-BE49-F238E27FC236}">
                <a16:creationId xmlns:a16="http://schemas.microsoft.com/office/drawing/2014/main" id="{EACEC7FE-689E-4855-97E6-E8AB34A1C915}"/>
              </a:ext>
            </a:extLst>
          </p:cNvPr>
          <p:cNvSpPr/>
          <p:nvPr/>
        </p:nvSpPr>
        <p:spPr>
          <a:xfrm>
            <a:off x="5249500" y="1923673"/>
            <a:ext cx="3414400" cy="916857"/>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solidFill>
                  <a:srgbClr val="FF0000"/>
                </a:solidFill>
              </a:rPr>
              <a:t>Long-term insurers Liabilities</a:t>
            </a:r>
          </a:p>
          <a:p>
            <a:pPr algn="ctr"/>
            <a:r>
              <a:rPr lang="en-ZA" b="1" dirty="0">
                <a:solidFill>
                  <a:srgbClr val="FF0000"/>
                </a:solidFill>
              </a:rPr>
              <a:t>R2,9 trillion</a:t>
            </a:r>
          </a:p>
        </p:txBody>
      </p:sp>
      <p:pic>
        <p:nvPicPr>
          <p:cNvPr id="19" name="Picture 2">
            <a:extLst>
              <a:ext uri="{FF2B5EF4-FFF2-40B4-BE49-F238E27FC236}">
                <a16:creationId xmlns:a16="http://schemas.microsoft.com/office/drawing/2014/main" id="{4B6B4301-60A4-41C4-984E-D4BA6C46D0E7}"/>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66076"/>
          <a:stretch/>
        </p:blipFill>
        <p:spPr bwMode="auto">
          <a:xfrm>
            <a:off x="265143" y="3774963"/>
            <a:ext cx="4378865" cy="17260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Oval 19">
            <a:extLst>
              <a:ext uri="{FF2B5EF4-FFF2-40B4-BE49-F238E27FC236}">
                <a16:creationId xmlns:a16="http://schemas.microsoft.com/office/drawing/2014/main" id="{AED7842E-C193-4E1E-BB47-B3BB49723E01}"/>
              </a:ext>
            </a:extLst>
          </p:cNvPr>
          <p:cNvSpPr/>
          <p:nvPr/>
        </p:nvSpPr>
        <p:spPr>
          <a:xfrm>
            <a:off x="179512" y="4298097"/>
            <a:ext cx="3909020" cy="1251218"/>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Official private self-administered pension and provident funds (A&amp; L)</a:t>
            </a:r>
          </a:p>
          <a:p>
            <a:pPr algn="ctr"/>
            <a:r>
              <a:rPr lang="en-ZA" b="1" dirty="0">
                <a:solidFill>
                  <a:srgbClr val="FF0000"/>
                </a:solidFill>
              </a:rPr>
              <a:t>R2,0 trillion</a:t>
            </a:r>
          </a:p>
        </p:txBody>
      </p:sp>
      <p:pic>
        <p:nvPicPr>
          <p:cNvPr id="22" name="Picture 3">
            <a:extLst>
              <a:ext uri="{FF2B5EF4-FFF2-40B4-BE49-F238E27FC236}">
                <a16:creationId xmlns:a16="http://schemas.microsoft.com/office/drawing/2014/main" id="{04716A81-ECE1-4CAA-B58A-B7528486DD5C}"/>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b="69949"/>
          <a:stretch/>
        </p:blipFill>
        <p:spPr bwMode="auto">
          <a:xfrm>
            <a:off x="4669122" y="4149080"/>
            <a:ext cx="4140460" cy="14714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 name="Oval 22">
            <a:extLst>
              <a:ext uri="{FF2B5EF4-FFF2-40B4-BE49-F238E27FC236}">
                <a16:creationId xmlns:a16="http://schemas.microsoft.com/office/drawing/2014/main" id="{D9C10DE4-2A14-4C7D-BB2E-2E35E17280D1}"/>
              </a:ext>
            </a:extLst>
          </p:cNvPr>
          <p:cNvSpPr/>
          <p:nvPr/>
        </p:nvSpPr>
        <p:spPr>
          <a:xfrm>
            <a:off x="4744447" y="4436395"/>
            <a:ext cx="3909020" cy="1251218"/>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Private self-administered pension and provident funds Assets</a:t>
            </a:r>
          </a:p>
          <a:p>
            <a:pPr algn="ctr"/>
            <a:r>
              <a:rPr lang="en-ZA" b="1" dirty="0">
                <a:solidFill>
                  <a:srgbClr val="FF0000"/>
                </a:solidFill>
              </a:rPr>
              <a:t>R1,5 trillion</a:t>
            </a:r>
          </a:p>
        </p:txBody>
      </p:sp>
      <p:sp>
        <p:nvSpPr>
          <p:cNvPr id="24" name="TextBox 23">
            <a:extLst>
              <a:ext uri="{FF2B5EF4-FFF2-40B4-BE49-F238E27FC236}">
                <a16:creationId xmlns:a16="http://schemas.microsoft.com/office/drawing/2014/main" id="{1A4637FB-8D7C-4527-A33F-E742FFEFA1FD}"/>
              </a:ext>
            </a:extLst>
          </p:cNvPr>
          <p:cNvSpPr txBox="1"/>
          <p:nvPr/>
        </p:nvSpPr>
        <p:spPr>
          <a:xfrm>
            <a:off x="3923928" y="5810810"/>
            <a:ext cx="4739972" cy="923330"/>
          </a:xfrm>
          <a:prstGeom prst="rect">
            <a:avLst/>
          </a:prstGeom>
          <a:noFill/>
        </p:spPr>
        <p:txBody>
          <a:bodyPr wrap="square" rtlCol="0">
            <a:spAutoFit/>
          </a:bodyPr>
          <a:lstStyle/>
          <a:p>
            <a:r>
              <a:rPr lang="en-ZA" dirty="0"/>
              <a:t>These are not free assets but defined contribution pension funds and the liability is the NPV of future pensioner payments (at risk)</a:t>
            </a:r>
          </a:p>
        </p:txBody>
      </p:sp>
    </p:spTree>
    <p:extLst>
      <p:ext uri="{BB962C8B-B14F-4D97-AF65-F5344CB8AC3E}">
        <p14:creationId xmlns:p14="http://schemas.microsoft.com/office/powerpoint/2010/main" val="2545989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0" grpId="0" animBg="1"/>
      <p:bldP spid="23" grpId="0" animBg="1"/>
      <p:bldP spid="2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p:cNvSpPr/>
          <p:nvPr/>
        </p:nvSpPr>
        <p:spPr>
          <a:xfrm>
            <a:off x="1200128" y="755569"/>
            <a:ext cx="3947936" cy="685592"/>
          </a:xfrm>
          <a:prstGeom prst="round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ound Diagonal Corner Rectangle 12"/>
          <p:cNvSpPr/>
          <p:nvPr/>
        </p:nvSpPr>
        <p:spPr>
          <a:xfrm>
            <a:off x="1200126" y="339841"/>
            <a:ext cx="7362339" cy="844480"/>
          </a:xfrm>
          <a:prstGeom prst="round2Diag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5" name="Picture 14" descr="ASISA LOGO FOR STATIONERY-2.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9178" y="504527"/>
            <a:ext cx="1274775" cy="587699"/>
          </a:xfrm>
          <a:prstGeom prst="rect">
            <a:avLst/>
          </a:prstGeom>
        </p:spPr>
      </p:pic>
      <p:sp>
        <p:nvSpPr>
          <p:cNvPr id="16" name="Subtitle 2"/>
          <p:cNvSpPr txBox="1">
            <a:spLocks/>
          </p:cNvSpPr>
          <p:nvPr/>
        </p:nvSpPr>
        <p:spPr>
          <a:xfrm>
            <a:off x="1545642" y="1170386"/>
            <a:ext cx="3320695" cy="370657"/>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endParaRPr lang="en-US" sz="800" spc="100" dirty="0">
              <a:solidFill>
                <a:schemeClr val="bg1">
                  <a:lumMod val="85000"/>
                </a:schemeClr>
              </a:solidFill>
              <a:latin typeface="Century Gothic"/>
              <a:cs typeface="Century Gothic"/>
            </a:endParaRPr>
          </a:p>
        </p:txBody>
      </p:sp>
      <p:sp>
        <p:nvSpPr>
          <p:cNvPr id="2" name="Slide Number Placeholder 1"/>
          <p:cNvSpPr>
            <a:spLocks noGrp="1"/>
          </p:cNvSpPr>
          <p:nvPr>
            <p:ph type="sldNum" sz="quarter" idx="12"/>
          </p:nvPr>
        </p:nvSpPr>
        <p:spPr/>
        <p:txBody>
          <a:bodyPr/>
          <a:lstStyle/>
          <a:p>
            <a:fld id="{71061A0D-E3C8-4613-810C-60ACD8FD82C3}" type="slidenum">
              <a:rPr lang="en-GB" smtClean="0"/>
              <a:t>9</a:t>
            </a:fld>
            <a:endParaRPr lang="en-GB"/>
          </a:p>
        </p:txBody>
      </p:sp>
      <p:sp>
        <p:nvSpPr>
          <p:cNvPr id="4" name="TextBox 3"/>
          <p:cNvSpPr txBox="1"/>
          <p:nvPr/>
        </p:nvSpPr>
        <p:spPr>
          <a:xfrm>
            <a:off x="1907704" y="476672"/>
            <a:ext cx="5976664" cy="584775"/>
          </a:xfrm>
          <a:prstGeom prst="rect">
            <a:avLst/>
          </a:prstGeom>
          <a:noFill/>
        </p:spPr>
        <p:txBody>
          <a:bodyPr wrap="square" rtlCol="0">
            <a:spAutoFit/>
          </a:bodyPr>
          <a:lstStyle/>
          <a:p>
            <a:r>
              <a:rPr lang="en-ZA" sz="3200" dirty="0"/>
              <a:t>Big numbers - stock vs flow</a:t>
            </a:r>
          </a:p>
        </p:txBody>
      </p:sp>
      <p:sp>
        <p:nvSpPr>
          <p:cNvPr id="3" name="TextBox 2"/>
          <p:cNvSpPr txBox="1"/>
          <p:nvPr/>
        </p:nvSpPr>
        <p:spPr>
          <a:xfrm>
            <a:off x="899591" y="1700808"/>
            <a:ext cx="7663261" cy="1938992"/>
          </a:xfrm>
          <a:prstGeom prst="rect">
            <a:avLst/>
          </a:prstGeom>
          <a:noFill/>
        </p:spPr>
        <p:txBody>
          <a:bodyPr wrap="square" rtlCol="0">
            <a:spAutoFit/>
          </a:bodyPr>
          <a:lstStyle/>
          <a:p>
            <a:r>
              <a:rPr lang="en-ZA" sz="2000" b="1" dirty="0"/>
              <a:t>The stock numbers are big</a:t>
            </a:r>
          </a:p>
          <a:p>
            <a:pPr marL="285750" indent="-285750">
              <a:buFont typeface="Wingdings" panose="05000000000000000000" pitchFamily="2" charset="2"/>
              <a:buChar char="§"/>
            </a:pPr>
            <a:r>
              <a:rPr lang="en-ZA" sz="2000" dirty="0"/>
              <a:t>Stocks of savings are accumulated over a long time period – a percentage of salary</a:t>
            </a:r>
          </a:p>
          <a:p>
            <a:pPr marL="285750" indent="-285750">
              <a:buFont typeface="Wingdings" panose="05000000000000000000" pitchFamily="2" charset="2"/>
              <a:buChar char="§"/>
            </a:pPr>
            <a:r>
              <a:rPr lang="en-ZA" sz="2000" dirty="0"/>
              <a:t>Any changes in asset allocation which impacts on stocks has potential systemic risks </a:t>
            </a:r>
          </a:p>
          <a:p>
            <a:pPr marL="285750" indent="-285750">
              <a:buFont typeface="Wingdings" panose="05000000000000000000" pitchFamily="2" charset="2"/>
              <a:buChar char="§"/>
            </a:pPr>
            <a:r>
              <a:rPr lang="en-ZA" sz="2000" dirty="0"/>
              <a:t>Sale of equities would have wealth effects across the savings industry</a:t>
            </a:r>
          </a:p>
        </p:txBody>
      </p:sp>
      <p:sp>
        <p:nvSpPr>
          <p:cNvPr id="5" name="Rectangle 4">
            <a:extLst>
              <a:ext uri="{FF2B5EF4-FFF2-40B4-BE49-F238E27FC236}">
                <a16:creationId xmlns:a16="http://schemas.microsoft.com/office/drawing/2014/main" id="{C8706EC9-0BBC-4E45-ACC5-0669BC4CB181}"/>
              </a:ext>
            </a:extLst>
          </p:cNvPr>
          <p:cNvSpPr/>
          <p:nvPr/>
        </p:nvSpPr>
        <p:spPr>
          <a:xfrm>
            <a:off x="873035" y="3643857"/>
            <a:ext cx="7689430" cy="1631216"/>
          </a:xfrm>
          <a:prstGeom prst="rect">
            <a:avLst/>
          </a:prstGeom>
        </p:spPr>
        <p:txBody>
          <a:bodyPr wrap="square">
            <a:spAutoFit/>
          </a:bodyPr>
          <a:lstStyle/>
          <a:p>
            <a:endParaRPr lang="en-ZA" sz="2000" b="1" dirty="0"/>
          </a:p>
          <a:p>
            <a:r>
              <a:rPr lang="en-ZA" sz="2000" b="1" dirty="0"/>
              <a:t>Takes a long time to build up pension fund assets (50+ years)</a:t>
            </a:r>
          </a:p>
          <a:p>
            <a:pPr marL="285750" lvl="0" indent="-285750">
              <a:buFont typeface="Wingdings" panose="05000000000000000000" pitchFamily="2" charset="2"/>
              <a:buChar char="§"/>
            </a:pPr>
            <a:r>
              <a:rPr lang="en-ZA" sz="2000" dirty="0"/>
              <a:t>Average pension fund contribution rate +/- 12% vs +/- 20% in DB days</a:t>
            </a:r>
          </a:p>
          <a:p>
            <a:pPr marL="285750" lvl="0" indent="-285750">
              <a:buFont typeface="Wingdings" panose="05000000000000000000" pitchFamily="2" charset="2"/>
              <a:buChar char="§"/>
            </a:pPr>
            <a:r>
              <a:rPr lang="en-ZA" sz="2000" dirty="0"/>
              <a:t>Declining contribution to retirement provision in light of increased cost of death and disability cover</a:t>
            </a:r>
          </a:p>
        </p:txBody>
      </p:sp>
    </p:spTree>
    <p:extLst>
      <p:ext uri="{BB962C8B-B14F-4D97-AF65-F5344CB8AC3E}">
        <p14:creationId xmlns:p14="http://schemas.microsoft.com/office/powerpoint/2010/main" val="4625042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p:cNvSpPr/>
          <p:nvPr/>
        </p:nvSpPr>
        <p:spPr>
          <a:xfrm>
            <a:off x="1200128" y="755569"/>
            <a:ext cx="3947936" cy="685592"/>
          </a:xfrm>
          <a:prstGeom prst="round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ound Diagonal Corner Rectangle 12"/>
          <p:cNvSpPr/>
          <p:nvPr/>
        </p:nvSpPr>
        <p:spPr>
          <a:xfrm>
            <a:off x="1200126" y="339841"/>
            <a:ext cx="7620346" cy="844480"/>
          </a:xfrm>
          <a:prstGeom prst="round2Diag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5" name="Picture 14" descr="ASISA LOGO FOR STATIONERY-2.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9178" y="504527"/>
            <a:ext cx="1274775" cy="587699"/>
          </a:xfrm>
          <a:prstGeom prst="rect">
            <a:avLst/>
          </a:prstGeom>
        </p:spPr>
      </p:pic>
      <p:sp>
        <p:nvSpPr>
          <p:cNvPr id="16" name="Subtitle 2"/>
          <p:cNvSpPr txBox="1">
            <a:spLocks/>
          </p:cNvSpPr>
          <p:nvPr/>
        </p:nvSpPr>
        <p:spPr>
          <a:xfrm>
            <a:off x="1545642" y="1170386"/>
            <a:ext cx="3320695" cy="370657"/>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endParaRPr lang="en-US" sz="800" spc="100" dirty="0">
              <a:solidFill>
                <a:schemeClr val="bg1">
                  <a:lumMod val="85000"/>
                </a:schemeClr>
              </a:solidFill>
              <a:latin typeface="Century Gothic"/>
              <a:cs typeface="Century Gothic"/>
            </a:endParaRPr>
          </a:p>
        </p:txBody>
      </p:sp>
      <p:sp>
        <p:nvSpPr>
          <p:cNvPr id="2" name="Slide Number Placeholder 1"/>
          <p:cNvSpPr>
            <a:spLocks noGrp="1"/>
          </p:cNvSpPr>
          <p:nvPr>
            <p:ph type="sldNum" sz="quarter" idx="12"/>
          </p:nvPr>
        </p:nvSpPr>
        <p:spPr/>
        <p:txBody>
          <a:bodyPr/>
          <a:lstStyle/>
          <a:p>
            <a:fld id="{71061A0D-E3C8-4613-810C-60ACD8FD82C3}" type="slidenum">
              <a:rPr lang="en-GB" smtClean="0"/>
              <a:t>10</a:t>
            </a:fld>
            <a:endParaRPr lang="en-GB"/>
          </a:p>
        </p:txBody>
      </p:sp>
      <p:sp>
        <p:nvSpPr>
          <p:cNvPr id="3" name="TextBox 2"/>
          <p:cNvSpPr txBox="1"/>
          <p:nvPr/>
        </p:nvSpPr>
        <p:spPr>
          <a:xfrm>
            <a:off x="1687446" y="463181"/>
            <a:ext cx="7223847" cy="584775"/>
          </a:xfrm>
          <a:prstGeom prst="rect">
            <a:avLst/>
          </a:prstGeom>
          <a:noFill/>
        </p:spPr>
        <p:txBody>
          <a:bodyPr wrap="square" rtlCol="0">
            <a:spAutoFit/>
          </a:bodyPr>
          <a:lstStyle/>
          <a:p>
            <a:r>
              <a:rPr lang="en-ZA" sz="3200" dirty="0"/>
              <a:t>Financial Sector Asset Deployment</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045" y="1700808"/>
            <a:ext cx="9150350" cy="4914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887981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p:cNvSpPr/>
          <p:nvPr/>
        </p:nvSpPr>
        <p:spPr>
          <a:xfrm>
            <a:off x="1200128" y="755569"/>
            <a:ext cx="3947936" cy="685592"/>
          </a:xfrm>
          <a:prstGeom prst="round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ound Diagonal Corner Rectangle 12"/>
          <p:cNvSpPr/>
          <p:nvPr/>
        </p:nvSpPr>
        <p:spPr>
          <a:xfrm>
            <a:off x="1200126" y="339841"/>
            <a:ext cx="7620346" cy="844480"/>
          </a:xfrm>
          <a:prstGeom prst="round2Diag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5" name="Picture 14" descr="ASISA LOGO FOR STATIONERY-2.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9178" y="504527"/>
            <a:ext cx="1274775" cy="587699"/>
          </a:xfrm>
          <a:prstGeom prst="rect">
            <a:avLst/>
          </a:prstGeom>
        </p:spPr>
      </p:pic>
      <p:sp>
        <p:nvSpPr>
          <p:cNvPr id="16" name="Subtitle 2"/>
          <p:cNvSpPr txBox="1">
            <a:spLocks/>
          </p:cNvSpPr>
          <p:nvPr/>
        </p:nvSpPr>
        <p:spPr>
          <a:xfrm>
            <a:off x="1545642" y="1170386"/>
            <a:ext cx="3320695" cy="370657"/>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endParaRPr lang="en-US" sz="800" spc="100" dirty="0">
              <a:solidFill>
                <a:schemeClr val="bg1">
                  <a:lumMod val="85000"/>
                </a:schemeClr>
              </a:solidFill>
              <a:latin typeface="Century Gothic"/>
              <a:cs typeface="Century Gothic"/>
            </a:endParaRPr>
          </a:p>
        </p:txBody>
      </p:sp>
      <p:sp>
        <p:nvSpPr>
          <p:cNvPr id="2" name="Slide Number Placeholder 1"/>
          <p:cNvSpPr>
            <a:spLocks noGrp="1"/>
          </p:cNvSpPr>
          <p:nvPr>
            <p:ph type="sldNum" sz="quarter" idx="12"/>
          </p:nvPr>
        </p:nvSpPr>
        <p:spPr/>
        <p:txBody>
          <a:bodyPr/>
          <a:lstStyle/>
          <a:p>
            <a:fld id="{71061A0D-E3C8-4613-810C-60ACD8FD82C3}" type="slidenum">
              <a:rPr lang="en-GB" smtClean="0"/>
              <a:t>11</a:t>
            </a:fld>
            <a:endParaRPr lang="en-GB"/>
          </a:p>
        </p:txBody>
      </p:sp>
      <p:sp>
        <p:nvSpPr>
          <p:cNvPr id="3" name="TextBox 2"/>
          <p:cNvSpPr txBox="1"/>
          <p:nvPr/>
        </p:nvSpPr>
        <p:spPr>
          <a:xfrm>
            <a:off x="1687446" y="463181"/>
            <a:ext cx="7223847" cy="584775"/>
          </a:xfrm>
          <a:prstGeom prst="rect">
            <a:avLst/>
          </a:prstGeom>
          <a:noFill/>
        </p:spPr>
        <p:txBody>
          <a:bodyPr wrap="square" rtlCol="0">
            <a:spAutoFit/>
          </a:bodyPr>
          <a:lstStyle/>
          <a:p>
            <a:r>
              <a:rPr lang="en-ZA" sz="3200" dirty="0"/>
              <a:t>Financial Sector Asset Deployment</a:t>
            </a:r>
          </a:p>
        </p:txBody>
      </p:sp>
      <p:sp>
        <p:nvSpPr>
          <p:cNvPr id="4" name="Rectangle 3"/>
          <p:cNvSpPr/>
          <p:nvPr/>
        </p:nvSpPr>
        <p:spPr>
          <a:xfrm>
            <a:off x="107504" y="1355714"/>
            <a:ext cx="8640960" cy="5078313"/>
          </a:xfrm>
          <a:prstGeom prst="rect">
            <a:avLst/>
          </a:prstGeom>
        </p:spPr>
        <p:txBody>
          <a:bodyPr wrap="square">
            <a:spAutoFit/>
          </a:bodyPr>
          <a:lstStyle/>
          <a:p>
            <a:r>
              <a:rPr lang="en-ZA" dirty="0"/>
              <a:t>ASISA and its members support the National Development Plan (NDP) as well as the nine-point plan set out in the State of the Nation Address (SONA) 2015 aimed at achieving inclusive growth to reignite the economy and create jobs. </a:t>
            </a:r>
          </a:p>
          <a:p>
            <a:r>
              <a:rPr lang="en-ZA" dirty="0"/>
              <a:t>To date, ASISA members have deployed capital in support of the above-mentioned goals as follows: </a:t>
            </a:r>
          </a:p>
          <a:p>
            <a:r>
              <a:rPr lang="en-ZA" dirty="0"/>
              <a:t>• SA Government, Local Authorities and State Owned Companies: R775 </a:t>
            </a:r>
            <a:r>
              <a:rPr lang="en-ZA" dirty="0" err="1"/>
              <a:t>bn</a:t>
            </a:r>
            <a:r>
              <a:rPr lang="en-ZA" dirty="0"/>
              <a:t> </a:t>
            </a:r>
          </a:p>
          <a:p>
            <a:endParaRPr lang="en-ZA" dirty="0"/>
          </a:p>
          <a:p>
            <a:r>
              <a:rPr lang="en-ZA" dirty="0"/>
              <a:t>• Other Fixed Interest (listed &amp; unlisted) and Equities (listed &amp; unlisted) of R4 389 </a:t>
            </a:r>
            <a:r>
              <a:rPr lang="en-ZA" dirty="0" err="1"/>
              <a:t>bn</a:t>
            </a:r>
            <a:r>
              <a:rPr lang="en-ZA" dirty="0"/>
              <a:t> to fund corporate SA as well as the following projects: </a:t>
            </a:r>
          </a:p>
          <a:p>
            <a:endParaRPr lang="en-ZA" dirty="0"/>
          </a:p>
          <a:p>
            <a:r>
              <a:rPr lang="en-ZA" dirty="0"/>
              <a:t>o Renewable energy </a:t>
            </a:r>
          </a:p>
          <a:p>
            <a:r>
              <a:rPr lang="en-ZA" dirty="0"/>
              <a:t>o Township development </a:t>
            </a:r>
          </a:p>
          <a:p>
            <a:r>
              <a:rPr lang="en-ZA" dirty="0"/>
              <a:t>o Affordable housing </a:t>
            </a:r>
          </a:p>
          <a:p>
            <a:r>
              <a:rPr lang="en-ZA" dirty="0"/>
              <a:t>o Urban regeneration </a:t>
            </a:r>
          </a:p>
          <a:p>
            <a:r>
              <a:rPr lang="en-ZA" dirty="0"/>
              <a:t>o Student accommodation </a:t>
            </a:r>
          </a:p>
          <a:p>
            <a:r>
              <a:rPr lang="en-ZA" dirty="0"/>
              <a:t>o Water </a:t>
            </a:r>
          </a:p>
          <a:p>
            <a:r>
              <a:rPr lang="en-ZA" dirty="0"/>
              <a:t>o Roads </a:t>
            </a:r>
          </a:p>
          <a:p>
            <a:r>
              <a:rPr lang="en-ZA" dirty="0"/>
              <a:t>o Agriculture (emerging farmers). </a:t>
            </a:r>
          </a:p>
        </p:txBody>
      </p:sp>
    </p:spTree>
    <p:extLst>
      <p:ext uri="{BB962C8B-B14F-4D97-AF65-F5344CB8AC3E}">
        <p14:creationId xmlns:p14="http://schemas.microsoft.com/office/powerpoint/2010/main" val="3545124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p:cNvSpPr/>
          <p:nvPr/>
        </p:nvSpPr>
        <p:spPr>
          <a:xfrm>
            <a:off x="1200128" y="755569"/>
            <a:ext cx="3947936" cy="685592"/>
          </a:xfrm>
          <a:prstGeom prst="round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ound Diagonal Corner Rectangle 12"/>
          <p:cNvSpPr/>
          <p:nvPr/>
        </p:nvSpPr>
        <p:spPr>
          <a:xfrm>
            <a:off x="1200126" y="339841"/>
            <a:ext cx="7362339" cy="844480"/>
          </a:xfrm>
          <a:prstGeom prst="round2Diag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5" name="Picture 14" descr="ASISA LOGO FOR STATIONERY-2.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9178" y="504527"/>
            <a:ext cx="1274775" cy="587699"/>
          </a:xfrm>
          <a:prstGeom prst="rect">
            <a:avLst/>
          </a:prstGeom>
        </p:spPr>
      </p:pic>
      <p:sp>
        <p:nvSpPr>
          <p:cNvPr id="16" name="Subtitle 2"/>
          <p:cNvSpPr txBox="1">
            <a:spLocks/>
          </p:cNvSpPr>
          <p:nvPr/>
        </p:nvSpPr>
        <p:spPr>
          <a:xfrm>
            <a:off x="1545642" y="1170386"/>
            <a:ext cx="3320695" cy="370657"/>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endParaRPr lang="en-US" sz="800" spc="100" dirty="0">
              <a:solidFill>
                <a:schemeClr val="bg1">
                  <a:lumMod val="85000"/>
                </a:schemeClr>
              </a:solidFill>
              <a:latin typeface="Century Gothic"/>
              <a:cs typeface="Century Gothic"/>
            </a:endParaRPr>
          </a:p>
        </p:txBody>
      </p:sp>
      <p:sp>
        <p:nvSpPr>
          <p:cNvPr id="2" name="Slide Number Placeholder 1"/>
          <p:cNvSpPr>
            <a:spLocks noGrp="1"/>
          </p:cNvSpPr>
          <p:nvPr>
            <p:ph type="sldNum" sz="quarter" idx="12"/>
          </p:nvPr>
        </p:nvSpPr>
        <p:spPr/>
        <p:txBody>
          <a:bodyPr/>
          <a:lstStyle/>
          <a:p>
            <a:fld id="{71061A0D-E3C8-4613-810C-60ACD8FD82C3}" type="slidenum">
              <a:rPr lang="en-GB" smtClean="0"/>
              <a:t>12</a:t>
            </a:fld>
            <a:endParaRPr lang="en-GB"/>
          </a:p>
        </p:txBody>
      </p:sp>
      <p:sp>
        <p:nvSpPr>
          <p:cNvPr id="4" name="TextBox 3"/>
          <p:cNvSpPr txBox="1"/>
          <p:nvPr/>
        </p:nvSpPr>
        <p:spPr>
          <a:xfrm>
            <a:off x="1907704" y="476672"/>
            <a:ext cx="5976664" cy="584775"/>
          </a:xfrm>
          <a:prstGeom prst="rect">
            <a:avLst/>
          </a:prstGeom>
          <a:noFill/>
        </p:spPr>
        <p:txBody>
          <a:bodyPr wrap="square" rtlCol="0">
            <a:spAutoFit/>
          </a:bodyPr>
          <a:lstStyle/>
          <a:p>
            <a:r>
              <a:rPr lang="en-ZA" sz="3200" dirty="0"/>
              <a:t>Delving into history  (1958 – 1989)</a:t>
            </a:r>
          </a:p>
        </p:txBody>
      </p:sp>
      <p:sp>
        <p:nvSpPr>
          <p:cNvPr id="6" name="TextBox 5"/>
          <p:cNvSpPr txBox="1"/>
          <p:nvPr/>
        </p:nvSpPr>
        <p:spPr>
          <a:xfrm>
            <a:off x="409177" y="3059649"/>
            <a:ext cx="3946799" cy="2251065"/>
          </a:xfrm>
          <a:prstGeom prst="rect">
            <a:avLst/>
          </a:prstGeom>
          <a:noFill/>
        </p:spPr>
        <p:txBody>
          <a:bodyPr wrap="square" rtlCol="0">
            <a:spAutoFit/>
          </a:bodyPr>
          <a:lstStyle/>
          <a:p>
            <a:pPr algn="ctr"/>
            <a:r>
              <a:rPr lang="en-ZA" b="1" dirty="0"/>
              <a:t>% Prescribed Assets (at book value)</a:t>
            </a:r>
          </a:p>
          <a:p>
            <a:endParaRPr lang="en-ZA" b="1" dirty="0"/>
          </a:p>
          <a:p>
            <a:pPr>
              <a:lnSpc>
                <a:spcPct val="150000"/>
              </a:lnSpc>
            </a:pPr>
            <a:r>
              <a:rPr lang="en-ZA" sz="2400" dirty="0"/>
              <a:t>Pension Funds		53%</a:t>
            </a:r>
          </a:p>
          <a:p>
            <a:pPr algn="just">
              <a:lnSpc>
                <a:spcPct val="150000"/>
              </a:lnSpc>
            </a:pPr>
            <a:r>
              <a:rPr lang="en-ZA" sz="2400" dirty="0"/>
              <a:t>Life Companies	33%</a:t>
            </a:r>
          </a:p>
          <a:p>
            <a:pPr algn="just">
              <a:lnSpc>
                <a:spcPct val="150000"/>
              </a:lnSpc>
            </a:pPr>
            <a:r>
              <a:rPr lang="en-ZA" sz="2400" dirty="0"/>
              <a:t>PIC			75%</a:t>
            </a:r>
          </a:p>
        </p:txBody>
      </p:sp>
      <p:sp>
        <p:nvSpPr>
          <p:cNvPr id="11" name="TextBox 10"/>
          <p:cNvSpPr txBox="1"/>
          <p:nvPr/>
        </p:nvSpPr>
        <p:spPr>
          <a:xfrm>
            <a:off x="546373" y="5529665"/>
            <a:ext cx="3672406" cy="369332"/>
          </a:xfrm>
          <a:prstGeom prst="rect">
            <a:avLst/>
          </a:prstGeom>
          <a:noFill/>
        </p:spPr>
        <p:txBody>
          <a:bodyPr wrap="square" rtlCol="0">
            <a:spAutoFit/>
          </a:bodyPr>
          <a:lstStyle/>
          <a:p>
            <a:r>
              <a:rPr lang="en-ZA" b="1" dirty="0"/>
              <a:t>Section 19(1) of Pension Funds Act </a:t>
            </a:r>
          </a:p>
        </p:txBody>
      </p:sp>
      <p:sp>
        <p:nvSpPr>
          <p:cNvPr id="12" name="TextBox 11"/>
          <p:cNvSpPr txBox="1"/>
          <p:nvPr/>
        </p:nvSpPr>
        <p:spPr>
          <a:xfrm>
            <a:off x="4572000" y="3621450"/>
            <a:ext cx="4176464" cy="1908215"/>
          </a:xfrm>
          <a:prstGeom prst="rect">
            <a:avLst/>
          </a:prstGeom>
          <a:noFill/>
        </p:spPr>
        <p:txBody>
          <a:bodyPr wrap="square" rtlCol="0">
            <a:spAutoFit/>
          </a:bodyPr>
          <a:lstStyle/>
          <a:p>
            <a:r>
              <a:rPr lang="en-ZA" b="1" dirty="0">
                <a:solidFill>
                  <a:srgbClr val="FF0000"/>
                </a:solidFill>
              </a:rPr>
              <a:t>The consequence: </a:t>
            </a:r>
          </a:p>
          <a:p>
            <a:r>
              <a:rPr lang="en-ZA" dirty="0"/>
              <a:t>“Originally intended as protection for policy holders and pension fund members, the prescribed investments came to be regarded in time as an assured source of public sector funding” </a:t>
            </a:r>
          </a:p>
          <a:p>
            <a:pPr algn="r"/>
            <a:r>
              <a:rPr lang="en-ZA" sz="1000" i="1" dirty="0"/>
              <a:t>Jacobs 1988 p20</a:t>
            </a:r>
          </a:p>
        </p:txBody>
      </p:sp>
      <p:sp>
        <p:nvSpPr>
          <p:cNvPr id="3" name="Rectangle 2">
            <a:extLst>
              <a:ext uri="{FF2B5EF4-FFF2-40B4-BE49-F238E27FC236}">
                <a16:creationId xmlns:a16="http://schemas.microsoft.com/office/drawing/2014/main" id="{F6341CB9-469C-4E5D-A5B2-816D8313BBF0}"/>
              </a:ext>
            </a:extLst>
          </p:cNvPr>
          <p:cNvSpPr/>
          <p:nvPr/>
        </p:nvSpPr>
        <p:spPr>
          <a:xfrm>
            <a:off x="409177" y="1692203"/>
            <a:ext cx="8153287" cy="1200329"/>
          </a:xfrm>
          <a:prstGeom prst="rect">
            <a:avLst/>
          </a:prstGeom>
        </p:spPr>
        <p:txBody>
          <a:bodyPr wrap="square">
            <a:spAutoFit/>
          </a:bodyPr>
          <a:lstStyle/>
          <a:p>
            <a:r>
              <a:rPr lang="en-ZA" b="1" dirty="0">
                <a:solidFill>
                  <a:srgbClr val="FF0000"/>
                </a:solidFill>
              </a:rPr>
              <a:t>The objective</a:t>
            </a:r>
            <a:r>
              <a:rPr lang="en-ZA" b="1" dirty="0"/>
              <a:t>: </a:t>
            </a:r>
            <a:r>
              <a:rPr lang="en-ZA" dirty="0"/>
              <a:t>Create funds for semi-governmental institutions, such as universities, the SABC, and for developments in the former homelands by prescribing proportion of funds to be invested in government, government-guaranteed and specified approved bonds.</a:t>
            </a:r>
            <a:endParaRPr lang="en-US" dirty="0"/>
          </a:p>
        </p:txBody>
      </p:sp>
    </p:spTree>
    <p:extLst>
      <p:ext uri="{BB962C8B-B14F-4D97-AF65-F5344CB8AC3E}">
        <p14:creationId xmlns:p14="http://schemas.microsoft.com/office/powerpoint/2010/main" val="1851023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p:cNvSpPr/>
          <p:nvPr/>
        </p:nvSpPr>
        <p:spPr>
          <a:xfrm>
            <a:off x="1200128" y="755569"/>
            <a:ext cx="3947936" cy="685592"/>
          </a:xfrm>
          <a:prstGeom prst="round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ound Diagonal Corner Rectangle 12"/>
          <p:cNvSpPr/>
          <p:nvPr/>
        </p:nvSpPr>
        <p:spPr>
          <a:xfrm>
            <a:off x="1200126" y="339841"/>
            <a:ext cx="7362339" cy="844480"/>
          </a:xfrm>
          <a:prstGeom prst="round2Diag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5" name="Picture 14" descr="ASISA LOGO FOR STATIONERY-2.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9178" y="504527"/>
            <a:ext cx="1274775" cy="587699"/>
          </a:xfrm>
          <a:prstGeom prst="rect">
            <a:avLst/>
          </a:prstGeom>
        </p:spPr>
      </p:pic>
      <p:sp>
        <p:nvSpPr>
          <p:cNvPr id="16" name="Subtitle 2"/>
          <p:cNvSpPr txBox="1">
            <a:spLocks/>
          </p:cNvSpPr>
          <p:nvPr/>
        </p:nvSpPr>
        <p:spPr>
          <a:xfrm>
            <a:off x="1545642" y="1170386"/>
            <a:ext cx="3320695" cy="370657"/>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endParaRPr lang="en-US" sz="800" spc="100" dirty="0">
              <a:solidFill>
                <a:schemeClr val="bg1">
                  <a:lumMod val="85000"/>
                </a:schemeClr>
              </a:solidFill>
              <a:latin typeface="Century Gothic"/>
              <a:cs typeface="Century Gothic"/>
            </a:endParaRPr>
          </a:p>
        </p:txBody>
      </p:sp>
      <p:sp>
        <p:nvSpPr>
          <p:cNvPr id="2" name="Slide Number Placeholder 1"/>
          <p:cNvSpPr>
            <a:spLocks noGrp="1"/>
          </p:cNvSpPr>
          <p:nvPr>
            <p:ph type="sldNum" sz="quarter" idx="12"/>
          </p:nvPr>
        </p:nvSpPr>
        <p:spPr>
          <a:xfrm>
            <a:off x="6979975" y="6518159"/>
            <a:ext cx="2016223" cy="278156"/>
          </a:xfrm>
        </p:spPr>
        <p:txBody>
          <a:bodyPr/>
          <a:lstStyle/>
          <a:p>
            <a:fld id="{71061A0D-E3C8-4613-810C-60ACD8FD82C3}" type="slidenum">
              <a:rPr lang="en-GB" smtClean="0"/>
              <a:t>13</a:t>
            </a:fld>
            <a:endParaRPr lang="en-GB"/>
          </a:p>
        </p:txBody>
      </p:sp>
      <p:sp>
        <p:nvSpPr>
          <p:cNvPr id="4" name="TextBox 3"/>
          <p:cNvSpPr txBox="1"/>
          <p:nvPr/>
        </p:nvSpPr>
        <p:spPr>
          <a:xfrm>
            <a:off x="1835696" y="435579"/>
            <a:ext cx="7056784" cy="584775"/>
          </a:xfrm>
          <a:prstGeom prst="rect">
            <a:avLst/>
          </a:prstGeom>
          <a:noFill/>
        </p:spPr>
        <p:txBody>
          <a:bodyPr wrap="square" rtlCol="0">
            <a:spAutoFit/>
          </a:bodyPr>
          <a:lstStyle/>
          <a:p>
            <a:r>
              <a:rPr lang="en-ZA" sz="3200" dirty="0"/>
              <a:t>Consequences - Savings industry</a:t>
            </a:r>
          </a:p>
        </p:txBody>
      </p:sp>
      <p:sp>
        <p:nvSpPr>
          <p:cNvPr id="8" name="TextBox 7"/>
          <p:cNvSpPr txBox="1"/>
          <p:nvPr/>
        </p:nvSpPr>
        <p:spPr>
          <a:xfrm>
            <a:off x="192014" y="6613753"/>
            <a:ext cx="2016224" cy="215444"/>
          </a:xfrm>
          <a:prstGeom prst="rect">
            <a:avLst/>
          </a:prstGeom>
          <a:noFill/>
        </p:spPr>
        <p:txBody>
          <a:bodyPr wrap="square" rtlCol="0">
            <a:spAutoFit/>
          </a:bodyPr>
          <a:lstStyle/>
          <a:p>
            <a:r>
              <a:rPr lang="en-ZA" sz="800" dirty="0"/>
              <a:t>Source: Jacobs Committee 1988</a:t>
            </a:r>
          </a:p>
        </p:txBody>
      </p:sp>
      <p:graphicFrame>
        <p:nvGraphicFramePr>
          <p:cNvPr id="3" name="Table 2">
            <a:extLst>
              <a:ext uri="{FF2B5EF4-FFF2-40B4-BE49-F238E27FC236}">
                <a16:creationId xmlns:a16="http://schemas.microsoft.com/office/drawing/2014/main" id="{A6581DEB-3845-4910-838C-D39560AEA200}"/>
              </a:ext>
            </a:extLst>
          </p:cNvPr>
          <p:cNvGraphicFramePr>
            <a:graphicFrameLocks noGrp="1"/>
          </p:cNvGraphicFramePr>
          <p:nvPr>
            <p:extLst>
              <p:ext uri="{D42A27DB-BD31-4B8C-83A1-F6EECF244321}">
                <p14:modId xmlns:p14="http://schemas.microsoft.com/office/powerpoint/2010/main" val="3580613570"/>
              </p:ext>
            </p:extLst>
          </p:nvPr>
        </p:nvGraphicFramePr>
        <p:xfrm>
          <a:off x="409179" y="1556792"/>
          <a:ext cx="8132292" cy="2453715"/>
        </p:xfrm>
        <a:graphic>
          <a:graphicData uri="http://schemas.openxmlformats.org/drawingml/2006/table">
            <a:tbl>
              <a:tblPr firstRow="1" bandRow="1">
                <a:tableStyleId>{00A15C55-8517-42AA-B614-E9B94910E393}</a:tableStyleId>
              </a:tblPr>
              <a:tblGrid>
                <a:gridCol w="778445">
                  <a:extLst>
                    <a:ext uri="{9D8B030D-6E8A-4147-A177-3AD203B41FA5}">
                      <a16:colId xmlns:a16="http://schemas.microsoft.com/office/drawing/2014/main" val="1870799062"/>
                    </a:ext>
                  </a:extLst>
                </a:gridCol>
                <a:gridCol w="864096">
                  <a:extLst>
                    <a:ext uri="{9D8B030D-6E8A-4147-A177-3AD203B41FA5}">
                      <a16:colId xmlns:a16="http://schemas.microsoft.com/office/drawing/2014/main" val="1329223794"/>
                    </a:ext>
                  </a:extLst>
                </a:gridCol>
                <a:gridCol w="1068223">
                  <a:extLst>
                    <a:ext uri="{9D8B030D-6E8A-4147-A177-3AD203B41FA5}">
                      <a16:colId xmlns:a16="http://schemas.microsoft.com/office/drawing/2014/main" val="3845137190"/>
                    </a:ext>
                  </a:extLst>
                </a:gridCol>
                <a:gridCol w="659969">
                  <a:extLst>
                    <a:ext uri="{9D8B030D-6E8A-4147-A177-3AD203B41FA5}">
                      <a16:colId xmlns:a16="http://schemas.microsoft.com/office/drawing/2014/main" val="3737497113"/>
                    </a:ext>
                  </a:extLst>
                </a:gridCol>
                <a:gridCol w="1008112">
                  <a:extLst>
                    <a:ext uri="{9D8B030D-6E8A-4147-A177-3AD203B41FA5}">
                      <a16:colId xmlns:a16="http://schemas.microsoft.com/office/drawing/2014/main" val="3612729402"/>
                    </a:ext>
                  </a:extLst>
                </a:gridCol>
                <a:gridCol w="1008112">
                  <a:extLst>
                    <a:ext uri="{9D8B030D-6E8A-4147-A177-3AD203B41FA5}">
                      <a16:colId xmlns:a16="http://schemas.microsoft.com/office/drawing/2014/main" val="2550477243"/>
                    </a:ext>
                  </a:extLst>
                </a:gridCol>
                <a:gridCol w="864096">
                  <a:extLst>
                    <a:ext uri="{9D8B030D-6E8A-4147-A177-3AD203B41FA5}">
                      <a16:colId xmlns:a16="http://schemas.microsoft.com/office/drawing/2014/main" val="2786611837"/>
                    </a:ext>
                  </a:extLst>
                </a:gridCol>
                <a:gridCol w="720080">
                  <a:extLst>
                    <a:ext uri="{9D8B030D-6E8A-4147-A177-3AD203B41FA5}">
                      <a16:colId xmlns:a16="http://schemas.microsoft.com/office/drawing/2014/main" val="4278786070"/>
                    </a:ext>
                  </a:extLst>
                </a:gridCol>
                <a:gridCol w="1161159">
                  <a:extLst>
                    <a:ext uri="{9D8B030D-6E8A-4147-A177-3AD203B41FA5}">
                      <a16:colId xmlns:a16="http://schemas.microsoft.com/office/drawing/2014/main" val="1205714885"/>
                    </a:ext>
                  </a:extLst>
                </a:gridCol>
              </a:tblGrid>
              <a:tr h="449605">
                <a:tc>
                  <a:txBody>
                    <a:bodyPr/>
                    <a:lstStyle/>
                    <a:p>
                      <a:endParaRPr lang="en-US" dirty="0"/>
                    </a:p>
                  </a:txBody>
                  <a:tcPr anchor="b">
                    <a:solidFill>
                      <a:srgbClr val="543453"/>
                    </a:solidFill>
                  </a:tcPr>
                </a:tc>
                <a:tc gridSpan="3">
                  <a:txBody>
                    <a:bodyPr/>
                    <a:lstStyle/>
                    <a:p>
                      <a:pPr algn="ctr"/>
                      <a:r>
                        <a:rPr lang="en-US" dirty="0"/>
                        <a:t>Nominal returns (%)</a:t>
                      </a:r>
                    </a:p>
                  </a:txBody>
                  <a:tcPr anchor="b">
                    <a:solidFill>
                      <a:srgbClr val="543453"/>
                    </a:solidFill>
                  </a:tcPr>
                </a:tc>
                <a:tc hMerge="1">
                  <a:txBody>
                    <a:bodyPr/>
                    <a:lstStyle/>
                    <a:p>
                      <a:endParaRPr lang="en-US" dirty="0"/>
                    </a:p>
                  </a:txBody>
                  <a:tcPr/>
                </a:tc>
                <a:tc hMerge="1">
                  <a:txBody>
                    <a:bodyPr/>
                    <a:lstStyle/>
                    <a:p>
                      <a:endParaRPr lang="en-US" dirty="0"/>
                    </a:p>
                  </a:txBody>
                  <a:tcPr/>
                </a:tc>
                <a:tc gridSpan="2">
                  <a:txBody>
                    <a:bodyPr/>
                    <a:lstStyle/>
                    <a:p>
                      <a:pPr algn="ctr"/>
                      <a:r>
                        <a:rPr lang="en-US" dirty="0"/>
                        <a:t>Real returns (%)</a:t>
                      </a:r>
                    </a:p>
                  </a:txBody>
                  <a:tcPr anchor="b">
                    <a:solidFill>
                      <a:srgbClr val="543453"/>
                    </a:solidFill>
                  </a:tcPr>
                </a:tc>
                <a:tc hMerge="1">
                  <a:txBody>
                    <a:bodyPr/>
                    <a:lstStyle/>
                    <a:p>
                      <a:endParaRPr lang="en-US" dirty="0"/>
                    </a:p>
                  </a:txBody>
                  <a:tcPr/>
                </a:tc>
                <a:tc>
                  <a:txBody>
                    <a:bodyPr/>
                    <a:lstStyle/>
                    <a:p>
                      <a:pPr algn="ctr" fontAlgn="b"/>
                      <a:r>
                        <a:rPr lang="en-ZA" sz="1600" b="1" i="0" u="none" strike="noStrike" dirty="0">
                          <a:solidFill>
                            <a:schemeClr val="bg1"/>
                          </a:solidFill>
                          <a:effectLst/>
                          <a:latin typeface="Calibri"/>
                        </a:rPr>
                        <a:t>% held   in PA</a:t>
                      </a:r>
                    </a:p>
                  </a:txBody>
                  <a:tcPr marL="7620" marR="7620" marT="7620" marB="0" anchor="b">
                    <a:solidFill>
                      <a:srgbClr val="543453"/>
                    </a:solidFill>
                  </a:tcPr>
                </a:tc>
                <a:tc>
                  <a:txBody>
                    <a:bodyPr/>
                    <a:lstStyle/>
                    <a:p>
                      <a:pPr algn="ctr" fontAlgn="b"/>
                      <a:r>
                        <a:rPr lang="en-ZA" sz="1600" b="1" i="0" u="none" strike="noStrike" dirty="0">
                          <a:solidFill>
                            <a:schemeClr val="bg1"/>
                          </a:solidFill>
                          <a:effectLst/>
                          <a:latin typeface="Calibri"/>
                        </a:rPr>
                        <a:t>Wealth tax</a:t>
                      </a:r>
                    </a:p>
                  </a:txBody>
                  <a:tcPr marL="7620" marR="7620" marT="7620" marB="0" anchor="b">
                    <a:solidFill>
                      <a:srgbClr val="543453"/>
                    </a:solidFill>
                  </a:tcPr>
                </a:tc>
                <a:tc>
                  <a:txBody>
                    <a:bodyPr/>
                    <a:lstStyle/>
                    <a:p>
                      <a:pPr algn="ctr" fontAlgn="b"/>
                      <a:r>
                        <a:rPr lang="en-ZA" sz="1600" b="1" i="0" u="none" strike="noStrike" dirty="0">
                          <a:solidFill>
                            <a:schemeClr val="bg1"/>
                          </a:solidFill>
                          <a:effectLst/>
                          <a:latin typeface="Calibri"/>
                        </a:rPr>
                        <a:t>Opportunity cost to Equities </a:t>
                      </a:r>
                    </a:p>
                  </a:txBody>
                  <a:tcPr marL="7620" marR="7620" marT="7620" marB="0" anchor="b">
                    <a:solidFill>
                      <a:srgbClr val="543453"/>
                    </a:solidFill>
                  </a:tcPr>
                </a:tc>
                <a:extLst>
                  <a:ext uri="{0D108BD9-81ED-4DB2-BD59-A6C34878D82A}">
                    <a16:rowId xmlns:a16="http://schemas.microsoft.com/office/drawing/2014/main" val="4054680725"/>
                  </a:ext>
                </a:extLst>
              </a:tr>
              <a:tr h="287653">
                <a:tc>
                  <a:txBody>
                    <a:bodyPr/>
                    <a:lstStyle/>
                    <a:p>
                      <a:endParaRPr lang="en-US" dirty="0"/>
                    </a:p>
                  </a:txBody>
                  <a:tcPr anchor="ctr">
                    <a:noFill/>
                  </a:tcPr>
                </a:tc>
                <a:tc>
                  <a:txBody>
                    <a:bodyPr/>
                    <a:lstStyle/>
                    <a:p>
                      <a:pPr algn="l" fontAlgn="b"/>
                      <a:r>
                        <a:rPr lang="en-ZA" sz="1400" b="1" i="0" u="none" strike="noStrike" kern="1200" dirty="0">
                          <a:solidFill>
                            <a:srgbClr val="000000"/>
                          </a:solidFill>
                          <a:effectLst/>
                          <a:latin typeface="Calibri"/>
                          <a:ea typeface="+mn-ea"/>
                          <a:cs typeface="+mn-cs"/>
                        </a:rPr>
                        <a:t>Equities</a:t>
                      </a:r>
                    </a:p>
                  </a:txBody>
                  <a:tcPr marL="7620" marR="7620" marT="7620" marB="0" anchor="ctr">
                    <a:noFill/>
                  </a:tcPr>
                </a:tc>
                <a:tc>
                  <a:txBody>
                    <a:bodyPr/>
                    <a:lstStyle/>
                    <a:p>
                      <a:pPr algn="l" fontAlgn="b"/>
                      <a:r>
                        <a:rPr lang="en-ZA" sz="1400" b="1" i="0" u="none" strike="noStrike" dirty="0" err="1">
                          <a:solidFill>
                            <a:srgbClr val="000000"/>
                          </a:solidFill>
                          <a:effectLst/>
                          <a:latin typeface="Calibri"/>
                        </a:rPr>
                        <a:t>Prescribeds</a:t>
                      </a:r>
                      <a:endParaRPr lang="en-ZA" sz="1400" b="1" i="0" u="none" strike="noStrike" dirty="0">
                        <a:solidFill>
                          <a:srgbClr val="000000"/>
                        </a:solidFill>
                        <a:effectLst/>
                        <a:latin typeface="Calibri"/>
                      </a:endParaRPr>
                    </a:p>
                  </a:txBody>
                  <a:tcPr marL="7620" marR="7620" marT="7620" marB="0" anchor="ctr">
                    <a:noFill/>
                  </a:tcPr>
                </a:tc>
                <a:tc>
                  <a:txBody>
                    <a:bodyPr/>
                    <a:lstStyle/>
                    <a:p>
                      <a:pPr algn="l" fontAlgn="b"/>
                      <a:r>
                        <a:rPr lang="en-ZA" sz="1400" b="1" i="0" u="none" strike="noStrike" dirty="0">
                          <a:solidFill>
                            <a:srgbClr val="000000"/>
                          </a:solidFill>
                          <a:effectLst/>
                          <a:latin typeface="Calibri"/>
                        </a:rPr>
                        <a:t>Inflation</a:t>
                      </a:r>
                    </a:p>
                  </a:txBody>
                  <a:tcPr marL="7620" marR="7620" marT="7620" marB="0" anchor="ctr">
                    <a:noFill/>
                  </a:tcPr>
                </a:tc>
                <a:tc>
                  <a:txBody>
                    <a:bodyPr/>
                    <a:lstStyle/>
                    <a:p>
                      <a:pPr algn="ctr" fontAlgn="b"/>
                      <a:r>
                        <a:rPr lang="en-ZA" sz="1400" b="1" i="0" u="none" strike="noStrike" kern="1200" dirty="0">
                          <a:solidFill>
                            <a:srgbClr val="000000"/>
                          </a:solidFill>
                          <a:effectLst/>
                          <a:latin typeface="Calibri"/>
                          <a:ea typeface="+mn-ea"/>
                          <a:cs typeface="+mn-cs"/>
                        </a:rPr>
                        <a:t>Equities</a:t>
                      </a:r>
                    </a:p>
                  </a:txBody>
                  <a:tcPr marL="7620" marR="7620" marT="7620" marB="0" anchor="ctr">
                    <a:noFill/>
                  </a:tcPr>
                </a:tc>
                <a:tc>
                  <a:txBody>
                    <a:bodyPr/>
                    <a:lstStyle/>
                    <a:p>
                      <a:pPr algn="ctr" fontAlgn="b"/>
                      <a:r>
                        <a:rPr lang="en-ZA" sz="1400" b="1" i="0" u="none" strike="noStrike" kern="1200" dirty="0" err="1">
                          <a:solidFill>
                            <a:srgbClr val="000000"/>
                          </a:solidFill>
                          <a:effectLst/>
                          <a:latin typeface="Calibri"/>
                          <a:ea typeface="+mn-ea"/>
                          <a:cs typeface="+mn-cs"/>
                        </a:rPr>
                        <a:t>Prescribeds</a:t>
                      </a:r>
                      <a:endParaRPr lang="en-ZA" sz="1400" b="1" i="0" u="none" strike="noStrike" kern="1200" dirty="0">
                        <a:solidFill>
                          <a:srgbClr val="000000"/>
                        </a:solidFill>
                        <a:effectLst/>
                        <a:latin typeface="Calibri"/>
                        <a:ea typeface="+mn-ea"/>
                        <a:cs typeface="+mn-cs"/>
                      </a:endParaRPr>
                    </a:p>
                  </a:txBody>
                  <a:tcPr marL="7620" marR="7620" marT="7620" marB="0" anchor="ctr">
                    <a:noFill/>
                  </a:tcPr>
                </a:tc>
                <a:tc>
                  <a:txBody>
                    <a:bodyPr/>
                    <a:lstStyle/>
                    <a:p>
                      <a:pPr algn="l" fontAlgn="b"/>
                      <a:r>
                        <a:rPr lang="en-ZA" sz="1400" b="1" i="0" u="none" strike="noStrike" kern="1200" dirty="0">
                          <a:solidFill>
                            <a:srgbClr val="000000"/>
                          </a:solidFill>
                          <a:effectLst/>
                          <a:latin typeface="Calibri"/>
                          <a:ea typeface="+mn-ea"/>
                          <a:cs typeface="+mn-cs"/>
                        </a:rPr>
                        <a:t> </a:t>
                      </a:r>
                    </a:p>
                  </a:txBody>
                  <a:tcPr marL="7620" marR="7620" marT="7620" marB="0" anchor="ctr">
                    <a:noFill/>
                  </a:tcPr>
                </a:tc>
                <a:tc>
                  <a:txBody>
                    <a:bodyPr/>
                    <a:lstStyle/>
                    <a:p>
                      <a:pPr algn="l" fontAlgn="b"/>
                      <a:r>
                        <a:rPr lang="en-ZA" sz="1400" b="1" i="0" u="none" strike="noStrike" kern="1200" dirty="0">
                          <a:solidFill>
                            <a:srgbClr val="000000"/>
                          </a:solidFill>
                          <a:effectLst/>
                          <a:latin typeface="Calibri"/>
                          <a:ea typeface="+mn-ea"/>
                          <a:cs typeface="+mn-cs"/>
                        </a:rPr>
                        <a:t> </a:t>
                      </a:r>
                    </a:p>
                  </a:txBody>
                  <a:tcPr marL="7620" marR="7620" marT="7620" marB="0" anchor="ctr">
                    <a:noFill/>
                  </a:tcPr>
                </a:tc>
                <a:tc>
                  <a:txBody>
                    <a:bodyPr/>
                    <a:lstStyle/>
                    <a:p>
                      <a:pPr algn="ctr" fontAlgn="b"/>
                      <a:r>
                        <a:rPr lang="en-ZA" sz="1400" b="1" i="0" u="none" strike="noStrike" kern="1200" dirty="0">
                          <a:solidFill>
                            <a:srgbClr val="000000"/>
                          </a:solidFill>
                          <a:effectLst/>
                          <a:latin typeface="Calibri"/>
                          <a:ea typeface="+mn-ea"/>
                          <a:cs typeface="+mn-cs"/>
                        </a:rPr>
                        <a:t>Real</a:t>
                      </a:r>
                    </a:p>
                  </a:txBody>
                  <a:tcPr marL="7620" marR="7620" marT="7620" marB="0" anchor="ctr">
                    <a:noFill/>
                  </a:tcPr>
                </a:tc>
                <a:extLst>
                  <a:ext uri="{0D108BD9-81ED-4DB2-BD59-A6C34878D82A}">
                    <a16:rowId xmlns:a16="http://schemas.microsoft.com/office/drawing/2014/main" val="4152165009"/>
                  </a:ext>
                </a:extLst>
              </a:tr>
              <a:tr h="449605">
                <a:tc>
                  <a:txBody>
                    <a:bodyPr/>
                    <a:lstStyle/>
                    <a:p>
                      <a:r>
                        <a:rPr lang="en-US" b="1" dirty="0"/>
                        <a:t>1960s</a:t>
                      </a:r>
                    </a:p>
                  </a:txBody>
                  <a:tcPr anchor="ctr"/>
                </a:tc>
                <a:tc>
                  <a:txBody>
                    <a:bodyPr/>
                    <a:lstStyle/>
                    <a:p>
                      <a:pPr marL="0" algn="ctr" defTabSz="914400" rtl="0" eaLnBrk="1" fontAlgn="b" latinLnBrk="0" hangingPunct="1"/>
                      <a:r>
                        <a:rPr lang="en-ZA" sz="1800" kern="1200" dirty="0">
                          <a:solidFill>
                            <a:schemeClr val="dk1"/>
                          </a:solidFill>
                          <a:latin typeface="+mn-lt"/>
                          <a:ea typeface="+mn-ea"/>
                          <a:cs typeface="+mn-cs"/>
                        </a:rPr>
                        <a:t>11.3</a:t>
                      </a:r>
                    </a:p>
                  </a:txBody>
                  <a:tcPr marL="7620" marR="7620" marT="7620" marB="0" anchor="ctr"/>
                </a:tc>
                <a:tc>
                  <a:txBody>
                    <a:bodyPr/>
                    <a:lstStyle/>
                    <a:p>
                      <a:pPr marL="0" algn="ctr" defTabSz="914400" rtl="0" eaLnBrk="1" fontAlgn="b" latinLnBrk="0" hangingPunct="1"/>
                      <a:r>
                        <a:rPr lang="en-ZA" sz="1800" kern="1200" dirty="0">
                          <a:solidFill>
                            <a:schemeClr val="dk1"/>
                          </a:solidFill>
                          <a:latin typeface="+mn-lt"/>
                          <a:ea typeface="+mn-ea"/>
                          <a:cs typeface="+mn-cs"/>
                        </a:rPr>
                        <a:t>4.9</a:t>
                      </a:r>
                    </a:p>
                  </a:txBody>
                  <a:tcPr marL="7620" marR="7620" marT="7620" marB="0" anchor="ctr"/>
                </a:tc>
                <a:tc>
                  <a:txBody>
                    <a:bodyPr/>
                    <a:lstStyle/>
                    <a:p>
                      <a:pPr marL="0" algn="ctr" defTabSz="914400" rtl="0" eaLnBrk="1" fontAlgn="b" latinLnBrk="0" hangingPunct="1"/>
                      <a:r>
                        <a:rPr lang="en-ZA" sz="1800" kern="1200" dirty="0">
                          <a:solidFill>
                            <a:schemeClr val="dk1"/>
                          </a:solidFill>
                          <a:latin typeface="+mn-lt"/>
                          <a:ea typeface="+mn-ea"/>
                          <a:cs typeface="+mn-cs"/>
                        </a:rPr>
                        <a:t>3.0</a:t>
                      </a:r>
                    </a:p>
                  </a:txBody>
                  <a:tcPr marL="7620" marR="7620" marT="7620" marB="0" anchor="ctr"/>
                </a:tc>
                <a:tc>
                  <a:txBody>
                    <a:bodyPr/>
                    <a:lstStyle/>
                    <a:p>
                      <a:pPr marL="0" algn="ctr" defTabSz="914400" rtl="0" eaLnBrk="1" fontAlgn="b" latinLnBrk="0" hangingPunct="1"/>
                      <a:r>
                        <a:rPr lang="en-ZA" sz="1800" kern="1200" dirty="0">
                          <a:solidFill>
                            <a:schemeClr val="dk1"/>
                          </a:solidFill>
                          <a:latin typeface="+mn-lt"/>
                          <a:ea typeface="+mn-ea"/>
                          <a:cs typeface="+mn-cs"/>
                        </a:rPr>
                        <a:t>8.3</a:t>
                      </a:r>
                    </a:p>
                  </a:txBody>
                  <a:tcPr marL="7620" marR="7620" marT="7620" marB="0" anchor="ctr"/>
                </a:tc>
                <a:tc>
                  <a:txBody>
                    <a:bodyPr/>
                    <a:lstStyle/>
                    <a:p>
                      <a:pPr marL="0" algn="ctr" defTabSz="914400" rtl="0" eaLnBrk="1" fontAlgn="b" latinLnBrk="0" hangingPunct="1"/>
                      <a:r>
                        <a:rPr lang="en-ZA" sz="1800" kern="1200" dirty="0">
                          <a:solidFill>
                            <a:schemeClr val="dk1"/>
                          </a:solidFill>
                          <a:latin typeface="+mn-lt"/>
                          <a:ea typeface="+mn-ea"/>
                          <a:cs typeface="+mn-cs"/>
                        </a:rPr>
                        <a:t>1.9</a:t>
                      </a:r>
                    </a:p>
                  </a:txBody>
                  <a:tcPr marL="7620" marR="7620" marT="7620" marB="0" anchor="ctr"/>
                </a:tc>
                <a:tc>
                  <a:txBody>
                    <a:bodyPr/>
                    <a:lstStyle/>
                    <a:p>
                      <a:pPr marL="0" algn="ctr" defTabSz="914400" rtl="0" eaLnBrk="1" fontAlgn="b" latinLnBrk="0" hangingPunct="1"/>
                      <a:r>
                        <a:rPr lang="en-ZA" sz="1800" kern="1200">
                          <a:solidFill>
                            <a:schemeClr val="dk1"/>
                          </a:solidFill>
                          <a:latin typeface="+mn-lt"/>
                          <a:ea typeface="+mn-ea"/>
                          <a:cs typeface="+mn-cs"/>
                        </a:rPr>
                        <a:t> </a:t>
                      </a:r>
                    </a:p>
                  </a:txBody>
                  <a:tcPr marL="7620" marR="7620" marT="7620" marB="0" anchor="ctr"/>
                </a:tc>
                <a:tc>
                  <a:txBody>
                    <a:bodyPr/>
                    <a:lstStyle/>
                    <a:p>
                      <a:pPr marL="0" algn="ctr" defTabSz="914400" rtl="0" eaLnBrk="1" fontAlgn="b" latinLnBrk="0" hangingPunct="1"/>
                      <a:r>
                        <a:rPr lang="en-ZA" sz="1800" kern="1200">
                          <a:solidFill>
                            <a:schemeClr val="dk1"/>
                          </a:solidFill>
                          <a:latin typeface="+mn-lt"/>
                          <a:ea typeface="+mn-ea"/>
                          <a:cs typeface="+mn-cs"/>
                        </a:rPr>
                        <a:t> </a:t>
                      </a:r>
                    </a:p>
                  </a:txBody>
                  <a:tcPr marL="7620" marR="7620" marT="7620" marB="0" anchor="ctr"/>
                </a:tc>
                <a:tc>
                  <a:txBody>
                    <a:bodyPr/>
                    <a:lstStyle/>
                    <a:p>
                      <a:pPr marL="0" algn="ctr" defTabSz="914400" rtl="0" eaLnBrk="1" fontAlgn="b" latinLnBrk="0" hangingPunct="1"/>
                      <a:r>
                        <a:rPr lang="en-ZA" sz="1800" kern="1200" dirty="0">
                          <a:solidFill>
                            <a:schemeClr val="dk1"/>
                          </a:solidFill>
                          <a:latin typeface="+mn-lt"/>
                          <a:ea typeface="+mn-ea"/>
                          <a:cs typeface="+mn-cs"/>
                        </a:rPr>
                        <a:t> </a:t>
                      </a:r>
                    </a:p>
                  </a:txBody>
                  <a:tcPr marL="7620" marR="7620" marT="7620" marB="0" anchor="ctr"/>
                </a:tc>
                <a:extLst>
                  <a:ext uri="{0D108BD9-81ED-4DB2-BD59-A6C34878D82A}">
                    <a16:rowId xmlns:a16="http://schemas.microsoft.com/office/drawing/2014/main" val="3418101934"/>
                  </a:ext>
                </a:extLst>
              </a:tr>
              <a:tr h="449605">
                <a:tc>
                  <a:txBody>
                    <a:bodyPr/>
                    <a:lstStyle/>
                    <a:p>
                      <a:r>
                        <a:rPr lang="en-US" b="1" dirty="0"/>
                        <a:t>1970s</a:t>
                      </a:r>
                    </a:p>
                  </a:txBody>
                  <a:tcPr anchor="ctr"/>
                </a:tc>
                <a:tc>
                  <a:txBody>
                    <a:bodyPr/>
                    <a:lstStyle/>
                    <a:p>
                      <a:pPr marL="0" algn="ctr" defTabSz="914400" rtl="0" eaLnBrk="1" fontAlgn="b" latinLnBrk="0" hangingPunct="1"/>
                      <a:r>
                        <a:rPr lang="en-ZA" sz="1800" kern="1200" dirty="0">
                          <a:solidFill>
                            <a:schemeClr val="dk1"/>
                          </a:solidFill>
                          <a:latin typeface="+mn-lt"/>
                          <a:ea typeface="+mn-ea"/>
                          <a:cs typeface="+mn-cs"/>
                        </a:rPr>
                        <a:t>24.5</a:t>
                      </a:r>
                    </a:p>
                  </a:txBody>
                  <a:tcPr marL="7620" marR="7620" marT="7620" marB="0" anchor="ctr"/>
                </a:tc>
                <a:tc>
                  <a:txBody>
                    <a:bodyPr/>
                    <a:lstStyle/>
                    <a:p>
                      <a:pPr marL="0" algn="ctr" defTabSz="914400" rtl="0" eaLnBrk="1" fontAlgn="b" latinLnBrk="0" hangingPunct="1"/>
                      <a:r>
                        <a:rPr lang="en-ZA" sz="1800" kern="1200" dirty="0">
                          <a:solidFill>
                            <a:schemeClr val="dk1"/>
                          </a:solidFill>
                          <a:latin typeface="+mn-lt"/>
                          <a:ea typeface="+mn-ea"/>
                          <a:cs typeface="+mn-cs"/>
                        </a:rPr>
                        <a:t>7.3</a:t>
                      </a:r>
                    </a:p>
                  </a:txBody>
                  <a:tcPr marL="7620" marR="7620" marT="7620" marB="0" anchor="ctr"/>
                </a:tc>
                <a:tc>
                  <a:txBody>
                    <a:bodyPr/>
                    <a:lstStyle/>
                    <a:p>
                      <a:pPr marL="0" algn="ctr" defTabSz="914400" rtl="0" eaLnBrk="1" fontAlgn="b" latinLnBrk="0" hangingPunct="1"/>
                      <a:r>
                        <a:rPr lang="en-ZA" sz="1800" kern="1200" dirty="0">
                          <a:solidFill>
                            <a:schemeClr val="dk1"/>
                          </a:solidFill>
                          <a:latin typeface="+mn-lt"/>
                          <a:ea typeface="+mn-ea"/>
                          <a:cs typeface="+mn-cs"/>
                        </a:rPr>
                        <a:t>11.3</a:t>
                      </a:r>
                    </a:p>
                  </a:txBody>
                  <a:tcPr marL="7620" marR="7620" marT="7620" marB="0" anchor="ctr"/>
                </a:tc>
                <a:tc>
                  <a:txBody>
                    <a:bodyPr/>
                    <a:lstStyle/>
                    <a:p>
                      <a:pPr marL="0" algn="ctr" defTabSz="914400" rtl="0" eaLnBrk="1" fontAlgn="b" latinLnBrk="0" hangingPunct="1"/>
                      <a:r>
                        <a:rPr lang="en-ZA" sz="1800" kern="1200" dirty="0">
                          <a:solidFill>
                            <a:schemeClr val="dk1"/>
                          </a:solidFill>
                          <a:latin typeface="+mn-lt"/>
                          <a:ea typeface="+mn-ea"/>
                          <a:cs typeface="+mn-cs"/>
                        </a:rPr>
                        <a:t>13.2</a:t>
                      </a:r>
                    </a:p>
                  </a:txBody>
                  <a:tcPr marL="7620" marR="7620" marT="7620" marB="0" anchor="ctr"/>
                </a:tc>
                <a:tc>
                  <a:txBody>
                    <a:bodyPr/>
                    <a:lstStyle/>
                    <a:p>
                      <a:pPr marL="0" algn="ctr" defTabSz="914400" rtl="0" eaLnBrk="1" fontAlgn="b" latinLnBrk="0" hangingPunct="1"/>
                      <a:r>
                        <a:rPr lang="en-ZA" sz="1800" kern="1200" dirty="0">
                          <a:solidFill>
                            <a:schemeClr val="dk1"/>
                          </a:solidFill>
                          <a:latin typeface="+mn-lt"/>
                          <a:ea typeface="+mn-ea"/>
                          <a:cs typeface="+mn-cs"/>
                        </a:rPr>
                        <a:t>-4.0</a:t>
                      </a:r>
                    </a:p>
                  </a:txBody>
                  <a:tcPr marL="7620" marR="7620" marT="7620" marB="0" anchor="ctr"/>
                </a:tc>
                <a:tc>
                  <a:txBody>
                    <a:bodyPr/>
                    <a:lstStyle/>
                    <a:p>
                      <a:pPr marL="0" algn="ctr" defTabSz="914400" rtl="0" eaLnBrk="1" fontAlgn="b" latinLnBrk="0" hangingPunct="1"/>
                      <a:r>
                        <a:rPr lang="en-ZA" sz="1800" kern="1200" dirty="0">
                          <a:solidFill>
                            <a:schemeClr val="dk1"/>
                          </a:solidFill>
                          <a:latin typeface="+mn-lt"/>
                          <a:ea typeface="+mn-ea"/>
                          <a:cs typeface="+mn-cs"/>
                        </a:rPr>
                        <a:t>50</a:t>
                      </a:r>
                    </a:p>
                  </a:txBody>
                  <a:tcPr marL="7620" marR="7620" marT="7620" marB="0" anchor="ctr"/>
                </a:tc>
                <a:tc>
                  <a:txBody>
                    <a:bodyPr/>
                    <a:lstStyle/>
                    <a:p>
                      <a:pPr marL="0" algn="ctr" defTabSz="914400" rtl="0" eaLnBrk="1" fontAlgn="b" latinLnBrk="0" hangingPunct="1"/>
                      <a:r>
                        <a:rPr lang="en-ZA" sz="1800" kern="1200" dirty="0">
                          <a:solidFill>
                            <a:schemeClr val="dk1"/>
                          </a:solidFill>
                          <a:latin typeface="+mn-lt"/>
                          <a:ea typeface="+mn-ea"/>
                          <a:cs typeface="+mn-cs"/>
                        </a:rPr>
                        <a:t>-2.0</a:t>
                      </a:r>
                    </a:p>
                  </a:txBody>
                  <a:tcPr marL="7620" marR="7620" marT="7620" marB="0" anchor="ctr"/>
                </a:tc>
                <a:tc>
                  <a:txBody>
                    <a:bodyPr/>
                    <a:lstStyle/>
                    <a:p>
                      <a:pPr marL="0" algn="ctr" defTabSz="914400" rtl="0" eaLnBrk="1" fontAlgn="b" latinLnBrk="0" hangingPunct="1"/>
                      <a:r>
                        <a:rPr lang="en-ZA" sz="1800" b="1" kern="1200" dirty="0">
                          <a:solidFill>
                            <a:schemeClr val="dk1"/>
                          </a:solidFill>
                          <a:latin typeface="+mn-lt"/>
                          <a:ea typeface="+mn-ea"/>
                          <a:cs typeface="+mn-cs"/>
                        </a:rPr>
                        <a:t>-8.6</a:t>
                      </a:r>
                    </a:p>
                  </a:txBody>
                  <a:tcPr marL="7620" marR="7620" marT="7620" marB="0" anchor="ctr"/>
                </a:tc>
                <a:extLst>
                  <a:ext uri="{0D108BD9-81ED-4DB2-BD59-A6C34878D82A}">
                    <a16:rowId xmlns:a16="http://schemas.microsoft.com/office/drawing/2014/main" val="3600577378"/>
                  </a:ext>
                </a:extLst>
              </a:tr>
              <a:tr h="449605">
                <a:tc>
                  <a:txBody>
                    <a:bodyPr/>
                    <a:lstStyle/>
                    <a:p>
                      <a:r>
                        <a:rPr lang="en-US" b="1" dirty="0"/>
                        <a:t>1980s</a:t>
                      </a:r>
                    </a:p>
                  </a:txBody>
                  <a:tcPr anchor="ctr"/>
                </a:tc>
                <a:tc>
                  <a:txBody>
                    <a:bodyPr/>
                    <a:lstStyle/>
                    <a:p>
                      <a:pPr marL="0" algn="ctr" defTabSz="914400" rtl="0" eaLnBrk="1" fontAlgn="b" latinLnBrk="0" hangingPunct="1"/>
                      <a:r>
                        <a:rPr lang="en-ZA" sz="1800" kern="1200">
                          <a:solidFill>
                            <a:schemeClr val="dk1"/>
                          </a:solidFill>
                          <a:latin typeface="+mn-lt"/>
                          <a:ea typeface="+mn-ea"/>
                          <a:cs typeface="+mn-cs"/>
                        </a:rPr>
                        <a:t>20.2</a:t>
                      </a:r>
                    </a:p>
                  </a:txBody>
                  <a:tcPr marL="7620" marR="7620" marT="7620" marB="0" anchor="ctr"/>
                </a:tc>
                <a:tc>
                  <a:txBody>
                    <a:bodyPr/>
                    <a:lstStyle/>
                    <a:p>
                      <a:pPr marL="0" algn="ctr" defTabSz="914400" rtl="0" eaLnBrk="1" fontAlgn="b" latinLnBrk="0" hangingPunct="1"/>
                      <a:r>
                        <a:rPr lang="en-ZA" sz="1800" kern="1200" dirty="0">
                          <a:solidFill>
                            <a:schemeClr val="dk1"/>
                          </a:solidFill>
                          <a:latin typeface="+mn-lt"/>
                          <a:ea typeface="+mn-ea"/>
                          <a:cs typeface="+mn-cs"/>
                        </a:rPr>
                        <a:t>13.5</a:t>
                      </a:r>
                    </a:p>
                  </a:txBody>
                  <a:tcPr marL="7620" marR="7620" marT="7620" marB="0" anchor="ctr"/>
                </a:tc>
                <a:tc>
                  <a:txBody>
                    <a:bodyPr/>
                    <a:lstStyle/>
                    <a:p>
                      <a:pPr marL="0" algn="ctr" defTabSz="914400" rtl="0" eaLnBrk="1" fontAlgn="b" latinLnBrk="0" hangingPunct="1"/>
                      <a:r>
                        <a:rPr lang="en-ZA" sz="1800" kern="1200" dirty="0">
                          <a:solidFill>
                            <a:schemeClr val="dk1"/>
                          </a:solidFill>
                          <a:latin typeface="+mn-lt"/>
                          <a:ea typeface="+mn-ea"/>
                          <a:cs typeface="+mn-cs"/>
                        </a:rPr>
                        <a:t>14.5</a:t>
                      </a:r>
                    </a:p>
                  </a:txBody>
                  <a:tcPr marL="7620" marR="7620" marT="7620" marB="0" anchor="ctr"/>
                </a:tc>
                <a:tc>
                  <a:txBody>
                    <a:bodyPr/>
                    <a:lstStyle/>
                    <a:p>
                      <a:pPr marL="0" algn="ctr" defTabSz="914400" rtl="0" eaLnBrk="1" fontAlgn="b" latinLnBrk="0" hangingPunct="1"/>
                      <a:r>
                        <a:rPr lang="en-ZA" sz="1800" kern="1200" dirty="0">
                          <a:solidFill>
                            <a:schemeClr val="dk1"/>
                          </a:solidFill>
                          <a:latin typeface="+mn-lt"/>
                          <a:ea typeface="+mn-ea"/>
                          <a:cs typeface="+mn-cs"/>
                        </a:rPr>
                        <a:t>5.7</a:t>
                      </a:r>
                    </a:p>
                  </a:txBody>
                  <a:tcPr marL="7620" marR="7620" marT="7620" marB="0" anchor="ctr"/>
                </a:tc>
                <a:tc>
                  <a:txBody>
                    <a:bodyPr/>
                    <a:lstStyle/>
                    <a:p>
                      <a:pPr marL="0" algn="ctr" defTabSz="914400" rtl="0" eaLnBrk="1" fontAlgn="b" latinLnBrk="0" hangingPunct="1"/>
                      <a:r>
                        <a:rPr lang="en-ZA" sz="1800" kern="1200" dirty="0">
                          <a:solidFill>
                            <a:schemeClr val="dk1"/>
                          </a:solidFill>
                          <a:latin typeface="+mn-lt"/>
                          <a:ea typeface="+mn-ea"/>
                          <a:cs typeface="+mn-cs"/>
                        </a:rPr>
                        <a:t>-1.0</a:t>
                      </a:r>
                    </a:p>
                  </a:txBody>
                  <a:tcPr marL="7620" marR="7620" marT="7620" marB="0" anchor="ctr"/>
                </a:tc>
                <a:tc>
                  <a:txBody>
                    <a:bodyPr/>
                    <a:lstStyle/>
                    <a:p>
                      <a:pPr marL="0" algn="ctr" defTabSz="914400" rtl="0" eaLnBrk="1" fontAlgn="b" latinLnBrk="0" hangingPunct="1"/>
                      <a:r>
                        <a:rPr lang="en-ZA" sz="1800" kern="1200" dirty="0">
                          <a:solidFill>
                            <a:schemeClr val="dk1"/>
                          </a:solidFill>
                          <a:latin typeface="+mn-lt"/>
                          <a:ea typeface="+mn-ea"/>
                          <a:cs typeface="+mn-cs"/>
                        </a:rPr>
                        <a:t>44</a:t>
                      </a:r>
                    </a:p>
                  </a:txBody>
                  <a:tcPr marL="7620" marR="7620" marT="7620" marB="0" anchor="ctr"/>
                </a:tc>
                <a:tc>
                  <a:txBody>
                    <a:bodyPr/>
                    <a:lstStyle/>
                    <a:p>
                      <a:pPr marL="0" algn="ctr" defTabSz="914400" rtl="0" eaLnBrk="1" fontAlgn="b" latinLnBrk="0" hangingPunct="1"/>
                      <a:r>
                        <a:rPr lang="en-ZA" sz="1800" kern="1200" dirty="0">
                          <a:solidFill>
                            <a:schemeClr val="dk1"/>
                          </a:solidFill>
                          <a:latin typeface="+mn-lt"/>
                          <a:ea typeface="+mn-ea"/>
                          <a:cs typeface="+mn-cs"/>
                        </a:rPr>
                        <a:t>-0.4</a:t>
                      </a:r>
                    </a:p>
                  </a:txBody>
                  <a:tcPr marL="7620" marR="7620" marT="7620" marB="0" anchor="ctr"/>
                </a:tc>
                <a:tc>
                  <a:txBody>
                    <a:bodyPr/>
                    <a:lstStyle/>
                    <a:p>
                      <a:pPr marL="0" algn="ctr" defTabSz="914400" rtl="0" eaLnBrk="1" fontAlgn="b" latinLnBrk="0" hangingPunct="1"/>
                      <a:r>
                        <a:rPr lang="en-ZA" sz="1800" b="1" kern="1200" dirty="0">
                          <a:solidFill>
                            <a:schemeClr val="dk1"/>
                          </a:solidFill>
                          <a:latin typeface="+mn-lt"/>
                          <a:ea typeface="+mn-ea"/>
                          <a:cs typeface="+mn-cs"/>
                        </a:rPr>
                        <a:t>-2.9</a:t>
                      </a:r>
                    </a:p>
                  </a:txBody>
                  <a:tcPr marL="7620" marR="7620" marT="7620" marB="0" anchor="ctr"/>
                </a:tc>
                <a:extLst>
                  <a:ext uri="{0D108BD9-81ED-4DB2-BD59-A6C34878D82A}">
                    <a16:rowId xmlns:a16="http://schemas.microsoft.com/office/drawing/2014/main" val="1099417851"/>
                  </a:ext>
                </a:extLst>
              </a:tr>
            </a:tbl>
          </a:graphicData>
        </a:graphic>
      </p:graphicFrame>
      <p:sp>
        <p:nvSpPr>
          <p:cNvPr id="12" name="TextBox 11">
            <a:extLst>
              <a:ext uri="{FF2B5EF4-FFF2-40B4-BE49-F238E27FC236}">
                <a16:creationId xmlns:a16="http://schemas.microsoft.com/office/drawing/2014/main" id="{ED8CD8DB-C335-4CBD-90CC-2ED5D7FBE5AC}"/>
              </a:ext>
            </a:extLst>
          </p:cNvPr>
          <p:cNvSpPr txBox="1"/>
          <p:nvPr/>
        </p:nvSpPr>
        <p:spPr>
          <a:xfrm>
            <a:off x="409178" y="4120763"/>
            <a:ext cx="4162822" cy="2328843"/>
          </a:xfrm>
          <a:prstGeom prst="rect">
            <a:avLst/>
          </a:prstGeom>
          <a:noFill/>
        </p:spPr>
        <p:txBody>
          <a:bodyPr wrap="square" rtlCol="0">
            <a:spAutoFit/>
          </a:bodyPr>
          <a:lstStyle/>
          <a:p>
            <a:pPr>
              <a:spcAft>
                <a:spcPts val="1600"/>
              </a:spcAft>
            </a:pPr>
            <a:r>
              <a:rPr lang="en-ZA" sz="2400" b="1" dirty="0">
                <a:solidFill>
                  <a:srgbClr val="FF0000"/>
                </a:solidFill>
              </a:rPr>
              <a:t>Jacobs Committee of 1988</a:t>
            </a:r>
          </a:p>
          <a:p>
            <a:r>
              <a:rPr lang="en-ZA" b="1" dirty="0"/>
              <a:t>Investigate distortions and inefficiencies in the “gilt” market</a:t>
            </a:r>
            <a:endParaRPr lang="en-ZA" dirty="0"/>
          </a:p>
          <a:p>
            <a:pPr marL="285750" indent="-285750">
              <a:buFont typeface="Wingdings" panose="05000000000000000000" pitchFamily="2" charset="2"/>
              <a:buChar char="§"/>
            </a:pPr>
            <a:r>
              <a:rPr lang="en-ZA" dirty="0"/>
              <a:t>Dual market</a:t>
            </a:r>
          </a:p>
          <a:p>
            <a:pPr marL="285750" indent="-285750">
              <a:buFont typeface="Wingdings" panose="05000000000000000000" pitchFamily="2" charset="2"/>
              <a:buChar char="§"/>
            </a:pPr>
            <a:r>
              <a:rPr lang="en-ZA" dirty="0"/>
              <a:t>Illiquidity</a:t>
            </a:r>
          </a:p>
          <a:p>
            <a:pPr marL="285750" indent="-285750">
              <a:buFont typeface="Wingdings" panose="05000000000000000000" pitchFamily="2" charset="2"/>
              <a:buChar char="§"/>
            </a:pPr>
            <a:r>
              <a:rPr lang="en-ZA" dirty="0"/>
              <a:t>Prescribed asset requirements: outright abolition</a:t>
            </a:r>
          </a:p>
        </p:txBody>
      </p:sp>
      <p:sp>
        <p:nvSpPr>
          <p:cNvPr id="14" name="TextBox 13">
            <a:extLst>
              <a:ext uri="{FF2B5EF4-FFF2-40B4-BE49-F238E27FC236}">
                <a16:creationId xmlns:a16="http://schemas.microsoft.com/office/drawing/2014/main" id="{5D9D9DE3-A9ED-4AA7-A115-2F1713D4A8DB}"/>
              </a:ext>
            </a:extLst>
          </p:cNvPr>
          <p:cNvSpPr txBox="1"/>
          <p:nvPr/>
        </p:nvSpPr>
        <p:spPr>
          <a:xfrm>
            <a:off x="4885298" y="4712003"/>
            <a:ext cx="3827685" cy="1477328"/>
          </a:xfrm>
          <a:prstGeom prst="rect">
            <a:avLst/>
          </a:prstGeom>
          <a:noFill/>
        </p:spPr>
        <p:txBody>
          <a:bodyPr wrap="square" rtlCol="0">
            <a:spAutoFit/>
          </a:bodyPr>
          <a:lstStyle/>
          <a:p>
            <a:r>
              <a:rPr lang="en-ZA" b="1" dirty="0"/>
              <a:t>Establishment of :</a:t>
            </a:r>
          </a:p>
          <a:p>
            <a:pPr marL="285750" indent="-285750">
              <a:buFont typeface="Wingdings" panose="05000000000000000000" pitchFamily="2" charset="2"/>
              <a:buChar char="§"/>
            </a:pPr>
            <a:r>
              <a:rPr lang="en-ZA" dirty="0"/>
              <a:t>Primary dealers</a:t>
            </a:r>
          </a:p>
          <a:p>
            <a:pPr marL="285750" indent="-285750">
              <a:buFont typeface="Wingdings" panose="05000000000000000000" pitchFamily="2" charset="2"/>
              <a:buChar char="§"/>
            </a:pPr>
            <a:r>
              <a:rPr lang="en-ZA" dirty="0"/>
              <a:t>Financial Markets Advisory Board</a:t>
            </a:r>
          </a:p>
          <a:p>
            <a:pPr marL="285750" indent="-285750">
              <a:buFont typeface="Wingdings" panose="05000000000000000000" pitchFamily="2" charset="2"/>
              <a:buChar char="§"/>
            </a:pPr>
            <a:r>
              <a:rPr lang="en-ZA" dirty="0"/>
              <a:t>STRATE out of JSE GCC</a:t>
            </a:r>
          </a:p>
          <a:p>
            <a:pPr marL="285750" indent="-285750">
              <a:buFont typeface="Wingdings" panose="05000000000000000000" pitchFamily="2" charset="2"/>
              <a:buChar char="§"/>
            </a:pPr>
            <a:r>
              <a:rPr lang="en-ZA" dirty="0"/>
              <a:t>Bond Market Association</a:t>
            </a:r>
          </a:p>
        </p:txBody>
      </p:sp>
      <p:sp>
        <p:nvSpPr>
          <p:cNvPr id="5" name="Oval 4">
            <a:extLst>
              <a:ext uri="{FF2B5EF4-FFF2-40B4-BE49-F238E27FC236}">
                <a16:creationId xmlns:a16="http://schemas.microsoft.com/office/drawing/2014/main" id="{29734B59-B694-4D98-96F3-EA41901484AA}"/>
              </a:ext>
            </a:extLst>
          </p:cNvPr>
          <p:cNvSpPr/>
          <p:nvPr/>
        </p:nvSpPr>
        <p:spPr>
          <a:xfrm>
            <a:off x="7524328" y="2996952"/>
            <a:ext cx="936104" cy="1129186"/>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70685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p:cNvSpPr/>
          <p:nvPr/>
        </p:nvSpPr>
        <p:spPr>
          <a:xfrm>
            <a:off x="1200128" y="755569"/>
            <a:ext cx="3947936" cy="685592"/>
          </a:xfrm>
          <a:prstGeom prst="round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ound Diagonal Corner Rectangle 12"/>
          <p:cNvSpPr/>
          <p:nvPr/>
        </p:nvSpPr>
        <p:spPr>
          <a:xfrm>
            <a:off x="1200126" y="339841"/>
            <a:ext cx="7362339" cy="844480"/>
          </a:xfrm>
          <a:prstGeom prst="round2Diag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5" name="Picture 14" descr="ASISA LOGO FOR STATIONERY-2.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9178" y="504527"/>
            <a:ext cx="1274775" cy="587699"/>
          </a:xfrm>
          <a:prstGeom prst="rect">
            <a:avLst/>
          </a:prstGeom>
        </p:spPr>
      </p:pic>
      <p:sp>
        <p:nvSpPr>
          <p:cNvPr id="16" name="Subtitle 2"/>
          <p:cNvSpPr txBox="1">
            <a:spLocks/>
          </p:cNvSpPr>
          <p:nvPr/>
        </p:nvSpPr>
        <p:spPr>
          <a:xfrm>
            <a:off x="1545642" y="1170386"/>
            <a:ext cx="3320695" cy="370657"/>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endParaRPr lang="en-US" sz="800" spc="100" dirty="0">
              <a:solidFill>
                <a:schemeClr val="bg1">
                  <a:lumMod val="85000"/>
                </a:schemeClr>
              </a:solidFill>
              <a:latin typeface="Century Gothic"/>
              <a:cs typeface="Century Gothic"/>
            </a:endParaRPr>
          </a:p>
        </p:txBody>
      </p:sp>
      <p:sp>
        <p:nvSpPr>
          <p:cNvPr id="2" name="Slide Number Placeholder 1"/>
          <p:cNvSpPr>
            <a:spLocks noGrp="1"/>
          </p:cNvSpPr>
          <p:nvPr>
            <p:ph type="sldNum" sz="quarter" idx="12"/>
          </p:nvPr>
        </p:nvSpPr>
        <p:spPr/>
        <p:txBody>
          <a:bodyPr/>
          <a:lstStyle/>
          <a:p>
            <a:fld id="{71061A0D-E3C8-4613-810C-60ACD8FD82C3}" type="slidenum">
              <a:rPr lang="en-GB" smtClean="0"/>
              <a:t>14</a:t>
            </a:fld>
            <a:endParaRPr lang="en-GB"/>
          </a:p>
        </p:txBody>
      </p:sp>
      <p:sp>
        <p:nvSpPr>
          <p:cNvPr id="3" name="TextBox 2"/>
          <p:cNvSpPr txBox="1"/>
          <p:nvPr/>
        </p:nvSpPr>
        <p:spPr>
          <a:xfrm>
            <a:off x="1683953" y="404664"/>
            <a:ext cx="7362338" cy="584775"/>
          </a:xfrm>
          <a:prstGeom prst="rect">
            <a:avLst/>
          </a:prstGeom>
          <a:noFill/>
        </p:spPr>
        <p:txBody>
          <a:bodyPr wrap="square" rtlCol="0">
            <a:spAutoFit/>
          </a:bodyPr>
          <a:lstStyle/>
          <a:p>
            <a:r>
              <a:rPr lang="en-ZA" sz="3200" dirty="0"/>
              <a:t>Changes in asset allocation</a:t>
            </a:r>
          </a:p>
        </p:txBody>
      </p:sp>
      <p:sp>
        <p:nvSpPr>
          <p:cNvPr id="7" name="TextBox 6"/>
          <p:cNvSpPr txBox="1"/>
          <p:nvPr/>
        </p:nvSpPr>
        <p:spPr>
          <a:xfrm>
            <a:off x="251520" y="6613753"/>
            <a:ext cx="2434630" cy="215444"/>
          </a:xfrm>
          <a:prstGeom prst="rect">
            <a:avLst/>
          </a:prstGeom>
          <a:noFill/>
        </p:spPr>
        <p:txBody>
          <a:bodyPr wrap="square" rtlCol="0">
            <a:spAutoFit/>
          </a:bodyPr>
          <a:lstStyle/>
          <a:p>
            <a:r>
              <a:rPr lang="en-ZA" sz="800" dirty="0"/>
              <a:t>Source: SARB QB</a:t>
            </a:r>
          </a:p>
        </p:txBody>
      </p:sp>
      <p:graphicFrame>
        <p:nvGraphicFramePr>
          <p:cNvPr id="8" name="Table 7">
            <a:extLst>
              <a:ext uri="{FF2B5EF4-FFF2-40B4-BE49-F238E27FC236}">
                <a16:creationId xmlns:a16="http://schemas.microsoft.com/office/drawing/2014/main" id="{508A8882-C3F0-4F11-BDD6-4041F536951C}"/>
              </a:ext>
            </a:extLst>
          </p:cNvPr>
          <p:cNvGraphicFramePr>
            <a:graphicFrameLocks noGrp="1"/>
          </p:cNvGraphicFramePr>
          <p:nvPr>
            <p:extLst>
              <p:ext uri="{D42A27DB-BD31-4B8C-83A1-F6EECF244321}">
                <p14:modId xmlns:p14="http://schemas.microsoft.com/office/powerpoint/2010/main" val="3834294693"/>
              </p:ext>
            </p:extLst>
          </p:nvPr>
        </p:nvGraphicFramePr>
        <p:xfrm>
          <a:off x="409178" y="1556792"/>
          <a:ext cx="8277623" cy="3959738"/>
        </p:xfrm>
        <a:graphic>
          <a:graphicData uri="http://schemas.openxmlformats.org/drawingml/2006/table">
            <a:tbl>
              <a:tblPr firstRow="1" bandCol="1">
                <a:tableStyleId>{00A15C55-8517-42AA-B614-E9B94910E393}</a:tableStyleId>
              </a:tblPr>
              <a:tblGrid>
                <a:gridCol w="1623879">
                  <a:extLst>
                    <a:ext uri="{9D8B030D-6E8A-4147-A177-3AD203B41FA5}">
                      <a16:colId xmlns:a16="http://schemas.microsoft.com/office/drawing/2014/main" val="79732613"/>
                    </a:ext>
                  </a:extLst>
                </a:gridCol>
                <a:gridCol w="831718">
                  <a:extLst>
                    <a:ext uri="{9D8B030D-6E8A-4147-A177-3AD203B41FA5}">
                      <a16:colId xmlns:a16="http://schemas.microsoft.com/office/drawing/2014/main" val="4097674893"/>
                    </a:ext>
                  </a:extLst>
                </a:gridCol>
                <a:gridCol w="831718">
                  <a:extLst>
                    <a:ext uri="{9D8B030D-6E8A-4147-A177-3AD203B41FA5}">
                      <a16:colId xmlns:a16="http://schemas.microsoft.com/office/drawing/2014/main" val="16426269"/>
                    </a:ext>
                  </a:extLst>
                </a:gridCol>
                <a:gridCol w="831718">
                  <a:extLst>
                    <a:ext uri="{9D8B030D-6E8A-4147-A177-3AD203B41FA5}">
                      <a16:colId xmlns:a16="http://schemas.microsoft.com/office/drawing/2014/main" val="3083813922"/>
                    </a:ext>
                  </a:extLst>
                </a:gridCol>
                <a:gridCol w="979893">
                  <a:extLst>
                    <a:ext uri="{9D8B030D-6E8A-4147-A177-3AD203B41FA5}">
                      <a16:colId xmlns:a16="http://schemas.microsoft.com/office/drawing/2014/main" val="3466588044"/>
                    </a:ext>
                  </a:extLst>
                </a:gridCol>
                <a:gridCol w="288032">
                  <a:extLst>
                    <a:ext uri="{9D8B030D-6E8A-4147-A177-3AD203B41FA5}">
                      <a16:colId xmlns:a16="http://schemas.microsoft.com/office/drawing/2014/main" val="3323727582"/>
                    </a:ext>
                  </a:extLst>
                </a:gridCol>
                <a:gridCol w="792088">
                  <a:extLst>
                    <a:ext uri="{9D8B030D-6E8A-4147-A177-3AD203B41FA5}">
                      <a16:colId xmlns:a16="http://schemas.microsoft.com/office/drawing/2014/main" val="2393684638"/>
                    </a:ext>
                  </a:extLst>
                </a:gridCol>
                <a:gridCol w="1266859">
                  <a:extLst>
                    <a:ext uri="{9D8B030D-6E8A-4147-A177-3AD203B41FA5}">
                      <a16:colId xmlns:a16="http://schemas.microsoft.com/office/drawing/2014/main" val="2965242013"/>
                    </a:ext>
                  </a:extLst>
                </a:gridCol>
                <a:gridCol w="831718">
                  <a:extLst>
                    <a:ext uri="{9D8B030D-6E8A-4147-A177-3AD203B41FA5}">
                      <a16:colId xmlns:a16="http://schemas.microsoft.com/office/drawing/2014/main" val="3077805249"/>
                    </a:ext>
                  </a:extLst>
                </a:gridCol>
              </a:tblGrid>
              <a:tr h="363748">
                <a:tc>
                  <a:txBody>
                    <a:bodyPr/>
                    <a:lstStyle/>
                    <a:p>
                      <a:r>
                        <a:rPr lang="en-US" dirty="0"/>
                        <a:t>AA % as at:</a:t>
                      </a:r>
                    </a:p>
                  </a:txBody>
                  <a:tcPr>
                    <a:solidFill>
                      <a:srgbClr val="543453"/>
                    </a:solidFill>
                  </a:tcPr>
                </a:tc>
                <a:tc gridSpan="2">
                  <a:txBody>
                    <a:bodyPr/>
                    <a:lstStyle/>
                    <a:p>
                      <a:pPr algn="ctr" fontAlgn="b"/>
                      <a:r>
                        <a:rPr lang="en-ZA" sz="1800" u="none" strike="noStrike" dirty="0">
                          <a:effectLst/>
                        </a:rPr>
                        <a:t>31.12.1986</a:t>
                      </a:r>
                      <a:endParaRPr lang="en-ZA" sz="1800" b="1" i="0" u="none" strike="noStrike" dirty="0">
                        <a:solidFill>
                          <a:srgbClr val="58595B"/>
                        </a:solidFill>
                        <a:effectLst/>
                        <a:latin typeface="Century Gothic"/>
                      </a:endParaRPr>
                    </a:p>
                  </a:txBody>
                  <a:tcPr anchor="ctr">
                    <a:lnR w="12700" cap="flat" cmpd="sng" algn="ctr">
                      <a:solidFill>
                        <a:schemeClr val="bg1"/>
                      </a:solidFill>
                      <a:prstDash val="solid"/>
                      <a:round/>
                      <a:headEnd type="none" w="med" len="med"/>
                      <a:tailEnd type="none" w="med" len="med"/>
                    </a:lnR>
                    <a:solidFill>
                      <a:srgbClr val="543453"/>
                    </a:solidFill>
                  </a:tcPr>
                </a:tc>
                <a:tc hMerge="1">
                  <a:txBody>
                    <a:bodyPr/>
                    <a:lstStyle/>
                    <a:p>
                      <a:endParaRPr lang="en-US" dirty="0"/>
                    </a:p>
                  </a:txBody>
                  <a:tcPr>
                    <a:solidFill>
                      <a:srgbClr val="543453"/>
                    </a:solidFill>
                  </a:tcPr>
                </a:tc>
                <a:tc gridSpan="2">
                  <a:txBody>
                    <a:bodyPr/>
                    <a:lstStyle/>
                    <a:p>
                      <a:pPr algn="ctr"/>
                      <a:r>
                        <a:rPr lang="en-ZA" sz="1800" u="none" strike="noStrike" dirty="0">
                          <a:effectLst/>
                        </a:rPr>
                        <a:t>31.03.1988</a:t>
                      </a:r>
                      <a:endParaRPr lang="en-US" u="none" dirty="0"/>
                    </a:p>
                  </a:txBody>
                  <a:tcPr anchor="ctr">
                    <a:lnL w="12700" cap="flat" cmpd="sng" algn="ctr">
                      <a:solidFill>
                        <a:schemeClr val="bg1"/>
                      </a:solidFill>
                      <a:prstDash val="solid"/>
                      <a:round/>
                      <a:headEnd type="none" w="med" len="med"/>
                      <a:tailEnd type="none" w="med" len="med"/>
                    </a:lnL>
                    <a:lnR w="12700" cmpd="sng">
                      <a:noFill/>
                    </a:lnR>
                    <a:solidFill>
                      <a:srgbClr val="543453"/>
                    </a:solidFill>
                  </a:tcPr>
                </a:tc>
                <a:tc hMerge="1">
                  <a:txBody>
                    <a:bodyPr/>
                    <a:lstStyle/>
                    <a:p>
                      <a:endParaRPr lang="en-US" u="none" dirty="0"/>
                    </a:p>
                  </a:txBody>
                  <a:tcPr>
                    <a:lnR w="12700" cmpd="sng">
                      <a:noFill/>
                    </a:lnR>
                    <a:solidFill>
                      <a:srgbClr val="543453"/>
                    </a:solidFill>
                  </a:tcPr>
                </a:tc>
                <a:tc>
                  <a:txBody>
                    <a:bodyPr/>
                    <a:lstStyle/>
                    <a:p>
                      <a:endParaRPr lang="en-US"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gridSpan="3">
                  <a:txBody>
                    <a:bodyPr/>
                    <a:lstStyle/>
                    <a:p>
                      <a:pPr algn="ctr"/>
                      <a:r>
                        <a:rPr lang="en-ZA" sz="1800" u="none" strike="noStrike" dirty="0">
                          <a:effectLst/>
                        </a:rPr>
                        <a:t>31.12.16</a:t>
                      </a:r>
                      <a:endParaRPr lang="en-US" u="none" dirty="0"/>
                    </a:p>
                  </a:txBody>
                  <a:tcPr>
                    <a:lnL w="12700" cmpd="sng">
                      <a:noFill/>
                    </a:lnL>
                    <a:solidFill>
                      <a:srgbClr val="543453"/>
                    </a:solidFill>
                  </a:tcPr>
                </a:tc>
                <a:tc hMerge="1">
                  <a:txBody>
                    <a:bodyPr/>
                    <a:lstStyle/>
                    <a:p>
                      <a:endParaRPr lang="en-US" dirty="0"/>
                    </a:p>
                  </a:txBody>
                  <a:tcPr>
                    <a:solidFill>
                      <a:srgbClr val="543453"/>
                    </a:solidFill>
                  </a:tcPr>
                </a:tc>
                <a:tc hMerge="1">
                  <a:txBody>
                    <a:bodyPr/>
                    <a:lstStyle/>
                    <a:p>
                      <a:endParaRPr lang="en-US" dirty="0"/>
                    </a:p>
                  </a:txBody>
                  <a:tcPr>
                    <a:solidFill>
                      <a:srgbClr val="543453"/>
                    </a:solidFill>
                  </a:tcPr>
                </a:tc>
                <a:extLst>
                  <a:ext uri="{0D108BD9-81ED-4DB2-BD59-A6C34878D82A}">
                    <a16:rowId xmlns:a16="http://schemas.microsoft.com/office/drawing/2014/main" val="1343653140"/>
                  </a:ext>
                </a:extLst>
              </a:tr>
              <a:tr h="363748">
                <a:tc>
                  <a:txBody>
                    <a:bodyPr/>
                    <a:lstStyle/>
                    <a:p>
                      <a:endParaRPr lang="en-US" sz="1600" b="1" dirty="0"/>
                    </a:p>
                  </a:txBody>
                  <a:tcPr anchor="ctr">
                    <a:lnR w="12700" cap="flat" cmpd="sng" algn="ctr">
                      <a:solidFill>
                        <a:srgbClr val="543453"/>
                      </a:solidFill>
                      <a:prstDash val="solid"/>
                      <a:round/>
                      <a:headEnd type="none" w="med" len="med"/>
                      <a:tailEnd type="none" w="med" len="med"/>
                    </a:lnR>
                    <a:lnB w="12700" cap="flat" cmpd="sng" algn="ctr">
                      <a:solidFill>
                        <a:srgbClr val="543453"/>
                      </a:solidFill>
                      <a:prstDash val="solid"/>
                      <a:round/>
                      <a:headEnd type="none" w="med" len="med"/>
                      <a:tailEnd type="none" w="med" len="med"/>
                    </a:lnB>
                    <a:noFill/>
                  </a:tcPr>
                </a:tc>
                <a:tc>
                  <a:txBody>
                    <a:bodyPr/>
                    <a:lstStyle/>
                    <a:p>
                      <a:pPr algn="ctr" fontAlgn="b"/>
                      <a:r>
                        <a:rPr lang="en-ZA" sz="1600" b="1" u="none" strike="noStrike" dirty="0">
                          <a:effectLst/>
                        </a:rPr>
                        <a:t>PF</a:t>
                      </a:r>
                      <a:endParaRPr lang="en-ZA" sz="1600" b="1" i="0" u="none" strike="noStrike" dirty="0">
                        <a:solidFill>
                          <a:srgbClr val="58595B"/>
                        </a:solidFill>
                        <a:effectLst/>
                        <a:latin typeface="Century Gothic"/>
                      </a:endParaRPr>
                    </a:p>
                  </a:txBody>
                  <a:tcPr marL="7620" marR="7620" marT="7620" marB="0" anchor="ctr">
                    <a:lnL w="12700" cap="flat" cmpd="sng" algn="ctr">
                      <a:solidFill>
                        <a:srgbClr val="543453"/>
                      </a:solidFill>
                      <a:prstDash val="solid"/>
                      <a:round/>
                      <a:headEnd type="none" w="med" len="med"/>
                      <a:tailEnd type="none" w="med" len="med"/>
                    </a:lnL>
                    <a:lnB w="12700" cap="flat" cmpd="sng" algn="ctr">
                      <a:solidFill>
                        <a:srgbClr val="543453"/>
                      </a:solidFill>
                      <a:prstDash val="solid"/>
                      <a:round/>
                      <a:headEnd type="none" w="med" len="med"/>
                      <a:tailEnd type="none" w="med" len="med"/>
                    </a:lnB>
                    <a:noFill/>
                  </a:tcPr>
                </a:tc>
                <a:tc>
                  <a:txBody>
                    <a:bodyPr/>
                    <a:lstStyle/>
                    <a:p>
                      <a:pPr algn="ctr" fontAlgn="b"/>
                      <a:r>
                        <a:rPr lang="en-ZA" sz="1600" b="1" u="none" strike="noStrike" dirty="0">
                          <a:effectLst/>
                        </a:rPr>
                        <a:t>LTI</a:t>
                      </a:r>
                      <a:endParaRPr lang="en-ZA" sz="1600" b="1" i="0" u="none" strike="noStrike" dirty="0">
                        <a:solidFill>
                          <a:srgbClr val="58595B"/>
                        </a:solidFill>
                        <a:effectLst/>
                        <a:latin typeface="Century Gothic"/>
                      </a:endParaRPr>
                    </a:p>
                  </a:txBody>
                  <a:tcPr marL="7620" marR="7620" marT="7620" marB="0" anchor="ctr">
                    <a:lnR w="12700" cap="flat" cmpd="sng" algn="ctr">
                      <a:solidFill>
                        <a:srgbClr val="543453"/>
                      </a:solidFill>
                      <a:prstDash val="solid"/>
                      <a:round/>
                      <a:headEnd type="none" w="med" len="med"/>
                      <a:tailEnd type="none" w="med" len="med"/>
                    </a:lnR>
                    <a:lnB w="12700" cap="flat" cmpd="sng" algn="ctr">
                      <a:solidFill>
                        <a:srgbClr val="543453"/>
                      </a:solidFill>
                      <a:prstDash val="solid"/>
                      <a:round/>
                      <a:headEnd type="none" w="med" len="med"/>
                      <a:tailEnd type="none" w="med" len="med"/>
                    </a:lnB>
                    <a:noFill/>
                  </a:tcPr>
                </a:tc>
                <a:tc>
                  <a:txBody>
                    <a:bodyPr/>
                    <a:lstStyle/>
                    <a:p>
                      <a:pPr algn="ctr" fontAlgn="b"/>
                      <a:r>
                        <a:rPr lang="en-ZA" sz="1600" b="1" u="none" strike="noStrike" dirty="0">
                          <a:effectLst/>
                        </a:rPr>
                        <a:t>PF</a:t>
                      </a:r>
                      <a:endParaRPr lang="en-ZA" sz="1600" b="1" i="0" u="none" strike="noStrike" dirty="0">
                        <a:solidFill>
                          <a:srgbClr val="58595B"/>
                        </a:solidFill>
                        <a:effectLst/>
                        <a:latin typeface="Century Gothic"/>
                      </a:endParaRPr>
                    </a:p>
                  </a:txBody>
                  <a:tcPr marL="7620" marR="7620" marT="7620" marB="0" anchor="ctr">
                    <a:lnL w="12700" cap="flat" cmpd="sng" algn="ctr">
                      <a:solidFill>
                        <a:srgbClr val="543453"/>
                      </a:solidFill>
                      <a:prstDash val="solid"/>
                      <a:round/>
                      <a:headEnd type="none" w="med" len="med"/>
                      <a:tailEnd type="none" w="med" len="med"/>
                    </a:lnL>
                    <a:lnB w="12700" cap="flat" cmpd="sng" algn="ctr">
                      <a:solidFill>
                        <a:srgbClr val="543453"/>
                      </a:solidFill>
                      <a:prstDash val="solid"/>
                      <a:round/>
                      <a:headEnd type="none" w="med" len="med"/>
                      <a:tailEnd type="none" w="med" len="med"/>
                    </a:lnB>
                    <a:noFill/>
                  </a:tcPr>
                </a:tc>
                <a:tc>
                  <a:txBody>
                    <a:bodyPr/>
                    <a:lstStyle/>
                    <a:p>
                      <a:pPr algn="ctr" fontAlgn="b"/>
                      <a:r>
                        <a:rPr lang="en-ZA" sz="1600" b="1" u="none" strike="noStrike" dirty="0">
                          <a:effectLst/>
                        </a:rPr>
                        <a:t>LTI</a:t>
                      </a:r>
                      <a:endParaRPr lang="en-ZA" sz="1600" b="1" i="0" u="none" strike="noStrike" dirty="0">
                        <a:solidFill>
                          <a:srgbClr val="58595B"/>
                        </a:solidFill>
                        <a:effectLst/>
                        <a:latin typeface="Century Gothic"/>
                      </a:endParaRPr>
                    </a:p>
                  </a:txBody>
                  <a:tcPr marL="7620" marR="7620" marT="7620" marB="0" anchor="ctr">
                    <a:lnR w="12700" cmpd="sng">
                      <a:noFill/>
                    </a:lnR>
                    <a:lnB w="12700" cap="flat" cmpd="sng" algn="ctr">
                      <a:solidFill>
                        <a:srgbClr val="543453"/>
                      </a:solidFill>
                      <a:prstDash val="solid"/>
                      <a:round/>
                      <a:headEnd type="none" w="med" len="med"/>
                      <a:tailEnd type="none" w="med" len="med"/>
                    </a:lnB>
                    <a:noFill/>
                  </a:tcPr>
                </a:tc>
                <a:tc>
                  <a:txBody>
                    <a:bodyPr/>
                    <a:lstStyle/>
                    <a:p>
                      <a:endParaRPr lang="en-US" sz="1600" b="1" dirty="0"/>
                    </a:p>
                  </a:txBody>
                  <a:tcPr anchor="ctr">
                    <a:lnL w="12700" cmpd="sng">
                      <a:noFill/>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1" dirty="0"/>
                        <a:t>PIC</a:t>
                      </a:r>
                    </a:p>
                  </a:txBody>
                  <a:tcPr anchor="ctr">
                    <a:lnL w="12700" cap="flat" cmpd="sng" algn="ctr">
                      <a:noFill/>
                      <a:prstDash val="solid"/>
                      <a:round/>
                      <a:headEnd type="none" w="med" len="med"/>
                      <a:tailEnd type="none" w="med" len="med"/>
                    </a:lnL>
                    <a:lnB w="12700" cap="flat" cmpd="sng" algn="ctr">
                      <a:solidFill>
                        <a:srgbClr val="543453"/>
                      </a:solidFill>
                      <a:prstDash val="solid"/>
                      <a:round/>
                      <a:headEnd type="none" w="med" len="med"/>
                      <a:tailEnd type="none" w="med" len="med"/>
                    </a:lnB>
                    <a:noFill/>
                  </a:tcPr>
                </a:tc>
                <a:tc>
                  <a:txBody>
                    <a:bodyPr/>
                    <a:lstStyle/>
                    <a:p>
                      <a:pPr algn="ctr"/>
                      <a:r>
                        <a:rPr lang="en-US" sz="1600" b="1" dirty="0"/>
                        <a:t>Other retirement</a:t>
                      </a:r>
                    </a:p>
                  </a:txBody>
                  <a:tcPr anchor="ctr">
                    <a:lnB w="12700" cap="flat" cmpd="sng" algn="ctr">
                      <a:solidFill>
                        <a:srgbClr val="543453"/>
                      </a:solidFill>
                      <a:prstDash val="solid"/>
                      <a:round/>
                      <a:headEnd type="none" w="med" len="med"/>
                      <a:tailEnd type="none" w="med" len="med"/>
                    </a:lnB>
                    <a:noFill/>
                  </a:tcPr>
                </a:tc>
                <a:tc>
                  <a:txBody>
                    <a:bodyPr/>
                    <a:lstStyle/>
                    <a:p>
                      <a:r>
                        <a:rPr lang="en-US" sz="1600" b="1" dirty="0"/>
                        <a:t>Life Co</a:t>
                      </a:r>
                    </a:p>
                  </a:txBody>
                  <a:tcPr anchor="ctr">
                    <a:lnB w="12700" cap="flat" cmpd="sng" algn="ctr">
                      <a:solidFill>
                        <a:srgbClr val="543453"/>
                      </a:solidFill>
                      <a:prstDash val="solid"/>
                      <a:round/>
                      <a:headEnd type="none" w="med" len="med"/>
                      <a:tailEnd type="none" w="med" len="med"/>
                    </a:lnB>
                    <a:noFill/>
                  </a:tcPr>
                </a:tc>
                <a:extLst>
                  <a:ext uri="{0D108BD9-81ED-4DB2-BD59-A6C34878D82A}">
                    <a16:rowId xmlns:a16="http://schemas.microsoft.com/office/drawing/2014/main" val="260459900"/>
                  </a:ext>
                </a:extLst>
              </a:tr>
              <a:tr h="363748">
                <a:tc>
                  <a:txBody>
                    <a:bodyPr/>
                    <a:lstStyle/>
                    <a:p>
                      <a:r>
                        <a:rPr lang="en-US" sz="1600" b="0" dirty="0"/>
                        <a:t>Cash</a:t>
                      </a:r>
                    </a:p>
                  </a:txBody>
                  <a:tcPr anchor="ctr">
                    <a:lnR w="12700" cap="flat" cmpd="sng" algn="ctr">
                      <a:solidFill>
                        <a:srgbClr val="543453"/>
                      </a:solidFill>
                      <a:prstDash val="solid"/>
                      <a:round/>
                      <a:headEnd type="none" w="med" len="med"/>
                      <a:tailEnd type="none" w="med" len="med"/>
                    </a:lnR>
                    <a:lnT w="12700" cap="flat" cmpd="sng" algn="ctr">
                      <a:solidFill>
                        <a:srgbClr val="543453"/>
                      </a:solidFill>
                      <a:prstDash val="solid"/>
                      <a:round/>
                      <a:headEnd type="none" w="med" len="med"/>
                      <a:tailEnd type="none" w="med" len="med"/>
                    </a:lnT>
                  </a:tcPr>
                </a:tc>
                <a:tc>
                  <a:txBody>
                    <a:bodyPr/>
                    <a:lstStyle/>
                    <a:p>
                      <a:pPr algn="ctr" fontAlgn="b"/>
                      <a:r>
                        <a:rPr lang="en-ZA" sz="1600" u="none" strike="noStrike" dirty="0">
                          <a:effectLst/>
                        </a:rPr>
                        <a:t>8.6</a:t>
                      </a:r>
                      <a:endParaRPr lang="en-ZA" sz="1600" b="0" i="0" u="none" strike="noStrike" dirty="0">
                        <a:solidFill>
                          <a:srgbClr val="58595B"/>
                        </a:solidFill>
                        <a:effectLst/>
                        <a:latin typeface="Century Gothic"/>
                      </a:endParaRPr>
                    </a:p>
                  </a:txBody>
                  <a:tcPr marL="7620" marR="7620" marT="7620" marB="0" anchor="ctr">
                    <a:lnL w="12700" cap="flat" cmpd="sng" algn="ctr">
                      <a:solidFill>
                        <a:srgbClr val="543453"/>
                      </a:solidFill>
                      <a:prstDash val="solid"/>
                      <a:round/>
                      <a:headEnd type="none" w="med" len="med"/>
                      <a:tailEnd type="none" w="med" len="med"/>
                    </a:lnL>
                    <a:lnT w="12700" cap="flat" cmpd="sng" algn="ctr">
                      <a:solidFill>
                        <a:srgbClr val="543453"/>
                      </a:solidFill>
                      <a:prstDash val="solid"/>
                      <a:round/>
                      <a:headEnd type="none" w="med" len="med"/>
                      <a:tailEnd type="none" w="med" len="med"/>
                    </a:lnT>
                    <a:solidFill>
                      <a:srgbClr val="F8F8F8"/>
                    </a:solidFill>
                  </a:tcPr>
                </a:tc>
                <a:tc>
                  <a:txBody>
                    <a:bodyPr/>
                    <a:lstStyle/>
                    <a:p>
                      <a:pPr algn="ctr" fontAlgn="b"/>
                      <a:r>
                        <a:rPr lang="en-ZA" sz="1600" u="none" strike="noStrike" dirty="0">
                          <a:effectLst/>
                        </a:rPr>
                        <a:t>10.2</a:t>
                      </a:r>
                      <a:endParaRPr lang="en-ZA" sz="1600" b="0" i="0" u="none" strike="noStrike" dirty="0">
                        <a:solidFill>
                          <a:srgbClr val="58595B"/>
                        </a:solidFill>
                        <a:effectLst/>
                        <a:latin typeface="Century Gothic"/>
                      </a:endParaRPr>
                    </a:p>
                  </a:txBody>
                  <a:tcPr marL="7620" marR="7620" marT="7620" marB="0" anchor="ctr">
                    <a:lnR w="12700" cap="flat" cmpd="sng" algn="ctr">
                      <a:solidFill>
                        <a:srgbClr val="543453"/>
                      </a:solidFill>
                      <a:prstDash val="solid"/>
                      <a:round/>
                      <a:headEnd type="none" w="med" len="med"/>
                      <a:tailEnd type="none" w="med" len="med"/>
                    </a:lnR>
                    <a:lnT w="12700" cap="flat" cmpd="sng" algn="ctr">
                      <a:solidFill>
                        <a:srgbClr val="543453"/>
                      </a:solidFill>
                      <a:prstDash val="solid"/>
                      <a:round/>
                      <a:headEnd type="none" w="med" len="med"/>
                      <a:tailEnd type="none" w="med" len="med"/>
                    </a:lnT>
                    <a:solidFill>
                      <a:srgbClr val="F8F8F8"/>
                    </a:solidFill>
                  </a:tcPr>
                </a:tc>
                <a:tc>
                  <a:txBody>
                    <a:bodyPr/>
                    <a:lstStyle/>
                    <a:p>
                      <a:pPr marL="0" algn="ctr" defTabSz="914400" rtl="0" eaLnBrk="1" fontAlgn="b" latinLnBrk="0" hangingPunct="1"/>
                      <a:r>
                        <a:rPr lang="en-ZA" sz="1600" u="none" strike="noStrike" kern="1200" dirty="0">
                          <a:solidFill>
                            <a:schemeClr val="dk1"/>
                          </a:solidFill>
                          <a:effectLst/>
                          <a:latin typeface="+mn-lt"/>
                          <a:ea typeface="+mn-ea"/>
                          <a:cs typeface="+mn-cs"/>
                        </a:rPr>
                        <a:t>20.1</a:t>
                      </a:r>
                    </a:p>
                  </a:txBody>
                  <a:tcPr marL="7620" marR="7620" marT="7620" marB="0" anchor="ctr">
                    <a:lnL w="12700" cap="flat" cmpd="sng" algn="ctr">
                      <a:solidFill>
                        <a:srgbClr val="543453"/>
                      </a:solidFill>
                      <a:prstDash val="solid"/>
                      <a:round/>
                      <a:headEnd type="none" w="med" len="med"/>
                      <a:tailEnd type="none" w="med" len="med"/>
                    </a:lnL>
                    <a:lnT w="12700" cap="flat" cmpd="sng" algn="ctr">
                      <a:solidFill>
                        <a:srgbClr val="543453"/>
                      </a:solidFill>
                      <a:prstDash val="solid"/>
                      <a:round/>
                      <a:headEnd type="none" w="med" len="med"/>
                      <a:tailEnd type="none" w="med" len="med"/>
                    </a:lnT>
                    <a:solidFill>
                      <a:srgbClr val="D8D3E0"/>
                    </a:solidFill>
                  </a:tcPr>
                </a:tc>
                <a:tc>
                  <a:txBody>
                    <a:bodyPr/>
                    <a:lstStyle/>
                    <a:p>
                      <a:pPr algn="ctr" fontAlgn="b"/>
                      <a:r>
                        <a:rPr lang="en-ZA" sz="1600" u="none" strike="noStrike" dirty="0">
                          <a:effectLst/>
                        </a:rPr>
                        <a:t>18.6</a:t>
                      </a:r>
                      <a:endParaRPr lang="en-ZA" sz="1600" b="0" i="0" u="none" strike="noStrike" dirty="0">
                        <a:solidFill>
                          <a:srgbClr val="58595B"/>
                        </a:solidFill>
                        <a:effectLst/>
                        <a:latin typeface="Century Gothic"/>
                      </a:endParaRPr>
                    </a:p>
                  </a:txBody>
                  <a:tcPr marL="7620" marR="7620" marT="7620" marB="0" anchor="ctr">
                    <a:lnR w="12700" cmpd="sng">
                      <a:noFill/>
                    </a:lnR>
                    <a:lnT w="12700" cap="flat" cmpd="sng" algn="ctr">
                      <a:solidFill>
                        <a:srgbClr val="543453"/>
                      </a:solidFill>
                      <a:prstDash val="solid"/>
                      <a:round/>
                      <a:headEnd type="none" w="med" len="med"/>
                      <a:tailEnd type="none" w="med" len="med"/>
                    </a:lnT>
                  </a:tcPr>
                </a:tc>
                <a:tc>
                  <a:txBody>
                    <a:bodyPr/>
                    <a:lstStyle/>
                    <a:p>
                      <a:endParaRPr lang="en-US" dirty="0"/>
                    </a:p>
                  </a:txBody>
                  <a:tcPr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fontAlgn="b"/>
                      <a:r>
                        <a:rPr lang="en-ZA" sz="1600" u="none" strike="noStrike" dirty="0">
                          <a:effectLst/>
                        </a:rPr>
                        <a:t>5.0</a:t>
                      </a:r>
                      <a:endParaRPr lang="en-ZA" sz="1600" b="0" i="0" u="none" strike="noStrike" dirty="0">
                        <a:solidFill>
                          <a:srgbClr val="58595B"/>
                        </a:solidFill>
                        <a:effectLst/>
                        <a:latin typeface="Century Gothic"/>
                      </a:endParaRPr>
                    </a:p>
                  </a:txBody>
                  <a:tcPr marL="7620" marR="7620" marT="7620" marB="0" anchor="ctr">
                    <a:lnL w="12700" cap="flat" cmpd="sng" algn="ctr">
                      <a:noFill/>
                      <a:prstDash val="solid"/>
                      <a:round/>
                      <a:headEnd type="none" w="med" len="med"/>
                      <a:tailEnd type="none" w="med" len="med"/>
                    </a:lnL>
                    <a:lnT w="12700" cap="flat" cmpd="sng" algn="ctr">
                      <a:solidFill>
                        <a:srgbClr val="543453"/>
                      </a:solidFill>
                      <a:prstDash val="solid"/>
                      <a:round/>
                      <a:headEnd type="none" w="med" len="med"/>
                      <a:tailEnd type="none" w="med" len="med"/>
                    </a:lnT>
                    <a:solidFill>
                      <a:schemeClr val="bg1">
                        <a:lumMod val="95000"/>
                      </a:schemeClr>
                    </a:solidFill>
                  </a:tcPr>
                </a:tc>
                <a:tc>
                  <a:txBody>
                    <a:bodyPr/>
                    <a:lstStyle/>
                    <a:p>
                      <a:pPr algn="ctr" fontAlgn="b"/>
                      <a:r>
                        <a:rPr lang="en-ZA" sz="1600" u="none" strike="noStrike">
                          <a:effectLst/>
                        </a:rPr>
                        <a:t>6.2</a:t>
                      </a:r>
                      <a:endParaRPr lang="en-ZA" sz="1600" b="0" i="0" u="none" strike="noStrike">
                        <a:solidFill>
                          <a:srgbClr val="58595B"/>
                        </a:solidFill>
                        <a:effectLst/>
                        <a:latin typeface="Century Gothic"/>
                      </a:endParaRPr>
                    </a:p>
                  </a:txBody>
                  <a:tcPr marL="7620" marR="7620" marT="7620" marB="0" anchor="ctr">
                    <a:lnT w="12700" cap="flat" cmpd="sng" algn="ctr">
                      <a:solidFill>
                        <a:srgbClr val="543453"/>
                      </a:solidFill>
                      <a:prstDash val="solid"/>
                      <a:round/>
                      <a:headEnd type="none" w="med" len="med"/>
                      <a:tailEnd type="none" w="med" len="med"/>
                    </a:lnT>
                    <a:solidFill>
                      <a:schemeClr val="bg1">
                        <a:lumMod val="95000"/>
                      </a:schemeClr>
                    </a:solidFill>
                  </a:tcPr>
                </a:tc>
                <a:tc>
                  <a:txBody>
                    <a:bodyPr/>
                    <a:lstStyle/>
                    <a:p>
                      <a:pPr algn="ctr" fontAlgn="b"/>
                      <a:r>
                        <a:rPr lang="en-ZA" sz="1600" u="none" strike="noStrike">
                          <a:effectLst/>
                        </a:rPr>
                        <a:t>7.8</a:t>
                      </a:r>
                      <a:endParaRPr lang="en-ZA" sz="1600" b="0" i="0" u="none" strike="noStrike">
                        <a:solidFill>
                          <a:srgbClr val="58595B"/>
                        </a:solidFill>
                        <a:effectLst/>
                        <a:latin typeface="Century Gothic"/>
                      </a:endParaRPr>
                    </a:p>
                  </a:txBody>
                  <a:tcPr marL="7620" marR="7620" marT="7620" marB="0" anchor="ctr">
                    <a:lnT w="12700" cap="flat" cmpd="sng" algn="ctr">
                      <a:solidFill>
                        <a:srgbClr val="543453"/>
                      </a:solidFill>
                      <a:prstDash val="solid"/>
                      <a:round/>
                      <a:headEnd type="none" w="med" len="med"/>
                      <a:tailEnd type="none" w="med" len="med"/>
                    </a:lnT>
                    <a:solidFill>
                      <a:schemeClr val="bg1">
                        <a:lumMod val="95000"/>
                      </a:schemeClr>
                    </a:solidFill>
                  </a:tcPr>
                </a:tc>
                <a:extLst>
                  <a:ext uri="{0D108BD9-81ED-4DB2-BD59-A6C34878D82A}">
                    <a16:rowId xmlns:a16="http://schemas.microsoft.com/office/drawing/2014/main" val="4090642538"/>
                  </a:ext>
                </a:extLst>
              </a:tr>
              <a:tr h="363748">
                <a:tc>
                  <a:txBody>
                    <a:bodyPr/>
                    <a:lstStyle/>
                    <a:p>
                      <a:r>
                        <a:rPr lang="en-US" sz="1600" b="0" dirty="0" err="1"/>
                        <a:t>Govi</a:t>
                      </a:r>
                      <a:r>
                        <a:rPr lang="en-US" sz="1600" b="0" dirty="0"/>
                        <a:t> Bonds</a:t>
                      </a:r>
                    </a:p>
                  </a:txBody>
                  <a:tcPr anchor="ctr">
                    <a:lnR w="12700" cap="flat" cmpd="sng" algn="ctr">
                      <a:solidFill>
                        <a:srgbClr val="543453"/>
                      </a:solidFill>
                      <a:prstDash val="solid"/>
                      <a:round/>
                      <a:headEnd type="none" w="med" len="med"/>
                      <a:tailEnd type="none" w="med" len="med"/>
                    </a:lnR>
                  </a:tcPr>
                </a:tc>
                <a:tc>
                  <a:txBody>
                    <a:bodyPr/>
                    <a:lstStyle/>
                    <a:p>
                      <a:pPr algn="ctr" fontAlgn="b"/>
                      <a:r>
                        <a:rPr lang="en-ZA" sz="1600" u="none" strike="noStrike" dirty="0">
                          <a:effectLst/>
                        </a:rPr>
                        <a:t>23.4</a:t>
                      </a:r>
                      <a:endParaRPr lang="en-ZA" sz="1600" b="0" i="0" u="none" strike="noStrike" dirty="0">
                        <a:solidFill>
                          <a:srgbClr val="58595B"/>
                        </a:solidFill>
                        <a:effectLst/>
                        <a:latin typeface="Century Gothic"/>
                      </a:endParaRPr>
                    </a:p>
                  </a:txBody>
                  <a:tcPr marL="7620" marR="7620" marT="7620" marB="0" anchor="ctr">
                    <a:lnL w="12700" cap="flat" cmpd="sng" algn="ctr">
                      <a:solidFill>
                        <a:srgbClr val="543453"/>
                      </a:solidFill>
                      <a:prstDash val="solid"/>
                      <a:round/>
                      <a:headEnd type="none" w="med" len="med"/>
                      <a:tailEnd type="none" w="med" len="med"/>
                    </a:lnL>
                    <a:solidFill>
                      <a:srgbClr val="F8F8F8"/>
                    </a:solidFill>
                  </a:tcPr>
                </a:tc>
                <a:tc>
                  <a:txBody>
                    <a:bodyPr/>
                    <a:lstStyle/>
                    <a:p>
                      <a:pPr algn="ctr" fontAlgn="b"/>
                      <a:r>
                        <a:rPr lang="en-ZA" sz="1600" u="none" strike="noStrike" dirty="0">
                          <a:effectLst/>
                        </a:rPr>
                        <a:t>9.6</a:t>
                      </a:r>
                      <a:endParaRPr lang="en-ZA" sz="1600" b="0" i="0" u="none" strike="noStrike" dirty="0">
                        <a:solidFill>
                          <a:srgbClr val="58595B"/>
                        </a:solidFill>
                        <a:effectLst/>
                        <a:latin typeface="Century Gothic"/>
                      </a:endParaRPr>
                    </a:p>
                  </a:txBody>
                  <a:tcPr marL="7620" marR="7620" marT="7620" marB="0" anchor="ctr">
                    <a:lnR w="12700" cap="flat" cmpd="sng" algn="ctr">
                      <a:solidFill>
                        <a:srgbClr val="543453"/>
                      </a:solidFill>
                      <a:prstDash val="solid"/>
                      <a:round/>
                      <a:headEnd type="none" w="med" len="med"/>
                      <a:tailEnd type="none" w="med" len="med"/>
                    </a:lnR>
                    <a:solidFill>
                      <a:srgbClr val="F8F8F8"/>
                    </a:solidFill>
                  </a:tcPr>
                </a:tc>
                <a:tc>
                  <a:txBody>
                    <a:bodyPr/>
                    <a:lstStyle/>
                    <a:p>
                      <a:pPr marL="0" algn="ctr" defTabSz="914400" rtl="0" eaLnBrk="1" fontAlgn="b" latinLnBrk="0" hangingPunct="1"/>
                      <a:r>
                        <a:rPr lang="en-ZA" sz="1600" u="none" strike="noStrike" kern="1200" dirty="0">
                          <a:solidFill>
                            <a:schemeClr val="dk1"/>
                          </a:solidFill>
                          <a:effectLst/>
                          <a:latin typeface="+mn-lt"/>
                          <a:ea typeface="+mn-ea"/>
                          <a:cs typeface="+mn-cs"/>
                        </a:rPr>
                        <a:t>19.0</a:t>
                      </a:r>
                    </a:p>
                  </a:txBody>
                  <a:tcPr marL="7620" marR="7620" marT="7620" marB="0" anchor="ctr">
                    <a:lnL w="12700" cap="flat" cmpd="sng" algn="ctr">
                      <a:solidFill>
                        <a:srgbClr val="543453"/>
                      </a:solidFill>
                      <a:prstDash val="solid"/>
                      <a:round/>
                      <a:headEnd type="none" w="med" len="med"/>
                      <a:tailEnd type="none" w="med" len="med"/>
                    </a:lnL>
                    <a:solidFill>
                      <a:srgbClr val="D8D3E0"/>
                    </a:solidFill>
                  </a:tcPr>
                </a:tc>
                <a:tc>
                  <a:txBody>
                    <a:bodyPr/>
                    <a:lstStyle/>
                    <a:p>
                      <a:pPr algn="ctr" fontAlgn="b"/>
                      <a:r>
                        <a:rPr lang="en-ZA" sz="1600" u="none" strike="noStrike" dirty="0">
                          <a:effectLst/>
                        </a:rPr>
                        <a:t>11.1</a:t>
                      </a:r>
                      <a:endParaRPr lang="en-ZA" sz="1600" b="0" i="0" u="none" strike="noStrike" dirty="0">
                        <a:solidFill>
                          <a:srgbClr val="58595B"/>
                        </a:solidFill>
                        <a:effectLst/>
                        <a:latin typeface="Century Gothic"/>
                      </a:endParaRPr>
                    </a:p>
                  </a:txBody>
                  <a:tcPr marL="7620" marR="7620" marT="7620" marB="0" anchor="ctr">
                    <a:lnR w="12700" cmpd="sng">
                      <a:noFill/>
                    </a:lnR>
                  </a:tcPr>
                </a:tc>
                <a:tc>
                  <a:txBody>
                    <a:bodyPr/>
                    <a:lstStyle/>
                    <a:p>
                      <a:endParaRPr lang="en-US" dirty="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ZA" sz="1600" u="none" strike="noStrike" dirty="0">
                          <a:effectLst/>
                        </a:rPr>
                        <a:t>23.0</a:t>
                      </a:r>
                      <a:endParaRPr lang="en-ZA" sz="1600" b="0" i="0" u="none" strike="noStrike" dirty="0">
                        <a:solidFill>
                          <a:srgbClr val="58595B"/>
                        </a:solidFill>
                        <a:effectLst/>
                        <a:latin typeface="Century Gothic"/>
                      </a:endParaRPr>
                    </a:p>
                  </a:txBody>
                  <a:tcPr marL="7620" marR="7620" marT="7620" marB="0" anchor="ctr">
                    <a:lnL w="12700" cmpd="sng">
                      <a:noFill/>
                    </a:lnL>
                    <a:solidFill>
                      <a:schemeClr val="bg1">
                        <a:lumMod val="95000"/>
                      </a:schemeClr>
                    </a:solidFill>
                  </a:tcPr>
                </a:tc>
                <a:tc>
                  <a:txBody>
                    <a:bodyPr/>
                    <a:lstStyle/>
                    <a:p>
                      <a:pPr algn="ctr" fontAlgn="b"/>
                      <a:r>
                        <a:rPr lang="en-ZA" sz="1600" u="none" strike="noStrike" dirty="0">
                          <a:effectLst/>
                        </a:rPr>
                        <a:t>19.8</a:t>
                      </a:r>
                      <a:endParaRPr lang="en-ZA" sz="1600" b="0" i="0" u="none" strike="noStrike" dirty="0">
                        <a:solidFill>
                          <a:srgbClr val="58595B"/>
                        </a:solidFill>
                        <a:effectLst/>
                        <a:latin typeface="Century Gothic"/>
                      </a:endParaRPr>
                    </a:p>
                  </a:txBody>
                  <a:tcPr marL="7620" marR="7620" marT="7620" marB="0" anchor="ctr">
                    <a:solidFill>
                      <a:schemeClr val="bg1">
                        <a:lumMod val="95000"/>
                      </a:schemeClr>
                    </a:solidFill>
                  </a:tcPr>
                </a:tc>
                <a:tc>
                  <a:txBody>
                    <a:bodyPr/>
                    <a:lstStyle/>
                    <a:p>
                      <a:pPr algn="ctr" fontAlgn="b"/>
                      <a:r>
                        <a:rPr lang="en-ZA" sz="1600" u="none" strike="noStrike">
                          <a:effectLst/>
                        </a:rPr>
                        <a:t>7.2</a:t>
                      </a:r>
                      <a:endParaRPr lang="en-ZA" sz="1600" b="0" i="0" u="none" strike="noStrike">
                        <a:solidFill>
                          <a:srgbClr val="58595B"/>
                        </a:solidFill>
                        <a:effectLst/>
                        <a:latin typeface="Century Gothic"/>
                      </a:endParaRPr>
                    </a:p>
                  </a:txBody>
                  <a:tcPr marL="7620" marR="7620" marT="7620" marB="0" anchor="ctr">
                    <a:solidFill>
                      <a:schemeClr val="bg1">
                        <a:lumMod val="95000"/>
                      </a:schemeClr>
                    </a:solidFill>
                  </a:tcPr>
                </a:tc>
                <a:extLst>
                  <a:ext uri="{0D108BD9-81ED-4DB2-BD59-A6C34878D82A}">
                    <a16:rowId xmlns:a16="http://schemas.microsoft.com/office/drawing/2014/main" val="1250077400"/>
                  </a:ext>
                </a:extLst>
              </a:tr>
              <a:tr h="323322">
                <a:tc>
                  <a:txBody>
                    <a:bodyPr/>
                    <a:lstStyle/>
                    <a:p>
                      <a:r>
                        <a:rPr lang="en-US" sz="1600" b="0" dirty="0"/>
                        <a:t>Local </a:t>
                      </a:r>
                      <a:r>
                        <a:rPr lang="en-US" sz="1600" b="0" dirty="0" err="1"/>
                        <a:t>Govi</a:t>
                      </a:r>
                      <a:endParaRPr lang="en-US" sz="1600" b="0" dirty="0"/>
                    </a:p>
                  </a:txBody>
                  <a:tcPr anchor="ctr">
                    <a:lnR w="12700" cap="flat" cmpd="sng" algn="ctr">
                      <a:solidFill>
                        <a:srgbClr val="543453"/>
                      </a:solidFill>
                      <a:prstDash val="solid"/>
                      <a:round/>
                      <a:headEnd type="none" w="med" len="med"/>
                      <a:tailEnd type="none" w="med" len="med"/>
                    </a:lnR>
                  </a:tcPr>
                </a:tc>
                <a:tc>
                  <a:txBody>
                    <a:bodyPr/>
                    <a:lstStyle/>
                    <a:p>
                      <a:pPr algn="ctr" fontAlgn="b"/>
                      <a:r>
                        <a:rPr lang="en-ZA" sz="1600" u="none" strike="noStrike" dirty="0">
                          <a:effectLst/>
                        </a:rPr>
                        <a:t>4.4</a:t>
                      </a:r>
                      <a:endParaRPr lang="en-ZA" sz="1600" b="0" i="0" u="none" strike="noStrike" dirty="0">
                        <a:solidFill>
                          <a:srgbClr val="58595B"/>
                        </a:solidFill>
                        <a:effectLst/>
                        <a:latin typeface="Century Gothic"/>
                      </a:endParaRPr>
                    </a:p>
                  </a:txBody>
                  <a:tcPr marL="7620" marR="7620" marT="7620" marB="0" anchor="ctr">
                    <a:lnL w="12700" cap="flat" cmpd="sng" algn="ctr">
                      <a:solidFill>
                        <a:srgbClr val="543453"/>
                      </a:solidFill>
                      <a:prstDash val="solid"/>
                      <a:round/>
                      <a:headEnd type="none" w="med" len="med"/>
                      <a:tailEnd type="none" w="med" len="med"/>
                    </a:lnL>
                    <a:solidFill>
                      <a:srgbClr val="F8F8F8"/>
                    </a:solidFill>
                  </a:tcPr>
                </a:tc>
                <a:tc>
                  <a:txBody>
                    <a:bodyPr/>
                    <a:lstStyle/>
                    <a:p>
                      <a:pPr algn="ctr" fontAlgn="b"/>
                      <a:r>
                        <a:rPr lang="en-ZA" sz="1600" u="none" strike="noStrike" dirty="0">
                          <a:effectLst/>
                        </a:rPr>
                        <a:t>2.4</a:t>
                      </a:r>
                      <a:endParaRPr lang="en-ZA" sz="1600" b="0" i="0" u="none" strike="noStrike" dirty="0">
                        <a:solidFill>
                          <a:srgbClr val="58595B"/>
                        </a:solidFill>
                        <a:effectLst/>
                        <a:latin typeface="Century Gothic"/>
                      </a:endParaRPr>
                    </a:p>
                  </a:txBody>
                  <a:tcPr marL="7620" marR="7620" marT="7620" marB="0" anchor="ctr">
                    <a:lnR w="12700" cap="flat" cmpd="sng" algn="ctr">
                      <a:solidFill>
                        <a:srgbClr val="543453"/>
                      </a:solidFill>
                      <a:prstDash val="solid"/>
                      <a:round/>
                      <a:headEnd type="none" w="med" len="med"/>
                      <a:tailEnd type="none" w="med" len="med"/>
                    </a:lnR>
                    <a:solidFill>
                      <a:srgbClr val="F8F8F8"/>
                    </a:solidFill>
                  </a:tcPr>
                </a:tc>
                <a:tc>
                  <a:txBody>
                    <a:bodyPr/>
                    <a:lstStyle/>
                    <a:p>
                      <a:pPr marL="0" algn="ctr" defTabSz="914400" rtl="0" eaLnBrk="1" fontAlgn="b" latinLnBrk="0" hangingPunct="1"/>
                      <a:r>
                        <a:rPr lang="en-ZA" sz="1600" u="none" strike="noStrike" kern="1200" dirty="0">
                          <a:solidFill>
                            <a:schemeClr val="dk1"/>
                          </a:solidFill>
                          <a:effectLst/>
                          <a:latin typeface="+mn-lt"/>
                          <a:ea typeface="+mn-ea"/>
                          <a:cs typeface="+mn-cs"/>
                        </a:rPr>
                        <a:t>3.1</a:t>
                      </a:r>
                    </a:p>
                  </a:txBody>
                  <a:tcPr marL="7620" marR="7620" marT="7620" marB="0" anchor="ctr">
                    <a:lnL w="12700" cap="flat" cmpd="sng" algn="ctr">
                      <a:solidFill>
                        <a:srgbClr val="543453"/>
                      </a:solidFill>
                      <a:prstDash val="solid"/>
                      <a:round/>
                      <a:headEnd type="none" w="med" len="med"/>
                      <a:tailEnd type="none" w="med" len="med"/>
                    </a:lnL>
                    <a:solidFill>
                      <a:srgbClr val="D8D3E0"/>
                    </a:solidFill>
                  </a:tcPr>
                </a:tc>
                <a:tc>
                  <a:txBody>
                    <a:bodyPr/>
                    <a:lstStyle/>
                    <a:p>
                      <a:pPr algn="ctr" fontAlgn="b"/>
                      <a:r>
                        <a:rPr lang="en-ZA" sz="1600" u="none" strike="noStrike" dirty="0">
                          <a:effectLst/>
                        </a:rPr>
                        <a:t>3.0</a:t>
                      </a:r>
                      <a:endParaRPr lang="en-ZA" sz="1600" b="0" i="0" u="none" strike="noStrike" dirty="0">
                        <a:solidFill>
                          <a:srgbClr val="58595B"/>
                        </a:solidFill>
                        <a:effectLst/>
                        <a:latin typeface="Century Gothic"/>
                      </a:endParaRPr>
                    </a:p>
                  </a:txBody>
                  <a:tcPr marL="7620" marR="7620" marT="7620" marB="0" anchor="ctr">
                    <a:lnR w="12700" cmpd="sng">
                      <a:noFill/>
                    </a:lnR>
                  </a:tcPr>
                </a:tc>
                <a:tc>
                  <a:txBody>
                    <a:bodyPr/>
                    <a:lstStyle/>
                    <a:p>
                      <a:endParaRPr lang="en-US" dirty="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ZA" sz="1600" u="none" strike="noStrike" dirty="0">
                          <a:effectLst/>
                        </a:rPr>
                        <a:t>0.11</a:t>
                      </a:r>
                      <a:endParaRPr lang="en-ZA" sz="1600" b="0" i="0" u="none" strike="noStrike" dirty="0">
                        <a:solidFill>
                          <a:srgbClr val="58595B"/>
                        </a:solidFill>
                        <a:effectLst/>
                        <a:latin typeface="Century Gothic"/>
                      </a:endParaRPr>
                    </a:p>
                  </a:txBody>
                  <a:tcPr marL="7620" marR="7620" marT="7620" marB="0" anchor="ctr">
                    <a:lnL w="12700" cmpd="sng">
                      <a:noFill/>
                    </a:lnL>
                    <a:solidFill>
                      <a:schemeClr val="bg1">
                        <a:lumMod val="95000"/>
                      </a:schemeClr>
                    </a:solidFill>
                  </a:tcPr>
                </a:tc>
                <a:tc>
                  <a:txBody>
                    <a:bodyPr/>
                    <a:lstStyle/>
                    <a:p>
                      <a:pPr algn="ctr" fontAlgn="b"/>
                      <a:r>
                        <a:rPr lang="en-ZA" sz="1600" u="none" strike="noStrike" dirty="0">
                          <a:effectLst/>
                        </a:rPr>
                        <a:t>0.6</a:t>
                      </a:r>
                      <a:endParaRPr lang="en-ZA" sz="1600" b="0" i="0" u="none" strike="noStrike" dirty="0">
                        <a:solidFill>
                          <a:srgbClr val="58595B"/>
                        </a:solidFill>
                        <a:effectLst/>
                        <a:latin typeface="Century Gothic"/>
                      </a:endParaRPr>
                    </a:p>
                  </a:txBody>
                  <a:tcPr marL="7620" marR="7620" marT="7620" marB="0" anchor="ctr">
                    <a:solidFill>
                      <a:schemeClr val="bg1">
                        <a:lumMod val="95000"/>
                      </a:schemeClr>
                    </a:solidFill>
                  </a:tcPr>
                </a:tc>
                <a:tc>
                  <a:txBody>
                    <a:bodyPr/>
                    <a:lstStyle/>
                    <a:p>
                      <a:pPr algn="ctr" fontAlgn="b"/>
                      <a:r>
                        <a:rPr lang="en-ZA" sz="1600" u="none" strike="noStrike">
                          <a:effectLst/>
                        </a:rPr>
                        <a:t>0.2</a:t>
                      </a:r>
                      <a:endParaRPr lang="en-ZA" sz="1600" b="0" i="0" u="none" strike="noStrike">
                        <a:solidFill>
                          <a:srgbClr val="58595B"/>
                        </a:solidFill>
                        <a:effectLst/>
                        <a:latin typeface="Century Gothic"/>
                      </a:endParaRPr>
                    </a:p>
                  </a:txBody>
                  <a:tcPr marL="7620" marR="7620" marT="7620" marB="0" anchor="ctr">
                    <a:solidFill>
                      <a:schemeClr val="bg1">
                        <a:lumMod val="95000"/>
                      </a:schemeClr>
                    </a:solidFill>
                  </a:tcPr>
                </a:tc>
                <a:extLst>
                  <a:ext uri="{0D108BD9-81ED-4DB2-BD59-A6C34878D82A}">
                    <a16:rowId xmlns:a16="http://schemas.microsoft.com/office/drawing/2014/main" val="1252545315"/>
                  </a:ext>
                </a:extLst>
              </a:tr>
              <a:tr h="322930">
                <a:tc>
                  <a:txBody>
                    <a:bodyPr/>
                    <a:lstStyle/>
                    <a:p>
                      <a:r>
                        <a:rPr lang="en-US" sz="1600" b="0" dirty="0"/>
                        <a:t>Pubic enterprises</a:t>
                      </a:r>
                    </a:p>
                  </a:txBody>
                  <a:tcPr anchor="ctr">
                    <a:lnR w="12700" cap="flat" cmpd="sng" algn="ctr">
                      <a:solidFill>
                        <a:srgbClr val="543453"/>
                      </a:solidFill>
                      <a:prstDash val="solid"/>
                      <a:round/>
                      <a:headEnd type="none" w="med" len="med"/>
                      <a:tailEnd type="none" w="med" len="med"/>
                    </a:lnR>
                    <a:lnB w="12700" cap="flat" cmpd="sng" algn="ctr">
                      <a:solidFill>
                        <a:srgbClr val="543453"/>
                      </a:solidFill>
                      <a:prstDash val="solid"/>
                      <a:round/>
                      <a:headEnd type="none" w="med" len="med"/>
                      <a:tailEnd type="none" w="med" len="med"/>
                    </a:lnB>
                  </a:tcPr>
                </a:tc>
                <a:tc>
                  <a:txBody>
                    <a:bodyPr/>
                    <a:lstStyle/>
                    <a:p>
                      <a:pPr algn="ctr" fontAlgn="b"/>
                      <a:r>
                        <a:rPr lang="en-ZA" sz="1600" u="none" strike="noStrike" dirty="0">
                          <a:effectLst/>
                        </a:rPr>
                        <a:t>15.7</a:t>
                      </a:r>
                      <a:endParaRPr lang="en-ZA" sz="1600" b="0" i="0" u="none" strike="noStrike" dirty="0">
                        <a:solidFill>
                          <a:srgbClr val="58595B"/>
                        </a:solidFill>
                        <a:effectLst/>
                        <a:latin typeface="Century Gothic"/>
                      </a:endParaRPr>
                    </a:p>
                  </a:txBody>
                  <a:tcPr marL="7620" marR="7620" marT="7620" marB="0" anchor="ctr">
                    <a:lnL w="12700" cap="flat" cmpd="sng" algn="ctr">
                      <a:solidFill>
                        <a:srgbClr val="543453"/>
                      </a:solidFill>
                      <a:prstDash val="solid"/>
                      <a:round/>
                      <a:headEnd type="none" w="med" len="med"/>
                      <a:tailEnd type="none" w="med" len="med"/>
                    </a:lnL>
                    <a:lnB w="12700" cap="flat" cmpd="sng" algn="ctr">
                      <a:solidFill>
                        <a:srgbClr val="543453"/>
                      </a:solidFill>
                      <a:prstDash val="solid"/>
                      <a:round/>
                      <a:headEnd type="none" w="med" len="med"/>
                      <a:tailEnd type="none" w="med" len="med"/>
                    </a:lnB>
                    <a:solidFill>
                      <a:srgbClr val="F8F8F8"/>
                    </a:solidFill>
                  </a:tcPr>
                </a:tc>
                <a:tc>
                  <a:txBody>
                    <a:bodyPr/>
                    <a:lstStyle/>
                    <a:p>
                      <a:pPr algn="ctr" fontAlgn="b"/>
                      <a:r>
                        <a:rPr lang="en-ZA" sz="1600" u="none" strike="noStrike" dirty="0">
                          <a:effectLst/>
                        </a:rPr>
                        <a:t>10.0</a:t>
                      </a:r>
                      <a:endParaRPr lang="en-ZA" sz="1600" b="0" i="0" u="none" strike="noStrike" dirty="0">
                        <a:solidFill>
                          <a:srgbClr val="58595B"/>
                        </a:solidFill>
                        <a:effectLst/>
                        <a:latin typeface="Century Gothic"/>
                      </a:endParaRPr>
                    </a:p>
                  </a:txBody>
                  <a:tcPr marL="7620" marR="7620" marT="7620" marB="0" anchor="ctr">
                    <a:lnR w="12700" cap="flat" cmpd="sng" algn="ctr">
                      <a:solidFill>
                        <a:srgbClr val="543453"/>
                      </a:solidFill>
                      <a:prstDash val="solid"/>
                      <a:round/>
                      <a:headEnd type="none" w="med" len="med"/>
                      <a:tailEnd type="none" w="med" len="med"/>
                    </a:lnR>
                    <a:lnB w="12700" cap="flat" cmpd="sng" algn="ctr">
                      <a:solidFill>
                        <a:srgbClr val="543453"/>
                      </a:solidFill>
                      <a:prstDash val="solid"/>
                      <a:round/>
                      <a:headEnd type="none" w="med" len="med"/>
                      <a:tailEnd type="none" w="med" len="med"/>
                    </a:lnB>
                    <a:solidFill>
                      <a:srgbClr val="F8F8F8"/>
                    </a:solidFill>
                  </a:tcPr>
                </a:tc>
                <a:tc>
                  <a:txBody>
                    <a:bodyPr/>
                    <a:lstStyle/>
                    <a:p>
                      <a:pPr marL="0" algn="ctr" defTabSz="914400" rtl="0" eaLnBrk="1" fontAlgn="b" latinLnBrk="0" hangingPunct="1"/>
                      <a:r>
                        <a:rPr lang="en-ZA" sz="1600" u="none" strike="noStrike" kern="1200" dirty="0">
                          <a:solidFill>
                            <a:schemeClr val="dk1"/>
                          </a:solidFill>
                          <a:effectLst/>
                          <a:latin typeface="+mn-lt"/>
                          <a:ea typeface="+mn-ea"/>
                          <a:cs typeface="+mn-cs"/>
                        </a:rPr>
                        <a:t>12.4</a:t>
                      </a:r>
                    </a:p>
                  </a:txBody>
                  <a:tcPr marL="7620" marR="7620" marT="7620" marB="0" anchor="ctr">
                    <a:lnL w="12700" cap="flat" cmpd="sng" algn="ctr">
                      <a:solidFill>
                        <a:srgbClr val="543453"/>
                      </a:solidFill>
                      <a:prstDash val="solid"/>
                      <a:round/>
                      <a:headEnd type="none" w="med" len="med"/>
                      <a:tailEnd type="none" w="med" len="med"/>
                    </a:lnL>
                    <a:lnB w="12700" cap="flat" cmpd="sng" algn="ctr">
                      <a:solidFill>
                        <a:srgbClr val="543453"/>
                      </a:solidFill>
                      <a:prstDash val="solid"/>
                      <a:round/>
                      <a:headEnd type="none" w="med" len="med"/>
                      <a:tailEnd type="none" w="med" len="med"/>
                    </a:lnB>
                    <a:solidFill>
                      <a:srgbClr val="D8D3E0"/>
                    </a:solidFill>
                  </a:tcPr>
                </a:tc>
                <a:tc>
                  <a:txBody>
                    <a:bodyPr/>
                    <a:lstStyle/>
                    <a:p>
                      <a:pPr algn="ctr" fontAlgn="b"/>
                      <a:r>
                        <a:rPr lang="en-ZA" sz="1600" u="none" strike="noStrike" dirty="0">
                          <a:effectLst/>
                        </a:rPr>
                        <a:t>8.2</a:t>
                      </a:r>
                      <a:endParaRPr lang="en-ZA" sz="1600" b="0" i="0" u="none" strike="noStrike" dirty="0">
                        <a:solidFill>
                          <a:srgbClr val="58595B"/>
                        </a:solidFill>
                        <a:effectLst/>
                        <a:latin typeface="Century Gothic"/>
                      </a:endParaRPr>
                    </a:p>
                  </a:txBody>
                  <a:tcPr marL="7620" marR="7620" marT="7620" marB="0" anchor="ctr">
                    <a:lnR w="12700" cmpd="sng">
                      <a:noFill/>
                    </a:lnR>
                    <a:lnB w="12700" cap="flat" cmpd="sng" algn="ctr">
                      <a:solidFill>
                        <a:srgbClr val="543453"/>
                      </a:solidFill>
                      <a:prstDash val="solid"/>
                      <a:round/>
                      <a:headEnd type="none" w="med" len="med"/>
                      <a:tailEnd type="none" w="med" len="med"/>
                    </a:lnB>
                  </a:tcPr>
                </a:tc>
                <a:tc>
                  <a:txBody>
                    <a:bodyPr/>
                    <a:lstStyle/>
                    <a:p>
                      <a:endParaRPr lang="en-US" dirty="0"/>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u="none" strike="noStrike" dirty="0">
                          <a:effectLst/>
                        </a:rPr>
                        <a:t>10.1</a:t>
                      </a:r>
                      <a:endParaRPr lang="en-ZA" sz="1600" b="0" i="0" u="none" strike="noStrike" dirty="0">
                        <a:solidFill>
                          <a:srgbClr val="58595B"/>
                        </a:solidFill>
                        <a:effectLst/>
                        <a:latin typeface="Century Gothic"/>
                      </a:endParaRPr>
                    </a:p>
                  </a:txBody>
                  <a:tcPr marL="7620" marR="7620" marT="7620" marB="0" anchor="ctr">
                    <a:lnL w="12700" cmpd="sng">
                      <a:noFill/>
                    </a:lnL>
                    <a:lnB w="12700" cap="flat" cmpd="sng" algn="ctr">
                      <a:solidFill>
                        <a:srgbClr val="543453"/>
                      </a:solidFill>
                      <a:prstDash val="solid"/>
                      <a:round/>
                      <a:headEnd type="none" w="med" len="med"/>
                      <a:tailEnd type="none" w="med" len="med"/>
                    </a:lnB>
                    <a:solidFill>
                      <a:schemeClr val="bg1">
                        <a:lumMod val="95000"/>
                      </a:schemeClr>
                    </a:solidFill>
                  </a:tcPr>
                </a:tc>
                <a:tc>
                  <a:txBody>
                    <a:bodyPr/>
                    <a:lstStyle/>
                    <a:p>
                      <a:pPr algn="ctr" fontAlgn="b"/>
                      <a:r>
                        <a:rPr lang="en-ZA" sz="1600" u="none" strike="noStrike" dirty="0">
                          <a:effectLst/>
                        </a:rPr>
                        <a:t>1.8</a:t>
                      </a:r>
                      <a:endParaRPr lang="en-ZA" sz="1600" b="0" i="0" u="none" strike="noStrike" dirty="0">
                        <a:solidFill>
                          <a:srgbClr val="58595B"/>
                        </a:solidFill>
                        <a:effectLst/>
                        <a:latin typeface="Century Gothic"/>
                      </a:endParaRPr>
                    </a:p>
                  </a:txBody>
                  <a:tcPr marL="7620" marR="7620" marT="7620" marB="0" anchor="ctr">
                    <a:lnB w="12700" cap="flat" cmpd="sng" algn="ctr">
                      <a:solidFill>
                        <a:srgbClr val="543453"/>
                      </a:solidFill>
                      <a:prstDash val="solid"/>
                      <a:round/>
                      <a:headEnd type="none" w="med" len="med"/>
                      <a:tailEnd type="none" w="med" len="med"/>
                    </a:lnB>
                    <a:solidFill>
                      <a:schemeClr val="bg1">
                        <a:lumMod val="95000"/>
                      </a:schemeClr>
                    </a:solidFill>
                  </a:tcPr>
                </a:tc>
                <a:tc>
                  <a:txBody>
                    <a:bodyPr/>
                    <a:lstStyle/>
                    <a:p>
                      <a:pPr algn="ctr" fontAlgn="b"/>
                      <a:r>
                        <a:rPr lang="en-ZA" sz="1600" u="none" strike="noStrike">
                          <a:effectLst/>
                        </a:rPr>
                        <a:t>1.6</a:t>
                      </a:r>
                      <a:endParaRPr lang="en-ZA" sz="1600" b="0" i="0" u="none" strike="noStrike">
                        <a:solidFill>
                          <a:srgbClr val="58595B"/>
                        </a:solidFill>
                        <a:effectLst/>
                        <a:latin typeface="Century Gothic"/>
                      </a:endParaRPr>
                    </a:p>
                  </a:txBody>
                  <a:tcPr marL="7620" marR="7620" marT="7620" marB="0" anchor="ctr">
                    <a:lnB w="12700" cap="flat" cmpd="sng" algn="ctr">
                      <a:solidFill>
                        <a:srgbClr val="543453"/>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477433875"/>
                  </a:ext>
                </a:extLst>
              </a:tr>
              <a:tr h="454538">
                <a:tc>
                  <a:txBody>
                    <a:bodyPr/>
                    <a:lstStyle/>
                    <a:p>
                      <a:endParaRPr lang="en-US" sz="1600" b="0" dirty="0"/>
                    </a:p>
                  </a:txBody>
                  <a:tcPr anchor="ctr">
                    <a:lnR w="12700" cap="flat" cmpd="sng" algn="ctr">
                      <a:solidFill>
                        <a:srgbClr val="543453"/>
                      </a:solidFill>
                      <a:prstDash val="solid"/>
                      <a:round/>
                      <a:headEnd type="none" w="med" len="med"/>
                      <a:tailEnd type="none" w="med" len="med"/>
                    </a:lnR>
                    <a:lnT w="12700" cap="flat" cmpd="sng" algn="ctr">
                      <a:solidFill>
                        <a:srgbClr val="543453"/>
                      </a:solidFill>
                      <a:prstDash val="solid"/>
                      <a:round/>
                      <a:headEnd type="none" w="med" len="med"/>
                      <a:tailEnd type="none" w="med" len="med"/>
                    </a:lnT>
                  </a:tcPr>
                </a:tc>
                <a:tc>
                  <a:txBody>
                    <a:bodyPr/>
                    <a:lstStyle/>
                    <a:p>
                      <a:pPr algn="ctr" fontAlgn="b"/>
                      <a:r>
                        <a:rPr lang="en-ZA" sz="1600" b="1" u="none" strike="noStrike" dirty="0">
                          <a:effectLst/>
                        </a:rPr>
                        <a:t>43.6</a:t>
                      </a:r>
                      <a:endParaRPr lang="en-ZA" sz="1600" b="1" i="0" u="none" strike="noStrike" dirty="0">
                        <a:solidFill>
                          <a:srgbClr val="58595B"/>
                        </a:solidFill>
                        <a:effectLst/>
                        <a:latin typeface="Century Gothic"/>
                      </a:endParaRPr>
                    </a:p>
                  </a:txBody>
                  <a:tcPr marL="7620" marR="7620" marT="7620" marB="0" anchor="ctr">
                    <a:lnL w="12700" cap="flat" cmpd="sng" algn="ctr">
                      <a:solidFill>
                        <a:srgbClr val="543453"/>
                      </a:solidFill>
                      <a:prstDash val="solid"/>
                      <a:round/>
                      <a:headEnd type="none" w="med" len="med"/>
                      <a:tailEnd type="none" w="med" len="med"/>
                    </a:lnL>
                    <a:lnT w="12700" cap="flat" cmpd="sng" algn="ctr">
                      <a:solidFill>
                        <a:srgbClr val="543453"/>
                      </a:solidFill>
                      <a:prstDash val="solid"/>
                      <a:round/>
                      <a:headEnd type="none" w="med" len="med"/>
                      <a:tailEnd type="none" w="med" len="med"/>
                    </a:lnT>
                    <a:solidFill>
                      <a:srgbClr val="F8F8F8"/>
                    </a:solidFill>
                  </a:tcPr>
                </a:tc>
                <a:tc>
                  <a:txBody>
                    <a:bodyPr/>
                    <a:lstStyle/>
                    <a:p>
                      <a:pPr algn="ctr" fontAlgn="b"/>
                      <a:r>
                        <a:rPr lang="en-ZA" sz="1600" b="1" u="none" strike="noStrike" dirty="0">
                          <a:effectLst/>
                        </a:rPr>
                        <a:t>22.0</a:t>
                      </a:r>
                      <a:endParaRPr lang="en-ZA" sz="1600" b="1" i="0" u="none" strike="noStrike" dirty="0">
                        <a:solidFill>
                          <a:srgbClr val="58595B"/>
                        </a:solidFill>
                        <a:effectLst/>
                        <a:latin typeface="Century Gothic"/>
                      </a:endParaRPr>
                    </a:p>
                  </a:txBody>
                  <a:tcPr marL="7620" marR="7620" marT="7620" marB="0" anchor="ctr">
                    <a:lnR w="12700" cap="flat" cmpd="sng" algn="ctr">
                      <a:solidFill>
                        <a:srgbClr val="543453"/>
                      </a:solidFill>
                      <a:prstDash val="solid"/>
                      <a:round/>
                      <a:headEnd type="none" w="med" len="med"/>
                      <a:tailEnd type="none" w="med" len="med"/>
                    </a:lnR>
                    <a:lnT w="12700" cap="flat" cmpd="sng" algn="ctr">
                      <a:solidFill>
                        <a:srgbClr val="543453"/>
                      </a:solidFill>
                      <a:prstDash val="solid"/>
                      <a:round/>
                      <a:headEnd type="none" w="med" len="med"/>
                      <a:tailEnd type="none" w="med" len="med"/>
                    </a:lnT>
                    <a:solidFill>
                      <a:srgbClr val="F8F8F8"/>
                    </a:solidFill>
                  </a:tcPr>
                </a:tc>
                <a:tc>
                  <a:txBody>
                    <a:bodyPr/>
                    <a:lstStyle/>
                    <a:p>
                      <a:pPr marL="0" algn="ctr" defTabSz="914400" rtl="0" eaLnBrk="1" fontAlgn="b" latinLnBrk="0" hangingPunct="1"/>
                      <a:r>
                        <a:rPr lang="en-ZA" sz="1600" b="1" u="none" strike="noStrike" kern="1200" dirty="0">
                          <a:solidFill>
                            <a:schemeClr val="dk1"/>
                          </a:solidFill>
                          <a:effectLst/>
                          <a:latin typeface="+mn-lt"/>
                          <a:ea typeface="+mn-ea"/>
                          <a:cs typeface="+mn-cs"/>
                        </a:rPr>
                        <a:t>34.4</a:t>
                      </a:r>
                    </a:p>
                  </a:txBody>
                  <a:tcPr marL="7620" marR="7620" marT="7620" marB="0" anchor="ctr">
                    <a:lnL w="12700" cap="flat" cmpd="sng" algn="ctr">
                      <a:solidFill>
                        <a:srgbClr val="543453"/>
                      </a:solidFill>
                      <a:prstDash val="solid"/>
                      <a:round/>
                      <a:headEnd type="none" w="med" len="med"/>
                      <a:tailEnd type="none" w="med" len="med"/>
                    </a:lnL>
                    <a:lnT w="12700" cap="flat" cmpd="sng" algn="ctr">
                      <a:solidFill>
                        <a:srgbClr val="543453"/>
                      </a:solidFill>
                      <a:prstDash val="solid"/>
                      <a:round/>
                      <a:headEnd type="none" w="med" len="med"/>
                      <a:tailEnd type="none" w="med" len="med"/>
                    </a:lnT>
                    <a:solidFill>
                      <a:srgbClr val="D8D3E0"/>
                    </a:solidFill>
                  </a:tcPr>
                </a:tc>
                <a:tc>
                  <a:txBody>
                    <a:bodyPr/>
                    <a:lstStyle/>
                    <a:p>
                      <a:pPr algn="ctr" fontAlgn="b"/>
                      <a:r>
                        <a:rPr lang="en-ZA" sz="1600" b="1" u="none" strike="noStrike" dirty="0">
                          <a:effectLst/>
                        </a:rPr>
                        <a:t>22.3</a:t>
                      </a:r>
                      <a:endParaRPr lang="en-ZA" sz="1600" b="1" i="0" u="none" strike="noStrike" dirty="0">
                        <a:solidFill>
                          <a:srgbClr val="58595B"/>
                        </a:solidFill>
                        <a:effectLst/>
                        <a:latin typeface="Century Gothic"/>
                      </a:endParaRPr>
                    </a:p>
                  </a:txBody>
                  <a:tcPr marL="7620" marR="7620" marT="7620" marB="0" anchor="ctr">
                    <a:lnR w="12700" cmpd="sng">
                      <a:noFill/>
                    </a:lnR>
                    <a:lnT w="12700" cap="flat" cmpd="sng" algn="ctr">
                      <a:solidFill>
                        <a:srgbClr val="543453"/>
                      </a:solidFill>
                      <a:prstDash val="solid"/>
                      <a:round/>
                      <a:headEnd type="none" w="med" len="med"/>
                      <a:tailEnd type="none" w="med" len="med"/>
                    </a:lnT>
                  </a:tcPr>
                </a:tc>
                <a:tc>
                  <a:txBody>
                    <a:bodyPr/>
                    <a:lstStyle/>
                    <a:p>
                      <a:endParaRPr lang="en-US" b="1" dirty="0"/>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fontAlgn="b"/>
                      <a:r>
                        <a:rPr lang="en-ZA" sz="1600" b="1" u="none" strike="noStrike" dirty="0">
                          <a:effectLst/>
                        </a:rPr>
                        <a:t>33.2</a:t>
                      </a:r>
                      <a:endParaRPr lang="en-ZA" sz="1600" b="1" i="0" u="none" strike="noStrike" dirty="0">
                        <a:solidFill>
                          <a:srgbClr val="58595B"/>
                        </a:solidFill>
                        <a:effectLst/>
                        <a:latin typeface="Century Gothic"/>
                      </a:endParaRPr>
                    </a:p>
                  </a:txBody>
                  <a:tcPr marL="7620" marR="7620" marT="7620" marB="0" anchor="ctr">
                    <a:lnL w="12700" cmpd="sng">
                      <a:noFill/>
                    </a:lnL>
                    <a:lnT w="12700" cap="flat" cmpd="sng" algn="ctr">
                      <a:solidFill>
                        <a:srgbClr val="543453"/>
                      </a:solidFill>
                      <a:prstDash val="solid"/>
                      <a:round/>
                      <a:headEnd type="none" w="med" len="med"/>
                      <a:tailEnd type="none" w="med" len="med"/>
                    </a:lnT>
                    <a:solidFill>
                      <a:schemeClr val="bg1">
                        <a:lumMod val="95000"/>
                      </a:schemeClr>
                    </a:solidFill>
                  </a:tcPr>
                </a:tc>
                <a:tc>
                  <a:txBody>
                    <a:bodyPr/>
                    <a:lstStyle/>
                    <a:p>
                      <a:pPr algn="ctr" fontAlgn="b"/>
                      <a:r>
                        <a:rPr lang="en-ZA" sz="1600" b="1" u="none" strike="noStrike" dirty="0">
                          <a:effectLst/>
                        </a:rPr>
                        <a:t>22.2</a:t>
                      </a:r>
                      <a:endParaRPr lang="en-ZA" sz="1600" b="1" i="0" u="none" strike="noStrike" dirty="0">
                        <a:solidFill>
                          <a:srgbClr val="58595B"/>
                        </a:solidFill>
                        <a:effectLst/>
                        <a:latin typeface="Century Gothic"/>
                      </a:endParaRPr>
                    </a:p>
                  </a:txBody>
                  <a:tcPr marL="7620" marR="7620" marT="7620" marB="0" anchor="ctr">
                    <a:lnT w="12700" cap="flat" cmpd="sng" algn="ctr">
                      <a:solidFill>
                        <a:srgbClr val="543453"/>
                      </a:solidFill>
                      <a:prstDash val="solid"/>
                      <a:round/>
                      <a:headEnd type="none" w="med" len="med"/>
                      <a:tailEnd type="none" w="med" len="med"/>
                    </a:lnT>
                    <a:solidFill>
                      <a:schemeClr val="bg1">
                        <a:lumMod val="95000"/>
                      </a:schemeClr>
                    </a:solidFill>
                  </a:tcPr>
                </a:tc>
                <a:tc>
                  <a:txBody>
                    <a:bodyPr/>
                    <a:lstStyle/>
                    <a:p>
                      <a:pPr algn="ctr" fontAlgn="b"/>
                      <a:r>
                        <a:rPr lang="en-ZA" sz="1600" b="1" u="none" strike="noStrike" dirty="0">
                          <a:effectLst/>
                        </a:rPr>
                        <a:t>9.1</a:t>
                      </a:r>
                      <a:endParaRPr lang="en-ZA" sz="1600" b="1" i="0" u="none" strike="noStrike" dirty="0">
                        <a:solidFill>
                          <a:srgbClr val="58595B"/>
                        </a:solidFill>
                        <a:effectLst/>
                        <a:latin typeface="Century Gothic"/>
                      </a:endParaRPr>
                    </a:p>
                  </a:txBody>
                  <a:tcPr marL="7620" marR="7620" marT="7620" marB="0" anchor="ctr">
                    <a:lnT w="12700" cap="flat" cmpd="sng" algn="ctr">
                      <a:solidFill>
                        <a:srgbClr val="543453"/>
                      </a:solidFill>
                      <a:prstDash val="solid"/>
                      <a:round/>
                      <a:headEnd type="none" w="med" len="med"/>
                      <a:tailEnd type="none" w="med" len="med"/>
                    </a:lnT>
                    <a:solidFill>
                      <a:schemeClr val="bg1">
                        <a:lumMod val="95000"/>
                      </a:schemeClr>
                    </a:solidFill>
                  </a:tcPr>
                </a:tc>
                <a:extLst>
                  <a:ext uri="{0D108BD9-81ED-4DB2-BD59-A6C34878D82A}">
                    <a16:rowId xmlns:a16="http://schemas.microsoft.com/office/drawing/2014/main" val="1642685836"/>
                  </a:ext>
                </a:extLst>
              </a:tr>
              <a:tr h="363748">
                <a:tc>
                  <a:txBody>
                    <a:bodyPr/>
                    <a:lstStyle/>
                    <a:p>
                      <a:r>
                        <a:rPr lang="en-US" sz="1600" b="0" dirty="0"/>
                        <a:t>Shares</a:t>
                      </a:r>
                    </a:p>
                  </a:txBody>
                  <a:tcPr anchor="ctr">
                    <a:lnR w="12700" cap="flat" cmpd="sng" algn="ctr">
                      <a:solidFill>
                        <a:srgbClr val="543453"/>
                      </a:solidFill>
                      <a:prstDash val="solid"/>
                      <a:round/>
                      <a:headEnd type="none" w="med" len="med"/>
                      <a:tailEnd type="none" w="med" len="med"/>
                    </a:lnR>
                  </a:tcPr>
                </a:tc>
                <a:tc>
                  <a:txBody>
                    <a:bodyPr/>
                    <a:lstStyle/>
                    <a:p>
                      <a:pPr algn="ctr" fontAlgn="b"/>
                      <a:r>
                        <a:rPr lang="en-ZA" sz="1600" u="none" strike="noStrike" dirty="0">
                          <a:effectLst/>
                        </a:rPr>
                        <a:t>24.9</a:t>
                      </a:r>
                      <a:endParaRPr lang="en-ZA" sz="1600" b="0" i="0" u="none" strike="noStrike" dirty="0">
                        <a:solidFill>
                          <a:srgbClr val="58595B"/>
                        </a:solidFill>
                        <a:effectLst/>
                        <a:latin typeface="Century Gothic"/>
                      </a:endParaRPr>
                    </a:p>
                  </a:txBody>
                  <a:tcPr marL="7620" marR="7620" marT="7620" marB="0" anchor="ctr">
                    <a:lnL w="12700" cap="flat" cmpd="sng" algn="ctr">
                      <a:solidFill>
                        <a:srgbClr val="543453"/>
                      </a:solidFill>
                      <a:prstDash val="solid"/>
                      <a:round/>
                      <a:headEnd type="none" w="med" len="med"/>
                      <a:tailEnd type="none" w="med" len="med"/>
                    </a:lnL>
                    <a:solidFill>
                      <a:srgbClr val="F8F8F8"/>
                    </a:solidFill>
                  </a:tcPr>
                </a:tc>
                <a:tc>
                  <a:txBody>
                    <a:bodyPr/>
                    <a:lstStyle/>
                    <a:p>
                      <a:pPr algn="ctr" fontAlgn="b"/>
                      <a:r>
                        <a:rPr lang="en-ZA" sz="1600" u="none" strike="noStrike" dirty="0">
                          <a:effectLst/>
                        </a:rPr>
                        <a:t>40.5</a:t>
                      </a:r>
                      <a:endParaRPr lang="en-ZA" sz="1600" b="0" i="0" u="none" strike="noStrike" dirty="0">
                        <a:solidFill>
                          <a:srgbClr val="58595B"/>
                        </a:solidFill>
                        <a:effectLst/>
                        <a:latin typeface="Century Gothic"/>
                      </a:endParaRPr>
                    </a:p>
                  </a:txBody>
                  <a:tcPr marL="7620" marR="7620" marT="7620" marB="0" anchor="ctr">
                    <a:lnR w="12700" cap="flat" cmpd="sng" algn="ctr">
                      <a:solidFill>
                        <a:srgbClr val="543453"/>
                      </a:solidFill>
                      <a:prstDash val="solid"/>
                      <a:round/>
                      <a:headEnd type="none" w="med" len="med"/>
                      <a:tailEnd type="none" w="med" len="med"/>
                    </a:lnR>
                    <a:solidFill>
                      <a:srgbClr val="F8F8F8"/>
                    </a:solidFill>
                  </a:tcPr>
                </a:tc>
                <a:tc>
                  <a:txBody>
                    <a:bodyPr/>
                    <a:lstStyle/>
                    <a:p>
                      <a:pPr marL="0" algn="ctr" defTabSz="914400" rtl="0" eaLnBrk="1" fontAlgn="b" latinLnBrk="0" hangingPunct="1"/>
                      <a:r>
                        <a:rPr lang="en-ZA" sz="1600" u="none" strike="noStrike" kern="1200" dirty="0">
                          <a:solidFill>
                            <a:schemeClr val="dk1"/>
                          </a:solidFill>
                          <a:effectLst/>
                          <a:latin typeface="+mn-lt"/>
                          <a:ea typeface="+mn-ea"/>
                          <a:cs typeface="+mn-cs"/>
                        </a:rPr>
                        <a:t>26.9</a:t>
                      </a:r>
                    </a:p>
                  </a:txBody>
                  <a:tcPr marL="7620" marR="7620" marT="7620" marB="0" anchor="ctr">
                    <a:lnL w="12700" cap="flat" cmpd="sng" algn="ctr">
                      <a:solidFill>
                        <a:srgbClr val="543453"/>
                      </a:solidFill>
                      <a:prstDash val="solid"/>
                      <a:round/>
                      <a:headEnd type="none" w="med" len="med"/>
                      <a:tailEnd type="none" w="med" len="med"/>
                    </a:lnL>
                    <a:solidFill>
                      <a:srgbClr val="D8D3E0"/>
                    </a:solidFill>
                  </a:tcPr>
                </a:tc>
                <a:tc>
                  <a:txBody>
                    <a:bodyPr/>
                    <a:lstStyle/>
                    <a:p>
                      <a:pPr algn="ctr" fontAlgn="b"/>
                      <a:r>
                        <a:rPr lang="en-ZA" sz="1600" u="none" strike="noStrike" dirty="0">
                          <a:effectLst/>
                        </a:rPr>
                        <a:t>33.0</a:t>
                      </a:r>
                      <a:endParaRPr lang="en-ZA" sz="1600" b="0" i="0" u="none" strike="noStrike" dirty="0">
                        <a:solidFill>
                          <a:srgbClr val="58595B"/>
                        </a:solidFill>
                        <a:effectLst/>
                        <a:latin typeface="Century Gothic"/>
                      </a:endParaRPr>
                    </a:p>
                  </a:txBody>
                  <a:tcPr marL="7620" marR="7620" marT="7620" marB="0" anchor="ctr">
                    <a:lnR w="12700" cmpd="sng">
                      <a:noFill/>
                    </a:lnR>
                  </a:tcPr>
                </a:tc>
                <a:tc>
                  <a:txBody>
                    <a:bodyPr/>
                    <a:lstStyle/>
                    <a:p>
                      <a:endParaRPr lang="en-US" dirty="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ZA" sz="1600" u="none" strike="noStrike" dirty="0">
                          <a:effectLst/>
                        </a:rPr>
                        <a:t>49.5</a:t>
                      </a:r>
                      <a:endParaRPr lang="en-ZA" sz="1600" b="0" i="0" u="none" strike="noStrike" dirty="0">
                        <a:solidFill>
                          <a:srgbClr val="58595B"/>
                        </a:solidFill>
                        <a:effectLst/>
                        <a:latin typeface="Century Gothic"/>
                      </a:endParaRPr>
                    </a:p>
                  </a:txBody>
                  <a:tcPr marL="7620" marR="7620" marT="7620" marB="0" anchor="ctr">
                    <a:lnL w="12700" cmpd="sng">
                      <a:noFill/>
                    </a:lnL>
                    <a:solidFill>
                      <a:schemeClr val="bg1">
                        <a:lumMod val="95000"/>
                      </a:schemeClr>
                    </a:solidFill>
                  </a:tcPr>
                </a:tc>
                <a:tc>
                  <a:txBody>
                    <a:bodyPr/>
                    <a:lstStyle/>
                    <a:p>
                      <a:pPr algn="ctr" fontAlgn="b"/>
                      <a:r>
                        <a:rPr lang="en-ZA" sz="1600" u="none" strike="noStrike" dirty="0">
                          <a:effectLst/>
                        </a:rPr>
                        <a:t>52.5</a:t>
                      </a:r>
                      <a:endParaRPr lang="en-ZA" sz="1600" b="0" i="0" u="none" strike="noStrike" dirty="0">
                        <a:solidFill>
                          <a:srgbClr val="58595B"/>
                        </a:solidFill>
                        <a:effectLst/>
                        <a:latin typeface="Century Gothic"/>
                      </a:endParaRPr>
                    </a:p>
                  </a:txBody>
                  <a:tcPr marL="7620" marR="7620" marT="7620" marB="0" anchor="ctr">
                    <a:solidFill>
                      <a:schemeClr val="bg1">
                        <a:lumMod val="95000"/>
                      </a:schemeClr>
                    </a:solidFill>
                  </a:tcPr>
                </a:tc>
                <a:tc>
                  <a:txBody>
                    <a:bodyPr/>
                    <a:lstStyle/>
                    <a:p>
                      <a:pPr algn="ctr" fontAlgn="b"/>
                      <a:r>
                        <a:rPr lang="en-ZA" sz="1600" u="none" strike="noStrike" dirty="0">
                          <a:effectLst/>
                        </a:rPr>
                        <a:t>52.4</a:t>
                      </a:r>
                      <a:endParaRPr lang="en-ZA" sz="1600" b="0" i="0" u="none" strike="noStrike" dirty="0">
                        <a:solidFill>
                          <a:srgbClr val="58595B"/>
                        </a:solidFill>
                        <a:effectLst/>
                        <a:latin typeface="Century Gothic"/>
                      </a:endParaRPr>
                    </a:p>
                  </a:txBody>
                  <a:tcPr marL="7620" marR="7620" marT="7620" marB="0" anchor="ctr">
                    <a:solidFill>
                      <a:schemeClr val="bg1">
                        <a:lumMod val="95000"/>
                      </a:schemeClr>
                    </a:solidFill>
                  </a:tcPr>
                </a:tc>
                <a:extLst>
                  <a:ext uri="{0D108BD9-81ED-4DB2-BD59-A6C34878D82A}">
                    <a16:rowId xmlns:a16="http://schemas.microsoft.com/office/drawing/2014/main" val="38389562"/>
                  </a:ext>
                </a:extLst>
              </a:tr>
              <a:tr h="363748">
                <a:tc>
                  <a:txBody>
                    <a:bodyPr/>
                    <a:lstStyle/>
                    <a:p>
                      <a:r>
                        <a:rPr lang="en-US" sz="1600" b="0" dirty="0"/>
                        <a:t>Other</a:t>
                      </a:r>
                    </a:p>
                  </a:txBody>
                  <a:tcPr anchor="ctr">
                    <a:lnR w="12700" cap="flat" cmpd="sng" algn="ctr">
                      <a:solidFill>
                        <a:srgbClr val="543453"/>
                      </a:solidFill>
                      <a:prstDash val="solid"/>
                      <a:round/>
                      <a:headEnd type="none" w="med" len="med"/>
                      <a:tailEnd type="none" w="med" len="med"/>
                    </a:lnR>
                    <a:lnB w="12700" cap="flat" cmpd="sng" algn="ctr">
                      <a:solidFill>
                        <a:srgbClr val="543453"/>
                      </a:solidFill>
                      <a:prstDash val="solid"/>
                      <a:round/>
                      <a:headEnd type="none" w="med" len="med"/>
                      <a:tailEnd type="none" w="med" len="med"/>
                    </a:lnB>
                  </a:tcPr>
                </a:tc>
                <a:tc>
                  <a:txBody>
                    <a:bodyPr/>
                    <a:lstStyle/>
                    <a:p>
                      <a:pPr algn="ctr" fontAlgn="b"/>
                      <a:r>
                        <a:rPr lang="en-ZA" sz="1600" u="none" strike="noStrike" dirty="0">
                          <a:effectLst/>
                        </a:rPr>
                        <a:t>23.0</a:t>
                      </a:r>
                      <a:endParaRPr lang="en-ZA" sz="1600" b="0" i="0" u="none" strike="noStrike" dirty="0">
                        <a:solidFill>
                          <a:srgbClr val="58595B"/>
                        </a:solidFill>
                        <a:effectLst/>
                        <a:latin typeface="Century Gothic"/>
                      </a:endParaRPr>
                    </a:p>
                  </a:txBody>
                  <a:tcPr marL="7620" marR="7620" marT="7620" marB="0" anchor="ctr">
                    <a:lnL w="12700" cap="flat" cmpd="sng" algn="ctr">
                      <a:solidFill>
                        <a:srgbClr val="543453"/>
                      </a:solidFill>
                      <a:prstDash val="solid"/>
                      <a:round/>
                      <a:headEnd type="none" w="med" len="med"/>
                      <a:tailEnd type="none" w="med" len="med"/>
                    </a:lnL>
                    <a:lnB w="12700" cap="flat" cmpd="sng" algn="ctr">
                      <a:solidFill>
                        <a:srgbClr val="543453"/>
                      </a:solidFill>
                      <a:prstDash val="solid"/>
                      <a:round/>
                      <a:headEnd type="none" w="med" len="med"/>
                      <a:tailEnd type="none" w="med" len="med"/>
                    </a:lnB>
                    <a:solidFill>
                      <a:srgbClr val="F8F8F8"/>
                    </a:solidFill>
                  </a:tcPr>
                </a:tc>
                <a:tc>
                  <a:txBody>
                    <a:bodyPr/>
                    <a:lstStyle/>
                    <a:p>
                      <a:pPr algn="ctr" fontAlgn="b"/>
                      <a:r>
                        <a:rPr lang="en-ZA" sz="1600" u="none" strike="noStrike" dirty="0">
                          <a:effectLst/>
                        </a:rPr>
                        <a:t>27.3</a:t>
                      </a:r>
                      <a:endParaRPr lang="en-ZA" sz="1600" b="0" i="0" u="none" strike="noStrike" dirty="0">
                        <a:solidFill>
                          <a:srgbClr val="58595B"/>
                        </a:solidFill>
                        <a:effectLst/>
                        <a:latin typeface="Century Gothic"/>
                      </a:endParaRPr>
                    </a:p>
                  </a:txBody>
                  <a:tcPr marL="7620" marR="7620" marT="7620" marB="0" anchor="ctr">
                    <a:lnR w="12700" cap="flat" cmpd="sng" algn="ctr">
                      <a:solidFill>
                        <a:srgbClr val="543453"/>
                      </a:solidFill>
                      <a:prstDash val="solid"/>
                      <a:round/>
                      <a:headEnd type="none" w="med" len="med"/>
                      <a:tailEnd type="none" w="med" len="med"/>
                    </a:lnR>
                    <a:lnB w="12700" cap="flat" cmpd="sng" algn="ctr">
                      <a:solidFill>
                        <a:srgbClr val="543453"/>
                      </a:solidFill>
                      <a:prstDash val="solid"/>
                      <a:round/>
                      <a:headEnd type="none" w="med" len="med"/>
                      <a:tailEnd type="none" w="med" len="med"/>
                    </a:lnB>
                    <a:solidFill>
                      <a:srgbClr val="F8F8F8"/>
                    </a:solidFill>
                  </a:tcPr>
                </a:tc>
                <a:tc>
                  <a:txBody>
                    <a:bodyPr/>
                    <a:lstStyle/>
                    <a:p>
                      <a:pPr marL="0" algn="ctr" defTabSz="914400" rtl="0" eaLnBrk="1" fontAlgn="b" latinLnBrk="0" hangingPunct="1"/>
                      <a:r>
                        <a:rPr lang="en-ZA" sz="1600" u="none" strike="noStrike" kern="1200" dirty="0">
                          <a:solidFill>
                            <a:schemeClr val="dk1"/>
                          </a:solidFill>
                          <a:effectLst/>
                          <a:latin typeface="+mn-lt"/>
                          <a:ea typeface="+mn-ea"/>
                          <a:cs typeface="+mn-cs"/>
                        </a:rPr>
                        <a:t>18.6</a:t>
                      </a:r>
                    </a:p>
                  </a:txBody>
                  <a:tcPr marL="7620" marR="7620" marT="7620" marB="0" anchor="ctr">
                    <a:lnL w="12700" cap="flat" cmpd="sng" algn="ctr">
                      <a:solidFill>
                        <a:srgbClr val="543453"/>
                      </a:solidFill>
                      <a:prstDash val="solid"/>
                      <a:round/>
                      <a:headEnd type="none" w="med" len="med"/>
                      <a:tailEnd type="none" w="med" len="med"/>
                    </a:lnL>
                    <a:lnB w="12700" cap="flat" cmpd="sng" algn="ctr">
                      <a:solidFill>
                        <a:srgbClr val="543453"/>
                      </a:solidFill>
                      <a:prstDash val="solid"/>
                      <a:round/>
                      <a:headEnd type="none" w="med" len="med"/>
                      <a:tailEnd type="none" w="med" len="med"/>
                    </a:lnB>
                    <a:solidFill>
                      <a:srgbClr val="D8D3E0"/>
                    </a:solidFill>
                  </a:tcPr>
                </a:tc>
                <a:tc>
                  <a:txBody>
                    <a:bodyPr/>
                    <a:lstStyle/>
                    <a:p>
                      <a:pPr algn="ctr" fontAlgn="b"/>
                      <a:r>
                        <a:rPr lang="en-ZA" sz="1600" u="none" strike="noStrike" dirty="0">
                          <a:effectLst/>
                        </a:rPr>
                        <a:t>26.1</a:t>
                      </a:r>
                      <a:endParaRPr lang="en-ZA" sz="1600" b="0" i="0" u="none" strike="noStrike" dirty="0">
                        <a:solidFill>
                          <a:srgbClr val="58595B"/>
                        </a:solidFill>
                        <a:effectLst/>
                        <a:latin typeface="Century Gothic"/>
                      </a:endParaRPr>
                    </a:p>
                  </a:txBody>
                  <a:tcPr marL="7620" marR="7620" marT="7620" marB="0" anchor="ctr">
                    <a:lnR w="12700" cmpd="sng">
                      <a:noFill/>
                    </a:lnR>
                    <a:lnB w="12700" cap="flat" cmpd="sng" algn="ctr">
                      <a:solidFill>
                        <a:srgbClr val="543453"/>
                      </a:solidFill>
                      <a:prstDash val="solid"/>
                      <a:round/>
                      <a:headEnd type="none" w="med" len="med"/>
                      <a:tailEnd type="none" w="med" len="med"/>
                    </a:lnB>
                  </a:tcPr>
                </a:tc>
                <a:tc>
                  <a:txBody>
                    <a:bodyPr/>
                    <a:lstStyle/>
                    <a:p>
                      <a:endParaRPr lang="en-US" dirty="0"/>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u="none" strike="noStrike" dirty="0">
                          <a:effectLst/>
                        </a:rPr>
                        <a:t>12.2</a:t>
                      </a:r>
                      <a:endParaRPr lang="en-ZA" sz="1600" b="0" i="0" u="none" strike="noStrike" dirty="0">
                        <a:solidFill>
                          <a:srgbClr val="58595B"/>
                        </a:solidFill>
                        <a:effectLst/>
                        <a:latin typeface="Century Gothic"/>
                      </a:endParaRPr>
                    </a:p>
                  </a:txBody>
                  <a:tcPr marL="7620" marR="7620" marT="7620" marB="0" anchor="ctr">
                    <a:lnL w="12700" cmpd="sng">
                      <a:noFill/>
                    </a:lnL>
                    <a:lnB w="12700" cap="flat" cmpd="sng" algn="ctr">
                      <a:solidFill>
                        <a:srgbClr val="543453"/>
                      </a:solidFill>
                      <a:prstDash val="solid"/>
                      <a:round/>
                      <a:headEnd type="none" w="med" len="med"/>
                      <a:tailEnd type="none" w="med" len="med"/>
                    </a:lnB>
                    <a:solidFill>
                      <a:schemeClr val="bg1">
                        <a:lumMod val="95000"/>
                      </a:schemeClr>
                    </a:solidFill>
                  </a:tcPr>
                </a:tc>
                <a:tc>
                  <a:txBody>
                    <a:bodyPr/>
                    <a:lstStyle/>
                    <a:p>
                      <a:pPr algn="ctr" fontAlgn="b"/>
                      <a:r>
                        <a:rPr lang="en-ZA" sz="1600" u="none" strike="noStrike" dirty="0">
                          <a:effectLst/>
                        </a:rPr>
                        <a:t>19.1</a:t>
                      </a:r>
                      <a:endParaRPr lang="en-ZA" sz="1600" b="0" i="0" u="none" strike="noStrike" dirty="0">
                        <a:solidFill>
                          <a:srgbClr val="58595B"/>
                        </a:solidFill>
                        <a:effectLst/>
                        <a:latin typeface="Century Gothic"/>
                      </a:endParaRPr>
                    </a:p>
                  </a:txBody>
                  <a:tcPr marL="7620" marR="7620" marT="7620" marB="0" anchor="ctr">
                    <a:lnB w="12700" cap="flat" cmpd="sng" algn="ctr">
                      <a:solidFill>
                        <a:srgbClr val="543453"/>
                      </a:solidFill>
                      <a:prstDash val="solid"/>
                      <a:round/>
                      <a:headEnd type="none" w="med" len="med"/>
                      <a:tailEnd type="none" w="med" len="med"/>
                    </a:lnB>
                    <a:solidFill>
                      <a:schemeClr val="bg1">
                        <a:lumMod val="95000"/>
                      </a:schemeClr>
                    </a:solidFill>
                  </a:tcPr>
                </a:tc>
                <a:tc>
                  <a:txBody>
                    <a:bodyPr/>
                    <a:lstStyle/>
                    <a:p>
                      <a:pPr algn="ctr" fontAlgn="b"/>
                      <a:r>
                        <a:rPr lang="en-ZA" sz="1600" u="none" strike="noStrike" dirty="0">
                          <a:effectLst/>
                        </a:rPr>
                        <a:t>30.7</a:t>
                      </a:r>
                      <a:endParaRPr lang="en-ZA" sz="1600" b="0" i="0" u="none" strike="noStrike" dirty="0">
                        <a:solidFill>
                          <a:srgbClr val="58595B"/>
                        </a:solidFill>
                        <a:effectLst/>
                        <a:latin typeface="Century Gothic"/>
                      </a:endParaRPr>
                    </a:p>
                  </a:txBody>
                  <a:tcPr marL="7620" marR="7620" marT="7620" marB="0" anchor="ctr">
                    <a:lnB w="12700" cap="flat" cmpd="sng" algn="ctr">
                      <a:solidFill>
                        <a:srgbClr val="543453"/>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96673910"/>
                  </a:ext>
                </a:extLst>
              </a:tr>
              <a:tr h="363748">
                <a:tc>
                  <a:txBody>
                    <a:bodyPr/>
                    <a:lstStyle/>
                    <a:p>
                      <a:r>
                        <a:rPr lang="en-US" b="1" dirty="0"/>
                        <a:t>Total</a:t>
                      </a:r>
                    </a:p>
                  </a:txBody>
                  <a:tcPr anchor="ctr">
                    <a:lnR w="12700" cap="flat" cmpd="sng" algn="ctr">
                      <a:solidFill>
                        <a:srgbClr val="543453"/>
                      </a:solidFill>
                      <a:prstDash val="solid"/>
                      <a:round/>
                      <a:headEnd type="none" w="med" len="med"/>
                      <a:tailEnd type="none" w="med" len="med"/>
                    </a:lnR>
                    <a:lnT w="12700" cap="flat" cmpd="sng" algn="ctr">
                      <a:solidFill>
                        <a:srgbClr val="543453"/>
                      </a:solidFill>
                      <a:prstDash val="solid"/>
                      <a:round/>
                      <a:headEnd type="none" w="med" len="med"/>
                      <a:tailEnd type="none" w="med" len="med"/>
                    </a:lnT>
                    <a:lnB w="12700" cap="flat" cmpd="sng" algn="ctr">
                      <a:solidFill>
                        <a:srgbClr val="543453"/>
                      </a:solidFill>
                      <a:prstDash val="solid"/>
                      <a:round/>
                      <a:headEnd type="none" w="med" len="med"/>
                      <a:tailEnd type="none" w="med" len="med"/>
                    </a:lnB>
                  </a:tcPr>
                </a:tc>
                <a:tc>
                  <a:txBody>
                    <a:bodyPr/>
                    <a:lstStyle/>
                    <a:p>
                      <a:pPr algn="ctr"/>
                      <a:r>
                        <a:rPr lang="en-US" b="1" dirty="0"/>
                        <a:t>100</a:t>
                      </a:r>
                    </a:p>
                  </a:txBody>
                  <a:tcPr marL="7620" marR="7620" marT="7620" marB="0" anchor="ctr">
                    <a:lnL w="12700" cap="flat" cmpd="sng" algn="ctr">
                      <a:solidFill>
                        <a:srgbClr val="543453"/>
                      </a:solidFill>
                      <a:prstDash val="solid"/>
                      <a:round/>
                      <a:headEnd type="none" w="med" len="med"/>
                      <a:tailEnd type="none" w="med" len="med"/>
                    </a:lnL>
                    <a:lnT w="12700" cap="flat" cmpd="sng" algn="ctr">
                      <a:solidFill>
                        <a:srgbClr val="543453"/>
                      </a:solidFill>
                      <a:prstDash val="solid"/>
                      <a:round/>
                      <a:headEnd type="none" w="med" len="med"/>
                      <a:tailEnd type="none" w="med" len="med"/>
                    </a:lnT>
                    <a:lnB w="12700" cap="flat" cmpd="sng" algn="ctr">
                      <a:solidFill>
                        <a:srgbClr val="543453"/>
                      </a:solidFill>
                      <a:prstDash val="solid"/>
                      <a:round/>
                      <a:headEnd type="none" w="med" len="med"/>
                      <a:tailEnd type="none" w="med" len="med"/>
                    </a:lnB>
                    <a:solidFill>
                      <a:srgbClr val="F8F8F8"/>
                    </a:solidFill>
                  </a:tcPr>
                </a:tc>
                <a:tc>
                  <a:txBody>
                    <a:bodyPr/>
                    <a:lstStyle/>
                    <a:p>
                      <a:pPr algn="ctr"/>
                      <a:r>
                        <a:rPr lang="en-US" b="1" dirty="0"/>
                        <a:t>100</a:t>
                      </a:r>
                    </a:p>
                  </a:txBody>
                  <a:tcPr marL="7620" marR="7620" marT="7620" marB="0" anchor="ctr">
                    <a:lnR w="12700" cap="flat" cmpd="sng" algn="ctr">
                      <a:solidFill>
                        <a:srgbClr val="543453"/>
                      </a:solidFill>
                      <a:prstDash val="solid"/>
                      <a:round/>
                      <a:headEnd type="none" w="med" len="med"/>
                      <a:tailEnd type="none" w="med" len="med"/>
                    </a:lnR>
                    <a:lnT w="12700" cap="flat" cmpd="sng" algn="ctr">
                      <a:solidFill>
                        <a:srgbClr val="543453"/>
                      </a:solidFill>
                      <a:prstDash val="solid"/>
                      <a:round/>
                      <a:headEnd type="none" w="med" len="med"/>
                      <a:tailEnd type="none" w="med" len="med"/>
                    </a:lnT>
                    <a:lnB w="12700" cap="flat" cmpd="sng" algn="ctr">
                      <a:solidFill>
                        <a:srgbClr val="543453"/>
                      </a:solidFill>
                      <a:prstDash val="solid"/>
                      <a:round/>
                      <a:headEnd type="none" w="med" len="med"/>
                      <a:tailEnd type="none" w="med" len="med"/>
                    </a:lnB>
                    <a:solidFill>
                      <a:srgbClr val="F8F8F8"/>
                    </a:solidFill>
                  </a:tcPr>
                </a:tc>
                <a:tc>
                  <a:txBody>
                    <a:bodyPr/>
                    <a:lstStyle/>
                    <a:p>
                      <a:pPr marL="0" algn="ctr" defTabSz="914400" rtl="0" eaLnBrk="1" fontAlgn="b" latinLnBrk="0" hangingPunct="1"/>
                      <a:r>
                        <a:rPr lang="en-US" sz="1600" b="1" u="none" strike="noStrike" kern="1200" dirty="0">
                          <a:solidFill>
                            <a:schemeClr val="dk1"/>
                          </a:solidFill>
                          <a:effectLst/>
                          <a:latin typeface="+mn-lt"/>
                          <a:ea typeface="+mn-ea"/>
                          <a:cs typeface="+mn-cs"/>
                        </a:rPr>
                        <a:t>100</a:t>
                      </a:r>
                    </a:p>
                  </a:txBody>
                  <a:tcPr marL="7620" marR="7620" marT="7620" marB="0" anchor="ctr">
                    <a:lnL w="12700" cap="flat" cmpd="sng" algn="ctr">
                      <a:solidFill>
                        <a:srgbClr val="543453"/>
                      </a:solidFill>
                      <a:prstDash val="solid"/>
                      <a:round/>
                      <a:headEnd type="none" w="med" len="med"/>
                      <a:tailEnd type="none" w="med" len="med"/>
                    </a:lnL>
                    <a:lnT w="12700" cap="flat" cmpd="sng" algn="ctr">
                      <a:solidFill>
                        <a:srgbClr val="543453"/>
                      </a:solidFill>
                      <a:prstDash val="solid"/>
                      <a:round/>
                      <a:headEnd type="none" w="med" len="med"/>
                      <a:tailEnd type="none" w="med" len="med"/>
                    </a:lnT>
                    <a:lnB w="12700" cap="flat" cmpd="sng" algn="ctr">
                      <a:solidFill>
                        <a:srgbClr val="543453"/>
                      </a:solidFill>
                      <a:prstDash val="solid"/>
                      <a:round/>
                      <a:headEnd type="none" w="med" len="med"/>
                      <a:tailEnd type="none" w="med" len="med"/>
                    </a:lnB>
                    <a:solidFill>
                      <a:srgbClr val="D8D3E0"/>
                    </a:solidFill>
                  </a:tcPr>
                </a:tc>
                <a:tc>
                  <a:txBody>
                    <a:bodyPr/>
                    <a:lstStyle/>
                    <a:p>
                      <a:pPr algn="ctr"/>
                      <a:r>
                        <a:rPr lang="en-US" b="1" dirty="0"/>
                        <a:t>100</a:t>
                      </a:r>
                    </a:p>
                  </a:txBody>
                  <a:tcPr marL="7620" marR="7620" marT="7620" marB="0" anchor="ctr">
                    <a:lnR w="12700" cmpd="sng">
                      <a:noFill/>
                    </a:lnR>
                    <a:lnT w="12700" cap="flat" cmpd="sng" algn="ctr">
                      <a:solidFill>
                        <a:srgbClr val="543453"/>
                      </a:solidFill>
                      <a:prstDash val="solid"/>
                      <a:round/>
                      <a:headEnd type="none" w="med" len="med"/>
                      <a:tailEnd type="none" w="med" len="med"/>
                    </a:lnT>
                    <a:lnB w="12700" cap="flat" cmpd="sng" algn="ctr">
                      <a:solidFill>
                        <a:srgbClr val="543453"/>
                      </a:solidFill>
                      <a:prstDash val="solid"/>
                      <a:round/>
                      <a:headEnd type="none" w="med" len="med"/>
                      <a:tailEnd type="none" w="med" len="med"/>
                    </a:lnB>
                  </a:tcPr>
                </a:tc>
                <a:tc>
                  <a:txBody>
                    <a:bodyPr/>
                    <a:lstStyle/>
                    <a:p>
                      <a:endParaRPr lang="en-US" b="1" dirty="0"/>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1" dirty="0"/>
                        <a:t>100</a:t>
                      </a:r>
                    </a:p>
                  </a:txBody>
                  <a:tcPr anchor="ctr">
                    <a:lnL w="12700" cmpd="sng">
                      <a:noFill/>
                    </a:lnL>
                    <a:lnT w="12700" cap="flat" cmpd="sng" algn="ctr">
                      <a:solidFill>
                        <a:srgbClr val="543453"/>
                      </a:solidFill>
                      <a:prstDash val="solid"/>
                      <a:round/>
                      <a:headEnd type="none" w="med" len="med"/>
                      <a:tailEnd type="none" w="med" len="med"/>
                    </a:lnT>
                    <a:lnB w="12700" cap="flat" cmpd="sng" algn="ctr">
                      <a:solidFill>
                        <a:srgbClr val="543453"/>
                      </a:solidFill>
                      <a:prstDash val="solid"/>
                      <a:round/>
                      <a:headEnd type="none" w="med" len="med"/>
                      <a:tailEnd type="none" w="med" len="med"/>
                    </a:lnB>
                    <a:solidFill>
                      <a:schemeClr val="bg1">
                        <a:lumMod val="95000"/>
                      </a:schemeClr>
                    </a:solidFill>
                  </a:tcPr>
                </a:tc>
                <a:tc>
                  <a:txBody>
                    <a:bodyPr/>
                    <a:lstStyle/>
                    <a:p>
                      <a:pPr algn="ctr"/>
                      <a:r>
                        <a:rPr lang="en-US" sz="1600" b="1" dirty="0"/>
                        <a:t>100</a:t>
                      </a:r>
                    </a:p>
                  </a:txBody>
                  <a:tcPr anchor="ctr">
                    <a:lnT w="12700" cap="flat" cmpd="sng" algn="ctr">
                      <a:solidFill>
                        <a:srgbClr val="543453"/>
                      </a:solidFill>
                      <a:prstDash val="solid"/>
                      <a:round/>
                      <a:headEnd type="none" w="med" len="med"/>
                      <a:tailEnd type="none" w="med" len="med"/>
                    </a:lnT>
                    <a:lnB w="12700" cap="flat" cmpd="sng" algn="ctr">
                      <a:solidFill>
                        <a:srgbClr val="543453"/>
                      </a:solidFill>
                      <a:prstDash val="solid"/>
                      <a:round/>
                      <a:headEnd type="none" w="med" len="med"/>
                      <a:tailEnd type="none" w="med" len="med"/>
                    </a:lnB>
                    <a:solidFill>
                      <a:schemeClr val="bg1">
                        <a:lumMod val="95000"/>
                      </a:schemeClr>
                    </a:solidFill>
                  </a:tcPr>
                </a:tc>
                <a:tc>
                  <a:txBody>
                    <a:bodyPr/>
                    <a:lstStyle/>
                    <a:p>
                      <a:pPr algn="ctr"/>
                      <a:r>
                        <a:rPr lang="en-US" sz="1600" b="1" dirty="0"/>
                        <a:t>100</a:t>
                      </a:r>
                    </a:p>
                  </a:txBody>
                  <a:tcPr anchor="ctr">
                    <a:lnT w="12700" cap="flat" cmpd="sng" algn="ctr">
                      <a:solidFill>
                        <a:srgbClr val="543453"/>
                      </a:solidFill>
                      <a:prstDash val="solid"/>
                      <a:round/>
                      <a:headEnd type="none" w="med" len="med"/>
                      <a:tailEnd type="none" w="med" len="med"/>
                    </a:lnT>
                    <a:lnB w="12700" cap="flat" cmpd="sng" algn="ctr">
                      <a:solidFill>
                        <a:srgbClr val="543453"/>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539996292"/>
                  </a:ext>
                </a:extLst>
              </a:tr>
            </a:tbl>
          </a:graphicData>
        </a:graphic>
      </p:graphicFrame>
      <p:sp>
        <p:nvSpPr>
          <p:cNvPr id="21" name="Rectangle 20">
            <a:extLst>
              <a:ext uri="{FF2B5EF4-FFF2-40B4-BE49-F238E27FC236}">
                <a16:creationId xmlns:a16="http://schemas.microsoft.com/office/drawing/2014/main" id="{30FFF3A0-11DC-4EFF-82C5-3D5E1048C5E4}"/>
              </a:ext>
            </a:extLst>
          </p:cNvPr>
          <p:cNvSpPr/>
          <p:nvPr/>
        </p:nvSpPr>
        <p:spPr>
          <a:xfrm>
            <a:off x="374018" y="5642664"/>
            <a:ext cx="5278102" cy="738664"/>
          </a:xfrm>
          <a:prstGeom prst="rect">
            <a:avLst/>
          </a:prstGeom>
        </p:spPr>
        <p:txBody>
          <a:bodyPr wrap="square">
            <a:spAutoFit/>
          </a:bodyPr>
          <a:lstStyle/>
          <a:p>
            <a:pPr>
              <a:spcAft>
                <a:spcPts val="0"/>
              </a:spcAft>
            </a:pPr>
            <a:r>
              <a:rPr lang="en-US" sz="1400" dirty="0">
                <a:latin typeface="Calibri" panose="020F0502020204030204" pitchFamily="34" charset="0"/>
                <a:ea typeface="Calibri" panose="020F0502020204030204" pitchFamily="34" charset="0"/>
                <a:cs typeface="Times New Roman" panose="02020603050405020304" pitchFamily="18" charset="0"/>
              </a:rPr>
              <a:t>Prescribed asset requirements were abolished in the Budget of 1989.</a:t>
            </a:r>
            <a:r>
              <a:rPr lang="en-US" sz="1400" dirty="0"/>
              <a:t> </a:t>
            </a:r>
            <a:r>
              <a:rPr lang="en-US" sz="1400" dirty="0">
                <a:latin typeface="Calibri" panose="020F0502020204030204" pitchFamily="34" charset="0"/>
                <a:ea typeface="Calibri" panose="020F0502020204030204" pitchFamily="34" charset="0"/>
                <a:cs typeface="Times New Roman" panose="02020603050405020304" pitchFamily="18" charset="0"/>
              </a:rPr>
              <a:t> </a:t>
            </a:r>
          </a:p>
          <a:p>
            <a:pPr>
              <a:spcAft>
                <a:spcPts val="0"/>
              </a:spcAft>
            </a:pPr>
            <a:r>
              <a:rPr lang="en-US" sz="1400" dirty="0">
                <a:latin typeface="Calibri" panose="020F0502020204030204" pitchFamily="34" charset="0"/>
                <a:ea typeface="Calibri" panose="020F0502020204030204" pitchFamily="34" charset="0"/>
                <a:cs typeface="Times New Roman" panose="02020603050405020304" pitchFamily="18" charset="0"/>
              </a:rPr>
              <a:t>Showing assets as at 1986 and 1988 to reflect the  market crash in 1987.</a:t>
            </a:r>
            <a:r>
              <a:rPr lang="en-US" sz="1400" dirty="0"/>
              <a:t> </a:t>
            </a:r>
            <a:r>
              <a:rPr lang="en-US" sz="1400" dirty="0">
                <a:latin typeface="Calibri" panose="020F0502020204030204" pitchFamily="34" charset="0"/>
                <a:ea typeface="Calibri" panose="020F0502020204030204" pitchFamily="34" charset="0"/>
                <a:cs typeface="Times New Roman" panose="02020603050405020304" pitchFamily="18" charset="0"/>
              </a:rPr>
              <a:t> </a:t>
            </a:r>
          </a:p>
        </p:txBody>
      </p:sp>
      <p:sp>
        <p:nvSpPr>
          <p:cNvPr id="22" name="Rectangle 21">
            <a:extLst>
              <a:ext uri="{FF2B5EF4-FFF2-40B4-BE49-F238E27FC236}">
                <a16:creationId xmlns:a16="http://schemas.microsoft.com/office/drawing/2014/main" id="{8EC1E8A1-2157-4972-AE2A-257B89AC62E3}"/>
              </a:ext>
            </a:extLst>
          </p:cNvPr>
          <p:cNvSpPr/>
          <p:nvPr/>
        </p:nvSpPr>
        <p:spPr>
          <a:xfrm>
            <a:off x="5796136" y="5693153"/>
            <a:ext cx="3347864" cy="1077218"/>
          </a:xfrm>
          <a:prstGeom prst="rect">
            <a:avLst/>
          </a:prstGeom>
        </p:spPr>
        <p:txBody>
          <a:bodyPr wrap="square">
            <a:spAutoFit/>
          </a:bodyPr>
          <a:lstStyle/>
          <a:p>
            <a:pPr fontAlgn="b"/>
            <a:r>
              <a:rPr lang="en-ZA" sz="1600" dirty="0"/>
              <a:t>Infrastructure or Development Assets</a:t>
            </a:r>
          </a:p>
          <a:p>
            <a:pPr fontAlgn="b"/>
            <a:r>
              <a:rPr lang="en-ZA" sz="1600" dirty="0"/>
              <a:t>PIC: 	         </a:t>
            </a:r>
            <a:r>
              <a:rPr lang="en-ZA" sz="1600" b="1" dirty="0"/>
              <a:t>1.16%</a:t>
            </a:r>
          </a:p>
          <a:p>
            <a:pPr fontAlgn="b"/>
            <a:r>
              <a:rPr lang="en-ZA" sz="1600" dirty="0"/>
              <a:t>RFs and </a:t>
            </a:r>
            <a:r>
              <a:rPr lang="en-ZA" sz="1600" dirty="0" err="1"/>
              <a:t>LifeCo</a:t>
            </a:r>
            <a:r>
              <a:rPr lang="en-ZA" sz="1600" dirty="0"/>
              <a:t>:  </a:t>
            </a:r>
            <a:r>
              <a:rPr lang="en-ZA" sz="1600" b="1" dirty="0"/>
              <a:t>2.48%</a:t>
            </a:r>
          </a:p>
          <a:p>
            <a:pPr fontAlgn="b"/>
            <a:endParaRPr lang="en-ZA" sz="1600" b="1" dirty="0">
              <a:solidFill>
                <a:srgbClr val="58595B"/>
              </a:solidFill>
              <a:latin typeface="Century Gothic"/>
            </a:endParaRPr>
          </a:p>
        </p:txBody>
      </p:sp>
      <p:sp>
        <p:nvSpPr>
          <p:cNvPr id="23" name="Oval 22">
            <a:extLst>
              <a:ext uri="{FF2B5EF4-FFF2-40B4-BE49-F238E27FC236}">
                <a16:creationId xmlns:a16="http://schemas.microsoft.com/office/drawing/2014/main" id="{EB5A5BC4-2F2F-470F-B6AD-6E4AEBE0E917}"/>
              </a:ext>
            </a:extLst>
          </p:cNvPr>
          <p:cNvSpPr/>
          <p:nvPr/>
        </p:nvSpPr>
        <p:spPr>
          <a:xfrm>
            <a:off x="2123728" y="4005064"/>
            <a:ext cx="648072" cy="36004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EFCDF5A4-0100-44C1-8F88-00E07C80BD4A}"/>
              </a:ext>
            </a:extLst>
          </p:cNvPr>
          <p:cNvSpPr/>
          <p:nvPr/>
        </p:nvSpPr>
        <p:spPr>
          <a:xfrm>
            <a:off x="3779912" y="3994111"/>
            <a:ext cx="648072" cy="36004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2FBB5EE4-38E0-4330-84B5-54730343F77C}"/>
              </a:ext>
            </a:extLst>
          </p:cNvPr>
          <p:cNvSpPr/>
          <p:nvPr/>
        </p:nvSpPr>
        <p:spPr>
          <a:xfrm>
            <a:off x="6850596" y="4005064"/>
            <a:ext cx="648072" cy="36004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A5E0C9A6-0054-4D47-AFF0-8D4D5C91FE57}"/>
              </a:ext>
            </a:extLst>
          </p:cNvPr>
          <p:cNvSpPr/>
          <p:nvPr/>
        </p:nvSpPr>
        <p:spPr>
          <a:xfrm>
            <a:off x="2951820" y="3994111"/>
            <a:ext cx="648072" cy="360040"/>
          </a:xfrm>
          <a:prstGeom prst="ellipse">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21F3F298-2D7E-4049-BEB3-9982E812C388}"/>
              </a:ext>
            </a:extLst>
          </p:cNvPr>
          <p:cNvSpPr/>
          <p:nvPr/>
        </p:nvSpPr>
        <p:spPr>
          <a:xfrm>
            <a:off x="7914393" y="3994111"/>
            <a:ext cx="648072" cy="360040"/>
          </a:xfrm>
          <a:prstGeom prst="ellipse">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E3251707-4EE3-4076-A55E-F1AFDBF1CAAF}"/>
              </a:ext>
            </a:extLst>
          </p:cNvPr>
          <p:cNvSpPr/>
          <p:nvPr/>
        </p:nvSpPr>
        <p:spPr>
          <a:xfrm>
            <a:off x="4690967" y="4005064"/>
            <a:ext cx="648072" cy="360040"/>
          </a:xfrm>
          <a:prstGeom prst="ellipse">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26896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28" grpId="0" animBg="1"/>
      <p:bldP spid="2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p:cNvSpPr/>
          <p:nvPr/>
        </p:nvSpPr>
        <p:spPr>
          <a:xfrm>
            <a:off x="1200128" y="755569"/>
            <a:ext cx="3947936" cy="685592"/>
          </a:xfrm>
          <a:prstGeom prst="round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ound Diagonal Corner Rectangle 12"/>
          <p:cNvSpPr/>
          <p:nvPr/>
        </p:nvSpPr>
        <p:spPr>
          <a:xfrm>
            <a:off x="1200126" y="339841"/>
            <a:ext cx="7764362" cy="844480"/>
          </a:xfrm>
          <a:prstGeom prst="round2Diag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5" name="Picture 14" descr="ASISA LOGO FOR STATIONERY-2.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9178" y="504527"/>
            <a:ext cx="1274775" cy="587699"/>
          </a:xfrm>
          <a:prstGeom prst="rect">
            <a:avLst/>
          </a:prstGeom>
        </p:spPr>
      </p:pic>
      <p:sp>
        <p:nvSpPr>
          <p:cNvPr id="16" name="Subtitle 2"/>
          <p:cNvSpPr txBox="1">
            <a:spLocks/>
          </p:cNvSpPr>
          <p:nvPr/>
        </p:nvSpPr>
        <p:spPr>
          <a:xfrm>
            <a:off x="1545642" y="1170386"/>
            <a:ext cx="3320695" cy="370657"/>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endParaRPr lang="en-US" sz="800" spc="100" dirty="0">
              <a:solidFill>
                <a:schemeClr val="bg1">
                  <a:lumMod val="85000"/>
                </a:schemeClr>
              </a:solidFill>
              <a:latin typeface="Century Gothic"/>
              <a:cs typeface="Century Gothic"/>
            </a:endParaRPr>
          </a:p>
        </p:txBody>
      </p:sp>
      <p:sp>
        <p:nvSpPr>
          <p:cNvPr id="2" name="Slide Number Placeholder 1"/>
          <p:cNvSpPr>
            <a:spLocks noGrp="1"/>
          </p:cNvSpPr>
          <p:nvPr>
            <p:ph type="sldNum" sz="quarter" idx="12"/>
          </p:nvPr>
        </p:nvSpPr>
        <p:spPr/>
        <p:txBody>
          <a:bodyPr/>
          <a:lstStyle/>
          <a:p>
            <a:fld id="{71061A0D-E3C8-4613-810C-60ACD8FD82C3}" type="slidenum">
              <a:rPr lang="en-GB" smtClean="0"/>
              <a:t>15</a:t>
            </a:fld>
            <a:endParaRPr lang="en-GB"/>
          </a:p>
        </p:txBody>
      </p:sp>
      <p:sp>
        <p:nvSpPr>
          <p:cNvPr id="3" name="TextBox 2"/>
          <p:cNvSpPr txBox="1"/>
          <p:nvPr/>
        </p:nvSpPr>
        <p:spPr>
          <a:xfrm>
            <a:off x="1979712" y="404664"/>
            <a:ext cx="6984776" cy="584775"/>
          </a:xfrm>
          <a:prstGeom prst="rect">
            <a:avLst/>
          </a:prstGeom>
          <a:noFill/>
        </p:spPr>
        <p:txBody>
          <a:bodyPr wrap="square" rtlCol="0">
            <a:spAutoFit/>
          </a:bodyPr>
          <a:lstStyle/>
          <a:p>
            <a:r>
              <a:rPr lang="en-ZA" sz="3200" dirty="0"/>
              <a:t>Resultant changes in SA’s saving industry</a:t>
            </a:r>
          </a:p>
        </p:txBody>
      </p:sp>
      <p:sp>
        <p:nvSpPr>
          <p:cNvPr id="4" name="Rectangle 3"/>
          <p:cNvSpPr/>
          <p:nvPr/>
        </p:nvSpPr>
        <p:spPr>
          <a:xfrm>
            <a:off x="402551" y="1683075"/>
            <a:ext cx="8159913" cy="4401205"/>
          </a:xfrm>
          <a:prstGeom prst="rect">
            <a:avLst/>
          </a:prstGeom>
        </p:spPr>
        <p:txBody>
          <a:bodyPr wrap="square">
            <a:spAutoFit/>
          </a:bodyPr>
          <a:lstStyle/>
          <a:p>
            <a:pPr lvl="0"/>
            <a:r>
              <a:rPr lang="en-ZA" sz="2000" b="1" dirty="0"/>
              <a:t>Independent third party asset managers </a:t>
            </a:r>
            <a:r>
              <a:rPr lang="en-ZA" sz="2000" dirty="0"/>
              <a:t>emerged after 1989</a:t>
            </a:r>
          </a:p>
          <a:p>
            <a:pPr marL="800100" lvl="1" indent="-342900">
              <a:buFont typeface="Wingdings" panose="05000000000000000000" pitchFamily="2" charset="2"/>
              <a:buChar char="§"/>
            </a:pPr>
            <a:r>
              <a:rPr lang="en-ZA" sz="2000" dirty="0"/>
              <a:t>during the era of prescribed assets, provident funds were managed by life companies due to a 33% required vs 53% for retirements fund </a:t>
            </a:r>
          </a:p>
          <a:p>
            <a:pPr marL="800100" lvl="1" indent="-342900">
              <a:buFont typeface="Wingdings" panose="05000000000000000000" pitchFamily="2" charset="2"/>
              <a:buChar char="§"/>
            </a:pPr>
            <a:r>
              <a:rPr lang="en-ZA" sz="2000" dirty="0"/>
              <a:t>the changes in taxation of life companies </a:t>
            </a:r>
          </a:p>
          <a:p>
            <a:pPr lvl="0"/>
            <a:r>
              <a:rPr lang="en-ZA" sz="2000" b="1" dirty="0"/>
              <a:t>Investment freedom</a:t>
            </a:r>
          </a:p>
          <a:p>
            <a:pPr marL="800100" lvl="1" indent="-342900">
              <a:buFont typeface="Wingdings" panose="05000000000000000000" pitchFamily="2" charset="2"/>
              <a:buChar char="§"/>
            </a:pPr>
            <a:r>
              <a:rPr lang="en-ZA" sz="2000" dirty="0"/>
              <a:t>funds to invest in line with their liability requirements </a:t>
            </a:r>
          </a:p>
          <a:p>
            <a:pPr marL="800100" lvl="1" indent="-342900">
              <a:buFont typeface="Wingdings" panose="05000000000000000000" pitchFamily="2" charset="2"/>
              <a:buChar char="§"/>
            </a:pPr>
            <a:r>
              <a:rPr lang="en-ZA" sz="2000" dirty="0"/>
              <a:t>growth of new products without balance sheet guarantees</a:t>
            </a:r>
          </a:p>
          <a:p>
            <a:r>
              <a:rPr lang="en-ZA" sz="2000" b="1" dirty="0"/>
              <a:t>Benchmarking and performance comparisons</a:t>
            </a:r>
          </a:p>
          <a:p>
            <a:pPr marL="800100" lvl="1" indent="-342900">
              <a:buFont typeface="Wingdings" panose="05000000000000000000" pitchFamily="2" charset="2"/>
              <a:buChar char="§"/>
            </a:pPr>
            <a:r>
              <a:rPr lang="en-ZA" sz="2000" dirty="0"/>
              <a:t>peer-group performance of balanced pension fund assets used as a benchmark</a:t>
            </a:r>
          </a:p>
          <a:p>
            <a:pPr marL="800100" lvl="1" indent="-342900">
              <a:buFont typeface="Wingdings" panose="05000000000000000000" pitchFamily="2" charset="2"/>
              <a:buChar char="§"/>
            </a:pPr>
            <a:r>
              <a:rPr lang="en-ZA" sz="2000" dirty="0"/>
              <a:t>changed from balanced strategies to specialist multi-asset-class approaches with </a:t>
            </a:r>
            <a:r>
              <a:rPr lang="en-ZA" sz="2000" i="1" dirty="0"/>
              <a:t>benchmarked</a:t>
            </a:r>
            <a:r>
              <a:rPr lang="en-ZA" sz="2000" dirty="0"/>
              <a:t> performance</a:t>
            </a:r>
          </a:p>
          <a:p>
            <a:pPr marL="800100" lvl="1" indent="-342900">
              <a:buFont typeface="Wingdings" panose="05000000000000000000" pitchFamily="2" charset="2"/>
              <a:buChar char="§"/>
            </a:pPr>
            <a:r>
              <a:rPr lang="en-ZA" sz="2000" dirty="0"/>
              <a:t>trustees less tolerant of underperforming funds</a:t>
            </a:r>
          </a:p>
          <a:p>
            <a:pPr lvl="0"/>
            <a:r>
              <a:rPr lang="en-ZA" sz="2000" b="1" dirty="0"/>
              <a:t>Accelerated move from DB to DC funds</a:t>
            </a:r>
          </a:p>
        </p:txBody>
      </p:sp>
    </p:spTree>
    <p:extLst>
      <p:ext uri="{BB962C8B-B14F-4D97-AF65-F5344CB8AC3E}">
        <p14:creationId xmlns:p14="http://schemas.microsoft.com/office/powerpoint/2010/main" val="25067814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p:cNvSpPr/>
          <p:nvPr/>
        </p:nvSpPr>
        <p:spPr>
          <a:xfrm>
            <a:off x="1200128" y="755569"/>
            <a:ext cx="3947936" cy="685592"/>
          </a:xfrm>
          <a:prstGeom prst="round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ound Diagonal Corner Rectangle 12"/>
          <p:cNvSpPr/>
          <p:nvPr/>
        </p:nvSpPr>
        <p:spPr>
          <a:xfrm>
            <a:off x="1200126" y="339841"/>
            <a:ext cx="7362339" cy="844480"/>
          </a:xfrm>
          <a:prstGeom prst="round2Diag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5" name="Picture 14" descr="ASISA LOGO FOR STATIONERY-2.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9178" y="504527"/>
            <a:ext cx="1274775" cy="587699"/>
          </a:xfrm>
          <a:prstGeom prst="rect">
            <a:avLst/>
          </a:prstGeom>
        </p:spPr>
      </p:pic>
      <p:sp>
        <p:nvSpPr>
          <p:cNvPr id="16" name="Subtitle 2"/>
          <p:cNvSpPr txBox="1">
            <a:spLocks/>
          </p:cNvSpPr>
          <p:nvPr/>
        </p:nvSpPr>
        <p:spPr>
          <a:xfrm>
            <a:off x="1545642" y="1170386"/>
            <a:ext cx="3320695" cy="370657"/>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endParaRPr lang="en-US" sz="800" spc="100" dirty="0">
              <a:solidFill>
                <a:schemeClr val="bg1">
                  <a:lumMod val="85000"/>
                </a:schemeClr>
              </a:solidFill>
              <a:latin typeface="Century Gothic"/>
              <a:cs typeface="Century Gothic"/>
            </a:endParaRPr>
          </a:p>
        </p:txBody>
      </p:sp>
      <p:sp>
        <p:nvSpPr>
          <p:cNvPr id="2" name="Slide Number Placeholder 1"/>
          <p:cNvSpPr>
            <a:spLocks noGrp="1"/>
          </p:cNvSpPr>
          <p:nvPr>
            <p:ph type="sldNum" sz="quarter" idx="12"/>
          </p:nvPr>
        </p:nvSpPr>
        <p:spPr/>
        <p:txBody>
          <a:bodyPr/>
          <a:lstStyle/>
          <a:p>
            <a:fld id="{71061A0D-E3C8-4613-810C-60ACD8FD82C3}" type="slidenum">
              <a:rPr lang="en-GB" smtClean="0"/>
              <a:t>16</a:t>
            </a:fld>
            <a:endParaRPr lang="en-GB"/>
          </a:p>
        </p:txBody>
      </p:sp>
      <p:sp>
        <p:nvSpPr>
          <p:cNvPr id="3" name="TextBox 2"/>
          <p:cNvSpPr txBox="1"/>
          <p:nvPr/>
        </p:nvSpPr>
        <p:spPr>
          <a:xfrm>
            <a:off x="1979712" y="404664"/>
            <a:ext cx="6408712" cy="584775"/>
          </a:xfrm>
          <a:prstGeom prst="rect">
            <a:avLst/>
          </a:prstGeom>
          <a:noFill/>
        </p:spPr>
        <p:txBody>
          <a:bodyPr wrap="square" rtlCol="0">
            <a:spAutoFit/>
          </a:bodyPr>
          <a:lstStyle/>
          <a:p>
            <a:r>
              <a:rPr lang="en-ZA" sz="3200" dirty="0"/>
              <a:t>Consequences - Liquidity</a:t>
            </a:r>
          </a:p>
        </p:txBody>
      </p:sp>
      <p:sp>
        <p:nvSpPr>
          <p:cNvPr id="5" name="TextBox 4"/>
          <p:cNvSpPr txBox="1"/>
          <p:nvPr/>
        </p:nvSpPr>
        <p:spPr>
          <a:xfrm>
            <a:off x="409178" y="1541043"/>
            <a:ext cx="8411293" cy="2308324"/>
          </a:xfrm>
          <a:prstGeom prst="rect">
            <a:avLst/>
          </a:prstGeom>
          <a:noFill/>
        </p:spPr>
        <p:txBody>
          <a:bodyPr wrap="square" rtlCol="0">
            <a:spAutoFit/>
          </a:bodyPr>
          <a:lstStyle/>
          <a:p>
            <a:r>
              <a:rPr lang="en-ZA" sz="2400" b="1" dirty="0">
                <a:solidFill>
                  <a:srgbClr val="FF0000"/>
                </a:solidFill>
              </a:rPr>
              <a:t>During </a:t>
            </a:r>
            <a:r>
              <a:rPr lang="en-ZA" sz="2400" b="1" dirty="0" err="1">
                <a:solidFill>
                  <a:srgbClr val="FF0000"/>
                </a:solidFill>
              </a:rPr>
              <a:t>prescribeds</a:t>
            </a:r>
            <a:r>
              <a:rPr lang="en-ZA" sz="2400" b="1" dirty="0">
                <a:solidFill>
                  <a:srgbClr val="FF0000"/>
                </a:solidFill>
              </a:rPr>
              <a:t> era: </a:t>
            </a:r>
          </a:p>
          <a:p>
            <a:r>
              <a:rPr lang="en-ZA" sz="2400" dirty="0"/>
              <a:t>Bonds were valued at the lower of cost or redemption value: </a:t>
            </a:r>
          </a:p>
          <a:p>
            <a:pPr marL="285750" indent="-285750">
              <a:buFont typeface="Arial" panose="020B0604020202020204" pitchFamily="34" charset="0"/>
              <a:buChar char="•"/>
            </a:pPr>
            <a:r>
              <a:rPr lang="en-ZA" sz="2400" dirty="0"/>
              <a:t>most bonds were issued at a discount (very low coupon)</a:t>
            </a:r>
          </a:p>
          <a:p>
            <a:pPr marL="285750" indent="-285750">
              <a:buFont typeface="Arial" panose="020B0604020202020204" pitchFamily="34" charset="0"/>
              <a:buChar char="•"/>
            </a:pPr>
            <a:r>
              <a:rPr lang="en-ZA" sz="2400" dirty="0"/>
              <a:t>trading was inhibited as a sale below cost or par created an obligation to buy additional bonds to the value of the difference</a:t>
            </a:r>
          </a:p>
          <a:p>
            <a:pPr marL="285750" indent="-285750">
              <a:buFont typeface="Arial" panose="020B0604020202020204" pitchFamily="34" charset="0"/>
              <a:buChar char="•"/>
            </a:pPr>
            <a:r>
              <a:rPr lang="en-ZA" sz="2400" dirty="0"/>
              <a:t>the preference was “hold to maturity”</a:t>
            </a:r>
          </a:p>
        </p:txBody>
      </p:sp>
      <p:sp>
        <p:nvSpPr>
          <p:cNvPr id="4" name="TextBox 3">
            <a:extLst>
              <a:ext uri="{FF2B5EF4-FFF2-40B4-BE49-F238E27FC236}">
                <a16:creationId xmlns:a16="http://schemas.microsoft.com/office/drawing/2014/main" id="{A2352D1F-EB11-4A38-BB55-F67E0AD5E56D}"/>
              </a:ext>
            </a:extLst>
          </p:cNvPr>
          <p:cNvSpPr txBox="1"/>
          <p:nvPr/>
        </p:nvSpPr>
        <p:spPr>
          <a:xfrm>
            <a:off x="337170" y="3829218"/>
            <a:ext cx="8051254" cy="2739211"/>
          </a:xfrm>
          <a:prstGeom prst="rect">
            <a:avLst/>
          </a:prstGeom>
          <a:noFill/>
        </p:spPr>
        <p:txBody>
          <a:bodyPr wrap="square" rtlCol="0">
            <a:spAutoFit/>
          </a:bodyPr>
          <a:lstStyle/>
          <a:p>
            <a:r>
              <a:rPr lang="en-ZA" sz="2400" b="1" dirty="0">
                <a:solidFill>
                  <a:srgbClr val="FF0000"/>
                </a:solidFill>
              </a:rPr>
              <a:t>1989 changes:</a:t>
            </a:r>
          </a:p>
          <a:p>
            <a:r>
              <a:rPr lang="en-ZA" sz="2400" b="1" dirty="0"/>
              <a:t>Bond consolidation </a:t>
            </a:r>
            <a:r>
              <a:rPr lang="en-ZA" sz="2400" dirty="0"/>
              <a:t>by National Treasury</a:t>
            </a:r>
          </a:p>
          <a:p>
            <a:pPr marL="285750" indent="-285750">
              <a:buFont typeface="Arial" panose="020B0604020202020204" pitchFamily="34" charset="0"/>
              <a:buChar char="•"/>
            </a:pPr>
            <a:r>
              <a:rPr lang="en-ZA" sz="2400" dirty="0"/>
              <a:t>R144, R147, R150, R153, R157 … triple legged securities</a:t>
            </a:r>
          </a:p>
          <a:p>
            <a:pPr marL="285750" indent="-285750">
              <a:buFont typeface="Arial" panose="020B0604020202020204" pitchFamily="34" charset="0"/>
              <a:buChar char="•"/>
            </a:pPr>
            <a:r>
              <a:rPr lang="en-ZA" sz="2400" dirty="0"/>
              <a:t>The consolidation was at “mark to market” except for public sector pension funds which were on a accrual basis</a:t>
            </a:r>
          </a:p>
          <a:p>
            <a:r>
              <a:rPr lang="en-ZA" sz="2400" b="1" dirty="0"/>
              <a:t>Prudential regulations</a:t>
            </a:r>
          </a:p>
          <a:p>
            <a:pPr marL="800100" lvl="1" indent="-342900">
              <a:buFont typeface="Arial" panose="020B0604020202020204" pitchFamily="34" charset="0"/>
              <a:buChar char="•"/>
            </a:pPr>
            <a:r>
              <a:rPr lang="en-ZA" sz="2400" dirty="0"/>
              <a:t>Regulation 28 arrived from October 1989</a:t>
            </a:r>
            <a:endParaRPr lang="en-ZA" sz="2400" dirty="0">
              <a:highlight>
                <a:srgbClr val="FFFF00"/>
              </a:highlight>
            </a:endParaRPr>
          </a:p>
        </p:txBody>
      </p:sp>
    </p:spTree>
    <p:extLst>
      <p:ext uri="{BB962C8B-B14F-4D97-AF65-F5344CB8AC3E}">
        <p14:creationId xmlns:p14="http://schemas.microsoft.com/office/powerpoint/2010/main" val="41406303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p:cNvSpPr/>
          <p:nvPr/>
        </p:nvSpPr>
        <p:spPr>
          <a:xfrm>
            <a:off x="1200128" y="755569"/>
            <a:ext cx="3947936" cy="685592"/>
          </a:xfrm>
          <a:prstGeom prst="round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ound Diagonal Corner Rectangle 12"/>
          <p:cNvSpPr/>
          <p:nvPr/>
        </p:nvSpPr>
        <p:spPr>
          <a:xfrm>
            <a:off x="1200126" y="339841"/>
            <a:ext cx="7362339" cy="844480"/>
          </a:xfrm>
          <a:prstGeom prst="round2Diag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5" name="Picture 14" descr="ASISA LOGO FOR STATIONERY-2.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9178" y="504527"/>
            <a:ext cx="1274775" cy="587699"/>
          </a:xfrm>
          <a:prstGeom prst="rect">
            <a:avLst/>
          </a:prstGeom>
        </p:spPr>
      </p:pic>
      <p:sp>
        <p:nvSpPr>
          <p:cNvPr id="16" name="Subtitle 2"/>
          <p:cNvSpPr txBox="1">
            <a:spLocks/>
          </p:cNvSpPr>
          <p:nvPr/>
        </p:nvSpPr>
        <p:spPr>
          <a:xfrm>
            <a:off x="1545642" y="1170386"/>
            <a:ext cx="3320695" cy="370657"/>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endParaRPr lang="en-US" sz="800" spc="100" dirty="0">
              <a:solidFill>
                <a:schemeClr val="bg1">
                  <a:lumMod val="85000"/>
                </a:schemeClr>
              </a:solidFill>
              <a:latin typeface="Century Gothic"/>
              <a:cs typeface="Century Gothic"/>
            </a:endParaRPr>
          </a:p>
        </p:txBody>
      </p:sp>
      <p:sp>
        <p:nvSpPr>
          <p:cNvPr id="2" name="Slide Number Placeholder 1"/>
          <p:cNvSpPr>
            <a:spLocks noGrp="1"/>
          </p:cNvSpPr>
          <p:nvPr>
            <p:ph type="sldNum" sz="quarter" idx="12"/>
          </p:nvPr>
        </p:nvSpPr>
        <p:spPr/>
        <p:txBody>
          <a:bodyPr/>
          <a:lstStyle/>
          <a:p>
            <a:fld id="{71061A0D-E3C8-4613-810C-60ACD8FD82C3}" type="slidenum">
              <a:rPr lang="en-GB" smtClean="0"/>
              <a:t>17</a:t>
            </a:fld>
            <a:endParaRPr lang="en-GB" dirty="0"/>
          </a:p>
        </p:txBody>
      </p:sp>
      <p:sp>
        <p:nvSpPr>
          <p:cNvPr id="3" name="TextBox 2"/>
          <p:cNvSpPr txBox="1"/>
          <p:nvPr/>
        </p:nvSpPr>
        <p:spPr>
          <a:xfrm>
            <a:off x="1723820" y="482250"/>
            <a:ext cx="6798777" cy="584775"/>
          </a:xfrm>
          <a:prstGeom prst="rect">
            <a:avLst/>
          </a:prstGeom>
          <a:noFill/>
        </p:spPr>
        <p:txBody>
          <a:bodyPr wrap="square" rtlCol="0">
            <a:spAutoFit/>
          </a:bodyPr>
          <a:lstStyle/>
          <a:p>
            <a:r>
              <a:rPr lang="en-ZA" sz="3200" dirty="0"/>
              <a:t>Prudential regulations</a:t>
            </a:r>
          </a:p>
        </p:txBody>
      </p:sp>
      <p:sp>
        <p:nvSpPr>
          <p:cNvPr id="4" name="TextBox 3"/>
          <p:cNvSpPr txBox="1"/>
          <p:nvPr/>
        </p:nvSpPr>
        <p:spPr>
          <a:xfrm>
            <a:off x="409178" y="1679038"/>
            <a:ext cx="8208912" cy="4431983"/>
          </a:xfrm>
          <a:prstGeom prst="rect">
            <a:avLst/>
          </a:prstGeom>
          <a:noFill/>
        </p:spPr>
        <p:txBody>
          <a:bodyPr wrap="square" rtlCol="0">
            <a:spAutoFit/>
          </a:bodyPr>
          <a:lstStyle/>
          <a:p>
            <a:r>
              <a:rPr lang="en-ZA" sz="2400" dirty="0"/>
              <a:t>Most countries have </a:t>
            </a:r>
            <a:r>
              <a:rPr lang="en-ZA" sz="2400" b="1" dirty="0"/>
              <a:t>quantitative limits on pension funds</a:t>
            </a:r>
            <a:r>
              <a:rPr lang="en-ZA" sz="2400" dirty="0"/>
              <a:t>:</a:t>
            </a:r>
          </a:p>
          <a:p>
            <a:pPr marL="285750" indent="-285750">
              <a:buFont typeface="Arial" panose="020B0604020202020204" pitchFamily="34" charset="0"/>
              <a:buChar char="•"/>
            </a:pPr>
            <a:r>
              <a:rPr lang="en-ZA" sz="2000" dirty="0"/>
              <a:t>Only 8/77 have no ceilings – Australia, Belgium, Canada, Netherlands, New Zealand, UK, US and Malawi</a:t>
            </a:r>
          </a:p>
          <a:p>
            <a:pPr marL="285750" indent="-285750">
              <a:buFont typeface="Arial" panose="020B0604020202020204" pitchFamily="34" charset="0"/>
              <a:buChar char="•"/>
            </a:pPr>
            <a:r>
              <a:rPr lang="en-ZA" sz="2000" dirty="0"/>
              <a:t>Upper limit on equities in 55/77 countries</a:t>
            </a:r>
          </a:p>
          <a:p>
            <a:pPr marL="285750" indent="-285750">
              <a:buFont typeface="Arial" panose="020B0604020202020204" pitchFamily="34" charset="0"/>
              <a:buChar char="•"/>
            </a:pPr>
            <a:r>
              <a:rPr lang="en-ZA" sz="2000" dirty="0"/>
              <a:t>Minimum limits in equity in Zambia, Chile and Colombia</a:t>
            </a:r>
          </a:p>
          <a:p>
            <a:pPr marL="285750" indent="-285750">
              <a:buFont typeface="Arial" panose="020B0604020202020204" pitchFamily="34" charset="0"/>
              <a:buChar char="•"/>
            </a:pPr>
            <a:r>
              <a:rPr lang="en-ZA" sz="2000" dirty="0"/>
              <a:t>Most have limits or forbid investment in real estate, private  investment funds</a:t>
            </a:r>
          </a:p>
          <a:p>
            <a:pPr marL="285750" indent="-285750">
              <a:buFont typeface="Arial" panose="020B0604020202020204" pitchFamily="34" charset="0"/>
              <a:buChar char="•"/>
            </a:pPr>
            <a:r>
              <a:rPr lang="en-ZA" sz="2000" dirty="0"/>
              <a:t>Floors on investments exist – in Israel 30% must be in earmarked bonds, in NZ 15% must be in growth assets, in Poland investment in treasury bonds and state-backed bonds are no longer allowed</a:t>
            </a:r>
          </a:p>
          <a:p>
            <a:pPr marL="285750" indent="-285750">
              <a:buFont typeface="Arial" panose="020B0604020202020204" pitchFamily="34" charset="0"/>
              <a:buChar char="•"/>
            </a:pPr>
            <a:r>
              <a:rPr lang="en-ZA" sz="2000" dirty="0"/>
              <a:t>Certain countries forbid investing abroad – Dominican Republic, </a:t>
            </a:r>
            <a:r>
              <a:rPr lang="en-ZA" sz="2000" dirty="0" err="1"/>
              <a:t>Eqypt</a:t>
            </a:r>
            <a:r>
              <a:rPr lang="en-ZA" sz="2000" dirty="0"/>
              <a:t>, India and Nigeria</a:t>
            </a:r>
          </a:p>
          <a:p>
            <a:pPr marL="285750" indent="-285750">
              <a:buFont typeface="Arial" panose="020B0604020202020204" pitchFamily="34" charset="0"/>
              <a:buChar char="•"/>
            </a:pPr>
            <a:r>
              <a:rPr lang="en-ZA" sz="2000" dirty="0"/>
              <a:t>In US employer-related loans are not allowed</a:t>
            </a:r>
          </a:p>
          <a:p>
            <a:endParaRPr lang="en-ZA" dirty="0"/>
          </a:p>
        </p:txBody>
      </p:sp>
      <p:sp>
        <p:nvSpPr>
          <p:cNvPr id="5" name="Rectangle 4">
            <a:extLst>
              <a:ext uri="{FF2B5EF4-FFF2-40B4-BE49-F238E27FC236}">
                <a16:creationId xmlns:a16="http://schemas.microsoft.com/office/drawing/2014/main" id="{6352E619-5E13-496E-A2C1-CD4677EBC7B6}"/>
              </a:ext>
            </a:extLst>
          </p:cNvPr>
          <p:cNvSpPr/>
          <p:nvPr/>
        </p:nvSpPr>
        <p:spPr>
          <a:xfrm>
            <a:off x="365636" y="6341915"/>
            <a:ext cx="5454352" cy="276999"/>
          </a:xfrm>
          <a:prstGeom prst="rect">
            <a:avLst/>
          </a:prstGeom>
        </p:spPr>
        <p:txBody>
          <a:bodyPr wrap="square">
            <a:spAutoFit/>
          </a:bodyPr>
          <a:lstStyle/>
          <a:p>
            <a:r>
              <a:rPr lang="en-ZA" sz="1200" dirty="0"/>
              <a:t>Source: OECD Survey of Investment Regulations on Pension Funds 2018</a:t>
            </a:r>
          </a:p>
        </p:txBody>
      </p:sp>
    </p:spTree>
    <p:extLst>
      <p:ext uri="{BB962C8B-B14F-4D97-AF65-F5344CB8AC3E}">
        <p14:creationId xmlns:p14="http://schemas.microsoft.com/office/powerpoint/2010/main" val="3264908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ound Diagonal Corner Rectangle 12"/>
          <p:cNvSpPr/>
          <p:nvPr/>
        </p:nvSpPr>
        <p:spPr>
          <a:xfrm>
            <a:off x="1200126" y="339841"/>
            <a:ext cx="7836370" cy="1200558"/>
          </a:xfrm>
          <a:prstGeom prst="round2Diag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5" name="Picture 14" descr="ASISA LOGO FOR STATIONERY-2.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9178" y="504527"/>
            <a:ext cx="1274775" cy="587699"/>
          </a:xfrm>
          <a:prstGeom prst="rect">
            <a:avLst/>
          </a:prstGeom>
        </p:spPr>
      </p:pic>
      <p:sp>
        <p:nvSpPr>
          <p:cNvPr id="16" name="Subtitle 2"/>
          <p:cNvSpPr txBox="1">
            <a:spLocks/>
          </p:cNvSpPr>
          <p:nvPr/>
        </p:nvSpPr>
        <p:spPr>
          <a:xfrm>
            <a:off x="1545642" y="1170386"/>
            <a:ext cx="3320695" cy="370657"/>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endParaRPr lang="en-US" sz="800" spc="100" dirty="0">
              <a:solidFill>
                <a:schemeClr val="bg1">
                  <a:lumMod val="85000"/>
                </a:schemeClr>
              </a:solidFill>
              <a:latin typeface="Century Gothic"/>
              <a:cs typeface="Century Gothic"/>
            </a:endParaRPr>
          </a:p>
        </p:txBody>
      </p:sp>
      <p:sp>
        <p:nvSpPr>
          <p:cNvPr id="2" name="Slide Number Placeholder 1"/>
          <p:cNvSpPr>
            <a:spLocks noGrp="1"/>
          </p:cNvSpPr>
          <p:nvPr>
            <p:ph type="sldNum" sz="quarter" idx="12"/>
          </p:nvPr>
        </p:nvSpPr>
        <p:spPr/>
        <p:txBody>
          <a:bodyPr/>
          <a:lstStyle/>
          <a:p>
            <a:fld id="{71061A0D-E3C8-4613-810C-60ACD8FD82C3}" type="slidenum">
              <a:rPr lang="en-GB" smtClean="0"/>
              <a:t>18</a:t>
            </a:fld>
            <a:endParaRPr lang="en-GB"/>
          </a:p>
        </p:txBody>
      </p:sp>
      <p:sp>
        <p:nvSpPr>
          <p:cNvPr id="3" name="TextBox 2"/>
          <p:cNvSpPr txBox="1"/>
          <p:nvPr/>
        </p:nvSpPr>
        <p:spPr>
          <a:xfrm>
            <a:off x="1736401" y="463181"/>
            <a:ext cx="6798777" cy="1077218"/>
          </a:xfrm>
          <a:prstGeom prst="rect">
            <a:avLst/>
          </a:prstGeom>
          <a:noFill/>
        </p:spPr>
        <p:txBody>
          <a:bodyPr wrap="square" rtlCol="0">
            <a:spAutoFit/>
          </a:bodyPr>
          <a:lstStyle/>
          <a:p>
            <a:r>
              <a:rPr lang="en-ZA" sz="3200" dirty="0"/>
              <a:t>Have regulations reduced investment in infrastructure ?</a:t>
            </a:r>
          </a:p>
        </p:txBody>
      </p:sp>
      <p:sp>
        <p:nvSpPr>
          <p:cNvPr id="5" name="TextBox 4"/>
          <p:cNvSpPr txBox="1"/>
          <p:nvPr/>
        </p:nvSpPr>
        <p:spPr>
          <a:xfrm>
            <a:off x="409178" y="1543782"/>
            <a:ext cx="8411294" cy="5355312"/>
          </a:xfrm>
          <a:prstGeom prst="rect">
            <a:avLst/>
          </a:prstGeom>
          <a:noFill/>
        </p:spPr>
        <p:txBody>
          <a:bodyPr wrap="square" rtlCol="0">
            <a:spAutoFit/>
          </a:bodyPr>
          <a:lstStyle/>
          <a:p>
            <a:endParaRPr lang="en-ZA" dirty="0"/>
          </a:p>
          <a:p>
            <a:r>
              <a:rPr lang="en-ZA" b="1" dirty="0"/>
              <a:t>“While the availability of infrastructure projects has increased, market participants continue to cite a lack of sufficient investable projects.”</a:t>
            </a:r>
          </a:p>
          <a:p>
            <a:endParaRPr lang="en-ZA" dirty="0"/>
          </a:p>
          <a:p>
            <a:pPr marL="285750" indent="-285750">
              <a:buFont typeface="Arial" panose="020B0604020202020204" pitchFamily="34" charset="0"/>
              <a:buChar char="•"/>
            </a:pPr>
            <a:r>
              <a:rPr lang="en-ZA" dirty="0"/>
              <a:t>Most countries, pension funds only have a small share of infrastructure investments. In OECD survey, investment in infrastructure via unlisted equity and debt represented only 1.1% of assets under management.</a:t>
            </a:r>
          </a:p>
          <a:p>
            <a:pPr marL="285750" indent="-285750">
              <a:buFont typeface="Arial" panose="020B0604020202020204" pitchFamily="34" charset="0"/>
              <a:buChar char="•"/>
            </a:pPr>
            <a:endParaRPr lang="en-ZA" dirty="0"/>
          </a:p>
          <a:p>
            <a:pPr marL="285750" indent="-285750">
              <a:buFont typeface="Arial" panose="020B0604020202020204" pitchFamily="34" charset="0"/>
              <a:buChar char="•"/>
            </a:pPr>
            <a:r>
              <a:rPr lang="en-ZA" dirty="0"/>
              <a:t>Exceptions are found in Australia and Canada, where the average infrastructure investment by pension funds is particularly high.</a:t>
            </a:r>
          </a:p>
          <a:p>
            <a:pPr marL="285750" indent="-285750">
              <a:buFont typeface="Arial" panose="020B0604020202020204" pitchFamily="34" charset="0"/>
              <a:buChar char="•"/>
            </a:pPr>
            <a:endParaRPr lang="en-ZA" dirty="0"/>
          </a:p>
          <a:p>
            <a:pPr marL="285750" indent="-285750">
              <a:buFont typeface="Arial" panose="020B0604020202020204" pitchFamily="34" charset="0"/>
              <a:buChar char="•"/>
            </a:pPr>
            <a:r>
              <a:rPr lang="en-ZA" dirty="0"/>
              <a:t>Defined contribution (DC) pension vehicles often offer daily pricing or liquidity, which may be difficult to reconcile with long-term, illiquid asset classes such as infrastructure.</a:t>
            </a:r>
          </a:p>
          <a:p>
            <a:pPr marL="285750" indent="-285750">
              <a:buFont typeface="Arial" panose="020B0604020202020204" pitchFamily="34" charset="0"/>
              <a:buChar char="•"/>
            </a:pPr>
            <a:endParaRPr lang="en-ZA" dirty="0"/>
          </a:p>
          <a:p>
            <a:pPr marL="285750" indent="-285750">
              <a:buFont typeface="Arial" panose="020B0604020202020204" pitchFamily="34" charset="0"/>
              <a:buChar char="•"/>
            </a:pPr>
            <a:r>
              <a:rPr lang="en-ZA" dirty="0"/>
              <a:t>The empirical analysis and other qualitative sources suggest that the effect of G20 financial reforms on infrastructure has been of a second order relative to other factors. </a:t>
            </a:r>
          </a:p>
          <a:p>
            <a:endParaRPr lang="en-ZA" b="1" dirty="0"/>
          </a:p>
        </p:txBody>
      </p:sp>
    </p:spTree>
    <p:extLst>
      <p:ext uri="{BB962C8B-B14F-4D97-AF65-F5344CB8AC3E}">
        <p14:creationId xmlns:p14="http://schemas.microsoft.com/office/powerpoint/2010/main" val="10483954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 name="Rounded Rectangle 9"/>
          <p:cNvSpPr/>
          <p:nvPr/>
        </p:nvSpPr>
        <p:spPr>
          <a:xfrm>
            <a:off x="1200128" y="755569"/>
            <a:ext cx="3947936" cy="685592"/>
          </a:xfrm>
          <a:prstGeom prst="round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ound Diagonal Corner Rectangle 12"/>
          <p:cNvSpPr/>
          <p:nvPr/>
        </p:nvSpPr>
        <p:spPr>
          <a:xfrm>
            <a:off x="1200126" y="339841"/>
            <a:ext cx="7362339" cy="844480"/>
          </a:xfrm>
          <a:prstGeom prst="round2Diag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5" name="Picture 14" descr="ASISA LOGO FOR STATIONERY-2.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9178" y="504527"/>
            <a:ext cx="1274775" cy="587699"/>
          </a:xfrm>
          <a:prstGeom prst="rect">
            <a:avLst/>
          </a:prstGeom>
        </p:spPr>
      </p:pic>
      <p:sp>
        <p:nvSpPr>
          <p:cNvPr id="16" name="Subtitle 2"/>
          <p:cNvSpPr txBox="1">
            <a:spLocks/>
          </p:cNvSpPr>
          <p:nvPr/>
        </p:nvSpPr>
        <p:spPr>
          <a:xfrm>
            <a:off x="1545642" y="1170386"/>
            <a:ext cx="3320695" cy="370657"/>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endParaRPr lang="en-US" sz="800" spc="100" dirty="0">
              <a:solidFill>
                <a:schemeClr val="bg1">
                  <a:lumMod val="85000"/>
                </a:schemeClr>
              </a:solidFill>
              <a:latin typeface="Century Gothic"/>
              <a:cs typeface="Century Gothic"/>
            </a:endParaRPr>
          </a:p>
        </p:txBody>
      </p:sp>
      <p:sp>
        <p:nvSpPr>
          <p:cNvPr id="2" name="Slide Number Placeholder 1"/>
          <p:cNvSpPr>
            <a:spLocks noGrp="1"/>
          </p:cNvSpPr>
          <p:nvPr>
            <p:ph type="sldNum" sz="quarter" idx="12"/>
          </p:nvPr>
        </p:nvSpPr>
        <p:spPr/>
        <p:txBody>
          <a:bodyPr/>
          <a:lstStyle/>
          <a:p>
            <a:fld id="{71061A0D-E3C8-4613-810C-60ACD8FD82C3}" type="slidenum">
              <a:rPr lang="en-GB" smtClean="0"/>
              <a:t>19</a:t>
            </a:fld>
            <a:endParaRPr lang="en-GB"/>
          </a:p>
        </p:txBody>
      </p:sp>
      <p:sp>
        <p:nvSpPr>
          <p:cNvPr id="3" name="TextBox 2"/>
          <p:cNvSpPr txBox="1"/>
          <p:nvPr/>
        </p:nvSpPr>
        <p:spPr>
          <a:xfrm>
            <a:off x="1736401" y="510769"/>
            <a:ext cx="6798777" cy="584775"/>
          </a:xfrm>
          <a:prstGeom prst="rect">
            <a:avLst/>
          </a:prstGeom>
          <a:noFill/>
        </p:spPr>
        <p:txBody>
          <a:bodyPr wrap="square" rtlCol="0">
            <a:spAutoFit/>
          </a:bodyPr>
          <a:lstStyle/>
          <a:p>
            <a:r>
              <a:rPr lang="en-ZA" sz="3200" dirty="0"/>
              <a:t>Priority Sector Lending/Directed Credit</a:t>
            </a:r>
          </a:p>
        </p:txBody>
      </p:sp>
      <p:sp>
        <p:nvSpPr>
          <p:cNvPr id="4" name="Rectangle 3"/>
          <p:cNvSpPr/>
          <p:nvPr/>
        </p:nvSpPr>
        <p:spPr>
          <a:xfrm>
            <a:off x="383294" y="2564904"/>
            <a:ext cx="8568952" cy="1615827"/>
          </a:xfrm>
          <a:prstGeom prst="rect">
            <a:avLst/>
          </a:prstGeom>
        </p:spPr>
        <p:txBody>
          <a:bodyPr wrap="square">
            <a:spAutoFit/>
          </a:bodyPr>
          <a:lstStyle/>
          <a:p>
            <a:r>
              <a:rPr lang="en-ZA" i="1" dirty="0"/>
              <a:t>Directed lending or funding, and complex and distorting subsidy regimes result in a system wherein banks do not function as autonomous profit-maximizing entities, but to some extent as </a:t>
            </a:r>
            <a:r>
              <a:rPr lang="en-ZA" b="1" i="1" dirty="0"/>
              <a:t>quasi-fiscal bodies, providing virtual subsidies to selected segments of the economy which do not appear on the general government balance sheets. </a:t>
            </a:r>
          </a:p>
          <a:p>
            <a:r>
              <a:rPr lang="en-ZA" sz="900" i="1" dirty="0"/>
              <a:t>(RBI September 2005) </a:t>
            </a:r>
            <a:endParaRPr lang="en-ZA" sz="900" dirty="0"/>
          </a:p>
          <a:p>
            <a:r>
              <a:rPr lang="en-ZA" dirty="0"/>
              <a:t> </a:t>
            </a:r>
          </a:p>
        </p:txBody>
      </p:sp>
    </p:spTree>
    <p:extLst>
      <p:ext uri="{BB962C8B-B14F-4D97-AF65-F5344CB8AC3E}">
        <p14:creationId xmlns:p14="http://schemas.microsoft.com/office/powerpoint/2010/main" val="20506949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p:cNvSpPr/>
          <p:nvPr/>
        </p:nvSpPr>
        <p:spPr>
          <a:xfrm>
            <a:off x="1200128" y="755569"/>
            <a:ext cx="3947936" cy="685592"/>
          </a:xfrm>
          <a:prstGeom prst="round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ound Diagonal Corner Rectangle 12"/>
          <p:cNvSpPr/>
          <p:nvPr/>
        </p:nvSpPr>
        <p:spPr>
          <a:xfrm>
            <a:off x="1200126" y="339841"/>
            <a:ext cx="7362339" cy="844480"/>
          </a:xfrm>
          <a:prstGeom prst="round2Diag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5" name="Picture 14" descr="ASISA LOGO FOR STATIONERY-2.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9178" y="504527"/>
            <a:ext cx="1274775" cy="587699"/>
          </a:xfrm>
          <a:prstGeom prst="rect">
            <a:avLst/>
          </a:prstGeom>
        </p:spPr>
      </p:pic>
      <p:sp>
        <p:nvSpPr>
          <p:cNvPr id="16" name="Subtitle 2"/>
          <p:cNvSpPr txBox="1">
            <a:spLocks/>
          </p:cNvSpPr>
          <p:nvPr/>
        </p:nvSpPr>
        <p:spPr>
          <a:xfrm>
            <a:off x="1545642" y="1170386"/>
            <a:ext cx="3320695" cy="370657"/>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endParaRPr lang="en-US" sz="800" spc="100" dirty="0">
              <a:solidFill>
                <a:schemeClr val="bg1">
                  <a:lumMod val="85000"/>
                </a:schemeClr>
              </a:solidFill>
              <a:latin typeface="Century Gothic"/>
              <a:cs typeface="Century Gothic"/>
            </a:endParaRPr>
          </a:p>
        </p:txBody>
      </p:sp>
      <p:sp>
        <p:nvSpPr>
          <p:cNvPr id="2" name="Slide Number Placeholder 1"/>
          <p:cNvSpPr>
            <a:spLocks noGrp="1"/>
          </p:cNvSpPr>
          <p:nvPr>
            <p:ph type="sldNum" sz="quarter" idx="12"/>
          </p:nvPr>
        </p:nvSpPr>
        <p:spPr/>
        <p:txBody>
          <a:bodyPr/>
          <a:lstStyle/>
          <a:p>
            <a:fld id="{71061A0D-E3C8-4613-810C-60ACD8FD82C3}" type="slidenum">
              <a:rPr lang="en-GB" smtClean="0"/>
              <a:t>20</a:t>
            </a:fld>
            <a:endParaRPr lang="en-GB"/>
          </a:p>
        </p:txBody>
      </p:sp>
      <p:sp>
        <p:nvSpPr>
          <p:cNvPr id="3" name="TextBox 2"/>
          <p:cNvSpPr txBox="1"/>
          <p:nvPr/>
        </p:nvSpPr>
        <p:spPr>
          <a:xfrm>
            <a:off x="1736401" y="510769"/>
            <a:ext cx="6798777" cy="584775"/>
          </a:xfrm>
          <a:prstGeom prst="rect">
            <a:avLst/>
          </a:prstGeom>
          <a:noFill/>
        </p:spPr>
        <p:txBody>
          <a:bodyPr wrap="square" rtlCol="0">
            <a:spAutoFit/>
          </a:bodyPr>
          <a:lstStyle/>
          <a:p>
            <a:r>
              <a:rPr lang="en-ZA" sz="3200" dirty="0"/>
              <a:t>Priority Sector Lending – examples</a:t>
            </a:r>
          </a:p>
        </p:txBody>
      </p:sp>
      <p:graphicFrame>
        <p:nvGraphicFramePr>
          <p:cNvPr id="7" name="Table 6"/>
          <p:cNvGraphicFramePr>
            <a:graphicFrameLocks noGrp="1"/>
          </p:cNvGraphicFramePr>
          <p:nvPr>
            <p:extLst>
              <p:ext uri="{D42A27DB-BD31-4B8C-83A1-F6EECF244321}">
                <p14:modId xmlns:p14="http://schemas.microsoft.com/office/powerpoint/2010/main" val="3279009016"/>
              </p:ext>
            </p:extLst>
          </p:nvPr>
        </p:nvGraphicFramePr>
        <p:xfrm>
          <a:off x="409178" y="1453872"/>
          <a:ext cx="8153285" cy="4998720"/>
        </p:xfrm>
        <a:graphic>
          <a:graphicData uri="http://schemas.openxmlformats.org/drawingml/2006/table">
            <a:tbl>
              <a:tblPr firstRow="1" bandRow="1">
                <a:tableStyleId>{00A15C55-8517-42AA-B614-E9B94910E393}</a:tableStyleId>
              </a:tblPr>
              <a:tblGrid>
                <a:gridCol w="1236980">
                  <a:extLst>
                    <a:ext uri="{9D8B030D-6E8A-4147-A177-3AD203B41FA5}">
                      <a16:colId xmlns:a16="http://schemas.microsoft.com/office/drawing/2014/main" val="20000"/>
                    </a:ext>
                  </a:extLst>
                </a:gridCol>
                <a:gridCol w="1383261">
                  <a:extLst>
                    <a:ext uri="{9D8B030D-6E8A-4147-A177-3AD203B41FA5}">
                      <a16:colId xmlns:a16="http://schemas.microsoft.com/office/drawing/2014/main" val="20001"/>
                    </a:ext>
                  </a:extLst>
                </a:gridCol>
                <a:gridCol w="1383261">
                  <a:extLst>
                    <a:ext uri="{9D8B030D-6E8A-4147-A177-3AD203B41FA5}">
                      <a16:colId xmlns:a16="http://schemas.microsoft.com/office/drawing/2014/main" val="20002"/>
                    </a:ext>
                  </a:extLst>
                </a:gridCol>
                <a:gridCol w="1383261">
                  <a:extLst>
                    <a:ext uri="{9D8B030D-6E8A-4147-A177-3AD203B41FA5}">
                      <a16:colId xmlns:a16="http://schemas.microsoft.com/office/drawing/2014/main" val="20003"/>
                    </a:ext>
                  </a:extLst>
                </a:gridCol>
                <a:gridCol w="1383261">
                  <a:extLst>
                    <a:ext uri="{9D8B030D-6E8A-4147-A177-3AD203B41FA5}">
                      <a16:colId xmlns:a16="http://schemas.microsoft.com/office/drawing/2014/main" val="20004"/>
                    </a:ext>
                  </a:extLst>
                </a:gridCol>
                <a:gridCol w="1383261">
                  <a:extLst>
                    <a:ext uri="{9D8B030D-6E8A-4147-A177-3AD203B41FA5}">
                      <a16:colId xmlns:a16="http://schemas.microsoft.com/office/drawing/2014/main" val="20005"/>
                    </a:ext>
                  </a:extLst>
                </a:gridCol>
              </a:tblGrid>
              <a:tr h="426683">
                <a:tc>
                  <a:txBody>
                    <a:bodyPr/>
                    <a:lstStyle/>
                    <a:p>
                      <a:r>
                        <a:rPr lang="en-ZA" sz="1100" dirty="0"/>
                        <a:t>Characteristic</a:t>
                      </a:r>
                    </a:p>
                    <a:p>
                      <a:r>
                        <a:rPr lang="en-ZA" sz="1100" dirty="0"/>
                        <a:t>/Impact</a:t>
                      </a:r>
                      <a:r>
                        <a:rPr lang="en-ZA" sz="1100" baseline="0" dirty="0"/>
                        <a:t> Area</a:t>
                      </a:r>
                      <a:endParaRPr lang="en-ZA" sz="1100" dirty="0"/>
                    </a:p>
                  </a:txBody>
                  <a:tcPr>
                    <a:solidFill>
                      <a:srgbClr val="543453"/>
                    </a:solidFill>
                  </a:tcPr>
                </a:tc>
                <a:tc>
                  <a:txBody>
                    <a:bodyPr/>
                    <a:lstStyle/>
                    <a:p>
                      <a:r>
                        <a:rPr lang="en-ZA" dirty="0"/>
                        <a:t>Japan</a:t>
                      </a:r>
                    </a:p>
                  </a:txBody>
                  <a:tcPr>
                    <a:solidFill>
                      <a:srgbClr val="543453"/>
                    </a:solidFill>
                  </a:tcPr>
                </a:tc>
                <a:tc>
                  <a:txBody>
                    <a:bodyPr/>
                    <a:lstStyle/>
                    <a:p>
                      <a:r>
                        <a:rPr lang="en-ZA" dirty="0"/>
                        <a:t>Korea</a:t>
                      </a:r>
                    </a:p>
                  </a:txBody>
                  <a:tcPr>
                    <a:solidFill>
                      <a:srgbClr val="543453"/>
                    </a:solidFill>
                  </a:tcPr>
                </a:tc>
                <a:tc>
                  <a:txBody>
                    <a:bodyPr/>
                    <a:lstStyle/>
                    <a:p>
                      <a:r>
                        <a:rPr lang="en-ZA" dirty="0"/>
                        <a:t>China</a:t>
                      </a:r>
                    </a:p>
                  </a:txBody>
                  <a:tcPr>
                    <a:solidFill>
                      <a:srgbClr val="543453"/>
                    </a:solidFill>
                  </a:tcPr>
                </a:tc>
                <a:tc>
                  <a:txBody>
                    <a:bodyPr/>
                    <a:lstStyle/>
                    <a:p>
                      <a:r>
                        <a:rPr lang="en-ZA" dirty="0"/>
                        <a:t>Brazil</a:t>
                      </a:r>
                    </a:p>
                  </a:txBody>
                  <a:tcPr>
                    <a:solidFill>
                      <a:srgbClr val="543453"/>
                    </a:solidFill>
                  </a:tcPr>
                </a:tc>
                <a:tc>
                  <a:txBody>
                    <a:bodyPr/>
                    <a:lstStyle/>
                    <a:p>
                      <a:r>
                        <a:rPr lang="en-ZA" dirty="0"/>
                        <a:t>Thailand</a:t>
                      </a:r>
                    </a:p>
                  </a:txBody>
                  <a:tcPr>
                    <a:solidFill>
                      <a:srgbClr val="543453"/>
                    </a:solidFill>
                  </a:tcPr>
                </a:tc>
                <a:extLst>
                  <a:ext uri="{0D108BD9-81ED-4DB2-BD59-A6C34878D82A}">
                    <a16:rowId xmlns:a16="http://schemas.microsoft.com/office/drawing/2014/main" val="10000"/>
                  </a:ext>
                </a:extLst>
              </a:tr>
              <a:tr h="761934">
                <a:tc>
                  <a:txBody>
                    <a:bodyPr/>
                    <a:lstStyle/>
                    <a:p>
                      <a:r>
                        <a:rPr lang="en-ZA" sz="1200" b="1" dirty="0"/>
                        <a:t>Priority Sectors</a:t>
                      </a:r>
                    </a:p>
                  </a:txBody>
                  <a:tcPr>
                    <a:noFill/>
                  </a:tcPr>
                </a:tc>
                <a:tc>
                  <a:txBody>
                    <a:bodyPr/>
                    <a:lstStyle/>
                    <a:p>
                      <a:r>
                        <a:rPr lang="en-ZA" sz="1200" dirty="0"/>
                        <a:t>Export, large scale industry, small scale industry and agriculture</a:t>
                      </a:r>
                    </a:p>
                  </a:txBody>
                  <a:tcPr>
                    <a:noFill/>
                  </a:tcPr>
                </a:tc>
                <a:tc>
                  <a:txBody>
                    <a:bodyPr/>
                    <a:lstStyle/>
                    <a:p>
                      <a:r>
                        <a:rPr lang="en-ZA" sz="1200" dirty="0"/>
                        <a:t>Export, heavy</a:t>
                      </a:r>
                      <a:r>
                        <a:rPr lang="en-ZA" sz="1200" baseline="0" dirty="0"/>
                        <a:t> and chemical industry</a:t>
                      </a:r>
                      <a:endParaRPr lang="en-ZA" sz="1200" dirty="0"/>
                    </a:p>
                  </a:txBody>
                  <a:tcPr>
                    <a:noFill/>
                  </a:tcPr>
                </a:tc>
                <a:tc>
                  <a:txBody>
                    <a:bodyPr/>
                    <a:lstStyle/>
                    <a:p>
                      <a:r>
                        <a:rPr lang="en-ZA" sz="1200" dirty="0"/>
                        <a:t>Large state owned enterprises</a:t>
                      </a:r>
                    </a:p>
                  </a:txBody>
                  <a:tcPr>
                    <a:noFill/>
                  </a:tcPr>
                </a:tc>
                <a:tc>
                  <a:txBody>
                    <a:bodyPr/>
                    <a:lstStyle/>
                    <a:p>
                      <a:r>
                        <a:rPr lang="en-ZA" sz="1200" dirty="0"/>
                        <a:t>Rural areas, agriculture, infrastructure and housing finance</a:t>
                      </a:r>
                    </a:p>
                  </a:txBody>
                  <a:tcPr>
                    <a:noFill/>
                  </a:tcPr>
                </a:tc>
                <a:tc>
                  <a:txBody>
                    <a:bodyPr/>
                    <a:lstStyle/>
                    <a:p>
                      <a:r>
                        <a:rPr lang="en-ZA" sz="1200" dirty="0"/>
                        <a:t>Exports, small scale industry,</a:t>
                      </a:r>
                      <a:r>
                        <a:rPr lang="en-ZA" sz="1200" baseline="0" dirty="0"/>
                        <a:t> agriculture</a:t>
                      </a:r>
                      <a:endParaRPr lang="en-ZA" sz="1200" dirty="0"/>
                    </a:p>
                  </a:txBody>
                  <a:tcPr>
                    <a:noFill/>
                  </a:tcPr>
                </a:tc>
                <a:extLst>
                  <a:ext uri="{0D108BD9-81ED-4DB2-BD59-A6C34878D82A}">
                    <a16:rowId xmlns:a16="http://schemas.microsoft.com/office/drawing/2014/main" val="10001"/>
                  </a:ext>
                </a:extLst>
              </a:tr>
              <a:tr h="594308">
                <a:tc>
                  <a:txBody>
                    <a:bodyPr/>
                    <a:lstStyle/>
                    <a:p>
                      <a:r>
                        <a:rPr lang="en-ZA" sz="1200" b="1" dirty="0"/>
                        <a:t>Implementing Institutions</a:t>
                      </a:r>
                    </a:p>
                  </a:txBody>
                  <a:tcPr/>
                </a:tc>
                <a:tc>
                  <a:txBody>
                    <a:bodyPr/>
                    <a:lstStyle/>
                    <a:p>
                      <a:r>
                        <a:rPr lang="en-ZA" sz="1200" dirty="0" err="1"/>
                        <a:t>BoJ</a:t>
                      </a:r>
                      <a:r>
                        <a:rPr lang="en-ZA" sz="1200" dirty="0"/>
                        <a:t>, </a:t>
                      </a:r>
                      <a:r>
                        <a:rPr lang="en-ZA" sz="1200" dirty="0" err="1"/>
                        <a:t>govt</a:t>
                      </a:r>
                      <a:r>
                        <a:rPr lang="en-ZA" sz="1200" dirty="0"/>
                        <a:t> owned financial institutions, commercial</a:t>
                      </a:r>
                      <a:r>
                        <a:rPr lang="en-ZA" sz="1200" baseline="0" dirty="0"/>
                        <a:t> banks</a:t>
                      </a:r>
                      <a:endParaRPr lang="en-ZA" sz="1200" dirty="0"/>
                    </a:p>
                  </a:txBody>
                  <a:tcPr/>
                </a:tc>
                <a:tc>
                  <a:txBody>
                    <a:bodyPr/>
                    <a:lstStyle/>
                    <a:p>
                      <a:r>
                        <a:rPr lang="en-ZA" sz="1200" dirty="0" err="1"/>
                        <a:t>BoK</a:t>
                      </a:r>
                      <a:r>
                        <a:rPr lang="en-ZA" sz="1200" dirty="0"/>
                        <a:t>, </a:t>
                      </a:r>
                      <a:r>
                        <a:rPr lang="en-ZA" sz="1200" dirty="0" err="1"/>
                        <a:t>govt</a:t>
                      </a:r>
                      <a:r>
                        <a:rPr lang="en-ZA" sz="1200" dirty="0"/>
                        <a:t> owned financial institutions, commercial banks</a:t>
                      </a:r>
                    </a:p>
                  </a:txBody>
                  <a:tcPr/>
                </a:tc>
                <a:tc>
                  <a:txBody>
                    <a:bodyPr/>
                    <a:lstStyle/>
                    <a:p>
                      <a:r>
                        <a:rPr lang="en-ZA" sz="1200" dirty="0" err="1"/>
                        <a:t>BoC</a:t>
                      </a:r>
                      <a:r>
                        <a:rPr lang="en-ZA" sz="1200" dirty="0"/>
                        <a:t>, policy banks</a:t>
                      </a:r>
                    </a:p>
                  </a:txBody>
                  <a:tcPr/>
                </a:tc>
                <a:tc>
                  <a:txBody>
                    <a:bodyPr/>
                    <a:lstStyle/>
                    <a:p>
                      <a:r>
                        <a:rPr lang="en-ZA" sz="1200" dirty="0"/>
                        <a:t>Public sector banks, commercial banks</a:t>
                      </a:r>
                    </a:p>
                  </a:txBody>
                  <a:tcPr/>
                </a:tc>
                <a:tc>
                  <a:txBody>
                    <a:bodyPr/>
                    <a:lstStyle/>
                    <a:p>
                      <a:r>
                        <a:rPr lang="en-ZA" sz="1200" dirty="0" err="1"/>
                        <a:t>BoT</a:t>
                      </a:r>
                      <a:r>
                        <a:rPr lang="en-ZA" sz="1200" dirty="0"/>
                        <a:t>, specialised </a:t>
                      </a:r>
                      <a:r>
                        <a:rPr lang="en-ZA" sz="1200" dirty="0" err="1"/>
                        <a:t>govt</a:t>
                      </a:r>
                      <a:r>
                        <a:rPr lang="en-ZA" sz="1200" dirty="0"/>
                        <a:t> institutions</a:t>
                      </a:r>
                    </a:p>
                  </a:txBody>
                  <a:tcPr/>
                </a:tc>
                <a:extLst>
                  <a:ext uri="{0D108BD9-81ED-4DB2-BD59-A6C34878D82A}">
                    <a16:rowId xmlns:a16="http://schemas.microsoft.com/office/drawing/2014/main" val="10002"/>
                  </a:ext>
                </a:extLst>
              </a:tr>
              <a:tr h="768112">
                <a:tc>
                  <a:txBody>
                    <a:bodyPr/>
                    <a:lstStyle/>
                    <a:p>
                      <a:r>
                        <a:rPr lang="en-ZA" sz="1200" b="1" dirty="0"/>
                        <a:t>Main source of funds</a:t>
                      </a:r>
                    </a:p>
                  </a:txBody>
                  <a:tcPr>
                    <a:noFill/>
                  </a:tcPr>
                </a:tc>
                <a:tc>
                  <a:txBody>
                    <a:bodyPr/>
                    <a:lstStyle/>
                    <a:p>
                      <a:r>
                        <a:rPr lang="en-ZA" sz="1200" dirty="0"/>
                        <a:t>Postal savings, commercial bank credit</a:t>
                      </a:r>
                    </a:p>
                  </a:txBody>
                  <a:tcPr>
                    <a:noFill/>
                  </a:tcPr>
                </a:tc>
                <a:tc>
                  <a:txBody>
                    <a:bodyPr/>
                    <a:lstStyle/>
                    <a:p>
                      <a:r>
                        <a:rPr lang="en-ZA" sz="1200" dirty="0"/>
                        <a:t>Central bank credit, foreign debt capital</a:t>
                      </a:r>
                    </a:p>
                  </a:txBody>
                  <a:tcP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200" dirty="0"/>
                        <a:t>Central bank credit, foreign debt capital (mainly Chinese diaspora)</a:t>
                      </a:r>
                    </a:p>
                  </a:txBody>
                  <a:tcPr>
                    <a:noFill/>
                  </a:tcPr>
                </a:tc>
                <a:tc>
                  <a:txBody>
                    <a:bodyPr/>
                    <a:lstStyle/>
                    <a:p>
                      <a:r>
                        <a:rPr lang="en-ZA" sz="1200" dirty="0"/>
                        <a:t>Government</a:t>
                      </a:r>
                      <a:r>
                        <a:rPr lang="en-ZA" sz="1200" baseline="0" dirty="0"/>
                        <a:t> credit, demand deposits of commercial banks</a:t>
                      </a:r>
                      <a:endParaRPr lang="en-ZA" sz="1200" dirty="0"/>
                    </a:p>
                  </a:txBody>
                  <a:tcPr>
                    <a:noFill/>
                  </a:tcPr>
                </a:tc>
                <a:tc>
                  <a:txBody>
                    <a:bodyPr/>
                    <a:lstStyle/>
                    <a:p>
                      <a:r>
                        <a:rPr lang="en-ZA" sz="1200" dirty="0"/>
                        <a:t>Commercial bank credit</a:t>
                      </a:r>
                    </a:p>
                  </a:txBody>
                  <a:tcPr>
                    <a:noFill/>
                  </a:tcPr>
                </a:tc>
                <a:extLst>
                  <a:ext uri="{0D108BD9-81ED-4DB2-BD59-A6C34878D82A}">
                    <a16:rowId xmlns:a16="http://schemas.microsoft.com/office/drawing/2014/main" val="10003"/>
                  </a:ext>
                </a:extLst>
              </a:tr>
              <a:tr h="594308">
                <a:tc>
                  <a:txBody>
                    <a:bodyPr/>
                    <a:lstStyle/>
                    <a:p>
                      <a:r>
                        <a:rPr lang="en-ZA" sz="1200" b="1" dirty="0"/>
                        <a:t>Monitoring and supervision</a:t>
                      </a:r>
                    </a:p>
                    <a:p>
                      <a:endParaRPr lang="en-ZA" sz="1200" b="1" dirty="0"/>
                    </a:p>
                  </a:txBody>
                  <a:tcPr/>
                </a:tc>
                <a:tc>
                  <a:txBody>
                    <a:bodyPr/>
                    <a:lstStyle/>
                    <a:p>
                      <a:r>
                        <a:rPr lang="en-ZA" sz="1200" dirty="0"/>
                        <a:t>High level of supervision</a:t>
                      </a:r>
                    </a:p>
                  </a:txBody>
                  <a:tcPr/>
                </a:tc>
                <a:tc>
                  <a:txBody>
                    <a:bodyPr/>
                    <a:lstStyle/>
                    <a:p>
                      <a:r>
                        <a:rPr lang="en-ZA" sz="1200" dirty="0"/>
                        <a:t>High level of supervision</a:t>
                      </a:r>
                    </a:p>
                  </a:txBody>
                  <a:tcPr/>
                </a:tc>
                <a:tc>
                  <a:txBody>
                    <a:bodyPr/>
                    <a:lstStyle/>
                    <a:p>
                      <a:r>
                        <a:rPr lang="en-ZA" sz="1200" dirty="0"/>
                        <a:t>Relatively little supervision</a:t>
                      </a:r>
                    </a:p>
                  </a:txBody>
                  <a:tcPr/>
                </a:tc>
                <a:tc>
                  <a:txBody>
                    <a:bodyPr/>
                    <a:lstStyle/>
                    <a:p>
                      <a:r>
                        <a:rPr lang="en-ZA" sz="1200" dirty="0"/>
                        <a:t>Very little supervision</a:t>
                      </a:r>
                    </a:p>
                  </a:txBody>
                  <a:tcPr/>
                </a:tc>
                <a:tc>
                  <a:txBody>
                    <a:bodyPr/>
                    <a:lstStyle/>
                    <a:p>
                      <a:r>
                        <a:rPr lang="en-ZA" sz="1200" dirty="0"/>
                        <a:t>Little supervision</a:t>
                      </a:r>
                    </a:p>
                  </a:txBody>
                  <a:tcPr/>
                </a:tc>
                <a:extLst>
                  <a:ext uri="{0D108BD9-81ED-4DB2-BD59-A6C34878D82A}">
                    <a16:rowId xmlns:a16="http://schemas.microsoft.com/office/drawing/2014/main" val="10004"/>
                  </a:ext>
                </a:extLst>
              </a:tr>
              <a:tr h="594308">
                <a:tc>
                  <a:txBody>
                    <a:bodyPr/>
                    <a:lstStyle/>
                    <a:p>
                      <a:r>
                        <a:rPr lang="en-ZA" sz="1200" b="1" dirty="0"/>
                        <a:t>Costs and</a:t>
                      </a:r>
                      <a:r>
                        <a:rPr lang="en-ZA" sz="1200" b="1" baseline="0" dirty="0"/>
                        <a:t> loan losses</a:t>
                      </a:r>
                      <a:endParaRPr lang="en-ZA" sz="1200" b="1" dirty="0"/>
                    </a:p>
                  </a:txBody>
                  <a:tcPr>
                    <a:noFill/>
                  </a:tcPr>
                </a:tc>
                <a:tc>
                  <a:txBody>
                    <a:bodyPr/>
                    <a:lstStyle/>
                    <a:p>
                      <a:r>
                        <a:rPr lang="en-ZA" sz="1200" dirty="0"/>
                        <a:t>Low costs as </a:t>
                      </a:r>
                      <a:r>
                        <a:rPr lang="en-ZA" sz="1200" dirty="0" err="1"/>
                        <a:t>govt</a:t>
                      </a:r>
                      <a:r>
                        <a:rPr lang="en-ZA" sz="1200" dirty="0"/>
                        <a:t> absorbed</a:t>
                      </a:r>
                      <a:r>
                        <a:rPr lang="en-ZA" sz="1200" baseline="0" dirty="0"/>
                        <a:t> losses</a:t>
                      </a:r>
                      <a:endParaRPr lang="en-ZA" sz="1200" dirty="0"/>
                    </a:p>
                  </a:txBody>
                  <a:tcPr>
                    <a:noFill/>
                  </a:tcPr>
                </a:tc>
                <a:tc>
                  <a:txBody>
                    <a:bodyPr/>
                    <a:lstStyle/>
                    <a:p>
                      <a:r>
                        <a:rPr lang="en-ZA" sz="1200" dirty="0"/>
                        <a:t>High loan losses</a:t>
                      </a:r>
                    </a:p>
                  </a:txBody>
                  <a:tcPr>
                    <a:noFill/>
                  </a:tcPr>
                </a:tc>
                <a:tc>
                  <a:txBody>
                    <a:bodyPr/>
                    <a:lstStyle/>
                    <a:p>
                      <a:r>
                        <a:rPr lang="en-ZA" sz="1200" dirty="0"/>
                        <a:t>High loan losses</a:t>
                      </a:r>
                    </a:p>
                  </a:txBody>
                  <a:tcPr>
                    <a:noFill/>
                  </a:tcPr>
                </a:tc>
                <a:tc>
                  <a:txBody>
                    <a:bodyPr/>
                    <a:lstStyle/>
                    <a:p>
                      <a:r>
                        <a:rPr lang="en-ZA" sz="1200" dirty="0"/>
                        <a:t>High loan losses</a:t>
                      </a:r>
                    </a:p>
                  </a:txBody>
                  <a:tcPr>
                    <a:noFill/>
                  </a:tcPr>
                </a:tc>
                <a:tc>
                  <a:txBody>
                    <a:bodyPr/>
                    <a:lstStyle/>
                    <a:p>
                      <a:r>
                        <a:rPr lang="en-ZA" sz="1200" dirty="0"/>
                        <a:t>Inefficiency in banking sector due to interest rate caps</a:t>
                      </a:r>
                    </a:p>
                  </a:txBody>
                  <a:tcPr>
                    <a:noFill/>
                  </a:tcPr>
                </a:tc>
                <a:extLst>
                  <a:ext uri="{0D108BD9-81ED-4DB2-BD59-A6C34878D82A}">
                    <a16:rowId xmlns:a16="http://schemas.microsoft.com/office/drawing/2014/main" val="10005"/>
                  </a:ext>
                </a:extLst>
              </a:tr>
              <a:tr h="594308">
                <a:tc>
                  <a:txBody>
                    <a:bodyPr/>
                    <a:lstStyle/>
                    <a:p>
                      <a:r>
                        <a:rPr lang="en-ZA" sz="1200" b="1" dirty="0"/>
                        <a:t>Impact</a:t>
                      </a:r>
                    </a:p>
                  </a:txBody>
                  <a:tcPr/>
                </a:tc>
                <a:tc>
                  <a:txBody>
                    <a:bodyPr/>
                    <a:lstStyle/>
                    <a:p>
                      <a:r>
                        <a:rPr lang="en-ZA" sz="1200" dirty="0"/>
                        <a:t>Beneficial</a:t>
                      </a:r>
                      <a:r>
                        <a:rPr lang="en-ZA" sz="1200" baseline="0" dirty="0"/>
                        <a:t> for industry but costly</a:t>
                      </a:r>
                      <a:endParaRPr lang="en-ZA" sz="1200" dirty="0"/>
                    </a:p>
                  </a:txBody>
                  <a:tcPr/>
                </a:tc>
                <a:tc>
                  <a:txBody>
                    <a:bodyPr/>
                    <a:lstStyle/>
                    <a:p>
                      <a:r>
                        <a:rPr lang="en-ZA" sz="1200" dirty="0"/>
                        <a:t>High NPAs, costs borne by banks</a:t>
                      </a:r>
                    </a:p>
                  </a:txBody>
                  <a:tcPr/>
                </a:tc>
                <a:tc>
                  <a:txBody>
                    <a:bodyPr/>
                    <a:lstStyle/>
                    <a:p>
                      <a:r>
                        <a:rPr lang="en-ZA" sz="1200" dirty="0"/>
                        <a:t>High NPAs, high inflation</a:t>
                      </a:r>
                    </a:p>
                  </a:txBody>
                  <a:tcPr/>
                </a:tc>
                <a:tc>
                  <a:txBody>
                    <a:bodyPr/>
                    <a:lstStyle/>
                    <a:p>
                      <a:r>
                        <a:rPr lang="en-ZA" sz="1200" dirty="0"/>
                        <a:t>High NPAs, high inflation</a:t>
                      </a:r>
                    </a:p>
                  </a:txBody>
                  <a:tcPr/>
                </a:tc>
                <a:tc>
                  <a:txBody>
                    <a:bodyPr/>
                    <a:lstStyle/>
                    <a:p>
                      <a:r>
                        <a:rPr lang="en-ZA" sz="1200" dirty="0"/>
                        <a:t>Positive impact</a:t>
                      </a:r>
                      <a:r>
                        <a:rPr lang="en-ZA" sz="1200" baseline="0" dirty="0"/>
                        <a:t> on PS only after deregulation</a:t>
                      </a:r>
                      <a:endParaRPr lang="en-ZA" sz="1200" dirty="0"/>
                    </a:p>
                  </a:txBody>
                  <a:tcPr/>
                </a:tc>
                <a:extLst>
                  <a:ext uri="{0D108BD9-81ED-4DB2-BD59-A6C34878D82A}">
                    <a16:rowId xmlns:a16="http://schemas.microsoft.com/office/drawing/2014/main" val="10006"/>
                  </a:ext>
                </a:extLst>
              </a:tr>
            </a:tbl>
          </a:graphicData>
        </a:graphic>
      </p:graphicFrame>
      <p:sp>
        <p:nvSpPr>
          <p:cNvPr id="5" name="TextBox 4"/>
          <p:cNvSpPr txBox="1"/>
          <p:nvPr/>
        </p:nvSpPr>
        <p:spPr>
          <a:xfrm>
            <a:off x="133326" y="6598794"/>
            <a:ext cx="2133600" cy="215444"/>
          </a:xfrm>
          <a:prstGeom prst="rect">
            <a:avLst/>
          </a:prstGeom>
          <a:noFill/>
        </p:spPr>
        <p:txBody>
          <a:bodyPr wrap="square" rtlCol="0">
            <a:spAutoFit/>
          </a:bodyPr>
          <a:lstStyle/>
          <a:p>
            <a:r>
              <a:rPr lang="en-ZA" sz="800" dirty="0"/>
              <a:t>Source: Nathan and </a:t>
            </a:r>
            <a:r>
              <a:rPr lang="en-ZA" sz="800" dirty="0" err="1"/>
              <a:t>Associaties</a:t>
            </a:r>
            <a:r>
              <a:rPr lang="en-ZA" sz="800" dirty="0"/>
              <a:t>  2013</a:t>
            </a:r>
          </a:p>
        </p:txBody>
      </p:sp>
    </p:spTree>
    <p:extLst>
      <p:ext uri="{BB962C8B-B14F-4D97-AF65-F5344CB8AC3E}">
        <p14:creationId xmlns:p14="http://schemas.microsoft.com/office/powerpoint/2010/main" val="8014599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p:cNvSpPr/>
          <p:nvPr/>
        </p:nvSpPr>
        <p:spPr>
          <a:xfrm>
            <a:off x="1200128" y="755569"/>
            <a:ext cx="3947936" cy="685592"/>
          </a:xfrm>
          <a:prstGeom prst="round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ound Diagonal Corner Rectangle 12"/>
          <p:cNvSpPr/>
          <p:nvPr/>
        </p:nvSpPr>
        <p:spPr>
          <a:xfrm>
            <a:off x="1200126" y="339841"/>
            <a:ext cx="7362339" cy="844480"/>
          </a:xfrm>
          <a:prstGeom prst="round2Diag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5" name="Picture 14" descr="ASISA LOGO FOR STATIONERY-2.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9178" y="504527"/>
            <a:ext cx="1274775" cy="587699"/>
          </a:xfrm>
          <a:prstGeom prst="rect">
            <a:avLst/>
          </a:prstGeom>
        </p:spPr>
      </p:pic>
      <p:sp>
        <p:nvSpPr>
          <p:cNvPr id="16" name="Subtitle 2"/>
          <p:cNvSpPr txBox="1">
            <a:spLocks/>
          </p:cNvSpPr>
          <p:nvPr/>
        </p:nvSpPr>
        <p:spPr>
          <a:xfrm>
            <a:off x="1545642" y="1170386"/>
            <a:ext cx="3320695" cy="370657"/>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endParaRPr lang="en-US" sz="800" spc="100" dirty="0">
              <a:solidFill>
                <a:schemeClr val="bg1">
                  <a:lumMod val="85000"/>
                </a:schemeClr>
              </a:solidFill>
              <a:latin typeface="Century Gothic"/>
              <a:cs typeface="Century Gothic"/>
            </a:endParaRPr>
          </a:p>
        </p:txBody>
      </p:sp>
      <p:sp>
        <p:nvSpPr>
          <p:cNvPr id="2" name="Slide Number Placeholder 1"/>
          <p:cNvSpPr>
            <a:spLocks noGrp="1"/>
          </p:cNvSpPr>
          <p:nvPr>
            <p:ph type="sldNum" sz="quarter" idx="12"/>
          </p:nvPr>
        </p:nvSpPr>
        <p:spPr/>
        <p:txBody>
          <a:bodyPr/>
          <a:lstStyle/>
          <a:p>
            <a:fld id="{71061A0D-E3C8-4613-810C-60ACD8FD82C3}" type="slidenum">
              <a:rPr lang="en-GB" smtClean="0"/>
              <a:t>21</a:t>
            </a:fld>
            <a:endParaRPr lang="en-GB"/>
          </a:p>
        </p:txBody>
      </p:sp>
      <p:sp>
        <p:nvSpPr>
          <p:cNvPr id="3" name="TextBox 2"/>
          <p:cNvSpPr txBox="1"/>
          <p:nvPr/>
        </p:nvSpPr>
        <p:spPr>
          <a:xfrm>
            <a:off x="1736401" y="510769"/>
            <a:ext cx="6798777" cy="584775"/>
          </a:xfrm>
          <a:prstGeom prst="rect">
            <a:avLst/>
          </a:prstGeom>
          <a:noFill/>
        </p:spPr>
        <p:txBody>
          <a:bodyPr wrap="square" rtlCol="0">
            <a:spAutoFit/>
          </a:bodyPr>
          <a:lstStyle/>
          <a:p>
            <a:r>
              <a:rPr lang="en-ZA" sz="3200" dirty="0"/>
              <a:t>Priority Sector Lending – outcomes</a:t>
            </a:r>
          </a:p>
        </p:txBody>
      </p:sp>
      <p:sp>
        <p:nvSpPr>
          <p:cNvPr id="5" name="TextBox 4"/>
          <p:cNvSpPr txBox="1"/>
          <p:nvPr/>
        </p:nvSpPr>
        <p:spPr>
          <a:xfrm>
            <a:off x="133326" y="6598794"/>
            <a:ext cx="2133600" cy="215444"/>
          </a:xfrm>
          <a:prstGeom prst="rect">
            <a:avLst/>
          </a:prstGeom>
          <a:noFill/>
        </p:spPr>
        <p:txBody>
          <a:bodyPr wrap="square" rtlCol="0">
            <a:spAutoFit/>
          </a:bodyPr>
          <a:lstStyle/>
          <a:p>
            <a:r>
              <a:rPr lang="en-ZA" sz="800" dirty="0"/>
              <a:t>Source: Nathan and </a:t>
            </a:r>
            <a:r>
              <a:rPr lang="en-ZA" sz="800" dirty="0" err="1"/>
              <a:t>Associaties</a:t>
            </a:r>
            <a:r>
              <a:rPr lang="en-ZA" sz="800" dirty="0"/>
              <a:t>  2013</a:t>
            </a:r>
          </a:p>
        </p:txBody>
      </p:sp>
      <p:sp>
        <p:nvSpPr>
          <p:cNvPr id="4" name="TextBox 3"/>
          <p:cNvSpPr txBox="1"/>
          <p:nvPr/>
        </p:nvSpPr>
        <p:spPr>
          <a:xfrm>
            <a:off x="1200128" y="2004025"/>
            <a:ext cx="6840760" cy="3693319"/>
          </a:xfrm>
          <a:prstGeom prst="rect">
            <a:avLst/>
          </a:prstGeom>
          <a:solidFill>
            <a:schemeClr val="bg1"/>
          </a:solidFill>
        </p:spPr>
        <p:txBody>
          <a:bodyPr wrap="square" rtlCol="0">
            <a:spAutoFit/>
          </a:bodyPr>
          <a:lstStyle/>
          <a:p>
            <a:r>
              <a:rPr lang="en-ZA" dirty="0"/>
              <a:t>Experience of countries that have used directed credit programs shows that the </a:t>
            </a:r>
            <a:r>
              <a:rPr lang="en-ZA" b="1" dirty="0"/>
              <a:t>overall costs of implementing such programs are enormous </a:t>
            </a:r>
            <a:r>
              <a:rPr lang="en-ZA" dirty="0"/>
              <a:t>relative to the benefits that they generate, thus reducing the net benefits to the economy. Consequently, several countries (barring a few, including Brazil and India) </a:t>
            </a:r>
            <a:r>
              <a:rPr lang="en-ZA" b="1" dirty="0"/>
              <a:t>have phased out </a:t>
            </a:r>
            <a:r>
              <a:rPr lang="en-ZA" dirty="0"/>
              <a:t>their directed credit policies</a:t>
            </a:r>
          </a:p>
          <a:p>
            <a:endParaRPr lang="en-ZA" dirty="0"/>
          </a:p>
          <a:p>
            <a:r>
              <a:rPr lang="en-ZA" dirty="0"/>
              <a:t>Common outcomes – </a:t>
            </a:r>
            <a:r>
              <a:rPr lang="en-ZA" b="1" dirty="0"/>
              <a:t>high NPLs, inflation and misallocation of financial resources</a:t>
            </a:r>
          </a:p>
          <a:p>
            <a:endParaRPr lang="en-ZA" dirty="0"/>
          </a:p>
          <a:p>
            <a:r>
              <a:rPr lang="en-ZA" dirty="0"/>
              <a:t> In Zambia, Nigeria, Ghana and Egypt, pension funds were forced to invest in government investment vehicles – with negative real returns resulting in bankruptcy of the savings institutions.</a:t>
            </a:r>
          </a:p>
        </p:txBody>
      </p:sp>
    </p:spTree>
    <p:extLst>
      <p:ext uri="{BB962C8B-B14F-4D97-AF65-F5344CB8AC3E}">
        <p14:creationId xmlns:p14="http://schemas.microsoft.com/office/powerpoint/2010/main" val="5466438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p:cNvSpPr/>
          <p:nvPr/>
        </p:nvSpPr>
        <p:spPr>
          <a:xfrm>
            <a:off x="1200128" y="755569"/>
            <a:ext cx="3947936" cy="685592"/>
          </a:xfrm>
          <a:prstGeom prst="round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ound Diagonal Corner Rectangle 12"/>
          <p:cNvSpPr/>
          <p:nvPr/>
        </p:nvSpPr>
        <p:spPr>
          <a:xfrm>
            <a:off x="1200126" y="339841"/>
            <a:ext cx="7362339" cy="844480"/>
          </a:xfrm>
          <a:prstGeom prst="round2Diag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5" name="Picture 14" descr="ASISA LOGO FOR STATIONERY-2.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9178" y="504527"/>
            <a:ext cx="1274775" cy="587699"/>
          </a:xfrm>
          <a:prstGeom prst="rect">
            <a:avLst/>
          </a:prstGeom>
        </p:spPr>
      </p:pic>
      <p:sp>
        <p:nvSpPr>
          <p:cNvPr id="16" name="Subtitle 2"/>
          <p:cNvSpPr txBox="1">
            <a:spLocks/>
          </p:cNvSpPr>
          <p:nvPr/>
        </p:nvSpPr>
        <p:spPr>
          <a:xfrm>
            <a:off x="1545642" y="1170386"/>
            <a:ext cx="3320695" cy="370657"/>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endParaRPr lang="en-US" sz="800" spc="100" dirty="0">
              <a:solidFill>
                <a:schemeClr val="bg1">
                  <a:lumMod val="85000"/>
                </a:schemeClr>
              </a:solidFill>
              <a:latin typeface="Century Gothic"/>
              <a:cs typeface="Century Gothic"/>
            </a:endParaRPr>
          </a:p>
        </p:txBody>
      </p:sp>
      <p:sp>
        <p:nvSpPr>
          <p:cNvPr id="2" name="Slide Number Placeholder 1"/>
          <p:cNvSpPr>
            <a:spLocks noGrp="1"/>
          </p:cNvSpPr>
          <p:nvPr>
            <p:ph type="sldNum" sz="quarter" idx="12"/>
          </p:nvPr>
        </p:nvSpPr>
        <p:spPr/>
        <p:txBody>
          <a:bodyPr/>
          <a:lstStyle/>
          <a:p>
            <a:fld id="{71061A0D-E3C8-4613-810C-60ACD8FD82C3}" type="slidenum">
              <a:rPr lang="en-GB" smtClean="0"/>
              <a:t>22</a:t>
            </a:fld>
            <a:endParaRPr lang="en-GB"/>
          </a:p>
        </p:txBody>
      </p:sp>
      <p:sp>
        <p:nvSpPr>
          <p:cNvPr id="3" name="TextBox 2"/>
          <p:cNvSpPr txBox="1"/>
          <p:nvPr/>
        </p:nvSpPr>
        <p:spPr>
          <a:xfrm>
            <a:off x="1730097" y="491707"/>
            <a:ext cx="6798777" cy="492443"/>
          </a:xfrm>
          <a:prstGeom prst="rect">
            <a:avLst/>
          </a:prstGeom>
          <a:noFill/>
        </p:spPr>
        <p:txBody>
          <a:bodyPr wrap="square" rtlCol="0">
            <a:spAutoFit/>
          </a:bodyPr>
          <a:lstStyle/>
          <a:p>
            <a:r>
              <a:rPr lang="en-ZA" sz="2600" dirty="0"/>
              <a:t>Directed investments and priority sector lending</a:t>
            </a:r>
          </a:p>
        </p:txBody>
      </p:sp>
      <p:sp>
        <p:nvSpPr>
          <p:cNvPr id="5" name="TextBox 4"/>
          <p:cNvSpPr txBox="1"/>
          <p:nvPr/>
        </p:nvSpPr>
        <p:spPr>
          <a:xfrm>
            <a:off x="409178" y="1556792"/>
            <a:ext cx="8255851" cy="4862870"/>
          </a:xfrm>
          <a:prstGeom prst="rect">
            <a:avLst/>
          </a:prstGeom>
          <a:noFill/>
        </p:spPr>
        <p:txBody>
          <a:bodyPr wrap="square" rtlCol="0">
            <a:spAutoFit/>
          </a:bodyPr>
          <a:lstStyle/>
          <a:p>
            <a:r>
              <a:rPr lang="en-ZA" sz="2600" b="1" dirty="0"/>
              <a:t>Criteria to minimise adverse effects</a:t>
            </a:r>
          </a:p>
          <a:p>
            <a:endParaRPr lang="en-ZA" sz="2600" b="1" dirty="0"/>
          </a:p>
          <a:p>
            <a:pPr marL="342900" indent="-342900">
              <a:buAutoNum type="arabicPeriod"/>
            </a:pPr>
            <a:r>
              <a:rPr lang="en-ZA" sz="2400" dirty="0"/>
              <a:t>Large spill over effects that cause social benefits &gt; private benefits</a:t>
            </a:r>
          </a:p>
          <a:p>
            <a:pPr marL="342900" indent="-342900">
              <a:buAutoNum type="arabicPeriod"/>
            </a:pPr>
            <a:r>
              <a:rPr lang="en-ZA" sz="2400" dirty="0"/>
              <a:t>Preferred activities should have difficulty in obtaining finance from ordinary market sources:</a:t>
            </a:r>
          </a:p>
          <a:p>
            <a:pPr marL="800100" lvl="1" indent="-342900">
              <a:buFont typeface="Arial" panose="020B0604020202020204" pitchFamily="34" charset="0"/>
              <a:buChar char="•"/>
            </a:pPr>
            <a:r>
              <a:rPr lang="en-ZA" sz="2400" dirty="0"/>
              <a:t>High investment risks or information costs such as SMEs, but not infrastructure</a:t>
            </a:r>
          </a:p>
          <a:p>
            <a:pPr marL="342900" indent="-342900">
              <a:buFont typeface="+mj-lt"/>
              <a:buAutoNum type="arabicPeriod"/>
            </a:pPr>
            <a:r>
              <a:rPr lang="en-ZA" sz="2400" dirty="0"/>
              <a:t>Cost and scope of eligible assets should be small to minimise distortions in the allocation of resources</a:t>
            </a:r>
          </a:p>
          <a:p>
            <a:pPr marL="342900" indent="-342900">
              <a:buFont typeface="+mj-lt"/>
              <a:buAutoNum type="arabicPeriod"/>
            </a:pPr>
            <a:r>
              <a:rPr lang="en-ZA" sz="2400" dirty="0"/>
              <a:t>Maintain positive real returns</a:t>
            </a:r>
          </a:p>
          <a:p>
            <a:pPr marL="342900" indent="-342900">
              <a:buFont typeface="+mj-lt"/>
              <a:buAutoNum type="arabicPeriod"/>
            </a:pPr>
            <a:r>
              <a:rPr lang="en-ZA" sz="2400" dirty="0"/>
              <a:t>Maintain fiscal discipline </a:t>
            </a:r>
          </a:p>
          <a:p>
            <a:pPr marL="800100" lvl="1" indent="-342900">
              <a:buFont typeface="Arial" panose="020B0604020202020204" pitchFamily="34" charset="0"/>
              <a:buChar char="•"/>
            </a:pPr>
            <a:endParaRPr lang="en-ZA" dirty="0"/>
          </a:p>
        </p:txBody>
      </p:sp>
    </p:spTree>
    <p:extLst>
      <p:ext uri="{BB962C8B-B14F-4D97-AF65-F5344CB8AC3E}">
        <p14:creationId xmlns:p14="http://schemas.microsoft.com/office/powerpoint/2010/main" val="40499090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p:cNvSpPr/>
          <p:nvPr/>
        </p:nvSpPr>
        <p:spPr>
          <a:xfrm>
            <a:off x="1200128" y="755569"/>
            <a:ext cx="3947936" cy="685592"/>
          </a:xfrm>
          <a:prstGeom prst="round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ound Diagonal Corner Rectangle 12"/>
          <p:cNvSpPr/>
          <p:nvPr/>
        </p:nvSpPr>
        <p:spPr>
          <a:xfrm>
            <a:off x="1200126" y="339841"/>
            <a:ext cx="7362339" cy="844480"/>
          </a:xfrm>
          <a:prstGeom prst="round2Diag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5" name="Picture 14" descr="ASISA LOGO FOR STATIONERY-2.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9178" y="504527"/>
            <a:ext cx="1274775" cy="587699"/>
          </a:xfrm>
          <a:prstGeom prst="rect">
            <a:avLst/>
          </a:prstGeom>
        </p:spPr>
      </p:pic>
      <p:sp>
        <p:nvSpPr>
          <p:cNvPr id="16" name="Subtitle 2"/>
          <p:cNvSpPr txBox="1">
            <a:spLocks/>
          </p:cNvSpPr>
          <p:nvPr/>
        </p:nvSpPr>
        <p:spPr>
          <a:xfrm>
            <a:off x="1545642" y="1170386"/>
            <a:ext cx="3320695" cy="370657"/>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endParaRPr lang="en-US" sz="800" spc="100" dirty="0">
              <a:solidFill>
                <a:schemeClr val="bg1">
                  <a:lumMod val="85000"/>
                </a:schemeClr>
              </a:solidFill>
              <a:latin typeface="Century Gothic"/>
              <a:cs typeface="Century Gothic"/>
            </a:endParaRPr>
          </a:p>
        </p:txBody>
      </p:sp>
      <p:sp>
        <p:nvSpPr>
          <p:cNvPr id="2" name="Slide Number Placeholder 1"/>
          <p:cNvSpPr>
            <a:spLocks noGrp="1"/>
          </p:cNvSpPr>
          <p:nvPr>
            <p:ph type="sldNum" sz="quarter" idx="12"/>
          </p:nvPr>
        </p:nvSpPr>
        <p:spPr/>
        <p:txBody>
          <a:bodyPr/>
          <a:lstStyle/>
          <a:p>
            <a:fld id="{71061A0D-E3C8-4613-810C-60ACD8FD82C3}" type="slidenum">
              <a:rPr lang="en-GB" smtClean="0"/>
              <a:t>23</a:t>
            </a:fld>
            <a:endParaRPr lang="en-GB"/>
          </a:p>
        </p:txBody>
      </p:sp>
      <p:sp>
        <p:nvSpPr>
          <p:cNvPr id="3" name="TextBox 2"/>
          <p:cNvSpPr txBox="1"/>
          <p:nvPr/>
        </p:nvSpPr>
        <p:spPr>
          <a:xfrm>
            <a:off x="1730097" y="491707"/>
            <a:ext cx="6798777" cy="584775"/>
          </a:xfrm>
          <a:prstGeom prst="rect">
            <a:avLst/>
          </a:prstGeom>
          <a:noFill/>
        </p:spPr>
        <p:txBody>
          <a:bodyPr wrap="square" rtlCol="0">
            <a:spAutoFit/>
          </a:bodyPr>
          <a:lstStyle/>
          <a:p>
            <a:r>
              <a:rPr lang="en-ZA" sz="3200" dirty="0"/>
              <a:t>Local asset status</a:t>
            </a:r>
          </a:p>
        </p:txBody>
      </p:sp>
      <p:graphicFrame>
        <p:nvGraphicFramePr>
          <p:cNvPr id="7" name="Table 6"/>
          <p:cNvGraphicFramePr>
            <a:graphicFrameLocks noGrp="1"/>
          </p:cNvGraphicFramePr>
          <p:nvPr>
            <p:extLst>
              <p:ext uri="{D42A27DB-BD31-4B8C-83A1-F6EECF244321}">
                <p14:modId xmlns:p14="http://schemas.microsoft.com/office/powerpoint/2010/main" val="1876216063"/>
              </p:ext>
            </p:extLst>
          </p:nvPr>
        </p:nvGraphicFramePr>
        <p:xfrm>
          <a:off x="1539012" y="2708920"/>
          <a:ext cx="6096000" cy="222504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tblGrid>
              <a:tr h="370840">
                <a:tc>
                  <a:txBody>
                    <a:bodyPr/>
                    <a:lstStyle/>
                    <a:p>
                      <a:r>
                        <a:rPr lang="en-ZA" dirty="0"/>
                        <a:t>Country</a:t>
                      </a:r>
                    </a:p>
                  </a:txBody>
                  <a:tcPr/>
                </a:tc>
                <a:tc>
                  <a:txBody>
                    <a:bodyPr/>
                    <a:lstStyle/>
                    <a:p>
                      <a:r>
                        <a:rPr lang="en-ZA" dirty="0"/>
                        <a:t>Local asset requirement</a:t>
                      </a:r>
                    </a:p>
                  </a:txBody>
                  <a:tcPr/>
                </a:tc>
                <a:extLst>
                  <a:ext uri="{0D108BD9-81ED-4DB2-BD59-A6C34878D82A}">
                    <a16:rowId xmlns:a16="http://schemas.microsoft.com/office/drawing/2014/main" val="10000"/>
                  </a:ext>
                </a:extLst>
              </a:tr>
              <a:tr h="370840">
                <a:tc>
                  <a:txBody>
                    <a:bodyPr/>
                    <a:lstStyle/>
                    <a:p>
                      <a:r>
                        <a:rPr lang="en-ZA" dirty="0"/>
                        <a:t>Ghana</a:t>
                      </a:r>
                    </a:p>
                  </a:txBody>
                  <a:tcPr/>
                </a:tc>
                <a:tc>
                  <a:txBody>
                    <a:bodyPr/>
                    <a:lstStyle/>
                    <a:p>
                      <a:r>
                        <a:rPr lang="en-ZA" dirty="0"/>
                        <a:t>100%</a:t>
                      </a:r>
                    </a:p>
                  </a:txBody>
                  <a:tcPr/>
                </a:tc>
                <a:extLst>
                  <a:ext uri="{0D108BD9-81ED-4DB2-BD59-A6C34878D82A}">
                    <a16:rowId xmlns:a16="http://schemas.microsoft.com/office/drawing/2014/main" val="10001"/>
                  </a:ext>
                </a:extLst>
              </a:tr>
              <a:tr h="370840">
                <a:tc>
                  <a:txBody>
                    <a:bodyPr/>
                    <a:lstStyle/>
                    <a:p>
                      <a:r>
                        <a:rPr lang="en-ZA" dirty="0"/>
                        <a:t>South Africa</a:t>
                      </a:r>
                    </a:p>
                  </a:txBody>
                  <a:tcPr/>
                </a:tc>
                <a:tc>
                  <a:txBody>
                    <a:bodyPr/>
                    <a:lstStyle/>
                    <a:p>
                      <a:r>
                        <a:rPr lang="en-ZA" dirty="0"/>
                        <a:t>75-80%</a:t>
                      </a:r>
                    </a:p>
                  </a:txBody>
                  <a:tcPr/>
                </a:tc>
                <a:extLst>
                  <a:ext uri="{0D108BD9-81ED-4DB2-BD59-A6C34878D82A}">
                    <a16:rowId xmlns:a16="http://schemas.microsoft.com/office/drawing/2014/main" val="10002"/>
                  </a:ext>
                </a:extLst>
              </a:tr>
              <a:tr h="370840">
                <a:tc>
                  <a:txBody>
                    <a:bodyPr/>
                    <a:lstStyle/>
                    <a:p>
                      <a:r>
                        <a:rPr lang="en-ZA" dirty="0"/>
                        <a:t>Swaziland</a:t>
                      </a:r>
                    </a:p>
                  </a:txBody>
                  <a:tcPr/>
                </a:tc>
                <a:tc>
                  <a:txBody>
                    <a:bodyPr/>
                    <a:lstStyle/>
                    <a:p>
                      <a:r>
                        <a:rPr lang="en-ZA" dirty="0"/>
                        <a:t>50%</a:t>
                      </a:r>
                    </a:p>
                  </a:txBody>
                  <a:tcPr/>
                </a:tc>
                <a:extLst>
                  <a:ext uri="{0D108BD9-81ED-4DB2-BD59-A6C34878D82A}">
                    <a16:rowId xmlns:a16="http://schemas.microsoft.com/office/drawing/2014/main" val="10003"/>
                  </a:ext>
                </a:extLst>
              </a:tr>
              <a:tr h="370840">
                <a:tc>
                  <a:txBody>
                    <a:bodyPr/>
                    <a:lstStyle/>
                    <a:p>
                      <a:r>
                        <a:rPr lang="en-ZA" dirty="0"/>
                        <a:t>Namibia</a:t>
                      </a:r>
                    </a:p>
                  </a:txBody>
                  <a:tcPr/>
                </a:tc>
                <a:tc>
                  <a:txBody>
                    <a:bodyPr/>
                    <a:lstStyle/>
                    <a:p>
                      <a:r>
                        <a:rPr lang="en-ZA" dirty="0"/>
                        <a:t>45%</a:t>
                      </a:r>
                    </a:p>
                  </a:txBody>
                  <a:tcPr/>
                </a:tc>
                <a:extLst>
                  <a:ext uri="{0D108BD9-81ED-4DB2-BD59-A6C34878D82A}">
                    <a16:rowId xmlns:a16="http://schemas.microsoft.com/office/drawing/2014/main" val="10004"/>
                  </a:ext>
                </a:extLst>
              </a:tr>
              <a:tr h="370840">
                <a:tc>
                  <a:txBody>
                    <a:bodyPr/>
                    <a:lstStyle/>
                    <a:p>
                      <a:r>
                        <a:rPr lang="en-ZA" dirty="0"/>
                        <a:t>Botswana</a:t>
                      </a:r>
                    </a:p>
                  </a:txBody>
                  <a:tcPr/>
                </a:tc>
                <a:tc>
                  <a:txBody>
                    <a:bodyPr/>
                    <a:lstStyle/>
                    <a:p>
                      <a:r>
                        <a:rPr lang="en-ZA" dirty="0"/>
                        <a:t>30%</a:t>
                      </a:r>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6983333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p:cNvSpPr/>
          <p:nvPr/>
        </p:nvSpPr>
        <p:spPr>
          <a:xfrm>
            <a:off x="1200128" y="755569"/>
            <a:ext cx="3947936" cy="685592"/>
          </a:xfrm>
          <a:prstGeom prst="round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ound Diagonal Corner Rectangle 12"/>
          <p:cNvSpPr/>
          <p:nvPr/>
        </p:nvSpPr>
        <p:spPr>
          <a:xfrm>
            <a:off x="1200126" y="339841"/>
            <a:ext cx="7943874" cy="844480"/>
          </a:xfrm>
          <a:prstGeom prst="round2Diag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5" name="Picture 14" descr="ASISA LOGO FOR STATIONERY-2.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9178" y="504527"/>
            <a:ext cx="1274775" cy="587699"/>
          </a:xfrm>
          <a:prstGeom prst="rect">
            <a:avLst/>
          </a:prstGeom>
        </p:spPr>
      </p:pic>
      <p:sp>
        <p:nvSpPr>
          <p:cNvPr id="16" name="Subtitle 2"/>
          <p:cNvSpPr txBox="1">
            <a:spLocks/>
          </p:cNvSpPr>
          <p:nvPr/>
        </p:nvSpPr>
        <p:spPr>
          <a:xfrm>
            <a:off x="1545642" y="1170386"/>
            <a:ext cx="3320695" cy="370657"/>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endParaRPr lang="en-US" sz="800" spc="100" dirty="0">
              <a:solidFill>
                <a:schemeClr val="bg1">
                  <a:lumMod val="85000"/>
                </a:schemeClr>
              </a:solidFill>
              <a:latin typeface="Century Gothic"/>
              <a:cs typeface="Century Gothic"/>
            </a:endParaRPr>
          </a:p>
        </p:txBody>
      </p:sp>
      <p:sp>
        <p:nvSpPr>
          <p:cNvPr id="2" name="Slide Number Placeholder 1"/>
          <p:cNvSpPr>
            <a:spLocks noGrp="1"/>
          </p:cNvSpPr>
          <p:nvPr>
            <p:ph type="sldNum" sz="quarter" idx="12"/>
          </p:nvPr>
        </p:nvSpPr>
        <p:spPr/>
        <p:txBody>
          <a:bodyPr/>
          <a:lstStyle/>
          <a:p>
            <a:fld id="{71061A0D-E3C8-4613-810C-60ACD8FD82C3}" type="slidenum">
              <a:rPr lang="en-GB" smtClean="0"/>
              <a:t>24</a:t>
            </a:fld>
            <a:endParaRPr lang="en-GB"/>
          </a:p>
        </p:txBody>
      </p:sp>
      <p:sp>
        <p:nvSpPr>
          <p:cNvPr id="3" name="TextBox 2"/>
          <p:cNvSpPr txBox="1"/>
          <p:nvPr/>
        </p:nvSpPr>
        <p:spPr>
          <a:xfrm>
            <a:off x="1678967" y="463180"/>
            <a:ext cx="7598358" cy="584775"/>
          </a:xfrm>
          <a:prstGeom prst="rect">
            <a:avLst/>
          </a:prstGeom>
          <a:noFill/>
        </p:spPr>
        <p:txBody>
          <a:bodyPr wrap="square" rtlCol="0">
            <a:spAutoFit/>
          </a:bodyPr>
          <a:lstStyle/>
          <a:p>
            <a:r>
              <a:rPr lang="en-GB" sz="3200" dirty="0"/>
              <a:t>Namibia – Deep institutional savings pool</a:t>
            </a:r>
          </a:p>
        </p:txBody>
      </p:sp>
      <p:pic>
        <p:nvPicPr>
          <p:cNvPr id="6" name="Picture 5"/>
          <p:cNvPicPr>
            <a:picLocks noChangeAspect="1"/>
          </p:cNvPicPr>
          <p:nvPr/>
        </p:nvPicPr>
        <p:blipFill>
          <a:blip r:embed="rId4"/>
          <a:stretch>
            <a:fillRect/>
          </a:stretch>
        </p:blipFill>
        <p:spPr>
          <a:xfrm>
            <a:off x="456199" y="1563592"/>
            <a:ext cx="8244408" cy="4656391"/>
          </a:xfrm>
          <a:prstGeom prst="rect">
            <a:avLst/>
          </a:prstGeom>
        </p:spPr>
      </p:pic>
      <p:sp>
        <p:nvSpPr>
          <p:cNvPr id="7" name="Rectangle 6"/>
          <p:cNvSpPr/>
          <p:nvPr/>
        </p:nvSpPr>
        <p:spPr>
          <a:xfrm>
            <a:off x="7452320" y="3140968"/>
            <a:ext cx="216024" cy="2016224"/>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 name="TextBox 3"/>
          <p:cNvSpPr txBox="1"/>
          <p:nvPr/>
        </p:nvSpPr>
        <p:spPr>
          <a:xfrm>
            <a:off x="409178" y="6309320"/>
            <a:ext cx="4666878" cy="215444"/>
          </a:xfrm>
          <a:prstGeom prst="rect">
            <a:avLst/>
          </a:prstGeom>
          <a:noFill/>
        </p:spPr>
        <p:txBody>
          <a:bodyPr wrap="square" rtlCol="0">
            <a:spAutoFit/>
          </a:bodyPr>
          <a:lstStyle/>
          <a:p>
            <a:r>
              <a:rPr lang="en-ZA" sz="800" dirty="0"/>
              <a:t>IMF Namibia Financial Stability Assessment March 2018  p30</a:t>
            </a:r>
          </a:p>
        </p:txBody>
      </p:sp>
    </p:spTree>
    <p:extLst>
      <p:ext uri="{BB962C8B-B14F-4D97-AF65-F5344CB8AC3E}">
        <p14:creationId xmlns:p14="http://schemas.microsoft.com/office/powerpoint/2010/main" val="2568548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p:cNvSpPr/>
          <p:nvPr/>
        </p:nvSpPr>
        <p:spPr>
          <a:xfrm>
            <a:off x="1200128" y="755569"/>
            <a:ext cx="3947936" cy="685592"/>
          </a:xfrm>
          <a:prstGeom prst="round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ound Diagonal Corner Rectangle 12"/>
          <p:cNvSpPr/>
          <p:nvPr/>
        </p:nvSpPr>
        <p:spPr>
          <a:xfrm>
            <a:off x="1200126" y="339841"/>
            <a:ext cx="7362339" cy="844480"/>
          </a:xfrm>
          <a:prstGeom prst="round2Diag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5" name="Picture 14" descr="ASISA LOGO FOR STATIONERY-2.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9178" y="504527"/>
            <a:ext cx="1274775" cy="587699"/>
          </a:xfrm>
          <a:prstGeom prst="rect">
            <a:avLst/>
          </a:prstGeom>
        </p:spPr>
      </p:pic>
      <p:sp>
        <p:nvSpPr>
          <p:cNvPr id="16" name="Subtitle 2"/>
          <p:cNvSpPr txBox="1">
            <a:spLocks/>
          </p:cNvSpPr>
          <p:nvPr/>
        </p:nvSpPr>
        <p:spPr>
          <a:xfrm>
            <a:off x="1545642" y="1170386"/>
            <a:ext cx="3320695" cy="370657"/>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endParaRPr lang="en-US" sz="800" spc="100" dirty="0">
              <a:solidFill>
                <a:schemeClr val="bg1">
                  <a:lumMod val="85000"/>
                </a:schemeClr>
              </a:solidFill>
              <a:latin typeface="Century Gothic"/>
              <a:cs typeface="Century Gothic"/>
            </a:endParaRPr>
          </a:p>
        </p:txBody>
      </p:sp>
      <p:sp>
        <p:nvSpPr>
          <p:cNvPr id="2" name="Slide Number Placeholder 1"/>
          <p:cNvSpPr>
            <a:spLocks noGrp="1"/>
          </p:cNvSpPr>
          <p:nvPr>
            <p:ph type="sldNum" sz="quarter" idx="12"/>
          </p:nvPr>
        </p:nvSpPr>
        <p:spPr/>
        <p:txBody>
          <a:bodyPr/>
          <a:lstStyle/>
          <a:p>
            <a:fld id="{71061A0D-E3C8-4613-810C-60ACD8FD82C3}" type="slidenum">
              <a:rPr lang="en-GB" smtClean="0"/>
              <a:t>25</a:t>
            </a:fld>
            <a:endParaRPr lang="en-GB"/>
          </a:p>
        </p:txBody>
      </p:sp>
      <p:sp>
        <p:nvSpPr>
          <p:cNvPr id="3" name="TextBox 2"/>
          <p:cNvSpPr txBox="1"/>
          <p:nvPr/>
        </p:nvSpPr>
        <p:spPr>
          <a:xfrm>
            <a:off x="1907704" y="463181"/>
            <a:ext cx="6654761" cy="584775"/>
          </a:xfrm>
          <a:prstGeom prst="rect">
            <a:avLst/>
          </a:prstGeom>
          <a:noFill/>
        </p:spPr>
        <p:txBody>
          <a:bodyPr wrap="square" rtlCol="0">
            <a:spAutoFit/>
          </a:bodyPr>
          <a:lstStyle/>
          <a:p>
            <a:r>
              <a:rPr lang="en-GB" sz="3200" dirty="0"/>
              <a:t>Foreign holdings of LCBs</a:t>
            </a: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1554" y="4005064"/>
            <a:ext cx="7488832" cy="25524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5575" y="1441161"/>
            <a:ext cx="7056785" cy="24832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8244408" y="3375045"/>
            <a:ext cx="720080" cy="461665"/>
          </a:xfrm>
          <a:prstGeom prst="rect">
            <a:avLst/>
          </a:prstGeom>
          <a:noFill/>
        </p:spPr>
        <p:txBody>
          <a:bodyPr wrap="square" rtlCol="0">
            <a:spAutoFit/>
          </a:bodyPr>
          <a:lstStyle/>
          <a:p>
            <a:r>
              <a:rPr lang="en-ZA" sz="800" dirty="0" err="1"/>
              <a:t>Sienaert</a:t>
            </a:r>
            <a:r>
              <a:rPr lang="en-ZA" sz="800" dirty="0"/>
              <a:t> World Bank Dec 2012</a:t>
            </a:r>
          </a:p>
        </p:txBody>
      </p:sp>
    </p:spTree>
    <p:extLst>
      <p:ext uri="{BB962C8B-B14F-4D97-AF65-F5344CB8AC3E}">
        <p14:creationId xmlns:p14="http://schemas.microsoft.com/office/powerpoint/2010/main" val="22002049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p:cNvSpPr/>
          <p:nvPr/>
        </p:nvSpPr>
        <p:spPr>
          <a:xfrm>
            <a:off x="1200128" y="755569"/>
            <a:ext cx="3947936" cy="685592"/>
          </a:xfrm>
          <a:prstGeom prst="round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ound Diagonal Corner Rectangle 12"/>
          <p:cNvSpPr/>
          <p:nvPr/>
        </p:nvSpPr>
        <p:spPr>
          <a:xfrm>
            <a:off x="1200126" y="339841"/>
            <a:ext cx="7362339" cy="844480"/>
          </a:xfrm>
          <a:prstGeom prst="round2Diag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5" name="Picture 14" descr="ASISA LOGO FOR STATIONERY-2.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9178" y="504527"/>
            <a:ext cx="1274775" cy="587699"/>
          </a:xfrm>
          <a:prstGeom prst="rect">
            <a:avLst/>
          </a:prstGeom>
        </p:spPr>
      </p:pic>
      <p:sp>
        <p:nvSpPr>
          <p:cNvPr id="16" name="Subtitle 2"/>
          <p:cNvSpPr txBox="1">
            <a:spLocks/>
          </p:cNvSpPr>
          <p:nvPr/>
        </p:nvSpPr>
        <p:spPr>
          <a:xfrm>
            <a:off x="1545642" y="1170386"/>
            <a:ext cx="3320695" cy="370657"/>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endParaRPr lang="en-US" sz="800" spc="100" dirty="0">
              <a:solidFill>
                <a:schemeClr val="bg1">
                  <a:lumMod val="85000"/>
                </a:schemeClr>
              </a:solidFill>
              <a:latin typeface="Century Gothic"/>
              <a:cs typeface="Century Gothic"/>
            </a:endParaRPr>
          </a:p>
        </p:txBody>
      </p:sp>
      <p:sp>
        <p:nvSpPr>
          <p:cNvPr id="2" name="Slide Number Placeholder 1"/>
          <p:cNvSpPr>
            <a:spLocks noGrp="1"/>
          </p:cNvSpPr>
          <p:nvPr>
            <p:ph type="sldNum" sz="quarter" idx="12"/>
          </p:nvPr>
        </p:nvSpPr>
        <p:spPr/>
        <p:txBody>
          <a:bodyPr/>
          <a:lstStyle/>
          <a:p>
            <a:fld id="{71061A0D-E3C8-4613-810C-60ACD8FD82C3}" type="slidenum">
              <a:rPr lang="en-GB" smtClean="0"/>
              <a:t>26</a:t>
            </a:fld>
            <a:endParaRPr lang="en-GB"/>
          </a:p>
        </p:txBody>
      </p:sp>
      <p:sp>
        <p:nvSpPr>
          <p:cNvPr id="3" name="TextBox 2"/>
          <p:cNvSpPr txBox="1"/>
          <p:nvPr/>
        </p:nvSpPr>
        <p:spPr>
          <a:xfrm>
            <a:off x="1736401" y="510769"/>
            <a:ext cx="6798777" cy="584775"/>
          </a:xfrm>
          <a:prstGeom prst="rect">
            <a:avLst/>
          </a:prstGeom>
          <a:noFill/>
        </p:spPr>
        <p:txBody>
          <a:bodyPr wrap="square" rtlCol="0">
            <a:spAutoFit/>
          </a:bodyPr>
          <a:lstStyle/>
          <a:p>
            <a:r>
              <a:rPr lang="en-ZA" sz="3200" dirty="0"/>
              <a:t>SA: Robust debt capital market</a:t>
            </a:r>
          </a:p>
        </p:txBody>
      </p:sp>
      <p:sp>
        <p:nvSpPr>
          <p:cNvPr id="14" name="TextBox 13">
            <a:extLst>
              <a:ext uri="{FF2B5EF4-FFF2-40B4-BE49-F238E27FC236}">
                <a16:creationId xmlns:a16="http://schemas.microsoft.com/office/drawing/2014/main" id="{0904CB57-F0D7-4518-93CB-BE6F05D2F833}"/>
              </a:ext>
            </a:extLst>
          </p:cNvPr>
          <p:cNvSpPr txBox="1"/>
          <p:nvPr/>
        </p:nvSpPr>
        <p:spPr>
          <a:xfrm>
            <a:off x="133326" y="6598794"/>
            <a:ext cx="2133600" cy="215444"/>
          </a:xfrm>
          <a:prstGeom prst="rect">
            <a:avLst/>
          </a:prstGeom>
          <a:noFill/>
        </p:spPr>
        <p:txBody>
          <a:bodyPr wrap="square" rtlCol="0">
            <a:spAutoFit/>
          </a:bodyPr>
          <a:lstStyle/>
          <a:p>
            <a:r>
              <a:rPr lang="en-ZA" sz="800" dirty="0"/>
              <a:t>Source: JSE, RMB Global Markets</a:t>
            </a:r>
          </a:p>
        </p:txBody>
      </p:sp>
      <p:sp>
        <p:nvSpPr>
          <p:cNvPr id="8" name="TextBox 7">
            <a:extLst>
              <a:ext uri="{FF2B5EF4-FFF2-40B4-BE49-F238E27FC236}">
                <a16:creationId xmlns:a16="http://schemas.microsoft.com/office/drawing/2014/main" id="{26774461-709F-4780-9DD7-E8F5ECDEF89B}"/>
              </a:ext>
            </a:extLst>
          </p:cNvPr>
          <p:cNvSpPr txBox="1"/>
          <p:nvPr/>
        </p:nvSpPr>
        <p:spPr>
          <a:xfrm>
            <a:off x="395536" y="1484784"/>
            <a:ext cx="7950905" cy="369332"/>
          </a:xfrm>
          <a:prstGeom prst="rect">
            <a:avLst/>
          </a:prstGeom>
          <a:noFill/>
        </p:spPr>
        <p:txBody>
          <a:bodyPr wrap="square" rtlCol="0">
            <a:spAutoFit/>
          </a:bodyPr>
          <a:lstStyle/>
          <a:p>
            <a:r>
              <a:rPr lang="en-US" dirty="0"/>
              <a:t>JSE listed debt instruments - volume outstanding</a:t>
            </a:r>
          </a:p>
        </p:txBody>
      </p:sp>
      <p:pic>
        <p:nvPicPr>
          <p:cNvPr id="9" name="Picture 8">
            <a:extLst>
              <a:ext uri="{FF2B5EF4-FFF2-40B4-BE49-F238E27FC236}">
                <a16:creationId xmlns:a16="http://schemas.microsoft.com/office/drawing/2014/main" id="{B1249DEE-8AFB-466F-8981-267E12424921}"/>
              </a:ext>
            </a:extLst>
          </p:cNvPr>
          <p:cNvPicPr>
            <a:picLocks noChangeAspect="1"/>
          </p:cNvPicPr>
          <p:nvPr/>
        </p:nvPicPr>
        <p:blipFill>
          <a:blip r:embed="rId4"/>
          <a:stretch>
            <a:fillRect/>
          </a:stretch>
        </p:blipFill>
        <p:spPr>
          <a:xfrm>
            <a:off x="520857" y="1810371"/>
            <a:ext cx="8102286" cy="3237257"/>
          </a:xfrm>
          <a:prstGeom prst="rect">
            <a:avLst/>
          </a:prstGeom>
        </p:spPr>
      </p:pic>
      <p:sp>
        <p:nvSpPr>
          <p:cNvPr id="12" name="Rectangle 11">
            <a:extLst>
              <a:ext uri="{FF2B5EF4-FFF2-40B4-BE49-F238E27FC236}">
                <a16:creationId xmlns:a16="http://schemas.microsoft.com/office/drawing/2014/main" id="{8A203D16-9FE3-40C4-889E-095C125C2BA1}"/>
              </a:ext>
            </a:extLst>
          </p:cNvPr>
          <p:cNvSpPr/>
          <p:nvPr/>
        </p:nvSpPr>
        <p:spPr>
          <a:xfrm>
            <a:off x="409178" y="5151814"/>
            <a:ext cx="8483302" cy="1200329"/>
          </a:xfrm>
          <a:prstGeom prst="rect">
            <a:avLst/>
          </a:prstGeom>
        </p:spPr>
        <p:txBody>
          <a:bodyPr wrap="square">
            <a:spAutoFit/>
          </a:bodyPr>
          <a:lstStyle/>
          <a:p>
            <a:r>
              <a:rPr lang="en-US" b="1" dirty="0"/>
              <a:t>Government Bonds:</a:t>
            </a:r>
            <a:r>
              <a:rPr lang="en-US" dirty="0"/>
              <a:t> Approximately R1.9 trillion of the bond market </a:t>
            </a:r>
          </a:p>
          <a:p>
            <a:r>
              <a:rPr lang="en-US" b="1" dirty="0"/>
              <a:t>Corporate Bonds</a:t>
            </a:r>
            <a:r>
              <a:rPr lang="en-US" dirty="0"/>
              <a:t>: In 2018 corporate issuers raised R34bn, outstanding R113bn</a:t>
            </a:r>
            <a:endParaRPr lang="en-ZA" dirty="0"/>
          </a:p>
          <a:p>
            <a:r>
              <a:rPr lang="en-US" b="1" dirty="0"/>
              <a:t>Financial Institutions and Banks</a:t>
            </a:r>
            <a:r>
              <a:rPr lang="en-US" dirty="0"/>
              <a:t>. Total outstanding of R320bn</a:t>
            </a:r>
            <a:endParaRPr lang="en-ZA" dirty="0"/>
          </a:p>
          <a:p>
            <a:r>
              <a:rPr lang="en-US" b="1" dirty="0"/>
              <a:t>State-owned companies and municipalities:</a:t>
            </a:r>
            <a:r>
              <a:rPr lang="en-US" dirty="0"/>
              <a:t> Total outstanding of R275bn</a:t>
            </a:r>
            <a:endParaRPr lang="en-ZA" dirty="0"/>
          </a:p>
        </p:txBody>
      </p:sp>
    </p:spTree>
    <p:extLst>
      <p:ext uri="{BB962C8B-B14F-4D97-AF65-F5344CB8AC3E}">
        <p14:creationId xmlns:p14="http://schemas.microsoft.com/office/powerpoint/2010/main" val="22180628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p:cNvSpPr/>
          <p:nvPr/>
        </p:nvSpPr>
        <p:spPr>
          <a:xfrm>
            <a:off x="1200128" y="755569"/>
            <a:ext cx="3947936" cy="685592"/>
          </a:xfrm>
          <a:prstGeom prst="round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ound Diagonal Corner Rectangle 12"/>
          <p:cNvSpPr/>
          <p:nvPr/>
        </p:nvSpPr>
        <p:spPr>
          <a:xfrm>
            <a:off x="1200126" y="339841"/>
            <a:ext cx="7362339" cy="844480"/>
          </a:xfrm>
          <a:prstGeom prst="round2Diag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5" name="Picture 14" descr="ASISA LOGO FOR STATIONERY-2.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9178" y="504527"/>
            <a:ext cx="1274775" cy="587699"/>
          </a:xfrm>
          <a:prstGeom prst="rect">
            <a:avLst/>
          </a:prstGeom>
        </p:spPr>
      </p:pic>
      <p:sp>
        <p:nvSpPr>
          <p:cNvPr id="16" name="Subtitle 2"/>
          <p:cNvSpPr txBox="1">
            <a:spLocks/>
          </p:cNvSpPr>
          <p:nvPr/>
        </p:nvSpPr>
        <p:spPr>
          <a:xfrm>
            <a:off x="1545642" y="1170386"/>
            <a:ext cx="3320695" cy="370657"/>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endParaRPr lang="en-US" sz="800" spc="100" dirty="0">
              <a:solidFill>
                <a:schemeClr val="bg1">
                  <a:lumMod val="85000"/>
                </a:schemeClr>
              </a:solidFill>
              <a:latin typeface="Century Gothic"/>
              <a:cs typeface="Century Gothic"/>
            </a:endParaRPr>
          </a:p>
        </p:txBody>
      </p:sp>
      <p:sp>
        <p:nvSpPr>
          <p:cNvPr id="2" name="Slide Number Placeholder 1"/>
          <p:cNvSpPr>
            <a:spLocks noGrp="1"/>
          </p:cNvSpPr>
          <p:nvPr>
            <p:ph type="sldNum" sz="quarter" idx="12"/>
          </p:nvPr>
        </p:nvSpPr>
        <p:spPr/>
        <p:txBody>
          <a:bodyPr/>
          <a:lstStyle/>
          <a:p>
            <a:fld id="{71061A0D-E3C8-4613-810C-60ACD8FD82C3}" type="slidenum">
              <a:rPr lang="en-GB" smtClean="0"/>
              <a:t>27</a:t>
            </a:fld>
            <a:endParaRPr lang="en-GB"/>
          </a:p>
        </p:txBody>
      </p:sp>
      <p:sp>
        <p:nvSpPr>
          <p:cNvPr id="3" name="TextBox 2"/>
          <p:cNvSpPr txBox="1"/>
          <p:nvPr/>
        </p:nvSpPr>
        <p:spPr>
          <a:xfrm>
            <a:off x="1736401" y="510769"/>
            <a:ext cx="6798777" cy="584775"/>
          </a:xfrm>
          <a:prstGeom prst="rect">
            <a:avLst/>
          </a:prstGeom>
          <a:noFill/>
        </p:spPr>
        <p:txBody>
          <a:bodyPr wrap="square" rtlCol="0">
            <a:spAutoFit/>
          </a:bodyPr>
          <a:lstStyle/>
          <a:p>
            <a:r>
              <a:rPr lang="en-ZA" sz="3200" dirty="0"/>
              <a:t>SOCs or infrastructure?</a:t>
            </a:r>
          </a:p>
        </p:txBody>
      </p:sp>
      <p:sp>
        <p:nvSpPr>
          <p:cNvPr id="5" name="TextBox 4"/>
          <p:cNvSpPr txBox="1"/>
          <p:nvPr/>
        </p:nvSpPr>
        <p:spPr>
          <a:xfrm>
            <a:off x="409178" y="1484784"/>
            <a:ext cx="8411294" cy="4934684"/>
          </a:xfrm>
          <a:prstGeom prst="rect">
            <a:avLst/>
          </a:prstGeom>
          <a:noFill/>
        </p:spPr>
        <p:txBody>
          <a:bodyPr wrap="square" rtlCol="0">
            <a:spAutoFit/>
          </a:bodyPr>
          <a:lstStyle/>
          <a:p>
            <a:pPr marL="285750" indent="-285750">
              <a:spcBef>
                <a:spcPts val="400"/>
              </a:spcBef>
              <a:spcAft>
                <a:spcPts val="400"/>
              </a:spcAft>
              <a:buFont typeface="Arial" panose="020B0604020202020204" pitchFamily="34" charset="0"/>
              <a:buChar char="•"/>
            </a:pPr>
            <a:r>
              <a:rPr lang="en-ZA" dirty="0"/>
              <a:t>Corporate governance, profitability and a sustainable business model is not a new topic for SOCs</a:t>
            </a:r>
          </a:p>
          <a:p>
            <a:pPr marL="285750" indent="-285750">
              <a:spcBef>
                <a:spcPts val="400"/>
              </a:spcBef>
              <a:spcAft>
                <a:spcPts val="400"/>
              </a:spcAft>
              <a:buFont typeface="Arial" panose="020B0604020202020204" pitchFamily="34" charset="0"/>
              <a:buChar char="•"/>
            </a:pPr>
            <a:r>
              <a:rPr lang="en-US" dirty="0"/>
              <a:t>Financial institutions have </a:t>
            </a:r>
            <a:r>
              <a:rPr lang="en-US" b="1" dirty="0"/>
              <a:t>indirectly participated </a:t>
            </a:r>
            <a:r>
              <a:rPr lang="en-US" dirty="0"/>
              <a:t>in the funding of public sector expenditure through the uptake of government and SOC bonds valued at R1.3 trillion in the last 10 years. </a:t>
            </a:r>
          </a:p>
          <a:p>
            <a:pPr marL="285750" indent="-285750">
              <a:spcBef>
                <a:spcPts val="400"/>
              </a:spcBef>
              <a:spcAft>
                <a:spcPts val="400"/>
              </a:spcAft>
              <a:buFont typeface="Arial" panose="020B0604020202020204" pitchFamily="34" charset="0"/>
              <a:buChar char="•"/>
            </a:pPr>
            <a:r>
              <a:rPr lang="en-US" dirty="0"/>
              <a:t>Banks, non-bank financial institutions and asset managers financed over </a:t>
            </a:r>
            <a:r>
              <a:rPr lang="en-US" b="1" dirty="0"/>
              <a:t>R200bn</a:t>
            </a:r>
            <a:r>
              <a:rPr lang="en-US" dirty="0"/>
              <a:t> towards 112 projects for the </a:t>
            </a:r>
            <a:r>
              <a:rPr lang="en-US" b="1" dirty="0"/>
              <a:t>Independent Power Producers Programme</a:t>
            </a:r>
            <a:r>
              <a:rPr lang="en-US" dirty="0"/>
              <a:t>. </a:t>
            </a:r>
          </a:p>
          <a:p>
            <a:pPr marL="285750" indent="-285750">
              <a:spcBef>
                <a:spcPts val="400"/>
              </a:spcBef>
              <a:spcAft>
                <a:spcPts val="400"/>
              </a:spcAft>
              <a:buFont typeface="Arial" panose="020B0604020202020204" pitchFamily="34" charset="0"/>
              <a:buChar char="•"/>
            </a:pPr>
            <a:r>
              <a:rPr lang="en-US" dirty="0"/>
              <a:t>Direct finance through </a:t>
            </a:r>
            <a:r>
              <a:rPr lang="en-US" b="1" dirty="0"/>
              <a:t>Public-Private Partnerships (PPP) </a:t>
            </a:r>
            <a:r>
              <a:rPr lang="en-US" dirty="0"/>
              <a:t>has been in </a:t>
            </a:r>
            <a:r>
              <a:rPr lang="en-US" b="1" dirty="0"/>
              <a:t>decline</a:t>
            </a:r>
            <a:r>
              <a:rPr lang="en-US" dirty="0"/>
              <a:t>, with only R5bn in projects being finalised in 2016/17.</a:t>
            </a:r>
          </a:p>
          <a:p>
            <a:pPr marL="285750" indent="-285750">
              <a:spcBef>
                <a:spcPts val="400"/>
              </a:spcBef>
              <a:spcAft>
                <a:spcPts val="400"/>
              </a:spcAft>
              <a:buFont typeface="Arial" panose="020B0604020202020204" pitchFamily="34" charset="0"/>
              <a:buChar char="•"/>
            </a:pPr>
            <a:r>
              <a:rPr lang="en-US" dirty="0"/>
              <a:t>Thirty-three completed PPP projects since 1998, </a:t>
            </a:r>
            <a:r>
              <a:rPr lang="en-US" b="1" dirty="0"/>
              <a:t>total value of R89.3bn </a:t>
            </a:r>
            <a:r>
              <a:rPr lang="en-US" dirty="0"/>
              <a:t>including hospitals, transport and roads, tourism and head office accommodation. </a:t>
            </a:r>
          </a:p>
          <a:p>
            <a:pPr marL="285750" indent="-285750">
              <a:spcBef>
                <a:spcPts val="400"/>
              </a:spcBef>
              <a:spcAft>
                <a:spcPts val="400"/>
              </a:spcAft>
              <a:buFont typeface="Arial" panose="020B0604020202020204" pitchFamily="34" charset="0"/>
              <a:buChar char="•"/>
            </a:pPr>
            <a:r>
              <a:rPr lang="en-US" dirty="0"/>
              <a:t>PPP projects account for R18.5 billion – a </a:t>
            </a:r>
            <a:r>
              <a:rPr lang="en-US" b="1" dirty="0"/>
              <a:t>mere 2.2% </a:t>
            </a:r>
            <a:r>
              <a:rPr lang="en-US" dirty="0"/>
              <a:t>of the total public-sector infrastructure budget estimate of the </a:t>
            </a:r>
            <a:r>
              <a:rPr lang="en-US" b="1" dirty="0"/>
              <a:t>R834.1bn </a:t>
            </a:r>
            <a:r>
              <a:rPr lang="en-US" dirty="0"/>
              <a:t>planned</a:t>
            </a:r>
            <a:r>
              <a:rPr lang="en-US" b="1" dirty="0"/>
              <a:t> </a:t>
            </a:r>
            <a:r>
              <a:rPr lang="en-US" dirty="0"/>
              <a:t>for public sector infrastructure spending over the next three years</a:t>
            </a:r>
          </a:p>
          <a:p>
            <a:pPr algn="r"/>
            <a:r>
              <a:rPr lang="en-US" sz="800" dirty="0"/>
              <a:t>National Treasury, 2018/19 Budget Review, pages 153-155</a:t>
            </a:r>
            <a:endParaRPr lang="en-ZA" dirty="0"/>
          </a:p>
          <a:p>
            <a:endParaRPr lang="en-ZA" dirty="0"/>
          </a:p>
        </p:txBody>
      </p:sp>
    </p:spTree>
    <p:extLst>
      <p:ext uri="{BB962C8B-B14F-4D97-AF65-F5344CB8AC3E}">
        <p14:creationId xmlns:p14="http://schemas.microsoft.com/office/powerpoint/2010/main" val="391754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p:cNvSpPr/>
          <p:nvPr/>
        </p:nvSpPr>
        <p:spPr>
          <a:xfrm>
            <a:off x="1200128" y="755569"/>
            <a:ext cx="3947936" cy="685592"/>
          </a:xfrm>
          <a:prstGeom prst="round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ound Diagonal Corner Rectangle 12"/>
          <p:cNvSpPr/>
          <p:nvPr/>
        </p:nvSpPr>
        <p:spPr>
          <a:xfrm>
            <a:off x="1200126" y="339841"/>
            <a:ext cx="7362339" cy="844480"/>
          </a:xfrm>
          <a:prstGeom prst="round2Diag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5" name="Picture 14" descr="ASISA LOGO FOR STATIONERY-2.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9178" y="504527"/>
            <a:ext cx="1274775" cy="587699"/>
          </a:xfrm>
          <a:prstGeom prst="rect">
            <a:avLst/>
          </a:prstGeom>
        </p:spPr>
      </p:pic>
      <p:sp>
        <p:nvSpPr>
          <p:cNvPr id="16" name="Subtitle 2"/>
          <p:cNvSpPr txBox="1">
            <a:spLocks/>
          </p:cNvSpPr>
          <p:nvPr/>
        </p:nvSpPr>
        <p:spPr>
          <a:xfrm>
            <a:off x="1545642" y="1170386"/>
            <a:ext cx="3320695" cy="370657"/>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endParaRPr lang="en-US" sz="800" spc="100" dirty="0">
              <a:solidFill>
                <a:schemeClr val="bg1">
                  <a:lumMod val="85000"/>
                </a:schemeClr>
              </a:solidFill>
              <a:latin typeface="Century Gothic"/>
              <a:cs typeface="Century Gothic"/>
            </a:endParaRPr>
          </a:p>
        </p:txBody>
      </p:sp>
      <p:sp>
        <p:nvSpPr>
          <p:cNvPr id="2" name="Slide Number Placeholder 1"/>
          <p:cNvSpPr>
            <a:spLocks noGrp="1"/>
          </p:cNvSpPr>
          <p:nvPr>
            <p:ph type="sldNum" sz="quarter" idx="12"/>
          </p:nvPr>
        </p:nvSpPr>
        <p:spPr/>
        <p:txBody>
          <a:bodyPr/>
          <a:lstStyle/>
          <a:p>
            <a:fld id="{71061A0D-E3C8-4613-810C-60ACD8FD82C3}" type="slidenum">
              <a:rPr lang="en-GB" smtClean="0"/>
              <a:t>28</a:t>
            </a:fld>
            <a:endParaRPr lang="en-GB" dirty="0"/>
          </a:p>
        </p:txBody>
      </p:sp>
      <p:sp>
        <p:nvSpPr>
          <p:cNvPr id="3" name="TextBox 2"/>
          <p:cNvSpPr txBox="1"/>
          <p:nvPr/>
        </p:nvSpPr>
        <p:spPr>
          <a:xfrm>
            <a:off x="1736401" y="463181"/>
            <a:ext cx="6798777" cy="584775"/>
          </a:xfrm>
          <a:prstGeom prst="rect">
            <a:avLst/>
          </a:prstGeom>
          <a:noFill/>
        </p:spPr>
        <p:txBody>
          <a:bodyPr wrap="square" rtlCol="0">
            <a:spAutoFit/>
          </a:bodyPr>
          <a:lstStyle/>
          <a:p>
            <a:r>
              <a:rPr lang="en-ZA" sz="3200" dirty="0"/>
              <a:t>Pre-1989 vs now – the difference?</a:t>
            </a:r>
          </a:p>
        </p:txBody>
      </p:sp>
      <p:sp>
        <p:nvSpPr>
          <p:cNvPr id="5" name="TextBox 4"/>
          <p:cNvSpPr txBox="1"/>
          <p:nvPr/>
        </p:nvSpPr>
        <p:spPr>
          <a:xfrm>
            <a:off x="457200" y="1412776"/>
            <a:ext cx="4618856" cy="5016758"/>
          </a:xfrm>
          <a:prstGeom prst="rect">
            <a:avLst/>
          </a:prstGeom>
          <a:noFill/>
        </p:spPr>
        <p:txBody>
          <a:bodyPr wrap="square" rtlCol="0">
            <a:spAutoFit/>
          </a:bodyPr>
          <a:lstStyle/>
          <a:p>
            <a:r>
              <a:rPr lang="en-ZA" sz="2400" b="1" dirty="0">
                <a:solidFill>
                  <a:srgbClr val="FF0000"/>
                </a:solidFill>
              </a:rPr>
              <a:t>Then:  </a:t>
            </a:r>
            <a:r>
              <a:rPr lang="en-ZA" dirty="0"/>
              <a:t>SA was a closed economy</a:t>
            </a:r>
          </a:p>
          <a:p>
            <a:r>
              <a:rPr lang="en-ZA" sz="2400" b="1" dirty="0">
                <a:solidFill>
                  <a:srgbClr val="FF0000"/>
                </a:solidFill>
              </a:rPr>
              <a:t>Now:  </a:t>
            </a:r>
            <a:endParaRPr lang="en-ZA" dirty="0"/>
          </a:p>
          <a:p>
            <a:r>
              <a:rPr lang="en-ZA" b="1" dirty="0"/>
              <a:t>World: </a:t>
            </a:r>
            <a:r>
              <a:rPr lang="en-ZA" dirty="0"/>
              <a:t>Interconnectedness of financial markets</a:t>
            </a:r>
          </a:p>
          <a:p>
            <a:r>
              <a:rPr lang="en-ZA" b="1" dirty="0"/>
              <a:t>South Africa: </a:t>
            </a:r>
          </a:p>
          <a:p>
            <a:r>
              <a:rPr lang="en-ZA" b="1" dirty="0"/>
              <a:t>- </a:t>
            </a:r>
            <a:r>
              <a:rPr lang="en-ZA" dirty="0"/>
              <a:t>Open economy</a:t>
            </a:r>
          </a:p>
          <a:p>
            <a:endParaRPr lang="en-ZA" sz="1000" b="1" dirty="0"/>
          </a:p>
          <a:p>
            <a:r>
              <a:rPr lang="en-ZA" b="1" dirty="0"/>
              <a:t>- </a:t>
            </a:r>
            <a:r>
              <a:rPr lang="en-ZA" dirty="0"/>
              <a:t>Diversified bondholders</a:t>
            </a:r>
          </a:p>
          <a:p>
            <a:pPr marL="285750" indent="-285750">
              <a:buFont typeface="Wingdings" panose="05000000000000000000" pitchFamily="2" charset="2"/>
              <a:buChar char="§"/>
            </a:pPr>
            <a:r>
              <a:rPr lang="en-ZA" i="1" dirty="0"/>
              <a:t>±38% of ZAR government bonds are held by foreigners</a:t>
            </a:r>
          </a:p>
          <a:p>
            <a:endParaRPr lang="en-ZA" sz="1000" dirty="0"/>
          </a:p>
          <a:p>
            <a:r>
              <a:rPr lang="en-ZA" dirty="0"/>
              <a:t>- Member of G20: Financial reforms to reduce  systemic risk </a:t>
            </a:r>
          </a:p>
          <a:p>
            <a:pPr marL="285750" indent="-285750">
              <a:buFont typeface="Wingdings" panose="05000000000000000000" pitchFamily="2" charset="2"/>
              <a:buChar char="§"/>
            </a:pPr>
            <a:r>
              <a:rPr lang="en-ZA" i="1" dirty="0"/>
              <a:t>Basel III/IV (plus SAM)</a:t>
            </a:r>
          </a:p>
          <a:p>
            <a:pPr marL="285750" indent="-285750">
              <a:buFont typeface="Wingdings" panose="05000000000000000000" pitchFamily="2" charset="2"/>
              <a:buChar char="§"/>
            </a:pPr>
            <a:r>
              <a:rPr lang="en-ZA" i="1" dirty="0"/>
              <a:t>Twin Peaks</a:t>
            </a:r>
          </a:p>
          <a:p>
            <a:pPr marL="285750" indent="-285750">
              <a:buFont typeface="Wingdings" panose="05000000000000000000" pitchFamily="2" charset="2"/>
              <a:buChar char="§"/>
            </a:pPr>
            <a:r>
              <a:rPr lang="en-ZA" i="1" dirty="0"/>
              <a:t>Macro prudential tool kit</a:t>
            </a:r>
          </a:p>
          <a:p>
            <a:pPr marL="285750" indent="-285750">
              <a:buFont typeface="Wingdings" panose="05000000000000000000" pitchFamily="2" charset="2"/>
              <a:buChar char="§"/>
            </a:pPr>
            <a:r>
              <a:rPr lang="en-ZA" i="1" dirty="0"/>
              <a:t>Resolution framework</a:t>
            </a:r>
          </a:p>
          <a:p>
            <a:pPr marL="285750" indent="-285750">
              <a:buFont typeface="Wingdings" panose="05000000000000000000" pitchFamily="2" charset="2"/>
              <a:buChar char="§"/>
            </a:pPr>
            <a:r>
              <a:rPr lang="en-ZA" i="1" dirty="0"/>
              <a:t>Margining of OTC derivatives</a:t>
            </a:r>
          </a:p>
          <a:p>
            <a:pPr marL="285750" indent="-285750">
              <a:buFont typeface="Wingdings" panose="05000000000000000000" pitchFamily="2" charset="2"/>
              <a:buChar char="§"/>
            </a:pPr>
            <a:r>
              <a:rPr lang="en-ZA" i="1" dirty="0"/>
              <a:t>Consolidated supervision of conglomerates</a:t>
            </a:r>
          </a:p>
        </p:txBody>
      </p:sp>
      <p:pic>
        <p:nvPicPr>
          <p:cNvPr id="7" name="Picture 6">
            <a:extLst>
              <a:ext uri="{FF2B5EF4-FFF2-40B4-BE49-F238E27FC236}">
                <a16:creationId xmlns:a16="http://schemas.microsoft.com/office/drawing/2014/main" id="{662C421A-0E89-47AC-8E60-6488D78FD52A}"/>
              </a:ext>
            </a:extLst>
          </p:cNvPr>
          <p:cNvPicPr>
            <a:picLocks noChangeAspect="1"/>
          </p:cNvPicPr>
          <p:nvPr/>
        </p:nvPicPr>
        <p:blipFill>
          <a:blip r:embed="rId4"/>
          <a:stretch>
            <a:fillRect/>
          </a:stretch>
        </p:blipFill>
        <p:spPr>
          <a:xfrm>
            <a:off x="5148064" y="2102142"/>
            <a:ext cx="3874948" cy="3240000"/>
          </a:xfrm>
          <a:prstGeom prst="rect">
            <a:avLst/>
          </a:prstGeom>
        </p:spPr>
      </p:pic>
      <p:sp>
        <p:nvSpPr>
          <p:cNvPr id="4" name="TextBox 3"/>
          <p:cNvSpPr txBox="1"/>
          <p:nvPr/>
        </p:nvSpPr>
        <p:spPr>
          <a:xfrm>
            <a:off x="5652120" y="1541043"/>
            <a:ext cx="3240360" cy="369332"/>
          </a:xfrm>
          <a:prstGeom prst="rect">
            <a:avLst/>
          </a:prstGeom>
          <a:noFill/>
        </p:spPr>
        <p:txBody>
          <a:bodyPr wrap="square" rtlCol="0">
            <a:spAutoFit/>
          </a:bodyPr>
          <a:lstStyle/>
          <a:p>
            <a:r>
              <a:rPr lang="en-ZA" b="1" u="sng" dirty="0"/>
              <a:t>Holdings of listed bonds</a:t>
            </a:r>
          </a:p>
        </p:txBody>
      </p:sp>
    </p:spTree>
    <p:extLst>
      <p:ext uri="{BB962C8B-B14F-4D97-AF65-F5344CB8AC3E}">
        <p14:creationId xmlns:p14="http://schemas.microsoft.com/office/powerpoint/2010/main" val="2793882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p:cNvSpPr/>
          <p:nvPr/>
        </p:nvSpPr>
        <p:spPr>
          <a:xfrm>
            <a:off x="1200128" y="755569"/>
            <a:ext cx="3947936" cy="685592"/>
          </a:xfrm>
          <a:prstGeom prst="round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ound Diagonal Corner Rectangle 12"/>
          <p:cNvSpPr/>
          <p:nvPr/>
        </p:nvSpPr>
        <p:spPr>
          <a:xfrm>
            <a:off x="1331640" y="339841"/>
            <a:ext cx="7362339" cy="844480"/>
          </a:xfrm>
          <a:prstGeom prst="round2Diag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ZA" sz="3200" dirty="0">
                <a:solidFill>
                  <a:schemeClr val="tx1"/>
                </a:solidFill>
              </a:rPr>
              <a:t>     Lack of demand or lack of supply ?</a:t>
            </a:r>
          </a:p>
        </p:txBody>
      </p:sp>
      <p:pic>
        <p:nvPicPr>
          <p:cNvPr id="15" name="Picture 14" descr="ASISA LOGO FOR STATIONERY-2.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9178" y="504527"/>
            <a:ext cx="1274775" cy="587699"/>
          </a:xfrm>
          <a:prstGeom prst="rect">
            <a:avLst/>
          </a:prstGeom>
        </p:spPr>
      </p:pic>
      <p:sp>
        <p:nvSpPr>
          <p:cNvPr id="16" name="Subtitle 2"/>
          <p:cNvSpPr txBox="1">
            <a:spLocks/>
          </p:cNvSpPr>
          <p:nvPr/>
        </p:nvSpPr>
        <p:spPr>
          <a:xfrm>
            <a:off x="1545642" y="1170386"/>
            <a:ext cx="3320695" cy="370657"/>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endParaRPr lang="en-US" sz="800" spc="100" dirty="0">
              <a:solidFill>
                <a:schemeClr val="bg1">
                  <a:lumMod val="85000"/>
                </a:schemeClr>
              </a:solidFill>
              <a:latin typeface="Century Gothic"/>
              <a:cs typeface="Century Gothic"/>
            </a:endParaRPr>
          </a:p>
        </p:txBody>
      </p:sp>
      <p:sp>
        <p:nvSpPr>
          <p:cNvPr id="2" name="Slide Number Placeholder 1"/>
          <p:cNvSpPr>
            <a:spLocks noGrp="1"/>
          </p:cNvSpPr>
          <p:nvPr>
            <p:ph type="sldNum" sz="quarter" idx="12"/>
          </p:nvPr>
        </p:nvSpPr>
        <p:spPr/>
        <p:txBody>
          <a:bodyPr/>
          <a:lstStyle/>
          <a:p>
            <a:fld id="{71061A0D-E3C8-4613-810C-60ACD8FD82C3}" type="slidenum">
              <a:rPr lang="en-GB" smtClean="0"/>
              <a:t>29</a:t>
            </a:fld>
            <a:endParaRPr lang="en-GB"/>
          </a:p>
        </p:txBody>
      </p:sp>
      <p:sp>
        <p:nvSpPr>
          <p:cNvPr id="3" name="TextBox 2"/>
          <p:cNvSpPr txBox="1"/>
          <p:nvPr/>
        </p:nvSpPr>
        <p:spPr>
          <a:xfrm>
            <a:off x="409179" y="1355714"/>
            <a:ext cx="8277622" cy="5016758"/>
          </a:xfrm>
          <a:prstGeom prst="rect">
            <a:avLst/>
          </a:prstGeom>
          <a:noFill/>
        </p:spPr>
        <p:txBody>
          <a:bodyPr wrap="square" rtlCol="0">
            <a:spAutoFit/>
          </a:bodyPr>
          <a:lstStyle/>
          <a:p>
            <a:endParaRPr lang="en-ZA" sz="3200" dirty="0"/>
          </a:p>
          <a:p>
            <a:pPr algn="ctr"/>
            <a:r>
              <a:rPr lang="en-ZA" sz="3200" i="1" dirty="0"/>
              <a:t>Beware unintended consequences </a:t>
            </a:r>
          </a:p>
          <a:p>
            <a:pPr algn="ctr"/>
            <a:endParaRPr lang="en-ZA" sz="3200" i="1" dirty="0"/>
          </a:p>
          <a:p>
            <a:pPr algn="ctr"/>
            <a:r>
              <a:rPr lang="en-ZA" sz="3200" dirty="0"/>
              <a:t>Prescribed investments in developmental projects with below commercial returns will not be welfare enhancing for the economy.</a:t>
            </a:r>
          </a:p>
          <a:p>
            <a:pPr algn="ctr"/>
            <a:endParaRPr lang="en-ZA" sz="3200" dirty="0"/>
          </a:p>
          <a:p>
            <a:pPr algn="ctr"/>
            <a:r>
              <a:rPr lang="en-ZA" sz="3200" dirty="0"/>
              <a:t>They could even be wealth destructive if foreigners sell bonds, and local funds sell equities to meet the requirements.</a:t>
            </a:r>
          </a:p>
        </p:txBody>
      </p:sp>
    </p:spTree>
    <p:extLst>
      <p:ext uri="{BB962C8B-B14F-4D97-AF65-F5344CB8AC3E}">
        <p14:creationId xmlns:p14="http://schemas.microsoft.com/office/powerpoint/2010/main" val="25915777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37A2C-06FD-4BDF-9B5A-2FBD2C39F7B6}"/>
              </a:ext>
            </a:extLst>
          </p:cNvPr>
          <p:cNvSpPr>
            <a:spLocks noGrp="1"/>
          </p:cNvSpPr>
          <p:nvPr>
            <p:ph type="title"/>
          </p:nvPr>
        </p:nvSpPr>
        <p:spPr/>
        <p:txBody>
          <a:bodyPr/>
          <a:lstStyle/>
          <a:p>
            <a:r>
              <a:rPr lang="en-US" dirty="0"/>
              <a:t>NOTES</a:t>
            </a:r>
          </a:p>
        </p:txBody>
      </p:sp>
      <p:sp>
        <p:nvSpPr>
          <p:cNvPr id="3" name="Content Placeholder 2">
            <a:extLst>
              <a:ext uri="{FF2B5EF4-FFF2-40B4-BE49-F238E27FC236}">
                <a16:creationId xmlns:a16="http://schemas.microsoft.com/office/drawing/2014/main" id="{708434B0-7F22-4D7A-8EE0-9903FF8C14A3}"/>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C7D5F873-27EA-474F-B22A-90BDE3C4E1D8}"/>
              </a:ext>
            </a:extLst>
          </p:cNvPr>
          <p:cNvSpPr>
            <a:spLocks noGrp="1"/>
          </p:cNvSpPr>
          <p:nvPr>
            <p:ph type="sldNum" sz="quarter" idx="12"/>
          </p:nvPr>
        </p:nvSpPr>
        <p:spPr/>
        <p:txBody>
          <a:bodyPr/>
          <a:lstStyle/>
          <a:p>
            <a:fld id="{71061A0D-E3C8-4613-810C-60ACD8FD82C3}" type="slidenum">
              <a:rPr lang="en-GB" smtClean="0"/>
              <a:t>30</a:t>
            </a:fld>
            <a:endParaRPr lang="en-GB"/>
          </a:p>
        </p:txBody>
      </p:sp>
    </p:spTree>
    <p:extLst>
      <p:ext uri="{BB962C8B-B14F-4D97-AF65-F5344CB8AC3E}">
        <p14:creationId xmlns:p14="http://schemas.microsoft.com/office/powerpoint/2010/main" val="9490650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 name="Rounded Rectangle 9"/>
          <p:cNvSpPr/>
          <p:nvPr/>
        </p:nvSpPr>
        <p:spPr>
          <a:xfrm>
            <a:off x="1200128" y="755569"/>
            <a:ext cx="3947936" cy="685592"/>
          </a:xfrm>
          <a:prstGeom prst="round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ound Diagonal Corner Rectangle 12"/>
          <p:cNvSpPr/>
          <p:nvPr/>
        </p:nvSpPr>
        <p:spPr>
          <a:xfrm>
            <a:off x="1200126" y="339841"/>
            <a:ext cx="7362339" cy="844480"/>
          </a:xfrm>
          <a:prstGeom prst="round2Diag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5" name="Picture 14" descr="ASISA LOGO FOR STATIONERY-2.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9178" y="504527"/>
            <a:ext cx="1274775" cy="587699"/>
          </a:xfrm>
          <a:prstGeom prst="rect">
            <a:avLst/>
          </a:prstGeom>
        </p:spPr>
      </p:pic>
      <p:sp>
        <p:nvSpPr>
          <p:cNvPr id="16" name="Subtitle 2"/>
          <p:cNvSpPr txBox="1">
            <a:spLocks/>
          </p:cNvSpPr>
          <p:nvPr/>
        </p:nvSpPr>
        <p:spPr>
          <a:xfrm>
            <a:off x="1545642" y="1170386"/>
            <a:ext cx="3320695" cy="370657"/>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endParaRPr lang="en-US" sz="800" spc="100" dirty="0">
              <a:solidFill>
                <a:schemeClr val="bg1">
                  <a:lumMod val="85000"/>
                </a:schemeClr>
              </a:solidFill>
              <a:latin typeface="Century Gothic"/>
              <a:cs typeface="Century Gothic"/>
            </a:endParaRPr>
          </a:p>
        </p:txBody>
      </p:sp>
      <p:sp>
        <p:nvSpPr>
          <p:cNvPr id="4" name="TextBox 3"/>
          <p:cNvSpPr txBox="1"/>
          <p:nvPr/>
        </p:nvSpPr>
        <p:spPr>
          <a:xfrm>
            <a:off x="2051720" y="504527"/>
            <a:ext cx="6480720" cy="584775"/>
          </a:xfrm>
          <a:prstGeom prst="rect">
            <a:avLst/>
          </a:prstGeom>
          <a:noFill/>
        </p:spPr>
        <p:txBody>
          <a:bodyPr wrap="square" rtlCol="0">
            <a:spAutoFit/>
          </a:bodyPr>
          <a:lstStyle/>
          <a:p>
            <a:r>
              <a:rPr lang="en-ZA" sz="3200" dirty="0"/>
              <a:t>What happens when L &gt; A ?</a:t>
            </a:r>
          </a:p>
        </p:txBody>
      </p:sp>
      <p:sp>
        <p:nvSpPr>
          <p:cNvPr id="5" name="TextBox 4"/>
          <p:cNvSpPr txBox="1"/>
          <p:nvPr/>
        </p:nvSpPr>
        <p:spPr>
          <a:xfrm>
            <a:off x="446035" y="1643753"/>
            <a:ext cx="8251930" cy="1754326"/>
          </a:xfrm>
          <a:prstGeom prst="rect">
            <a:avLst/>
          </a:prstGeom>
          <a:noFill/>
        </p:spPr>
        <p:txBody>
          <a:bodyPr wrap="square" rtlCol="0">
            <a:spAutoFit/>
          </a:bodyPr>
          <a:lstStyle/>
          <a:p>
            <a:r>
              <a:rPr lang="en-ZA" b="1" dirty="0"/>
              <a:t>The Transnet Pension Fund experience: </a:t>
            </a:r>
          </a:p>
          <a:p>
            <a:r>
              <a:rPr lang="en-ZA" dirty="0"/>
              <a:t>Company incorporated on 1 April 1990, and the Transnet Pension Fund established</a:t>
            </a:r>
          </a:p>
          <a:p>
            <a:pPr marL="285750" indent="-285750">
              <a:buFont typeface="Arial" panose="020B0604020202020204" pitchFamily="34" charset="0"/>
              <a:buChar char="•"/>
            </a:pPr>
            <a:r>
              <a:rPr lang="en-ZA" dirty="0"/>
              <a:t>Inherited an actuarial deficit of R17,1bn of which R10,3bn was provided for</a:t>
            </a:r>
          </a:p>
          <a:p>
            <a:pPr marL="285750" indent="-285750">
              <a:buFont typeface="Arial" panose="020B0604020202020204" pitchFamily="34" charset="0"/>
              <a:buChar char="•"/>
            </a:pPr>
            <a:r>
              <a:rPr lang="en-ZA" dirty="0"/>
              <a:t>During 1990/91 and 1991/92 financial years the company issued R10,3bn non-tradeable Pension Fund Debentures (T011) with a coupon of 16.5%</a:t>
            </a:r>
          </a:p>
          <a:p>
            <a:pPr marL="285750" indent="-285750">
              <a:buFont typeface="Arial" panose="020B0604020202020204" pitchFamily="34" charset="0"/>
              <a:buChar char="•"/>
            </a:pPr>
            <a:r>
              <a:rPr lang="en-ZA" dirty="0"/>
              <a:t>The T011s were bought by PIC</a:t>
            </a:r>
          </a:p>
        </p:txBody>
      </p:sp>
      <p:pic>
        <p:nvPicPr>
          <p:cNvPr id="819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3051" y="3459664"/>
            <a:ext cx="4655523" cy="3147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266907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 name="Rounded Rectangle 9"/>
          <p:cNvSpPr/>
          <p:nvPr/>
        </p:nvSpPr>
        <p:spPr>
          <a:xfrm>
            <a:off x="1200128" y="755569"/>
            <a:ext cx="3947936" cy="685592"/>
          </a:xfrm>
          <a:prstGeom prst="round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ound Diagonal Corner Rectangle 12"/>
          <p:cNvSpPr/>
          <p:nvPr/>
        </p:nvSpPr>
        <p:spPr>
          <a:xfrm>
            <a:off x="1200126" y="339841"/>
            <a:ext cx="7362339" cy="844480"/>
          </a:xfrm>
          <a:prstGeom prst="round2Diag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5" name="Picture 14" descr="ASISA LOGO FOR STATIONERY-2.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9178" y="504527"/>
            <a:ext cx="1274775" cy="587699"/>
          </a:xfrm>
          <a:prstGeom prst="rect">
            <a:avLst/>
          </a:prstGeom>
        </p:spPr>
      </p:pic>
      <p:sp>
        <p:nvSpPr>
          <p:cNvPr id="16" name="Subtitle 2"/>
          <p:cNvSpPr txBox="1">
            <a:spLocks/>
          </p:cNvSpPr>
          <p:nvPr/>
        </p:nvSpPr>
        <p:spPr>
          <a:xfrm>
            <a:off x="1545642" y="1170386"/>
            <a:ext cx="3320695" cy="370657"/>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endParaRPr lang="en-US" sz="800" spc="100" dirty="0">
              <a:solidFill>
                <a:schemeClr val="bg1">
                  <a:lumMod val="85000"/>
                </a:schemeClr>
              </a:solidFill>
              <a:latin typeface="Century Gothic"/>
              <a:cs typeface="Century Gothic"/>
            </a:endParaRPr>
          </a:p>
        </p:txBody>
      </p:sp>
      <p:sp>
        <p:nvSpPr>
          <p:cNvPr id="2" name="Slide Number Placeholder 1"/>
          <p:cNvSpPr>
            <a:spLocks noGrp="1"/>
          </p:cNvSpPr>
          <p:nvPr>
            <p:ph type="sldNum" sz="quarter" idx="12"/>
          </p:nvPr>
        </p:nvSpPr>
        <p:spPr/>
        <p:txBody>
          <a:bodyPr/>
          <a:lstStyle/>
          <a:p>
            <a:fld id="{71061A0D-E3C8-4613-810C-60ACD8FD82C3}" type="slidenum">
              <a:rPr lang="en-GB" smtClean="0"/>
              <a:t>32</a:t>
            </a:fld>
            <a:endParaRPr lang="en-GB"/>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528" y="1541043"/>
            <a:ext cx="8172450" cy="5251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724903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 name="Rounded Rectangle 9"/>
          <p:cNvSpPr/>
          <p:nvPr/>
        </p:nvSpPr>
        <p:spPr>
          <a:xfrm>
            <a:off x="1200128" y="755569"/>
            <a:ext cx="3947936" cy="685592"/>
          </a:xfrm>
          <a:prstGeom prst="round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ound Diagonal Corner Rectangle 12"/>
          <p:cNvSpPr/>
          <p:nvPr/>
        </p:nvSpPr>
        <p:spPr>
          <a:xfrm>
            <a:off x="1200126" y="339841"/>
            <a:ext cx="7362339" cy="844480"/>
          </a:xfrm>
          <a:prstGeom prst="round2Diag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5" name="Picture 14" descr="ASISA LOGO FOR STATIONERY-2.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9178" y="504527"/>
            <a:ext cx="1274775" cy="587699"/>
          </a:xfrm>
          <a:prstGeom prst="rect">
            <a:avLst/>
          </a:prstGeom>
        </p:spPr>
      </p:pic>
      <p:sp>
        <p:nvSpPr>
          <p:cNvPr id="16" name="Subtitle 2"/>
          <p:cNvSpPr txBox="1">
            <a:spLocks/>
          </p:cNvSpPr>
          <p:nvPr/>
        </p:nvSpPr>
        <p:spPr>
          <a:xfrm>
            <a:off x="1545642" y="1170386"/>
            <a:ext cx="3320695" cy="370657"/>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endParaRPr lang="en-US" sz="800" spc="100" dirty="0">
              <a:solidFill>
                <a:schemeClr val="bg1">
                  <a:lumMod val="85000"/>
                </a:schemeClr>
              </a:solidFill>
              <a:latin typeface="Century Gothic"/>
              <a:cs typeface="Century Gothic"/>
            </a:endParaRPr>
          </a:p>
        </p:txBody>
      </p:sp>
      <p:sp>
        <p:nvSpPr>
          <p:cNvPr id="2" name="Slide Number Placeholder 1"/>
          <p:cNvSpPr>
            <a:spLocks noGrp="1"/>
          </p:cNvSpPr>
          <p:nvPr>
            <p:ph type="sldNum" sz="quarter" idx="12"/>
          </p:nvPr>
        </p:nvSpPr>
        <p:spPr/>
        <p:txBody>
          <a:bodyPr/>
          <a:lstStyle/>
          <a:p>
            <a:fld id="{71061A0D-E3C8-4613-810C-60ACD8FD82C3}" type="slidenum">
              <a:rPr lang="en-GB" smtClean="0"/>
              <a:t>33</a:t>
            </a:fld>
            <a:endParaRPr lang="en-GB"/>
          </a:p>
        </p:txBody>
      </p:sp>
      <p:sp>
        <p:nvSpPr>
          <p:cNvPr id="4" name="TextBox 3"/>
          <p:cNvSpPr txBox="1"/>
          <p:nvPr/>
        </p:nvSpPr>
        <p:spPr>
          <a:xfrm>
            <a:off x="1907704" y="476672"/>
            <a:ext cx="5976664" cy="584775"/>
          </a:xfrm>
          <a:prstGeom prst="rect">
            <a:avLst/>
          </a:prstGeom>
          <a:noFill/>
        </p:spPr>
        <p:txBody>
          <a:bodyPr wrap="square" rtlCol="0">
            <a:spAutoFit/>
          </a:bodyPr>
          <a:lstStyle/>
          <a:p>
            <a:r>
              <a:rPr lang="en-ZA" sz="3200" dirty="0"/>
              <a:t>Its not new - 2003 Growth Summit</a:t>
            </a:r>
          </a:p>
        </p:txBody>
      </p:sp>
      <p:sp>
        <p:nvSpPr>
          <p:cNvPr id="11" name="TextBox 10"/>
          <p:cNvSpPr txBox="1"/>
          <p:nvPr/>
        </p:nvSpPr>
        <p:spPr>
          <a:xfrm>
            <a:off x="323528" y="1541043"/>
            <a:ext cx="7992888" cy="5078313"/>
          </a:xfrm>
          <a:prstGeom prst="rect">
            <a:avLst/>
          </a:prstGeom>
          <a:noFill/>
        </p:spPr>
        <p:txBody>
          <a:bodyPr wrap="square" rtlCol="0">
            <a:spAutoFit/>
          </a:bodyPr>
          <a:lstStyle/>
          <a:p>
            <a:pPr marL="285750" indent="-285750">
              <a:buFont typeface="Arial" panose="020B0604020202020204" pitchFamily="34" charset="0"/>
              <a:buChar char="•"/>
            </a:pPr>
            <a:r>
              <a:rPr lang="en-ZA" dirty="0"/>
              <a:t>5% pension fund assets to be invested in developmental projects</a:t>
            </a:r>
          </a:p>
          <a:p>
            <a:pPr marL="285750" indent="-285750">
              <a:buFont typeface="Arial" panose="020B0604020202020204" pitchFamily="34" charset="0"/>
              <a:buChar char="•"/>
            </a:pPr>
            <a:r>
              <a:rPr lang="en-ZA" dirty="0"/>
              <a:t>5% * R5.6 trillion = R280 billion</a:t>
            </a:r>
          </a:p>
          <a:p>
            <a:pPr marL="285750" indent="-285750">
              <a:buFont typeface="Arial" panose="020B0604020202020204" pitchFamily="34" charset="0"/>
              <a:buChar char="•"/>
            </a:pPr>
            <a:endParaRPr lang="en-ZA" dirty="0"/>
          </a:p>
          <a:p>
            <a:r>
              <a:rPr lang="en-ZA" dirty="0"/>
              <a:t>But we run the risk of the fallacy of percentages…</a:t>
            </a:r>
          </a:p>
          <a:p>
            <a:endParaRPr lang="en-ZA" dirty="0"/>
          </a:p>
          <a:p>
            <a:pPr marL="285750" indent="-285750">
              <a:buFont typeface="Arial" panose="020B0604020202020204" pitchFamily="34" charset="0"/>
              <a:buChar char="•"/>
            </a:pPr>
            <a:r>
              <a:rPr lang="en-ZA" dirty="0"/>
              <a:t>It takes a long time to build up these pension fund assets</a:t>
            </a:r>
          </a:p>
          <a:p>
            <a:pPr marL="742950" lvl="1" indent="-285750">
              <a:buFontTx/>
              <a:buChar char="-"/>
            </a:pPr>
            <a:r>
              <a:rPr lang="en-ZA" dirty="0"/>
              <a:t>Average pension fund contribution rate +/- 12% vs +/- 20% in DB days</a:t>
            </a:r>
          </a:p>
          <a:p>
            <a:pPr marL="742950" lvl="1" indent="-285750">
              <a:buFontTx/>
              <a:buChar char="-"/>
            </a:pPr>
            <a:r>
              <a:rPr lang="en-ZA" dirty="0"/>
              <a:t>Declining contribution to retirement provision in light of increased cost of death and disability cover</a:t>
            </a:r>
          </a:p>
          <a:p>
            <a:pPr marL="285750" indent="-285750">
              <a:buFontTx/>
              <a:buChar char="-"/>
            </a:pPr>
            <a:endParaRPr lang="en-ZA" dirty="0"/>
          </a:p>
          <a:p>
            <a:pPr marL="285750" indent="-285750">
              <a:buFont typeface="Arial" panose="020B0604020202020204" pitchFamily="34" charset="0"/>
              <a:buChar char="•"/>
            </a:pPr>
            <a:r>
              <a:rPr lang="en-ZA" dirty="0"/>
              <a:t>5% in developmental initiatives is effectively a tax on </a:t>
            </a:r>
          </a:p>
          <a:p>
            <a:pPr algn="ctr"/>
            <a:r>
              <a:rPr lang="en-ZA" dirty="0"/>
              <a:t>(contributions + returns – costs)</a:t>
            </a:r>
          </a:p>
          <a:p>
            <a:endParaRPr lang="en-ZA" dirty="0"/>
          </a:p>
          <a:p>
            <a:pPr marL="285750" indent="-285750">
              <a:buFont typeface="Arial" panose="020B0604020202020204" pitchFamily="34" charset="0"/>
              <a:buChar char="•"/>
            </a:pPr>
            <a:r>
              <a:rPr lang="en-ZA" dirty="0"/>
              <a:t>Borne by all members – some ordinarily exempt from paying tax in their personal capacity</a:t>
            </a:r>
          </a:p>
          <a:p>
            <a:endParaRPr lang="en-ZA" dirty="0"/>
          </a:p>
          <a:p>
            <a:r>
              <a:rPr lang="en-ZA" dirty="0"/>
              <a:t>A pension fund is effectively a </a:t>
            </a:r>
            <a:r>
              <a:rPr lang="en-ZA" i="1" dirty="0"/>
              <a:t>tax free </a:t>
            </a:r>
            <a:r>
              <a:rPr lang="en-ZA" dirty="0"/>
              <a:t>investment – forget about the R35k or so per annum tax free allowance</a:t>
            </a:r>
          </a:p>
        </p:txBody>
      </p:sp>
    </p:spTree>
    <p:extLst>
      <p:ext uri="{BB962C8B-B14F-4D97-AF65-F5344CB8AC3E}">
        <p14:creationId xmlns:p14="http://schemas.microsoft.com/office/powerpoint/2010/main" val="37564822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 name="Rounded Rectangle 9"/>
          <p:cNvSpPr/>
          <p:nvPr/>
        </p:nvSpPr>
        <p:spPr>
          <a:xfrm>
            <a:off x="1200128" y="755569"/>
            <a:ext cx="3947936" cy="685592"/>
          </a:xfrm>
          <a:prstGeom prst="round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ound Diagonal Corner Rectangle 12"/>
          <p:cNvSpPr/>
          <p:nvPr/>
        </p:nvSpPr>
        <p:spPr>
          <a:xfrm>
            <a:off x="1200126" y="339841"/>
            <a:ext cx="7362339" cy="844480"/>
          </a:xfrm>
          <a:prstGeom prst="round2Diag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5" name="Picture 14" descr="ASISA LOGO FOR STATIONERY-2.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9178" y="504527"/>
            <a:ext cx="1274775" cy="587699"/>
          </a:xfrm>
          <a:prstGeom prst="rect">
            <a:avLst/>
          </a:prstGeom>
        </p:spPr>
      </p:pic>
      <p:sp>
        <p:nvSpPr>
          <p:cNvPr id="16" name="Subtitle 2"/>
          <p:cNvSpPr txBox="1">
            <a:spLocks/>
          </p:cNvSpPr>
          <p:nvPr/>
        </p:nvSpPr>
        <p:spPr>
          <a:xfrm>
            <a:off x="1545642" y="1170386"/>
            <a:ext cx="3320695" cy="370657"/>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endParaRPr lang="en-US" sz="800" spc="100" dirty="0">
              <a:solidFill>
                <a:schemeClr val="bg1">
                  <a:lumMod val="85000"/>
                </a:schemeClr>
              </a:solidFill>
              <a:latin typeface="Century Gothic"/>
              <a:cs typeface="Century Gothic"/>
            </a:endParaRPr>
          </a:p>
        </p:txBody>
      </p:sp>
      <p:sp>
        <p:nvSpPr>
          <p:cNvPr id="2" name="Slide Number Placeholder 1"/>
          <p:cNvSpPr>
            <a:spLocks noGrp="1"/>
          </p:cNvSpPr>
          <p:nvPr>
            <p:ph type="sldNum" sz="quarter" idx="12"/>
          </p:nvPr>
        </p:nvSpPr>
        <p:spPr/>
        <p:txBody>
          <a:bodyPr/>
          <a:lstStyle/>
          <a:p>
            <a:fld id="{71061A0D-E3C8-4613-810C-60ACD8FD82C3}" type="slidenum">
              <a:rPr lang="en-GB" smtClean="0"/>
              <a:t>34</a:t>
            </a:fld>
            <a:endParaRPr lang="en-GB"/>
          </a:p>
        </p:txBody>
      </p:sp>
      <p:sp>
        <p:nvSpPr>
          <p:cNvPr id="3" name="TextBox 2"/>
          <p:cNvSpPr txBox="1"/>
          <p:nvPr/>
        </p:nvSpPr>
        <p:spPr>
          <a:xfrm>
            <a:off x="1747597" y="216960"/>
            <a:ext cx="6798777" cy="1077218"/>
          </a:xfrm>
          <a:prstGeom prst="rect">
            <a:avLst/>
          </a:prstGeom>
          <a:noFill/>
        </p:spPr>
        <p:txBody>
          <a:bodyPr wrap="square" rtlCol="0">
            <a:spAutoFit/>
          </a:bodyPr>
          <a:lstStyle/>
          <a:p>
            <a:r>
              <a:rPr lang="en-ZA" sz="3200" dirty="0"/>
              <a:t>Directed Credit Programmes and Priority Sector Lending</a:t>
            </a:r>
          </a:p>
        </p:txBody>
      </p:sp>
      <p:sp>
        <p:nvSpPr>
          <p:cNvPr id="4" name="TextBox 3"/>
          <p:cNvSpPr txBox="1"/>
          <p:nvPr/>
        </p:nvSpPr>
        <p:spPr>
          <a:xfrm>
            <a:off x="251520" y="1628800"/>
            <a:ext cx="8892480" cy="3785652"/>
          </a:xfrm>
          <a:prstGeom prst="rect">
            <a:avLst/>
          </a:prstGeom>
          <a:noFill/>
        </p:spPr>
        <p:txBody>
          <a:bodyPr wrap="square" rtlCol="0">
            <a:spAutoFit/>
          </a:bodyPr>
          <a:lstStyle/>
          <a:p>
            <a:r>
              <a:rPr lang="en-ZA" sz="2000" dirty="0"/>
              <a:t>India has had PSL since 1969 when the banks were nationalised</a:t>
            </a:r>
          </a:p>
          <a:p>
            <a:endParaRPr lang="en-ZA" sz="2000" dirty="0"/>
          </a:p>
          <a:p>
            <a:r>
              <a:rPr lang="en-ZA" sz="2000" dirty="0"/>
              <a:t>The motives behind government programmes to provide directed credit to agriculture and industry can be traced to asymmetrical information</a:t>
            </a:r>
          </a:p>
          <a:p>
            <a:pPr marL="342900" indent="-342900">
              <a:buFont typeface="Arial" panose="020B0604020202020204" pitchFamily="34" charset="0"/>
              <a:buChar char="•"/>
            </a:pPr>
            <a:r>
              <a:rPr lang="en-ZA" sz="2000" dirty="0"/>
              <a:t>Agriculture: farmers accumulate wealth to own their land and this improves the allocation of resources</a:t>
            </a:r>
          </a:p>
          <a:p>
            <a:pPr marL="342900" indent="-342900">
              <a:buFont typeface="Arial" panose="020B0604020202020204" pitchFamily="34" charset="0"/>
              <a:buChar char="•"/>
            </a:pPr>
            <a:r>
              <a:rPr lang="en-ZA" sz="2000" dirty="0"/>
              <a:t>Industry: benefits include product and factor market externalities as well as direct benefits of relaxing lender constraints </a:t>
            </a:r>
          </a:p>
          <a:p>
            <a:endParaRPr lang="en-ZA" sz="2000" dirty="0"/>
          </a:p>
          <a:p>
            <a:r>
              <a:rPr lang="en-ZA" sz="2000" dirty="0"/>
              <a:t>HOW it is done is important in whether it can achieve legitimate objectives</a:t>
            </a:r>
          </a:p>
          <a:p>
            <a:pPr marL="342900" indent="-342900">
              <a:buFont typeface="Arial" panose="020B0604020202020204" pitchFamily="34" charset="0"/>
              <a:buChar char="•"/>
            </a:pPr>
            <a:r>
              <a:rPr lang="en-ZA" sz="2000" dirty="0"/>
              <a:t>Influence peddling and soft repayment terms lead to inefficiencies</a:t>
            </a:r>
          </a:p>
          <a:p>
            <a:pPr marL="342900" indent="-342900">
              <a:buFont typeface="Arial" panose="020B0604020202020204" pitchFamily="34" charset="0"/>
              <a:buChar char="•"/>
            </a:pPr>
            <a:r>
              <a:rPr lang="en-ZA" sz="2000" dirty="0"/>
              <a:t>Other mechanisms can ensure the proper allocation and repayment of funds</a:t>
            </a:r>
          </a:p>
        </p:txBody>
      </p:sp>
      <p:sp>
        <p:nvSpPr>
          <p:cNvPr id="9" name="TextBox 8"/>
          <p:cNvSpPr txBox="1"/>
          <p:nvPr/>
        </p:nvSpPr>
        <p:spPr>
          <a:xfrm>
            <a:off x="2609528" y="5702113"/>
            <a:ext cx="2088232" cy="461665"/>
          </a:xfrm>
          <a:prstGeom prst="rect">
            <a:avLst/>
          </a:prstGeom>
          <a:noFill/>
        </p:spPr>
        <p:txBody>
          <a:bodyPr wrap="square" rtlCol="0">
            <a:spAutoFit/>
          </a:bodyPr>
          <a:lstStyle/>
          <a:p>
            <a:r>
              <a:rPr lang="en-ZA" sz="2400" b="1" dirty="0">
                <a:solidFill>
                  <a:srgbClr val="FF0000"/>
                </a:solidFill>
              </a:rPr>
              <a:t>Market failure</a:t>
            </a:r>
          </a:p>
        </p:txBody>
      </p:sp>
    </p:spTree>
    <p:extLst>
      <p:ext uri="{BB962C8B-B14F-4D97-AF65-F5344CB8AC3E}">
        <p14:creationId xmlns:p14="http://schemas.microsoft.com/office/powerpoint/2010/main" val="902351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 name="Rounded Rectangle 9"/>
          <p:cNvSpPr/>
          <p:nvPr/>
        </p:nvSpPr>
        <p:spPr>
          <a:xfrm>
            <a:off x="1200128" y="755569"/>
            <a:ext cx="3947936" cy="685592"/>
          </a:xfrm>
          <a:prstGeom prst="round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ound Diagonal Corner Rectangle 12"/>
          <p:cNvSpPr/>
          <p:nvPr/>
        </p:nvSpPr>
        <p:spPr>
          <a:xfrm>
            <a:off x="1200126" y="339841"/>
            <a:ext cx="7362339" cy="844480"/>
          </a:xfrm>
          <a:prstGeom prst="round2Diag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5" name="Picture 14" descr="ASISA LOGO FOR STATIONERY-2.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9178" y="504527"/>
            <a:ext cx="1274775" cy="587699"/>
          </a:xfrm>
          <a:prstGeom prst="rect">
            <a:avLst/>
          </a:prstGeom>
        </p:spPr>
      </p:pic>
      <p:sp>
        <p:nvSpPr>
          <p:cNvPr id="16" name="Subtitle 2"/>
          <p:cNvSpPr txBox="1">
            <a:spLocks/>
          </p:cNvSpPr>
          <p:nvPr/>
        </p:nvSpPr>
        <p:spPr>
          <a:xfrm>
            <a:off x="1545642" y="1170386"/>
            <a:ext cx="3320695" cy="370657"/>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endParaRPr lang="en-US" sz="800" spc="100" dirty="0">
              <a:solidFill>
                <a:schemeClr val="bg1">
                  <a:lumMod val="85000"/>
                </a:schemeClr>
              </a:solidFill>
              <a:latin typeface="Century Gothic"/>
              <a:cs typeface="Century Gothic"/>
            </a:endParaRPr>
          </a:p>
        </p:txBody>
      </p:sp>
      <p:sp>
        <p:nvSpPr>
          <p:cNvPr id="2" name="Slide Number Placeholder 1"/>
          <p:cNvSpPr>
            <a:spLocks noGrp="1"/>
          </p:cNvSpPr>
          <p:nvPr>
            <p:ph type="sldNum" sz="quarter" idx="12"/>
          </p:nvPr>
        </p:nvSpPr>
        <p:spPr/>
        <p:txBody>
          <a:bodyPr/>
          <a:lstStyle/>
          <a:p>
            <a:fld id="{71061A0D-E3C8-4613-810C-60ACD8FD82C3}" type="slidenum">
              <a:rPr lang="en-GB" smtClean="0"/>
              <a:t>35</a:t>
            </a:fld>
            <a:endParaRPr lang="en-GB"/>
          </a:p>
        </p:txBody>
      </p:sp>
      <p:sp>
        <p:nvSpPr>
          <p:cNvPr id="3" name="TextBox 2"/>
          <p:cNvSpPr txBox="1"/>
          <p:nvPr/>
        </p:nvSpPr>
        <p:spPr>
          <a:xfrm>
            <a:off x="1736401" y="510769"/>
            <a:ext cx="6798777" cy="584775"/>
          </a:xfrm>
          <a:prstGeom prst="rect">
            <a:avLst/>
          </a:prstGeom>
          <a:noFill/>
        </p:spPr>
        <p:txBody>
          <a:bodyPr wrap="square" rtlCol="0">
            <a:spAutoFit/>
          </a:bodyPr>
          <a:lstStyle/>
          <a:p>
            <a:r>
              <a:rPr lang="en-ZA" sz="3200" dirty="0"/>
              <a:t>Priority Sector Lending (NOTES)</a:t>
            </a:r>
          </a:p>
        </p:txBody>
      </p:sp>
      <p:sp>
        <p:nvSpPr>
          <p:cNvPr id="4" name="TextBox 3"/>
          <p:cNvSpPr txBox="1"/>
          <p:nvPr/>
        </p:nvSpPr>
        <p:spPr>
          <a:xfrm>
            <a:off x="409178" y="1628800"/>
            <a:ext cx="8483302" cy="5262979"/>
          </a:xfrm>
          <a:prstGeom prst="rect">
            <a:avLst/>
          </a:prstGeom>
          <a:noFill/>
        </p:spPr>
        <p:txBody>
          <a:bodyPr wrap="square" rtlCol="0">
            <a:spAutoFit/>
          </a:bodyPr>
          <a:lstStyle/>
          <a:p>
            <a:r>
              <a:rPr lang="en-ZA" sz="1400" b="1" dirty="0"/>
              <a:t>Japan</a:t>
            </a:r>
            <a:r>
              <a:rPr lang="en-ZA" sz="1400" dirty="0"/>
              <a:t>: post WW2 Export oriented and industrialisation – selected for externalities and </a:t>
            </a:r>
            <a:r>
              <a:rPr lang="en-ZA" sz="1400" dirty="0" err="1"/>
              <a:t>govt</a:t>
            </a:r>
            <a:r>
              <a:rPr lang="en-ZA" sz="1400" dirty="0"/>
              <a:t> absorbed loan losses- mixed results</a:t>
            </a:r>
          </a:p>
          <a:p>
            <a:r>
              <a:rPr lang="en-ZA" sz="1400" b="1" dirty="0"/>
              <a:t>Korea </a:t>
            </a:r>
            <a:r>
              <a:rPr lang="en-ZA" sz="1400" dirty="0"/>
              <a:t>- an impoverished state, largely dependent on foreign aid, can coordinate directed credit and industrial policy to lay the groundwork for industrialization. In the 1960s, directed credit was used to promote exports, earn foreign exchange, and build industries.</a:t>
            </a:r>
          </a:p>
          <a:p>
            <a:r>
              <a:rPr lang="en-ZA" sz="1400" dirty="0"/>
              <a:t>1970s HCI. The banking system became inefficient and economic development imbalanced. The drive to use bank credit to promote priority sectors and government control of credit led to inadequate screening of projects and an alarming accumulation of NPLs. </a:t>
            </a:r>
          </a:p>
          <a:p>
            <a:r>
              <a:rPr lang="en-ZA" sz="1400" b="1" dirty="0"/>
              <a:t>China: </a:t>
            </a:r>
            <a:r>
              <a:rPr lang="en-ZA" sz="1400" dirty="0"/>
              <a:t>From the 1980s to the late 1990s, this policy of directed lending provided </a:t>
            </a:r>
            <a:r>
              <a:rPr lang="en-ZA" sz="1400" dirty="0">
                <a:solidFill>
                  <a:srgbClr val="FF0000"/>
                </a:solidFill>
              </a:rPr>
              <a:t>unviable state-owned enterprises with funds for working capital and new investment to create jobs and meet objectives for housing, education, health, and pensions.</a:t>
            </a:r>
            <a:r>
              <a:rPr lang="en-ZA" sz="1400" dirty="0"/>
              <a:t> In 1994, the policy changed. The state banks were commercialized and policy-based lending was </a:t>
            </a:r>
            <a:r>
              <a:rPr lang="en-ZA" sz="1400" dirty="0" err="1"/>
              <a:t>channeled</a:t>
            </a:r>
            <a:r>
              <a:rPr lang="en-ZA" sz="1400" dirty="0"/>
              <a:t> through three new banks, the Export-Import Bank, the Agricultural Development Bank, and the China Development Bank. </a:t>
            </a:r>
          </a:p>
          <a:p>
            <a:r>
              <a:rPr lang="en-ZA" sz="1400" b="1" dirty="0"/>
              <a:t>Brazil: </a:t>
            </a:r>
            <a:r>
              <a:rPr lang="en-ZA" sz="1400" dirty="0"/>
              <a:t>2003 -&gt; Banco do </a:t>
            </a:r>
            <a:r>
              <a:rPr lang="en-ZA" sz="1400" dirty="0" err="1"/>
              <a:t>Brasil</a:t>
            </a:r>
            <a:r>
              <a:rPr lang="en-ZA" sz="1400" dirty="0"/>
              <a:t> and the </a:t>
            </a:r>
            <a:r>
              <a:rPr lang="en-ZA" sz="1400" dirty="0" err="1"/>
              <a:t>Caixa</a:t>
            </a:r>
            <a:r>
              <a:rPr lang="en-ZA" sz="1400" dirty="0"/>
              <a:t> </a:t>
            </a:r>
            <a:r>
              <a:rPr lang="en-ZA" sz="1400" dirty="0" err="1"/>
              <a:t>Econômica</a:t>
            </a:r>
            <a:r>
              <a:rPr lang="en-ZA" sz="1400" dirty="0"/>
              <a:t> Federal, are entrusted with the task of ensuring that credit is available for rural areas, agriculture, infrastructure and housing. With the exception of microfinance institutions, Brazil’s earmarked credit programs have not reached the intended beneficiaries and have crowded out private credit. Inequality in land ownership, for example, has resulted in inequality in credit allocation, with the wealthiest 2 percent of borrowers receiving more than 57 percent of the loans, while the poorest 75 percent receive a mere 6 percent. Because most directed credit is mandated, banks cross-subsidize, raising interest rates for loans to non priority sectors and increasing the overall cost of financing in those sectors. </a:t>
            </a:r>
          </a:p>
          <a:p>
            <a:r>
              <a:rPr lang="en-ZA" sz="1400" b="1" dirty="0"/>
              <a:t>Thailand: </a:t>
            </a:r>
            <a:r>
              <a:rPr lang="en-ZA" sz="1400" dirty="0"/>
              <a:t>Interest rate ceilings. In 1989-1992 ceilings on lending and interest rates imposed by the BOT on commercial banks were removed.168 This was followed by a relaxation of portfolio requirements, although the BOT continued to exercise control over the financial sector. Interest rate deregulation improved priority sectors’ access to financial services. 1997 financial crisis ……</a:t>
            </a:r>
          </a:p>
        </p:txBody>
      </p:sp>
    </p:spTree>
    <p:extLst>
      <p:ext uri="{BB962C8B-B14F-4D97-AF65-F5344CB8AC3E}">
        <p14:creationId xmlns:p14="http://schemas.microsoft.com/office/powerpoint/2010/main" val="9278232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 name="Rounded Rectangle 9"/>
          <p:cNvSpPr/>
          <p:nvPr/>
        </p:nvSpPr>
        <p:spPr>
          <a:xfrm>
            <a:off x="1200128" y="755569"/>
            <a:ext cx="3947936" cy="685592"/>
          </a:xfrm>
          <a:prstGeom prst="round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ound Diagonal Corner Rectangle 12"/>
          <p:cNvSpPr/>
          <p:nvPr/>
        </p:nvSpPr>
        <p:spPr>
          <a:xfrm>
            <a:off x="1200126" y="339841"/>
            <a:ext cx="7362339" cy="844480"/>
          </a:xfrm>
          <a:prstGeom prst="round2Diag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5" name="Picture 14" descr="ASISA LOGO FOR STATIONERY-2.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9178" y="504527"/>
            <a:ext cx="1274775" cy="587699"/>
          </a:xfrm>
          <a:prstGeom prst="rect">
            <a:avLst/>
          </a:prstGeom>
        </p:spPr>
      </p:pic>
      <p:sp>
        <p:nvSpPr>
          <p:cNvPr id="16" name="Subtitle 2"/>
          <p:cNvSpPr txBox="1">
            <a:spLocks/>
          </p:cNvSpPr>
          <p:nvPr/>
        </p:nvSpPr>
        <p:spPr>
          <a:xfrm>
            <a:off x="1545642" y="1170386"/>
            <a:ext cx="3320695" cy="370657"/>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endParaRPr lang="en-US" sz="800" spc="100" dirty="0">
              <a:solidFill>
                <a:schemeClr val="bg1">
                  <a:lumMod val="85000"/>
                </a:schemeClr>
              </a:solidFill>
              <a:latin typeface="Century Gothic"/>
              <a:cs typeface="Century Gothic"/>
            </a:endParaRPr>
          </a:p>
        </p:txBody>
      </p:sp>
      <p:sp>
        <p:nvSpPr>
          <p:cNvPr id="2" name="Slide Number Placeholder 1"/>
          <p:cNvSpPr>
            <a:spLocks noGrp="1"/>
          </p:cNvSpPr>
          <p:nvPr>
            <p:ph type="sldNum" sz="quarter" idx="12"/>
          </p:nvPr>
        </p:nvSpPr>
        <p:spPr/>
        <p:txBody>
          <a:bodyPr/>
          <a:lstStyle/>
          <a:p>
            <a:fld id="{71061A0D-E3C8-4613-810C-60ACD8FD82C3}" type="slidenum">
              <a:rPr lang="en-GB" smtClean="0"/>
              <a:t>36</a:t>
            </a:fld>
            <a:endParaRPr lang="en-GB" dirty="0"/>
          </a:p>
        </p:txBody>
      </p:sp>
      <p:sp>
        <p:nvSpPr>
          <p:cNvPr id="4" name="TextBox 3"/>
          <p:cNvSpPr txBox="1"/>
          <p:nvPr/>
        </p:nvSpPr>
        <p:spPr>
          <a:xfrm>
            <a:off x="1907704" y="476672"/>
            <a:ext cx="5976664" cy="1077218"/>
          </a:xfrm>
          <a:prstGeom prst="rect">
            <a:avLst/>
          </a:prstGeom>
          <a:noFill/>
        </p:spPr>
        <p:txBody>
          <a:bodyPr wrap="square" rtlCol="0">
            <a:spAutoFit/>
          </a:bodyPr>
          <a:lstStyle/>
          <a:p>
            <a:r>
              <a:rPr lang="en-ZA" sz="3200" dirty="0"/>
              <a:t>Pension funds voluntarily invest </a:t>
            </a:r>
            <a:r>
              <a:rPr lang="en-ZA" sz="3200" dirty="0">
                <a:solidFill>
                  <a:schemeClr val="bg1"/>
                </a:solidFill>
              </a:rPr>
              <a:t>risk vs return</a:t>
            </a:r>
          </a:p>
        </p:txBody>
      </p:sp>
      <p:sp>
        <p:nvSpPr>
          <p:cNvPr id="11" name="TextBox 10"/>
          <p:cNvSpPr txBox="1"/>
          <p:nvPr/>
        </p:nvSpPr>
        <p:spPr>
          <a:xfrm>
            <a:off x="323528" y="1541043"/>
            <a:ext cx="7992888" cy="2585323"/>
          </a:xfrm>
          <a:prstGeom prst="rect">
            <a:avLst/>
          </a:prstGeom>
          <a:noFill/>
        </p:spPr>
        <p:txBody>
          <a:bodyPr wrap="square" rtlCol="0">
            <a:spAutoFit/>
          </a:bodyPr>
          <a:lstStyle/>
          <a:p>
            <a:r>
              <a:rPr lang="en-ZA" dirty="0"/>
              <a:t>In line with sound investment principles that take account of the need for secure capital and income in particular and diversification in general</a:t>
            </a:r>
          </a:p>
          <a:p>
            <a:endParaRPr lang="en-ZA" dirty="0"/>
          </a:p>
          <a:p>
            <a:r>
              <a:rPr lang="en-ZA" dirty="0"/>
              <a:t>Investing a percentage of a fund in developmental initiatives entails not only prescription but an acceptance that </a:t>
            </a:r>
            <a:r>
              <a:rPr lang="en-ZA" b="1" i="1" dirty="0"/>
              <a:t>terms and conditions are not market related</a:t>
            </a:r>
          </a:p>
          <a:p>
            <a:endParaRPr lang="en-ZA" i="1" dirty="0"/>
          </a:p>
          <a:p>
            <a:endParaRPr lang="en-ZA" i="1" dirty="0"/>
          </a:p>
          <a:p>
            <a:endParaRPr lang="en-ZA" i="1" dirty="0"/>
          </a:p>
          <a:p>
            <a:endParaRPr lang="en-ZA" i="1" dirty="0"/>
          </a:p>
        </p:txBody>
      </p:sp>
      <p:sp>
        <p:nvSpPr>
          <p:cNvPr id="3" name="Rectangle 2"/>
          <p:cNvSpPr/>
          <p:nvPr/>
        </p:nvSpPr>
        <p:spPr>
          <a:xfrm>
            <a:off x="323528" y="3284984"/>
            <a:ext cx="8352928" cy="2308324"/>
          </a:xfrm>
          <a:prstGeom prst="rect">
            <a:avLst/>
          </a:prstGeom>
        </p:spPr>
        <p:txBody>
          <a:bodyPr wrap="square">
            <a:spAutoFit/>
          </a:bodyPr>
          <a:lstStyle/>
          <a:p>
            <a:endParaRPr lang="en-ZA" dirty="0"/>
          </a:p>
          <a:p>
            <a:r>
              <a:rPr lang="en-ZA" dirty="0"/>
              <a:t>There are other sources of funding when the </a:t>
            </a:r>
            <a:r>
              <a:rPr lang="en-ZA" dirty="0" err="1"/>
              <a:t>fiscus</a:t>
            </a:r>
            <a:r>
              <a:rPr lang="en-ZA" dirty="0"/>
              <a:t> is constrained –</a:t>
            </a:r>
          </a:p>
          <a:p>
            <a:endParaRPr lang="en-ZA" dirty="0"/>
          </a:p>
          <a:p>
            <a:r>
              <a:rPr lang="en-ZA" dirty="0"/>
              <a:t>5% Transitional levy: To finance transitional costs incurred during the 1993 and 1994 transitional process to democracy, a one-off transitional levy was charged during the 1995 year of assessment. This levy was calculated as a certain percentage of taxable income in excess of R50 000 before set-off of any balance of assessed loss brought forward. 	</a:t>
            </a:r>
          </a:p>
        </p:txBody>
      </p:sp>
    </p:spTree>
    <p:extLst>
      <p:ext uri="{BB962C8B-B14F-4D97-AF65-F5344CB8AC3E}">
        <p14:creationId xmlns:p14="http://schemas.microsoft.com/office/powerpoint/2010/main" val="5033815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5CC2131EC6BC245BE80808FF2395D20" ma:contentTypeVersion="15" ma:contentTypeDescription="Create a new document." ma:contentTypeScope="" ma:versionID="969708624394e5cf9920bd9fa2589401">
  <xsd:schema xmlns:xsd="http://www.w3.org/2001/XMLSchema" xmlns:xs="http://www.w3.org/2001/XMLSchema" xmlns:p="http://schemas.microsoft.com/office/2006/metadata/properties" xmlns:ns2="96d2161b-6042-486a-ae80-a686226e8ade" xmlns:ns3="4973980f-dc49-4b73-885d-baabe04b5290" targetNamespace="http://schemas.microsoft.com/office/2006/metadata/properties" ma:root="true" ma:fieldsID="2eca130d87e522a2dc615cc464dbb96a" ns2:_="" ns3:_="">
    <xsd:import namespace="96d2161b-6042-486a-ae80-a686226e8ade"/>
    <xsd:import namespace="4973980f-dc49-4b73-885d-baabe04b5290"/>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SearchProperties" minOccurs="0"/>
                <xsd:element ref="ns3:MediaServiceObjectDetectorVersions" minOccurs="0"/>
                <xsd:element ref="ns3:MediaServiceDateTaken" minOccurs="0"/>
                <xsd:element ref="ns3:MediaServiceGenerationTime" minOccurs="0"/>
                <xsd:element ref="ns3:MediaServiceEventHashCode" minOccurs="0"/>
                <xsd:element ref="ns3:MediaLengthInSeconds" minOccurs="0"/>
                <xsd:element ref="ns3:lcf76f155ced4ddcb4097134ff3c332f" minOccurs="0"/>
                <xsd:element ref="ns2:TaxCatchAll" minOccurs="0"/>
                <xsd:element ref="ns3:MediaServiceOCR"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6d2161b-6042-486a-ae80-a686226e8ade"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1db6a357-f029-49c2-bf43-a7a50e729ab6}" ma:internalName="TaxCatchAll" ma:showField="CatchAllData" ma:web="96d2161b-6042-486a-ae80-a686226e8ade">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973980f-dc49-4b73-885d-baabe04b5290"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45ef5152-bb20-4323-97fa-b2191cfb060f"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96d2161b-6042-486a-ae80-a686226e8ade" xsi:nil="true"/>
    <lcf76f155ced4ddcb4097134ff3c332f xmlns="4973980f-dc49-4b73-885d-baabe04b529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07C87F91-BD4E-4DD2-B966-2FA76F23FAAA}"/>
</file>

<file path=customXml/itemProps2.xml><?xml version="1.0" encoding="utf-8"?>
<ds:datastoreItem xmlns:ds="http://schemas.openxmlformats.org/officeDocument/2006/customXml" ds:itemID="{150B93E2-C5B6-4D75-8938-0F6DBE1FF82D}"/>
</file>

<file path=customXml/itemProps3.xml><?xml version="1.0" encoding="utf-8"?>
<ds:datastoreItem xmlns:ds="http://schemas.openxmlformats.org/officeDocument/2006/customXml" ds:itemID="{B99C5961-6A79-47C9-A7F8-69F98D732B0C}"/>
</file>

<file path=docProps/app.xml><?xml version="1.0" encoding="utf-8"?>
<Properties xmlns="http://schemas.openxmlformats.org/officeDocument/2006/extended-properties" xmlns:vt="http://schemas.openxmlformats.org/officeDocument/2006/docPropsVTypes">
  <TotalTime>8503</TotalTime>
  <Words>4554</Words>
  <Application>Microsoft Office PowerPoint</Application>
  <PresentationFormat>On-screen Show (4:3)</PresentationFormat>
  <Paragraphs>555</Paragraphs>
  <Slides>36</Slides>
  <Notes>36</Notes>
  <HiddenSlides>8</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36</vt:i4>
      </vt:variant>
    </vt:vector>
  </HeadingPairs>
  <TitlesOfParts>
    <vt:vector size="41" baseType="lpstr">
      <vt:lpstr>Arial</vt:lpstr>
      <vt:lpstr>Calibri</vt:lpstr>
      <vt:lpstr>Century Gothic</vt:lpstr>
      <vt:lpstr>Wingdings</vt:lpstr>
      <vt:lpstr>Office Theme</vt:lpstr>
      <vt:lpstr>The Reality of Prescribed Pension Fund Assets – and other Interventions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NOTES</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Gill Raine</dc:creator>
  <cp:lastModifiedBy>Nicky September</cp:lastModifiedBy>
  <cp:revision>407</cp:revision>
  <cp:lastPrinted>2019-02-11T10:13:01Z</cp:lastPrinted>
  <dcterms:created xsi:type="dcterms:W3CDTF">2017-01-31T11:17:05Z</dcterms:created>
  <dcterms:modified xsi:type="dcterms:W3CDTF">2025-07-24T14:48:22Z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0x01010005CC2131EC6BC245BE80808FF2395D20</vt:lpwstr>
  </property>
</Properties>
</file>