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0" r:id="rId13"/>
    <p:sldId id="266" r:id="rId14"/>
    <p:sldId id="267" r:id="rId15"/>
    <p:sldId id="272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93EE40-288B-4E31-9E8C-E8DB1DA2ECB3}" v="415" dt="2019-06-09T09:36:56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51B5A-8C8B-4095-88B8-2D385C527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0075E7"/>
                </a:solidFill>
                <a:latin typeface="Circular Std Medium" panose="020B0604020101010102" pitchFamily="34" charset="0"/>
                <a:cs typeface="Circular Std Medium" panose="020B0604020101010102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5E8BD-BA06-401C-8A69-8644F8F4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Lucida Sans" panose="020B0602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342163-A03B-4C67-A813-D118EAA54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825" y="5257800"/>
            <a:ext cx="4706975" cy="16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17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3AD1-9C93-4761-9F93-1ADC192A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5E7"/>
                </a:solidFill>
                <a:latin typeface="Circular Std Medium" panose="020B0604020101010102" pitchFamily="34" charset="0"/>
                <a:cs typeface="Circular Std Medium" panose="020B0604020101010102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60735-85C9-4642-BD50-6961402A2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F58766-48C4-43C5-BF0F-1B8EF0190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034" y="6177132"/>
            <a:ext cx="2002766" cy="68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24A10-6057-4CC6-8297-C5A1DBA5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1586F-91E1-41D0-BD6C-57301CF01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AC579-4E65-4254-8E86-A76D4C069E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41253-7E27-4E4F-9881-BF649A69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21653-2FB1-4C1D-9443-458F7BB8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450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1293-1C22-457F-8989-BC373BA8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12253-D402-43C5-A151-8590E6971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F9919-4551-4434-A5EF-BE5E43B90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D36AE-2174-4AA3-9C32-19A5B4D6EF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8B36C-33F9-4123-81D4-3B094A80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0BD79-8972-437A-8B98-6C3CF98D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685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CA45-7269-42A0-A4C2-5CC623CD4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EB8B4-6FC6-4515-92D6-95C861B7D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AE869C-9FB4-4B03-8422-5F633D3A5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27E3C1-3C29-439E-9659-0C04EF37FE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FD670-EB38-444F-A851-ABE3E5F56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A1394-1660-4E4C-88F5-D124DA09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78A1D2-8D35-41FD-A5E1-3BCDDFC7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CB54E7-0FE8-4DD9-B894-F1B45792B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44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A9FF-5693-4B6E-B0ED-D64A7B2D9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0FFBC1-6F25-4083-A038-B07F39B0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C1E476-098A-4CDD-A975-E89F091A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F1B5C-6707-4405-A5A0-DC038953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518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DA8054-9257-4A59-A147-EEAA6F63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FC1B93-36E9-470D-A6A2-B77F645B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C69F8-DCA1-4D4F-98CC-F59CD9F5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03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4A0F-ADC7-4E40-AC28-216CB50F1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1ACC9-084B-434F-A4B5-CA003BD7C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3241D-11D2-47BF-892C-13C0ED1CF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55663-DE3A-4703-BDA9-E966BDD0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1FDFB-44A3-4080-A7F7-963FCCCDB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2B278-D180-4244-ADCA-A9D915339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011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A47C-4187-40C7-9DD8-9BDF030AE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6FD3E0-3521-4778-B83D-FE87442E56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21FFA-7115-439E-9BF3-D55F3AA7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E672-43AB-408E-BB68-2B13C9ECF2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41255-6714-476F-80D6-61AE3B180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CE85E-85F6-4A19-A82F-64A304E7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1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3D1E-2947-4FAE-A234-B4544AD07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CA2B4-A1E5-4244-8A54-8F939D2F9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8386D-279D-4BA8-90E3-01F7CCCDD8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31343-E334-457D-89FA-6022FBFB9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B09E8-D841-4C1F-BC7D-72375C80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20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CA39EF-5CC2-4C97-B3EA-83B722C923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990A1-CDCC-4673-B1B5-4F56BA0D7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56641-47B1-4FFB-894B-92345585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F6AFCB-3E4C-4333-8F50-9422E307EE04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9B22F-5A2F-4EA4-B352-2FDE1896E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02A4C-E9EE-45B1-A8CF-DFEA90DC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875DF-0D91-49DF-A248-189045D01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572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BB95D9-5581-41D7-8302-B1B57A3D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B6789-6094-4A03-9DDF-44C9327B0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43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5E7"/>
          </a:solidFill>
          <a:latin typeface="Circular Std Medium" panose="020B0604020101010102" pitchFamily="34" charset="0"/>
          <a:ea typeface="+mj-ea"/>
          <a:cs typeface="Circular Std Medium" panose="020B0604020101010102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0BB46-C13C-4B49-B94B-F690A58805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The missing link:</a:t>
            </a:r>
            <a:br>
              <a:rPr lang="en-GB" sz="4000" dirty="0"/>
            </a:br>
            <a:r>
              <a:rPr lang="en-GB" sz="4000" dirty="0"/>
              <a:t>Economic exposure and pension plan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665ED-730B-4A29-8715-BB46EF9C9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Paul Sweeting</a:t>
            </a:r>
            <a:br>
              <a:rPr lang="en-GB" dirty="0"/>
            </a:br>
            <a:r>
              <a:rPr lang="en-GB" dirty="0"/>
              <a:t>Chief Risk Officer</a:t>
            </a:r>
            <a:br>
              <a:rPr lang="en-GB" dirty="0"/>
            </a:br>
            <a:r>
              <a:rPr lang="en-GB" dirty="0"/>
              <a:t>Hassana Investment Company</a:t>
            </a:r>
          </a:p>
        </p:txBody>
      </p:sp>
    </p:spTree>
    <p:extLst>
      <p:ext uri="{BB962C8B-B14F-4D97-AF65-F5344CB8AC3E}">
        <p14:creationId xmlns:p14="http://schemas.microsoft.com/office/powerpoint/2010/main" val="163543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83D76-E62B-452F-BC24-1889014E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40B17-360D-4DF1-94C3-F857F6332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Defined benefit pension plans do not exist in isolation</a:t>
            </a:r>
          </a:p>
          <a:p>
            <a:r>
              <a:rPr lang="en-GB" dirty="0"/>
              <a:t>They must be funded somehow</a:t>
            </a:r>
          </a:p>
          <a:p>
            <a:r>
              <a:rPr lang="en-GB" dirty="0"/>
              <a:t>Many (most?) DB plans are in deficit</a:t>
            </a:r>
          </a:p>
          <a:p>
            <a:r>
              <a:rPr lang="en-GB" dirty="0"/>
              <a:t>Ability of sponsor to make good any deficit is key</a:t>
            </a:r>
          </a:p>
          <a:p>
            <a:r>
              <a:rPr lang="en-GB" dirty="0"/>
              <a:t>This is known as the </a:t>
            </a:r>
            <a:r>
              <a:rPr lang="en-GB" i="1" dirty="0"/>
              <a:t>sponsor covenant</a:t>
            </a:r>
          </a:p>
          <a:p>
            <a:r>
              <a:rPr lang="en-GB" dirty="0"/>
              <a:t>Applies to private sector and state schemes</a:t>
            </a:r>
          </a:p>
        </p:txBody>
      </p:sp>
    </p:spTree>
    <p:extLst>
      <p:ext uri="{BB962C8B-B14F-4D97-AF65-F5344CB8AC3E}">
        <p14:creationId xmlns:p14="http://schemas.microsoft.com/office/powerpoint/2010/main" val="4042124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0C76-99C1-491D-9FF2-EE2BD1CF6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Sponsor covenant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B5CE9-3F06-456C-A1B6-71034E669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sponsors are exposed to risks</a:t>
            </a:r>
          </a:p>
          <a:p>
            <a:r>
              <a:rPr lang="en-GB" dirty="0"/>
              <a:t>Some are quite general (e.g. economic growth)</a:t>
            </a:r>
          </a:p>
          <a:p>
            <a:r>
              <a:rPr lang="en-GB" dirty="0"/>
              <a:t>Some are more specific (e.g. particular commodities)</a:t>
            </a:r>
          </a:p>
          <a:p>
            <a:r>
              <a:rPr lang="en-GB" dirty="0"/>
              <a:t>Sometimes several distinct factors are involved</a:t>
            </a:r>
          </a:p>
          <a:p>
            <a:r>
              <a:rPr lang="en-GB" dirty="0"/>
              <a:t>These factors affect not just the sponsor…</a:t>
            </a:r>
          </a:p>
          <a:p>
            <a:r>
              <a:rPr lang="en-GB" dirty="0"/>
              <a:t>…they may also affect the investments backing the liabilities</a:t>
            </a:r>
          </a:p>
        </p:txBody>
      </p:sp>
    </p:spTree>
    <p:extLst>
      <p:ext uri="{BB962C8B-B14F-4D97-AF65-F5344CB8AC3E}">
        <p14:creationId xmlns:p14="http://schemas.microsoft.com/office/powerpoint/2010/main" val="174647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9018-938B-4F19-86E8-39E480F3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EC619-0B57-4BC6-A84F-3DF40800F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Two parts to this analysis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Measuring the exposure of the pension plan to economic risks affecting the sponsor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Adjusting the asset allocation of the pension plan to make it more resilient against such risks</a:t>
            </a:r>
          </a:p>
        </p:txBody>
      </p:sp>
    </p:spTree>
    <p:extLst>
      <p:ext uri="{BB962C8B-B14F-4D97-AF65-F5344CB8AC3E}">
        <p14:creationId xmlns:p14="http://schemas.microsoft.com/office/powerpoint/2010/main" val="96912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0871-D276-4347-A6DB-5EC5F522C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Generating investment returns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34F63-9FA7-4026-83CB-AD2B47BC4D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model used recognises observed investment features</a:t>
            </a:r>
          </a:p>
          <a:p>
            <a:pPr lvl="1"/>
            <a:r>
              <a:rPr lang="en-GB" dirty="0"/>
              <a:t>Returns in illiquid assets are “unsmoothed”</a:t>
            </a:r>
          </a:p>
          <a:p>
            <a:pPr lvl="1"/>
            <a:r>
              <a:rPr lang="en-GB" dirty="0"/>
              <a:t>Asset class returns are modelled using skew-</a:t>
            </a:r>
            <a:r>
              <a:rPr lang="en-GB" i="1" dirty="0"/>
              <a:t>t</a:t>
            </a:r>
            <a:r>
              <a:rPr lang="en-GB" dirty="0"/>
              <a:t> distributions</a:t>
            </a:r>
          </a:p>
          <a:p>
            <a:pPr lvl="1"/>
            <a:r>
              <a:rPr lang="en-GB" dirty="0"/>
              <a:t>Returns are linked using a </a:t>
            </a:r>
            <a:r>
              <a:rPr lang="en-GB" i="1" dirty="0"/>
              <a:t>t</a:t>
            </a:r>
            <a:r>
              <a:rPr lang="en-GB" dirty="0"/>
              <a:t>-copula</a:t>
            </a:r>
          </a:p>
          <a:p>
            <a:r>
              <a:rPr lang="en-GB" dirty="0"/>
              <a:t>Pretty good results could be obtained just using a multivariate normal distribution…</a:t>
            </a:r>
          </a:p>
          <a:p>
            <a:r>
              <a:rPr lang="en-GB" dirty="0"/>
              <a:t>…but if illiquid assets should still be unsmoothed</a:t>
            </a:r>
          </a:p>
        </p:txBody>
      </p:sp>
    </p:spTree>
    <p:extLst>
      <p:ext uri="{BB962C8B-B14F-4D97-AF65-F5344CB8AC3E}">
        <p14:creationId xmlns:p14="http://schemas.microsoft.com/office/powerpoint/2010/main" val="3819997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EF16C-BFAE-4A44-90F1-E538818B2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risk: </a:t>
            </a:r>
            <a:r>
              <a:rPr lang="en-GB" dirty="0" err="1"/>
              <a:t>VaR</a:t>
            </a:r>
            <a:r>
              <a:rPr lang="en-GB" dirty="0"/>
              <a:t> and </a:t>
            </a:r>
            <a:r>
              <a:rPr lang="en-GB" dirty="0" err="1"/>
              <a:t>CVaR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BF7AE-C95A-4593-89A2-174CD72F3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VaR</a:t>
            </a:r>
            <a:r>
              <a:rPr lang="en-GB" dirty="0"/>
              <a:t> (Value at Risk) measures the point beyond which losses are unlikely to occur with a particular degree of confidence over a particular time horizon</a:t>
            </a:r>
          </a:p>
          <a:p>
            <a:pPr lvl="1"/>
            <a:r>
              <a:rPr lang="en-GB" dirty="0"/>
              <a:t>A 99% one-month </a:t>
            </a:r>
            <a:r>
              <a:rPr lang="en-GB" dirty="0" err="1"/>
              <a:t>VaR</a:t>
            </a:r>
            <a:r>
              <a:rPr lang="en-GB" dirty="0"/>
              <a:t> of -3.5% tells you that there is a 1% chance that losses will exceed 3.5% in any month</a:t>
            </a:r>
          </a:p>
          <a:p>
            <a:r>
              <a:rPr lang="en-GB" dirty="0" err="1"/>
              <a:t>Cvar</a:t>
            </a:r>
            <a:r>
              <a:rPr lang="en-GB" dirty="0"/>
              <a:t> (Conditional Value at Risk) measures the average losses between the threshold</a:t>
            </a:r>
          </a:p>
          <a:p>
            <a:pPr lvl="1"/>
            <a:r>
              <a:rPr lang="en-GB" dirty="0"/>
              <a:t>A 99% one-month </a:t>
            </a:r>
            <a:r>
              <a:rPr lang="en-GB" dirty="0" err="1"/>
              <a:t>CVaR</a:t>
            </a:r>
            <a:r>
              <a:rPr lang="en-GB" dirty="0"/>
              <a:t> of -5% tells you that the average of the worst 1% of losses expected for a given month is 5%</a:t>
            </a:r>
          </a:p>
        </p:txBody>
      </p:sp>
    </p:spTree>
    <p:extLst>
      <p:ext uri="{BB962C8B-B14F-4D97-AF65-F5344CB8AC3E}">
        <p14:creationId xmlns:p14="http://schemas.microsoft.com/office/powerpoint/2010/main" val="139798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F863-F074-4301-B434-5A74948F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risk: extension to </a:t>
            </a:r>
            <a:r>
              <a:rPr lang="en-GB" dirty="0" err="1"/>
              <a:t>CRCVaR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EA3DD-ECF8-4A06-AC53-EBC673FAD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CRCVaR</a:t>
            </a:r>
            <a:r>
              <a:rPr lang="en-GB" dirty="0"/>
              <a:t> (Conditional Return </a:t>
            </a:r>
            <a:r>
              <a:rPr lang="en-GB" dirty="0" err="1"/>
              <a:t>CVaR</a:t>
            </a:r>
            <a:r>
              <a:rPr lang="en-GB" dirty="0"/>
              <a:t>) uses the same principal as </a:t>
            </a:r>
            <a:r>
              <a:rPr lang="en-GB" dirty="0" err="1"/>
              <a:t>CVaR</a:t>
            </a:r>
            <a:r>
              <a:rPr lang="en-GB" dirty="0"/>
              <a:t>…</a:t>
            </a:r>
          </a:p>
          <a:p>
            <a:r>
              <a:rPr lang="en-GB" dirty="0"/>
              <a:t>…but is conditioned on an external risk</a:t>
            </a:r>
          </a:p>
          <a:p>
            <a:pPr lvl="1"/>
            <a:r>
              <a:rPr lang="en-GB" dirty="0"/>
              <a:t>A 99% one-month portfolio </a:t>
            </a:r>
            <a:r>
              <a:rPr lang="en-GB" dirty="0" err="1"/>
              <a:t>CRCVaR</a:t>
            </a:r>
            <a:r>
              <a:rPr lang="en-GB" dirty="0"/>
              <a:t> of -4% conditioned on the oil price tells you that for the worst 1% of oil price falls for a given month, the average loss on the portfolio is 4%</a:t>
            </a:r>
          </a:p>
          <a:p>
            <a:r>
              <a:rPr lang="en-GB" dirty="0"/>
              <a:t>Mathematically, if </a:t>
            </a:r>
            <a:r>
              <a:rPr lang="en-GB" dirty="0" err="1"/>
              <a:t>CVaR</a:t>
            </a:r>
            <a:r>
              <a:rPr lang="en-GB" dirty="0"/>
              <a:t> = E[X|X&lt;x]…</a:t>
            </a:r>
          </a:p>
          <a:p>
            <a:r>
              <a:rPr lang="en-GB" dirty="0"/>
              <a:t>…</a:t>
            </a:r>
            <a:r>
              <a:rPr lang="en-GB" dirty="0" err="1"/>
              <a:t>CRCVaR</a:t>
            </a:r>
            <a:r>
              <a:rPr lang="en-GB" dirty="0"/>
              <a:t> = E[X|Y&lt;y]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37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61FC-1C34-46F9-882F-A245F9C49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CRCVaR</a:t>
            </a:r>
            <a:r>
              <a:rPr lang="en-GB" dirty="0"/>
              <a:t>: a graphical 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C5B36-6B22-4264-9148-9C5C22DFA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825625"/>
            <a:ext cx="6781800" cy="4351338"/>
          </a:xfrm>
        </p:spPr>
        <p:txBody>
          <a:bodyPr/>
          <a:lstStyle/>
          <a:p>
            <a:r>
              <a:rPr lang="en-GB" dirty="0"/>
              <a:t>Assume that the asset of interest is the price of oil…</a:t>
            </a:r>
          </a:p>
          <a:p>
            <a:r>
              <a:rPr lang="en-GB" dirty="0"/>
              <a:t>…and we are interested in CRCVar95</a:t>
            </a:r>
          </a:p>
          <a:p>
            <a:r>
              <a:rPr lang="en-GB" dirty="0"/>
              <a:t>We simulate the returns on both the asset and the portfolio…</a:t>
            </a:r>
          </a:p>
          <a:p>
            <a:r>
              <a:rPr lang="en-GB" dirty="0"/>
              <a:t>…then calculate the average of the latter based on the tail of the former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ABC2E0-BE53-44E3-A51E-98B3E4C48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3494314" cy="486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95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CA63C-F2E0-4DFD-89FC-E8AF77D6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CRCVaR</a:t>
            </a:r>
            <a:r>
              <a:rPr lang="en-GB" dirty="0"/>
              <a:t>: another graphical 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CBF5B-52C5-4B18-87E6-41BA58700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1024" y="1825625"/>
            <a:ext cx="5972775" cy="4351338"/>
          </a:xfrm>
        </p:spPr>
        <p:txBody>
          <a:bodyPr/>
          <a:lstStyle/>
          <a:p>
            <a:r>
              <a:rPr lang="en-GB" dirty="0" err="1"/>
              <a:t>VaR</a:t>
            </a:r>
            <a:r>
              <a:rPr lang="en-GB" dirty="0"/>
              <a:t> or </a:t>
            </a:r>
            <a:r>
              <a:rPr lang="en-GB" dirty="0" err="1"/>
              <a:t>CVaR</a:t>
            </a:r>
            <a:r>
              <a:rPr lang="en-GB" dirty="0"/>
              <a:t> can be calculated for the portfolio or the oil return</a:t>
            </a:r>
          </a:p>
          <a:p>
            <a:r>
              <a:rPr lang="en-GB" dirty="0"/>
              <a:t>But </a:t>
            </a:r>
            <a:r>
              <a:rPr lang="en-GB" dirty="0" err="1"/>
              <a:t>CRCVaR</a:t>
            </a:r>
            <a:r>
              <a:rPr lang="en-GB" dirty="0"/>
              <a:t> calculates the average return conditioned on the change in the oil price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9EAAA2-07CD-4591-BFF8-44F9A89F3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94727"/>
            <a:ext cx="4542825" cy="361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4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4D35-014C-46A3-B44A-8AEC7A19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Improving portfolio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14A6E-E0A8-46F9-90F5-DCFE96DD2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Two potential approaches covered here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Changing the allocation between asset classes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dirty="0"/>
              <a:t>Changing the allocation within asset classes</a:t>
            </a:r>
          </a:p>
        </p:txBody>
      </p:sp>
    </p:spTree>
    <p:extLst>
      <p:ext uri="{BB962C8B-B14F-4D97-AF65-F5344CB8AC3E}">
        <p14:creationId xmlns:p14="http://schemas.microsoft.com/office/powerpoint/2010/main" val="1356421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4D35-014C-46A3-B44A-8AEC7A19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Changing the asset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14A6E-E0A8-46F9-90F5-DCFE96DD2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an asset allocation is efficient, changing it to improve the </a:t>
            </a:r>
            <a:r>
              <a:rPr lang="en-GB" dirty="0" err="1"/>
              <a:t>CRCVaR</a:t>
            </a:r>
            <a:r>
              <a:rPr lang="en-GB" dirty="0"/>
              <a:t> will move it to a different point on the frontier…</a:t>
            </a:r>
          </a:p>
          <a:p>
            <a:r>
              <a:rPr lang="en-GB" dirty="0"/>
              <a:t>…or will make it less efficient</a:t>
            </a:r>
          </a:p>
          <a:p>
            <a:r>
              <a:rPr lang="en-GB" dirty="0"/>
              <a:t>As such, this is best used to help guide decisions…</a:t>
            </a:r>
          </a:p>
          <a:p>
            <a:r>
              <a:rPr lang="en-GB" dirty="0"/>
              <a:t>…or when optimal asset allocations are undesirable</a:t>
            </a:r>
          </a:p>
          <a:p>
            <a:r>
              <a:rPr lang="en-GB" dirty="0"/>
              <a:t>This depends on how return assumptions are derived</a:t>
            </a:r>
          </a:p>
        </p:txBody>
      </p:sp>
    </p:spTree>
    <p:extLst>
      <p:ext uri="{BB962C8B-B14F-4D97-AF65-F5344CB8AC3E}">
        <p14:creationId xmlns:p14="http://schemas.microsoft.com/office/powerpoint/2010/main" val="3039006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010F-C6EC-4258-BB01-B60B12D5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 asset class reweighting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F41BDA-5794-42D9-8D17-A6E7192C4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2066"/>
            <a:ext cx="7635001" cy="498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11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8C47-E97E-4E13-9589-F311C2D7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alternative equity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39306-ABAF-45F9-86B3-61CA6701D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Start with an equity index</a:t>
            </a:r>
          </a:p>
          <a:p>
            <a:r>
              <a:rPr lang="en-GB" dirty="0"/>
              <a:t>Calculate the market-implied sector returns…</a:t>
            </a:r>
          </a:p>
          <a:p>
            <a:r>
              <a:rPr lang="en-GB" dirty="0"/>
              <a:t>…based on weights, volatilities and correlation</a:t>
            </a:r>
          </a:p>
          <a:p>
            <a:r>
              <a:rPr lang="en-GB" dirty="0"/>
              <a:t>Similar to the starting point for the Black-</a:t>
            </a:r>
            <a:r>
              <a:rPr lang="en-GB" dirty="0" err="1"/>
              <a:t>Litterman</a:t>
            </a:r>
            <a:r>
              <a:rPr lang="en-GB" dirty="0"/>
              <a:t> model</a:t>
            </a:r>
          </a:p>
          <a:p>
            <a:r>
              <a:rPr lang="en-GB" dirty="0"/>
              <a:t>Underweight sectors positively correlated to risk factor…</a:t>
            </a:r>
          </a:p>
          <a:p>
            <a:r>
              <a:rPr lang="en-GB" dirty="0"/>
              <a:t>…and overweight those negatively correlated to risk factor</a:t>
            </a:r>
          </a:p>
          <a:p>
            <a:r>
              <a:rPr lang="en-GB" dirty="0"/>
              <a:t>This can be done through optimisation</a:t>
            </a:r>
          </a:p>
        </p:txBody>
      </p:sp>
    </p:spTree>
    <p:extLst>
      <p:ext uri="{BB962C8B-B14F-4D97-AF65-F5344CB8AC3E}">
        <p14:creationId xmlns:p14="http://schemas.microsoft.com/office/powerpoint/2010/main" val="3714567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62C7C-6A13-4B61-8FA6-F8CACC683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 sector reweighting for the S&amp;P500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0945D6-0F8D-4E3F-8F0E-702BAD943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82523"/>
            <a:ext cx="7635001" cy="35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3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658B-6310-4285-B0FE-104260FE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Combined asset class and sector reweighting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1EA60B-8DEE-4D01-AEEB-7D6573873D7C}"/>
              </a:ext>
            </a:extLst>
          </p:cNvPr>
          <p:cNvGrpSpPr/>
          <p:nvPr/>
        </p:nvGrpSpPr>
        <p:grpSpPr>
          <a:xfrm>
            <a:off x="838200" y="1690688"/>
            <a:ext cx="7706823" cy="5028665"/>
            <a:chOff x="1204487" y="1690688"/>
            <a:chExt cx="7706823" cy="502866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8500B9D-396D-4B2F-A6A9-A5A3B0C49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8134" y="1690688"/>
              <a:ext cx="7673176" cy="178273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080A20-8119-4C7D-A171-EE218F3CF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4487" y="3439886"/>
              <a:ext cx="7673176" cy="3279467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055E44C-C4A6-4A8F-B979-AE6C2CFA0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502" y="2546855"/>
            <a:ext cx="4472811" cy="15918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A3A265B-9DE6-4491-A3F3-2E0C415D78C8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4674788" y="3342789"/>
            <a:ext cx="27947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987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081B0-F7BB-400D-8C9C-81E6A001F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5F43F-0F07-48DB-9FF7-6AE656770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focus on scenarios where a drop in the oil price is bad…</a:t>
            </a:r>
          </a:p>
          <a:p>
            <a:r>
              <a:rPr lang="en-GB" dirty="0"/>
              <a:t>…but in some industries, this is good (e.g. aviation)</a:t>
            </a:r>
          </a:p>
          <a:p>
            <a:r>
              <a:rPr lang="en-GB" dirty="0"/>
              <a:t>Other commodities can also be used</a:t>
            </a:r>
          </a:p>
          <a:p>
            <a:r>
              <a:rPr lang="en-GB" dirty="0"/>
              <a:t>Combinations of risk factors can be constructed…</a:t>
            </a:r>
          </a:p>
          <a:p>
            <a:r>
              <a:rPr lang="en-GB" dirty="0"/>
              <a:t>…by regressing risk factors on earnings, or even share price</a:t>
            </a:r>
          </a:p>
        </p:txBody>
      </p:sp>
    </p:spTree>
    <p:extLst>
      <p:ext uri="{BB962C8B-B14F-4D97-AF65-F5344CB8AC3E}">
        <p14:creationId xmlns:p14="http://schemas.microsoft.com/office/powerpoint/2010/main" val="637892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C8F197-6046-497E-8900-0E01DC0B0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2224" y="1870594"/>
            <a:ext cx="8627551" cy="426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68695"/>
      </p:ext>
    </p:extLst>
  </p:cSld>
  <p:clrMapOvr>
    <a:masterClrMapping/>
  </p:clrMapOvr>
</p:sld>
</file>

<file path=ppt/theme/theme1.xml><?xml version="1.0" encoding="utf-8"?>
<a:theme xmlns:a="http://schemas.openxmlformats.org/drawingml/2006/main" name="170717 Unit 1">
  <a:themeElements>
    <a:clrScheme name="Paul Sweeting Ltd">
      <a:dk1>
        <a:srgbClr val="0075E8"/>
      </a:dk1>
      <a:lt1>
        <a:sysClr val="window" lastClr="FFFFFF"/>
      </a:lt1>
      <a:dk2>
        <a:srgbClr val="3B464E"/>
      </a:dk2>
      <a:lt2>
        <a:srgbClr val="788995"/>
      </a:lt2>
      <a:accent1>
        <a:srgbClr val="3391ED"/>
      </a:accent1>
      <a:accent2>
        <a:srgbClr val="4D9EEF"/>
      </a:accent2>
      <a:accent3>
        <a:srgbClr val="66ACF1"/>
      </a:accent3>
      <a:accent4>
        <a:srgbClr val="626B71"/>
      </a:accent4>
      <a:accent5>
        <a:srgbClr val="767D83"/>
      </a:accent5>
      <a:accent6>
        <a:srgbClr val="899095"/>
      </a:accent6>
      <a:hlink>
        <a:srgbClr val="3B464E"/>
      </a:hlink>
      <a:folHlink>
        <a:srgbClr val="788995"/>
      </a:folHlink>
    </a:clrScheme>
    <a:fontScheme name="Paul Sweeting Ltd">
      <a:majorFont>
        <a:latin typeface="Circular Std Medium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355D81-7336-439B-BEA0-FE99A5CD27EC}"/>
</file>

<file path=customXml/itemProps2.xml><?xml version="1.0" encoding="utf-8"?>
<ds:datastoreItem xmlns:ds="http://schemas.openxmlformats.org/officeDocument/2006/customXml" ds:itemID="{1EE0875B-8D41-484C-995D-F10EB0305373}"/>
</file>

<file path=customXml/itemProps3.xml><?xml version="1.0" encoding="utf-8"?>
<ds:datastoreItem xmlns:ds="http://schemas.openxmlformats.org/officeDocument/2006/customXml" ds:itemID="{668FD8A3-5133-4F05-A0C7-EBD559429137}"/>
</file>

<file path=docProps/app.xml><?xml version="1.0" encoding="utf-8"?>
<Properties xmlns="http://schemas.openxmlformats.org/officeDocument/2006/extended-properties" xmlns:vt="http://schemas.openxmlformats.org/officeDocument/2006/docPropsVTypes">
  <Template>170717 Unit 1</Template>
  <TotalTime>157</TotalTime>
  <Words>708</Words>
  <Application>Microsoft Office PowerPoint</Application>
  <PresentationFormat>Widescreen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Circular Std Medium</vt:lpstr>
      <vt:lpstr>Lucida Sans</vt:lpstr>
      <vt:lpstr>170717 Unit 1</vt:lpstr>
      <vt:lpstr>The missing link: Economic exposure and pension plan risk</vt:lpstr>
      <vt:lpstr>Overview</vt:lpstr>
      <vt:lpstr>Sponsor covenant risk</vt:lpstr>
      <vt:lpstr>The analysis</vt:lpstr>
      <vt:lpstr>Generating investment returns</vt:lpstr>
      <vt:lpstr>Measuring risk: VaR and CVaR</vt:lpstr>
      <vt:lpstr>Measuring risk: extension to CRCVaR</vt:lpstr>
      <vt:lpstr>CRCVaR: a graphical explanation</vt:lpstr>
      <vt:lpstr>CRCVaR: another graphical explanation</vt:lpstr>
      <vt:lpstr>Improving portfolio resilience</vt:lpstr>
      <vt:lpstr>Changing the asset allocation</vt:lpstr>
      <vt:lpstr>Sample asset class reweighting </vt:lpstr>
      <vt:lpstr>Using alternative equity benchmarks</vt:lpstr>
      <vt:lpstr>Sample sector reweighting for the S&amp;P500</vt:lpstr>
      <vt:lpstr>Combined asset class and sector reweighting </vt:lpstr>
      <vt:lpstr>Other considerations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Sweeting</dc:creator>
  <cp:lastModifiedBy>Nicky September</cp:lastModifiedBy>
  <cp:revision>11</cp:revision>
  <dcterms:created xsi:type="dcterms:W3CDTF">2019-06-09T06:59:04Z</dcterms:created>
  <dcterms:modified xsi:type="dcterms:W3CDTF">2025-07-24T14:30:06Z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